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8" r:id="rId3"/>
    <p:sldId id="261" r:id="rId4"/>
    <p:sldId id="262" r:id="rId5"/>
    <p:sldId id="334" r:id="rId6"/>
    <p:sldId id="344" r:id="rId7"/>
    <p:sldId id="338" r:id="rId8"/>
    <p:sldId id="339" r:id="rId9"/>
    <p:sldId id="341" r:id="rId10"/>
    <p:sldId id="342" r:id="rId11"/>
    <p:sldId id="340" r:id="rId12"/>
    <p:sldId id="263" r:id="rId13"/>
    <p:sldId id="310" r:id="rId14"/>
    <p:sldId id="311" r:id="rId15"/>
    <p:sldId id="312" r:id="rId16"/>
    <p:sldId id="313" r:id="rId17"/>
    <p:sldId id="346" r:id="rId18"/>
    <p:sldId id="314" r:id="rId19"/>
    <p:sldId id="315" r:id="rId20"/>
    <p:sldId id="316" r:id="rId21"/>
    <p:sldId id="317" r:id="rId22"/>
    <p:sldId id="318" r:id="rId23"/>
    <p:sldId id="319" r:id="rId24"/>
    <p:sldId id="320" r:id="rId25"/>
    <p:sldId id="321" r:id="rId26"/>
    <p:sldId id="343" r:id="rId27"/>
    <p:sldId id="322" r:id="rId28"/>
    <p:sldId id="323" r:id="rId29"/>
    <p:sldId id="345" r:id="rId30"/>
    <p:sldId id="324" r:id="rId31"/>
    <p:sldId id="329" r:id="rId32"/>
    <p:sldId id="326" r:id="rId33"/>
    <p:sldId id="325" r:id="rId34"/>
    <p:sldId id="327" r:id="rId35"/>
    <p:sldId id="328" r:id="rId36"/>
    <p:sldId id="330" r:id="rId37"/>
    <p:sldId id="331" r:id="rId38"/>
    <p:sldId id="332" r:id="rId39"/>
    <p:sldId id="333" r:id="rId40"/>
    <p:sldId id="269" r:id="rId41"/>
    <p:sldId id="265" r:id="rId42"/>
    <p:sldId id="266" r:id="rId43"/>
    <p:sldId id="267" r:id="rId44"/>
    <p:sldId id="268" r:id="rId45"/>
    <p:sldId id="337" r:id="rId46"/>
    <p:sldId id="274" r:id="rId47"/>
    <p:sldId id="271" r:id="rId48"/>
    <p:sldId id="273" r:id="rId49"/>
    <p:sldId id="275" r:id="rId50"/>
    <p:sldId id="272" r:id="rId51"/>
    <p:sldId id="277" r:id="rId52"/>
    <p:sldId id="278" r:id="rId53"/>
    <p:sldId id="279" r:id="rId54"/>
    <p:sldId id="280" r:id="rId55"/>
    <p:sldId id="281" r:id="rId56"/>
    <p:sldId id="257" r:id="rId57"/>
    <p:sldId id="335" r:id="rId58"/>
    <p:sldId id="336" r:id="rId59"/>
    <p:sldId id="282" r:id="rId60"/>
    <p:sldId id="302" r:id="rId61"/>
    <p:sldId id="303" r:id="rId62"/>
    <p:sldId id="283" r:id="rId63"/>
    <p:sldId id="26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8" autoAdjust="0"/>
    <p:restoredTop sz="69597" autoAdjust="0"/>
  </p:normalViewPr>
  <p:slideViewPr>
    <p:cSldViewPr>
      <p:cViewPr varScale="1">
        <p:scale>
          <a:sx n="63" d="100"/>
          <a:sy n="63" d="100"/>
        </p:scale>
        <p:origin x="-20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Vances\Documents\My%20Dropbox\142\PowerPoints\kinetics%20example%20rat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Vances\Documents\My%20Dropbox\142\PowerPoints\kinetics%20example%20r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mp;D\Documents\Diana%20Vance\142\142%20Kinetics%20Examp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mp;D\Documents\Diana%20Vance\142\142%20Kinetics%20Examp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mp;D\Documents\Diana%20Vance\142\142%20Kinetics%20Examp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mp;D\Documents\Diana%20Vance\142\142%20Kinetics%20Examp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a:t>
            </a:r>
            <a:r>
              <a:rPr lang="en-US" baseline="-25000"/>
              <a:t>2</a:t>
            </a:r>
            <a:r>
              <a:rPr lang="en-US"/>
              <a:t>O</a:t>
            </a:r>
            <a:r>
              <a:rPr lang="en-US" baseline="-25000"/>
              <a:t>5</a:t>
            </a:r>
            <a:r>
              <a:rPr lang="en-US"/>
              <a:t>]</a:t>
            </a:r>
            <a:r>
              <a:rPr lang="en-US" baseline="0"/>
              <a:t> vs. time (s)</a:t>
            </a:r>
            <a:endParaRPr lang="en-US"/>
          </a:p>
        </c:rich>
      </c:tx>
      <c:layout/>
      <c:overlay val="0"/>
    </c:title>
    <c:autoTitleDeleted val="0"/>
    <c:plotArea>
      <c:layout/>
      <c:scatterChart>
        <c:scatterStyle val="smoothMarker"/>
        <c:varyColors val="0"/>
        <c:ser>
          <c:idx val="0"/>
          <c:order val="0"/>
          <c:xVal>
            <c:numRef>
              <c:f>Sheet1!$A$2:$A$9</c:f>
              <c:numCache>
                <c:formatCode>General</c:formatCode>
                <c:ptCount val="8"/>
                <c:pt idx="0">
                  <c:v>0</c:v>
                </c:pt>
                <c:pt idx="1">
                  <c:v>100</c:v>
                </c:pt>
                <c:pt idx="2">
                  <c:v>200</c:v>
                </c:pt>
                <c:pt idx="3">
                  <c:v>300</c:v>
                </c:pt>
                <c:pt idx="4">
                  <c:v>400</c:v>
                </c:pt>
                <c:pt idx="5">
                  <c:v>500</c:v>
                </c:pt>
                <c:pt idx="6">
                  <c:v>600</c:v>
                </c:pt>
                <c:pt idx="7">
                  <c:v>700</c:v>
                </c:pt>
              </c:numCache>
            </c:numRef>
          </c:xVal>
          <c:yVal>
            <c:numRef>
              <c:f>Sheet1!$B$2:$B$9</c:f>
              <c:numCache>
                <c:formatCode>General</c:formatCode>
                <c:ptCount val="8"/>
                <c:pt idx="0">
                  <c:v>0.02</c:v>
                </c:pt>
                <c:pt idx="1">
                  <c:v>1.6899999999999998E-2</c:v>
                </c:pt>
                <c:pt idx="2">
                  <c:v>1.4200000000000001E-2</c:v>
                </c:pt>
                <c:pt idx="3">
                  <c:v>1.2E-2</c:v>
                </c:pt>
                <c:pt idx="4">
                  <c:v>1.01E-2</c:v>
                </c:pt>
                <c:pt idx="5">
                  <c:v>8.6E-3</c:v>
                </c:pt>
                <c:pt idx="6">
                  <c:v>7.1999999999999998E-3</c:v>
                </c:pt>
                <c:pt idx="7">
                  <c:v>6.1000000000000004E-3</c:v>
                </c:pt>
              </c:numCache>
            </c:numRef>
          </c:yVal>
          <c:smooth val="1"/>
          <c:extLst xmlns:c16r2="http://schemas.microsoft.com/office/drawing/2015/06/chart">
            <c:ext xmlns:c16="http://schemas.microsoft.com/office/drawing/2014/chart" uri="{C3380CC4-5D6E-409C-BE32-E72D297353CC}">
              <c16:uniqueId val="{00000000-A67A-4835-844A-BDFD8EF94B83}"/>
            </c:ext>
          </c:extLst>
        </c:ser>
        <c:dLbls>
          <c:showLegendKey val="0"/>
          <c:showVal val="0"/>
          <c:showCatName val="0"/>
          <c:showSerName val="0"/>
          <c:showPercent val="0"/>
          <c:showBubbleSize val="0"/>
        </c:dLbls>
        <c:axId val="139004160"/>
        <c:axId val="139038720"/>
      </c:scatterChart>
      <c:valAx>
        <c:axId val="139004160"/>
        <c:scaling>
          <c:orientation val="minMax"/>
        </c:scaling>
        <c:delete val="0"/>
        <c:axPos val="b"/>
        <c:title>
          <c:tx>
            <c:rich>
              <a:bodyPr/>
              <a:lstStyle/>
              <a:p>
                <a:pPr>
                  <a:defRPr/>
                </a:pPr>
                <a:r>
                  <a:rPr lang="en-US"/>
                  <a:t>time</a:t>
                </a:r>
                <a:r>
                  <a:rPr lang="en-US" baseline="0"/>
                  <a:t> (s)</a:t>
                </a:r>
                <a:endParaRPr lang="en-US"/>
              </a:p>
            </c:rich>
          </c:tx>
          <c:layout/>
          <c:overlay val="0"/>
        </c:title>
        <c:numFmt formatCode="General" sourceLinked="1"/>
        <c:majorTickMark val="out"/>
        <c:minorTickMark val="none"/>
        <c:tickLblPos val="nextTo"/>
        <c:crossAx val="139038720"/>
        <c:crosses val="autoZero"/>
        <c:crossBetween val="midCat"/>
      </c:valAx>
      <c:valAx>
        <c:axId val="139038720"/>
        <c:scaling>
          <c:orientation val="minMax"/>
        </c:scaling>
        <c:delete val="0"/>
        <c:axPos val="l"/>
        <c:majorGridlines/>
        <c:title>
          <c:tx>
            <c:rich>
              <a:bodyPr rot="-5400000" vert="horz"/>
              <a:lstStyle/>
              <a:p>
                <a:pPr>
                  <a:defRPr/>
                </a:pPr>
                <a:r>
                  <a:rPr lang="en-US"/>
                  <a:t>[N</a:t>
                </a:r>
                <a:r>
                  <a:rPr lang="en-US" baseline="-25000"/>
                  <a:t>2</a:t>
                </a:r>
                <a:r>
                  <a:rPr lang="en-US"/>
                  <a:t>O</a:t>
                </a:r>
                <a:r>
                  <a:rPr lang="en-US" baseline="-25000"/>
                  <a:t>5</a:t>
                </a:r>
                <a:r>
                  <a:rPr lang="en-US"/>
                  <a:t>]</a:t>
                </a:r>
                <a:r>
                  <a:rPr lang="en-US" baseline="0"/>
                  <a:t> (M)</a:t>
                </a:r>
                <a:endParaRPr lang="en-US"/>
              </a:p>
            </c:rich>
          </c:tx>
          <c:layout>
            <c:manualLayout>
              <c:xMode val="edge"/>
              <c:yMode val="edge"/>
              <c:x val="2.2222222222222223E-2"/>
              <c:y val="0.39838145231846017"/>
            </c:manualLayout>
          </c:layout>
          <c:overlay val="0"/>
        </c:title>
        <c:numFmt formatCode="General" sourceLinked="1"/>
        <c:majorTickMark val="out"/>
        <c:minorTickMark val="none"/>
        <c:tickLblPos val="nextTo"/>
        <c:crossAx val="139004160"/>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effectLst/>
              </a:rPr>
              <a:t>1/[N</a:t>
            </a:r>
            <a:r>
              <a:rPr lang="en-US" sz="1800" b="1" i="0" baseline="-25000">
                <a:effectLst/>
              </a:rPr>
              <a:t>2</a:t>
            </a:r>
            <a:r>
              <a:rPr lang="en-US" sz="1800" b="1" i="0" baseline="0">
                <a:effectLst/>
              </a:rPr>
              <a:t>O</a:t>
            </a:r>
            <a:r>
              <a:rPr lang="en-US" sz="1800" b="1" i="0" baseline="-25000">
                <a:effectLst/>
              </a:rPr>
              <a:t>5</a:t>
            </a:r>
            <a:r>
              <a:rPr lang="en-US" sz="1800" b="1" i="0" baseline="0">
                <a:effectLst/>
              </a:rPr>
              <a:t>] vs. time (s)</a:t>
            </a:r>
            <a:endParaRPr lang="en-US">
              <a:effectLst/>
            </a:endParaRPr>
          </a:p>
        </c:rich>
      </c:tx>
      <c:layout/>
      <c:overlay val="0"/>
    </c:title>
    <c:autoTitleDeleted val="0"/>
    <c:plotArea>
      <c:layout/>
      <c:scatterChart>
        <c:scatterStyle val="smoothMarker"/>
        <c:varyColors val="0"/>
        <c:ser>
          <c:idx val="0"/>
          <c:order val="0"/>
          <c:xVal>
            <c:numRef>
              <c:f>Sheet1!$A$2:$A$9</c:f>
              <c:numCache>
                <c:formatCode>General</c:formatCode>
                <c:ptCount val="8"/>
                <c:pt idx="0">
                  <c:v>0</c:v>
                </c:pt>
                <c:pt idx="1">
                  <c:v>100</c:v>
                </c:pt>
                <c:pt idx="2">
                  <c:v>200</c:v>
                </c:pt>
                <c:pt idx="3">
                  <c:v>300</c:v>
                </c:pt>
                <c:pt idx="4">
                  <c:v>400</c:v>
                </c:pt>
                <c:pt idx="5">
                  <c:v>500</c:v>
                </c:pt>
                <c:pt idx="6">
                  <c:v>600</c:v>
                </c:pt>
                <c:pt idx="7">
                  <c:v>700</c:v>
                </c:pt>
              </c:numCache>
            </c:numRef>
          </c:xVal>
          <c:yVal>
            <c:numRef>
              <c:f>Sheet1!$D$2:$D$9</c:f>
              <c:numCache>
                <c:formatCode>0.0</c:formatCode>
                <c:ptCount val="8"/>
                <c:pt idx="0">
                  <c:v>50</c:v>
                </c:pt>
                <c:pt idx="1">
                  <c:v>59.171597633136102</c:v>
                </c:pt>
                <c:pt idx="2">
                  <c:v>70.422535211267601</c:v>
                </c:pt>
                <c:pt idx="3">
                  <c:v>83.333333333333329</c:v>
                </c:pt>
                <c:pt idx="4">
                  <c:v>99.009900990099013</c:v>
                </c:pt>
                <c:pt idx="5" formatCode="0">
                  <c:v>116.27906976744185</c:v>
                </c:pt>
                <c:pt idx="6" formatCode="0">
                  <c:v>138.88888888888889</c:v>
                </c:pt>
                <c:pt idx="7" formatCode="0">
                  <c:v>163.93442622950818</c:v>
                </c:pt>
              </c:numCache>
            </c:numRef>
          </c:yVal>
          <c:smooth val="1"/>
          <c:extLst xmlns:c16r2="http://schemas.microsoft.com/office/drawing/2015/06/chart">
            <c:ext xmlns:c16="http://schemas.microsoft.com/office/drawing/2014/chart" uri="{C3380CC4-5D6E-409C-BE32-E72D297353CC}">
              <c16:uniqueId val="{00000000-AC11-4926-B70B-E610AD63A860}"/>
            </c:ext>
          </c:extLst>
        </c:ser>
        <c:dLbls>
          <c:showLegendKey val="0"/>
          <c:showVal val="0"/>
          <c:showCatName val="0"/>
          <c:showSerName val="0"/>
          <c:showPercent val="0"/>
          <c:showBubbleSize val="0"/>
        </c:dLbls>
        <c:axId val="274681216"/>
        <c:axId val="331505664"/>
      </c:scatterChart>
      <c:valAx>
        <c:axId val="274681216"/>
        <c:scaling>
          <c:orientation val="minMax"/>
          <c:max val="700"/>
        </c:scaling>
        <c:delete val="0"/>
        <c:axPos val="b"/>
        <c:title>
          <c:tx>
            <c:rich>
              <a:bodyPr/>
              <a:lstStyle/>
              <a:p>
                <a:pPr>
                  <a:defRPr/>
                </a:pPr>
                <a:r>
                  <a:rPr lang="en-US"/>
                  <a:t>time (s)</a:t>
                </a:r>
              </a:p>
            </c:rich>
          </c:tx>
          <c:layout/>
          <c:overlay val="0"/>
        </c:title>
        <c:numFmt formatCode="0" sourceLinked="0"/>
        <c:majorTickMark val="out"/>
        <c:minorTickMark val="none"/>
        <c:tickLblPos val="nextTo"/>
        <c:crossAx val="331505664"/>
        <c:crosses val="autoZero"/>
        <c:crossBetween val="midCat"/>
      </c:valAx>
      <c:valAx>
        <c:axId val="331505664"/>
        <c:scaling>
          <c:orientation val="minMax"/>
          <c:min val="50"/>
        </c:scaling>
        <c:delete val="0"/>
        <c:axPos val="l"/>
        <c:majorGridlines/>
        <c:title>
          <c:tx>
            <c:rich>
              <a:bodyPr rot="-5400000" vert="horz"/>
              <a:lstStyle/>
              <a:p>
                <a:pPr>
                  <a:defRPr/>
                </a:pPr>
                <a:r>
                  <a:rPr lang="en-US" sz="1000" b="1" i="0" u="none" strike="noStrike" baseline="0">
                    <a:effectLst/>
                  </a:rPr>
                  <a:t>1/[N</a:t>
                </a:r>
                <a:r>
                  <a:rPr lang="en-US" sz="1000" b="1" i="0" u="none" strike="noStrike" baseline="-25000">
                    <a:effectLst/>
                  </a:rPr>
                  <a:t>2</a:t>
                </a:r>
                <a:r>
                  <a:rPr lang="en-US" sz="1000" b="1" i="0" u="none" strike="noStrike" baseline="0">
                    <a:effectLst/>
                  </a:rPr>
                  <a:t>O</a:t>
                </a:r>
                <a:r>
                  <a:rPr lang="en-US" sz="1000" b="1" i="0" u="none" strike="noStrike" baseline="-25000">
                    <a:effectLst/>
                  </a:rPr>
                  <a:t>5</a:t>
                </a:r>
                <a:r>
                  <a:rPr lang="en-US" sz="1000" b="1" i="0" u="none" strike="noStrike" baseline="0">
                    <a:effectLst/>
                  </a:rPr>
                  <a:t>] </a:t>
                </a:r>
                <a:endParaRPr lang="en-US"/>
              </a:p>
            </c:rich>
          </c:tx>
          <c:layout/>
          <c:overlay val="0"/>
        </c:title>
        <c:numFmt formatCode="0.0" sourceLinked="1"/>
        <c:majorTickMark val="out"/>
        <c:minorTickMark val="none"/>
        <c:tickLblPos val="nextTo"/>
        <c:crossAx val="274681216"/>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ln[N</a:t>
            </a:r>
            <a:r>
              <a:rPr lang="en-US" sz="1800" b="1" i="0" baseline="-25000">
                <a:effectLst/>
              </a:rPr>
              <a:t>2</a:t>
            </a:r>
            <a:r>
              <a:rPr lang="en-US" sz="1800" b="1" i="0" baseline="0">
                <a:effectLst/>
              </a:rPr>
              <a:t>O</a:t>
            </a:r>
            <a:r>
              <a:rPr lang="en-US" sz="1800" b="1" i="0" baseline="-25000">
                <a:effectLst/>
              </a:rPr>
              <a:t>5</a:t>
            </a:r>
            <a:r>
              <a:rPr lang="en-US" sz="1800" b="1" i="0" baseline="0">
                <a:effectLst/>
              </a:rPr>
              <a:t>] vs. time (s)</a:t>
            </a:r>
            <a:endParaRPr lang="en-US">
              <a:effectLst/>
            </a:endParaRPr>
          </a:p>
        </c:rich>
      </c:tx>
      <c:layout/>
      <c:overlay val="0"/>
    </c:title>
    <c:autoTitleDeleted val="0"/>
    <c:plotArea>
      <c:layout/>
      <c:scatterChart>
        <c:scatterStyle val="smoothMarker"/>
        <c:varyColors val="0"/>
        <c:ser>
          <c:idx val="0"/>
          <c:order val="0"/>
          <c:xVal>
            <c:numRef>
              <c:f>Sheet1!$A$2:$A$9</c:f>
              <c:numCache>
                <c:formatCode>General</c:formatCode>
                <c:ptCount val="8"/>
                <c:pt idx="0">
                  <c:v>0</c:v>
                </c:pt>
                <c:pt idx="1">
                  <c:v>100</c:v>
                </c:pt>
                <c:pt idx="2">
                  <c:v>200</c:v>
                </c:pt>
                <c:pt idx="3">
                  <c:v>300</c:v>
                </c:pt>
                <c:pt idx="4">
                  <c:v>400</c:v>
                </c:pt>
                <c:pt idx="5">
                  <c:v>500</c:v>
                </c:pt>
                <c:pt idx="6">
                  <c:v>600</c:v>
                </c:pt>
                <c:pt idx="7">
                  <c:v>700</c:v>
                </c:pt>
              </c:numCache>
            </c:numRef>
          </c:xVal>
          <c:yVal>
            <c:numRef>
              <c:f>Sheet1!$C$2:$C$9</c:f>
              <c:numCache>
                <c:formatCode>0.000</c:formatCode>
                <c:ptCount val="8"/>
                <c:pt idx="0">
                  <c:v>-3.912023005428146</c:v>
                </c:pt>
                <c:pt idx="1">
                  <c:v>-4.0804416570531092</c:v>
                </c:pt>
                <c:pt idx="2">
                  <c:v>-4.2545133143749219</c:v>
                </c:pt>
                <c:pt idx="3">
                  <c:v>-4.4228486291941369</c:v>
                </c:pt>
                <c:pt idx="4">
                  <c:v>-4.595219855134923</c:v>
                </c:pt>
                <c:pt idx="5" formatCode="0.00">
                  <c:v>-4.7559930757226754</c:v>
                </c:pt>
                <c:pt idx="6" formatCode="0.00">
                  <c:v>-4.9336742529601274</c:v>
                </c:pt>
                <c:pt idx="7" formatCode="0.00">
                  <c:v>-5.0994665078028714</c:v>
                </c:pt>
              </c:numCache>
            </c:numRef>
          </c:yVal>
          <c:smooth val="1"/>
          <c:extLst xmlns:c16r2="http://schemas.microsoft.com/office/drawing/2015/06/chart">
            <c:ext xmlns:c16="http://schemas.microsoft.com/office/drawing/2014/chart" uri="{C3380CC4-5D6E-409C-BE32-E72D297353CC}">
              <c16:uniqueId val="{00000000-87BA-4216-93A9-52217068782F}"/>
            </c:ext>
          </c:extLst>
        </c:ser>
        <c:dLbls>
          <c:showLegendKey val="0"/>
          <c:showVal val="0"/>
          <c:showCatName val="0"/>
          <c:showSerName val="0"/>
          <c:showPercent val="0"/>
          <c:showBubbleSize val="0"/>
        </c:dLbls>
        <c:axId val="14018048"/>
        <c:axId val="14019968"/>
      </c:scatterChart>
      <c:valAx>
        <c:axId val="14018048"/>
        <c:scaling>
          <c:orientation val="minMax"/>
          <c:max val="700"/>
        </c:scaling>
        <c:delete val="0"/>
        <c:axPos val="b"/>
        <c:title>
          <c:tx>
            <c:rich>
              <a:bodyPr/>
              <a:lstStyle/>
              <a:p>
                <a:pPr>
                  <a:defRPr/>
                </a:pPr>
                <a:r>
                  <a:rPr lang="en-US"/>
                  <a:t>time</a:t>
                </a:r>
                <a:r>
                  <a:rPr lang="en-US" baseline="0"/>
                  <a:t> (s)</a:t>
                </a:r>
                <a:endParaRPr lang="en-US"/>
              </a:p>
            </c:rich>
          </c:tx>
          <c:layout/>
          <c:overlay val="0"/>
        </c:title>
        <c:numFmt formatCode="General" sourceLinked="1"/>
        <c:majorTickMark val="out"/>
        <c:minorTickMark val="none"/>
        <c:tickLblPos val="nextTo"/>
        <c:crossAx val="14019968"/>
        <c:crosses val="autoZero"/>
        <c:crossBetween val="midCat"/>
      </c:valAx>
      <c:valAx>
        <c:axId val="14019968"/>
        <c:scaling>
          <c:orientation val="minMax"/>
          <c:max val="-3.9"/>
          <c:min val="-5.05"/>
        </c:scaling>
        <c:delete val="0"/>
        <c:axPos val="l"/>
        <c:majorGridlines/>
        <c:title>
          <c:tx>
            <c:rich>
              <a:bodyPr rot="-5400000" vert="horz"/>
              <a:lstStyle/>
              <a:p>
                <a:pPr>
                  <a:defRPr/>
                </a:pPr>
                <a:r>
                  <a:rPr lang="en-US" sz="1000" b="1" i="0" u="none" strike="noStrike" baseline="0">
                    <a:effectLst/>
                  </a:rPr>
                  <a:t>ln[N</a:t>
                </a:r>
                <a:r>
                  <a:rPr lang="en-US" sz="1000" b="1" i="0" u="none" strike="noStrike" baseline="-25000">
                    <a:effectLst/>
                  </a:rPr>
                  <a:t>2</a:t>
                </a:r>
                <a:r>
                  <a:rPr lang="en-US" sz="1000" b="1" i="0" u="none" strike="noStrike" baseline="0">
                    <a:effectLst/>
                  </a:rPr>
                  <a:t>O</a:t>
                </a:r>
                <a:r>
                  <a:rPr lang="en-US" sz="1000" b="1" i="0" u="none" strike="noStrike" baseline="-25000">
                    <a:effectLst/>
                  </a:rPr>
                  <a:t>5</a:t>
                </a:r>
                <a:r>
                  <a:rPr lang="en-US" sz="1000" b="1" i="0" u="none" strike="noStrike" baseline="0">
                    <a:effectLst/>
                  </a:rPr>
                  <a:t>] </a:t>
                </a:r>
                <a:endParaRPr lang="en-US"/>
              </a:p>
            </c:rich>
          </c:tx>
          <c:layout/>
          <c:overlay val="0"/>
        </c:title>
        <c:numFmt formatCode="0.000" sourceLinked="1"/>
        <c:majorTickMark val="out"/>
        <c:minorTickMark val="none"/>
        <c:tickLblPos val="nextTo"/>
        <c:crossAx val="1401804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a:t>
            </a:r>
            <a:r>
              <a:rPr lang="en-US" baseline="-25000"/>
              <a:t>2</a:t>
            </a:r>
            <a:r>
              <a:rPr lang="en-US"/>
              <a:t>O</a:t>
            </a:r>
            <a:r>
              <a:rPr lang="en-US" baseline="-25000"/>
              <a:t>5</a:t>
            </a:r>
            <a:r>
              <a:rPr lang="en-US"/>
              <a:t>]</a:t>
            </a:r>
            <a:r>
              <a:rPr lang="en-US" baseline="0"/>
              <a:t> vs. time (s)</a:t>
            </a:r>
            <a:endParaRPr lang="en-US"/>
          </a:p>
        </c:rich>
      </c:tx>
      <c:layout/>
      <c:overlay val="0"/>
    </c:title>
    <c:autoTitleDeleted val="0"/>
    <c:plotArea>
      <c:layout/>
      <c:scatterChart>
        <c:scatterStyle val="smoothMarker"/>
        <c:varyColors val="0"/>
        <c:ser>
          <c:idx val="0"/>
          <c:order val="0"/>
          <c:xVal>
            <c:numRef>
              <c:f>Sheet1!$A$2:$A$9</c:f>
              <c:numCache>
                <c:formatCode>General</c:formatCode>
                <c:ptCount val="8"/>
                <c:pt idx="0">
                  <c:v>0</c:v>
                </c:pt>
                <c:pt idx="1">
                  <c:v>100</c:v>
                </c:pt>
                <c:pt idx="2">
                  <c:v>200</c:v>
                </c:pt>
                <c:pt idx="3">
                  <c:v>300</c:v>
                </c:pt>
                <c:pt idx="4">
                  <c:v>400</c:v>
                </c:pt>
                <c:pt idx="5">
                  <c:v>500</c:v>
                </c:pt>
                <c:pt idx="6">
                  <c:v>600</c:v>
                </c:pt>
                <c:pt idx="7">
                  <c:v>700</c:v>
                </c:pt>
              </c:numCache>
            </c:numRef>
          </c:xVal>
          <c:yVal>
            <c:numRef>
              <c:f>Sheet1!$B$2:$B$9</c:f>
              <c:numCache>
                <c:formatCode>General</c:formatCode>
                <c:ptCount val="8"/>
                <c:pt idx="0">
                  <c:v>0.02</c:v>
                </c:pt>
                <c:pt idx="1">
                  <c:v>1.6899999999999998E-2</c:v>
                </c:pt>
                <c:pt idx="2">
                  <c:v>1.4200000000000001E-2</c:v>
                </c:pt>
                <c:pt idx="3">
                  <c:v>1.2E-2</c:v>
                </c:pt>
                <c:pt idx="4">
                  <c:v>1.01E-2</c:v>
                </c:pt>
                <c:pt idx="5">
                  <c:v>8.6E-3</c:v>
                </c:pt>
                <c:pt idx="6">
                  <c:v>7.1999999999999998E-3</c:v>
                </c:pt>
                <c:pt idx="7">
                  <c:v>6.1000000000000004E-3</c:v>
                </c:pt>
              </c:numCache>
            </c:numRef>
          </c:yVal>
          <c:smooth val="1"/>
          <c:extLst xmlns:c16r2="http://schemas.microsoft.com/office/drawing/2015/06/chart">
            <c:ext xmlns:c16="http://schemas.microsoft.com/office/drawing/2014/chart" uri="{C3380CC4-5D6E-409C-BE32-E72D297353CC}">
              <c16:uniqueId val="{00000000-A67A-4835-844A-BDFD8EF94B83}"/>
            </c:ext>
          </c:extLst>
        </c:ser>
        <c:dLbls>
          <c:showLegendKey val="0"/>
          <c:showVal val="0"/>
          <c:showCatName val="0"/>
          <c:showSerName val="0"/>
          <c:showPercent val="0"/>
          <c:showBubbleSize val="0"/>
        </c:dLbls>
        <c:axId val="141959168"/>
        <c:axId val="141961472"/>
      </c:scatterChart>
      <c:valAx>
        <c:axId val="141959168"/>
        <c:scaling>
          <c:orientation val="minMax"/>
          <c:max val="700"/>
        </c:scaling>
        <c:delete val="0"/>
        <c:axPos val="b"/>
        <c:title>
          <c:tx>
            <c:rich>
              <a:bodyPr/>
              <a:lstStyle/>
              <a:p>
                <a:pPr>
                  <a:defRPr/>
                </a:pPr>
                <a:r>
                  <a:rPr lang="en-US"/>
                  <a:t>time</a:t>
                </a:r>
                <a:r>
                  <a:rPr lang="en-US" baseline="0"/>
                  <a:t> (s)</a:t>
                </a:r>
                <a:endParaRPr lang="en-US"/>
              </a:p>
            </c:rich>
          </c:tx>
          <c:layout/>
          <c:overlay val="0"/>
        </c:title>
        <c:numFmt formatCode="General" sourceLinked="1"/>
        <c:majorTickMark val="out"/>
        <c:minorTickMark val="none"/>
        <c:tickLblPos val="nextTo"/>
        <c:crossAx val="141961472"/>
        <c:crosses val="autoZero"/>
        <c:crossBetween val="midCat"/>
      </c:valAx>
      <c:valAx>
        <c:axId val="141961472"/>
        <c:scaling>
          <c:orientation val="minMax"/>
          <c:min val="5.000000000000001E-3"/>
        </c:scaling>
        <c:delete val="0"/>
        <c:axPos val="l"/>
        <c:majorGridlines/>
        <c:title>
          <c:tx>
            <c:rich>
              <a:bodyPr rot="-5400000" vert="horz"/>
              <a:lstStyle/>
              <a:p>
                <a:pPr>
                  <a:defRPr/>
                </a:pPr>
                <a:r>
                  <a:rPr lang="en-US"/>
                  <a:t>[N</a:t>
                </a:r>
                <a:r>
                  <a:rPr lang="en-US" baseline="-25000"/>
                  <a:t>2</a:t>
                </a:r>
                <a:r>
                  <a:rPr lang="en-US"/>
                  <a:t>O</a:t>
                </a:r>
                <a:r>
                  <a:rPr lang="en-US" baseline="-25000"/>
                  <a:t>5</a:t>
                </a:r>
                <a:r>
                  <a:rPr lang="en-US"/>
                  <a:t>]</a:t>
                </a:r>
                <a:r>
                  <a:rPr lang="en-US" baseline="0"/>
                  <a:t> (M)</a:t>
                </a:r>
                <a:endParaRPr lang="en-US"/>
              </a:p>
            </c:rich>
          </c:tx>
          <c:layout>
            <c:manualLayout>
              <c:xMode val="edge"/>
              <c:yMode val="edge"/>
              <c:x val="2.2222222222222223E-2"/>
              <c:y val="0.39838145231846017"/>
            </c:manualLayout>
          </c:layout>
          <c:overlay val="0"/>
        </c:title>
        <c:numFmt formatCode="General" sourceLinked="1"/>
        <c:majorTickMark val="out"/>
        <c:minorTickMark val="none"/>
        <c:tickLblPos val="nextTo"/>
        <c:crossAx val="141959168"/>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Arrhenius</a:t>
            </a:r>
            <a:r>
              <a:rPr lang="en-US" baseline="0" dirty="0" smtClean="0"/>
              <a:t> Plot</a:t>
            </a:r>
          </a:p>
          <a:p>
            <a:pPr>
              <a:defRPr/>
            </a:pPr>
            <a:r>
              <a:rPr lang="en-US" dirty="0" err="1" smtClean="0"/>
              <a:t>ln</a:t>
            </a:r>
            <a:r>
              <a:rPr lang="en-US" baseline="0" dirty="0" smtClean="0"/>
              <a:t> </a:t>
            </a:r>
            <a:r>
              <a:rPr lang="en-US" baseline="0" dirty="0"/>
              <a:t>k versus 1/T</a:t>
            </a:r>
            <a:endParaRPr lang="en-US" dirty="0"/>
          </a:p>
        </c:rich>
      </c:tx>
      <c:layout/>
      <c:overlay val="0"/>
    </c:title>
    <c:autoTitleDeleted val="0"/>
    <c:plotArea>
      <c:layout/>
      <c:scatterChart>
        <c:scatterStyle val="lineMarker"/>
        <c:varyColors val="0"/>
        <c:ser>
          <c:idx val="0"/>
          <c:order val="0"/>
          <c:trendline>
            <c:trendlineType val="linear"/>
            <c:dispRSqr val="1"/>
            <c:dispEq val="1"/>
            <c:trendlineLbl>
              <c:layout>
                <c:manualLayout>
                  <c:x val="0.17543789563069323"/>
                  <c:y val="-0.25453236028423276"/>
                </c:manualLayout>
              </c:layout>
              <c:tx>
                <c:rich>
                  <a:bodyPr/>
                  <a:lstStyle/>
                  <a:p>
                    <a:pPr>
                      <a:defRPr sz="1800"/>
                    </a:pPr>
                    <a:r>
                      <a:rPr lang="en-US" sz="1400" baseline="0" dirty="0" err="1" smtClean="0"/>
                      <a:t>ln</a:t>
                    </a:r>
                    <a:r>
                      <a:rPr lang="en-US" sz="1400" baseline="0" dirty="0" smtClean="0"/>
                      <a:t>(k) </a:t>
                    </a:r>
                    <a:r>
                      <a:rPr lang="en-US" sz="1400" baseline="0" dirty="0"/>
                      <a:t>= </a:t>
                    </a:r>
                    <a:r>
                      <a:rPr lang="en-US" sz="1400" baseline="0" dirty="0" smtClean="0"/>
                      <a:t>(-12174 K)/T </a:t>
                    </a:r>
                    <a:r>
                      <a:rPr lang="en-US" sz="1400" baseline="0" dirty="0"/>
                      <a:t>+ 30.694
R² = 0.9998</a:t>
                    </a:r>
                    <a:endParaRPr lang="en-US" sz="1400" dirty="0"/>
                  </a:p>
                </c:rich>
              </c:tx>
              <c:numFmt formatCode="General" sourceLinked="0"/>
            </c:trendlineLbl>
          </c:trendline>
          <c:xVal>
            <c:numRef>
              <c:f>Sheet1!$C$2:$C$6</c:f>
              <c:numCache>
                <c:formatCode>0.00E+00</c:formatCode>
                <c:ptCount val="5"/>
                <c:pt idx="0">
                  <c:v>3.4129692832764562E-3</c:v>
                </c:pt>
                <c:pt idx="1">
                  <c:v>3.3003300330033012E-3</c:v>
                </c:pt>
                <c:pt idx="2">
                  <c:v>3.1948881789137392E-3</c:v>
                </c:pt>
                <c:pt idx="3">
                  <c:v>3.0959752321981426E-3</c:v>
                </c:pt>
                <c:pt idx="4">
                  <c:v>3.0030030030030051E-3</c:v>
                </c:pt>
              </c:numCache>
            </c:numRef>
          </c:xVal>
          <c:yVal>
            <c:numRef>
              <c:f>Sheet1!$E$2:$E$6</c:f>
              <c:numCache>
                <c:formatCode>General</c:formatCode>
                <c:ptCount val="5"/>
                <c:pt idx="0">
                  <c:v>-10.819778284410283</c:v>
                </c:pt>
                <c:pt idx="1">
                  <c:v>-9.5250511168158809</c:v>
                </c:pt>
                <c:pt idx="2">
                  <c:v>-8.2170885989658995</c:v>
                </c:pt>
                <c:pt idx="3">
                  <c:v>-7.002065958453378</c:v>
                </c:pt>
                <c:pt idx="4">
                  <c:v>-5.8430445419897055</c:v>
                </c:pt>
              </c:numCache>
            </c:numRef>
          </c:yVal>
          <c:smooth val="0"/>
          <c:extLst xmlns:c16r2="http://schemas.microsoft.com/office/drawing/2015/06/chart">
            <c:ext xmlns:c16="http://schemas.microsoft.com/office/drawing/2014/chart" uri="{C3380CC4-5D6E-409C-BE32-E72D297353CC}">
              <c16:uniqueId val="{00000000-396D-4711-BA5F-8C0BAF328588}"/>
            </c:ext>
          </c:extLst>
        </c:ser>
        <c:dLbls>
          <c:showLegendKey val="0"/>
          <c:showVal val="0"/>
          <c:showCatName val="0"/>
          <c:showSerName val="0"/>
          <c:showPercent val="0"/>
          <c:showBubbleSize val="0"/>
        </c:dLbls>
        <c:axId val="151773184"/>
        <c:axId val="151909504"/>
      </c:scatterChart>
      <c:valAx>
        <c:axId val="151773184"/>
        <c:scaling>
          <c:orientation val="minMax"/>
        </c:scaling>
        <c:delete val="0"/>
        <c:axPos val="b"/>
        <c:title>
          <c:tx>
            <c:rich>
              <a:bodyPr/>
              <a:lstStyle/>
              <a:p>
                <a:pPr>
                  <a:defRPr/>
                </a:pPr>
                <a:r>
                  <a:rPr lang="en-US"/>
                  <a:t>1/T</a:t>
                </a:r>
                <a:r>
                  <a:rPr lang="en-US" baseline="0"/>
                  <a:t> (1/K)</a:t>
                </a:r>
                <a:endParaRPr lang="en-US"/>
              </a:p>
            </c:rich>
          </c:tx>
          <c:layout/>
          <c:overlay val="0"/>
        </c:title>
        <c:numFmt formatCode="0.00E+00" sourceLinked="1"/>
        <c:majorTickMark val="out"/>
        <c:minorTickMark val="none"/>
        <c:tickLblPos val="nextTo"/>
        <c:crossAx val="151909504"/>
        <c:crosses val="autoZero"/>
        <c:crossBetween val="midCat"/>
      </c:valAx>
      <c:valAx>
        <c:axId val="151909504"/>
        <c:scaling>
          <c:orientation val="minMax"/>
        </c:scaling>
        <c:delete val="0"/>
        <c:axPos val="l"/>
        <c:majorGridlines/>
        <c:title>
          <c:tx>
            <c:rich>
              <a:bodyPr rot="-5400000" vert="horz"/>
              <a:lstStyle/>
              <a:p>
                <a:pPr>
                  <a:defRPr/>
                </a:pPr>
                <a:r>
                  <a:rPr lang="en-US"/>
                  <a:t>ln</a:t>
                </a:r>
                <a:r>
                  <a:rPr lang="en-US" baseline="0"/>
                  <a:t> (k)</a:t>
                </a:r>
                <a:endParaRPr lang="en-US"/>
              </a:p>
            </c:rich>
          </c:tx>
          <c:layout/>
          <c:overlay val="0"/>
        </c:title>
        <c:numFmt formatCode="General" sourceLinked="1"/>
        <c:majorTickMark val="out"/>
        <c:minorTickMark val="none"/>
        <c:tickLblPos val="nextTo"/>
        <c:crossAx val="15177318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Arrhenius</a:t>
            </a:r>
            <a:r>
              <a:rPr lang="en-US" baseline="0" dirty="0" smtClean="0"/>
              <a:t> Plot</a:t>
            </a:r>
          </a:p>
          <a:p>
            <a:pPr>
              <a:defRPr/>
            </a:pPr>
            <a:r>
              <a:rPr lang="en-US" dirty="0" err="1" smtClean="0"/>
              <a:t>ln</a:t>
            </a:r>
            <a:r>
              <a:rPr lang="en-US" baseline="0" dirty="0" smtClean="0"/>
              <a:t> </a:t>
            </a:r>
            <a:r>
              <a:rPr lang="en-US" baseline="0" dirty="0"/>
              <a:t>k versus 1/T</a:t>
            </a:r>
            <a:endParaRPr lang="en-US" dirty="0"/>
          </a:p>
        </c:rich>
      </c:tx>
      <c:layout/>
      <c:overlay val="0"/>
    </c:title>
    <c:autoTitleDeleted val="0"/>
    <c:plotArea>
      <c:layout/>
      <c:scatterChart>
        <c:scatterStyle val="lineMarker"/>
        <c:varyColors val="0"/>
        <c:ser>
          <c:idx val="0"/>
          <c:order val="0"/>
          <c:trendline>
            <c:trendlineType val="linear"/>
            <c:dispRSqr val="1"/>
            <c:dispEq val="1"/>
            <c:trendlineLbl>
              <c:layout>
                <c:manualLayout>
                  <c:x val="0.17543789563069323"/>
                  <c:y val="-0.25453236028423276"/>
                </c:manualLayout>
              </c:layout>
              <c:tx>
                <c:rich>
                  <a:bodyPr/>
                  <a:lstStyle/>
                  <a:p>
                    <a:pPr>
                      <a:defRPr sz="1800"/>
                    </a:pPr>
                    <a:r>
                      <a:rPr lang="en-US" sz="1400" baseline="0" dirty="0" err="1" smtClean="0"/>
                      <a:t>ln</a:t>
                    </a:r>
                    <a:r>
                      <a:rPr lang="en-US" sz="1400" baseline="0" dirty="0" smtClean="0"/>
                      <a:t>(k) </a:t>
                    </a:r>
                    <a:r>
                      <a:rPr lang="en-US" sz="1400" baseline="0" dirty="0"/>
                      <a:t>= </a:t>
                    </a:r>
                    <a:r>
                      <a:rPr lang="en-US" sz="1400" baseline="0" dirty="0" smtClean="0"/>
                      <a:t>(-12174 K)/T </a:t>
                    </a:r>
                    <a:r>
                      <a:rPr lang="en-US" sz="1400" baseline="0" dirty="0"/>
                      <a:t>+ 30.694
R² = 0.9998</a:t>
                    </a:r>
                    <a:endParaRPr lang="en-US" sz="1400" dirty="0"/>
                  </a:p>
                </c:rich>
              </c:tx>
              <c:numFmt formatCode="General" sourceLinked="0"/>
            </c:trendlineLbl>
          </c:trendline>
          <c:xVal>
            <c:numRef>
              <c:f>Sheet1!$C$2:$C$6</c:f>
              <c:numCache>
                <c:formatCode>0.00E+00</c:formatCode>
                <c:ptCount val="5"/>
                <c:pt idx="0">
                  <c:v>3.4129692832764562E-3</c:v>
                </c:pt>
                <c:pt idx="1">
                  <c:v>3.3003300330033012E-3</c:v>
                </c:pt>
                <c:pt idx="2">
                  <c:v>3.1948881789137392E-3</c:v>
                </c:pt>
                <c:pt idx="3">
                  <c:v>3.0959752321981426E-3</c:v>
                </c:pt>
                <c:pt idx="4">
                  <c:v>3.0030030030030051E-3</c:v>
                </c:pt>
              </c:numCache>
            </c:numRef>
          </c:xVal>
          <c:yVal>
            <c:numRef>
              <c:f>Sheet1!$E$2:$E$6</c:f>
              <c:numCache>
                <c:formatCode>General</c:formatCode>
                <c:ptCount val="5"/>
                <c:pt idx="0">
                  <c:v>-10.819778284410283</c:v>
                </c:pt>
                <c:pt idx="1">
                  <c:v>-9.5250511168158809</c:v>
                </c:pt>
                <c:pt idx="2">
                  <c:v>-8.2170885989658995</c:v>
                </c:pt>
                <c:pt idx="3">
                  <c:v>-7.002065958453378</c:v>
                </c:pt>
                <c:pt idx="4">
                  <c:v>-5.8430445419897055</c:v>
                </c:pt>
              </c:numCache>
            </c:numRef>
          </c:yVal>
          <c:smooth val="0"/>
          <c:extLst xmlns:c16r2="http://schemas.microsoft.com/office/drawing/2015/06/chart">
            <c:ext xmlns:c16="http://schemas.microsoft.com/office/drawing/2014/chart" uri="{C3380CC4-5D6E-409C-BE32-E72D297353CC}">
              <c16:uniqueId val="{00000000-396D-4711-BA5F-8C0BAF328588}"/>
            </c:ext>
          </c:extLst>
        </c:ser>
        <c:dLbls>
          <c:showLegendKey val="0"/>
          <c:showVal val="0"/>
          <c:showCatName val="0"/>
          <c:showSerName val="0"/>
          <c:showPercent val="0"/>
          <c:showBubbleSize val="0"/>
        </c:dLbls>
        <c:axId val="180254208"/>
        <c:axId val="180256128"/>
      </c:scatterChart>
      <c:valAx>
        <c:axId val="180254208"/>
        <c:scaling>
          <c:orientation val="minMax"/>
        </c:scaling>
        <c:delete val="0"/>
        <c:axPos val="b"/>
        <c:title>
          <c:tx>
            <c:rich>
              <a:bodyPr/>
              <a:lstStyle/>
              <a:p>
                <a:pPr>
                  <a:defRPr/>
                </a:pPr>
                <a:r>
                  <a:rPr lang="en-US"/>
                  <a:t>1/T</a:t>
                </a:r>
                <a:r>
                  <a:rPr lang="en-US" baseline="0"/>
                  <a:t> (1/K)</a:t>
                </a:r>
                <a:endParaRPr lang="en-US"/>
              </a:p>
            </c:rich>
          </c:tx>
          <c:layout/>
          <c:overlay val="0"/>
        </c:title>
        <c:numFmt formatCode="0.00E+00" sourceLinked="1"/>
        <c:majorTickMark val="out"/>
        <c:minorTickMark val="none"/>
        <c:tickLblPos val="nextTo"/>
        <c:crossAx val="180256128"/>
        <c:crosses val="autoZero"/>
        <c:crossBetween val="midCat"/>
      </c:valAx>
      <c:valAx>
        <c:axId val="180256128"/>
        <c:scaling>
          <c:orientation val="minMax"/>
          <c:max val="-5.5"/>
        </c:scaling>
        <c:delete val="0"/>
        <c:axPos val="l"/>
        <c:majorGridlines/>
        <c:title>
          <c:tx>
            <c:rich>
              <a:bodyPr rot="-5400000" vert="horz"/>
              <a:lstStyle/>
              <a:p>
                <a:pPr>
                  <a:defRPr/>
                </a:pPr>
                <a:r>
                  <a:rPr lang="en-US"/>
                  <a:t>ln</a:t>
                </a:r>
                <a:r>
                  <a:rPr lang="en-US" baseline="0"/>
                  <a:t> (k)</a:t>
                </a:r>
                <a:endParaRPr lang="en-US"/>
              </a:p>
            </c:rich>
          </c:tx>
          <c:layout/>
          <c:overlay val="0"/>
        </c:title>
        <c:numFmt formatCode="General" sourceLinked="1"/>
        <c:majorTickMark val="out"/>
        <c:minorTickMark val="none"/>
        <c:tickLblPos val="nextTo"/>
        <c:crossAx val="18025420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First Order Reaction</a:t>
            </a:r>
          </a:p>
          <a:p>
            <a:pPr>
              <a:defRPr/>
            </a:pPr>
            <a:r>
              <a:rPr lang="en-US" sz="1600" dirty="0" smtClean="0"/>
              <a:t>Concentration</a:t>
            </a:r>
            <a:r>
              <a:rPr lang="en-US" sz="1600" baseline="0" dirty="0" smtClean="0"/>
              <a:t> </a:t>
            </a:r>
            <a:r>
              <a:rPr lang="en-US" sz="1600" dirty="0"/>
              <a:t>[N</a:t>
            </a:r>
            <a:r>
              <a:rPr lang="en-US" sz="1600" baseline="-25000" dirty="0"/>
              <a:t>2</a:t>
            </a:r>
            <a:r>
              <a:rPr lang="en-US" sz="1600" dirty="0"/>
              <a:t>O</a:t>
            </a:r>
            <a:r>
              <a:rPr lang="en-US" sz="1600" baseline="-25000" dirty="0"/>
              <a:t>5</a:t>
            </a:r>
            <a:r>
              <a:rPr lang="en-US" sz="1600" dirty="0"/>
              <a:t>] versus</a:t>
            </a:r>
            <a:r>
              <a:rPr lang="en-US" sz="1600" baseline="0" dirty="0"/>
              <a:t> Time</a:t>
            </a:r>
            <a:endParaRPr lang="en-US" sz="1600" dirty="0"/>
          </a:p>
        </c:rich>
      </c:tx>
      <c:layout>
        <c:manualLayout>
          <c:xMode val="edge"/>
          <c:yMode val="edge"/>
          <c:x val="0.22714628831773387"/>
          <c:y val="1.6836195965366927E-2"/>
        </c:manualLayout>
      </c:layout>
      <c:overlay val="0"/>
    </c:title>
    <c:autoTitleDeleted val="0"/>
    <c:plotArea>
      <c:layout/>
      <c:scatterChart>
        <c:scatterStyle val="lineMarker"/>
        <c:varyColors val="0"/>
        <c:ser>
          <c:idx val="0"/>
          <c:order val="0"/>
          <c:tx>
            <c:strRef>
              <c:f>Sheet1!$B$1</c:f>
              <c:strCache>
                <c:ptCount val="1"/>
                <c:pt idx="0">
                  <c:v>[N2O5] mol/L</c:v>
                </c:pt>
              </c:strCache>
            </c:strRef>
          </c:tx>
          <c:spPr>
            <a:ln w="28575">
              <a:noFill/>
            </a:ln>
          </c:spPr>
          <c:xVal>
            <c:numRef>
              <c:f>Sheet1!$A$2:$A$7</c:f>
              <c:numCache>
                <c:formatCode>General</c:formatCode>
                <c:ptCount val="6"/>
                <c:pt idx="0">
                  <c:v>0</c:v>
                </c:pt>
                <c:pt idx="1">
                  <c:v>50</c:v>
                </c:pt>
                <c:pt idx="2">
                  <c:v>100</c:v>
                </c:pt>
                <c:pt idx="3">
                  <c:v>200</c:v>
                </c:pt>
                <c:pt idx="4">
                  <c:v>300</c:v>
                </c:pt>
                <c:pt idx="5">
                  <c:v>400</c:v>
                </c:pt>
              </c:numCache>
            </c:numRef>
          </c:xVal>
          <c:yVal>
            <c:numRef>
              <c:f>Sheet1!$B$2:$B$7</c:f>
              <c:numCache>
                <c:formatCode>0.0000</c:formatCode>
                <c:ptCount val="6"/>
                <c:pt idx="0" formatCode="0.000">
                  <c:v>0.1</c:v>
                </c:pt>
                <c:pt idx="1">
                  <c:v>7.0700000000000235E-2</c:v>
                </c:pt>
                <c:pt idx="2">
                  <c:v>5.0000000000000114E-2</c:v>
                </c:pt>
                <c:pt idx="3">
                  <c:v>2.5000000000000085E-2</c:v>
                </c:pt>
                <c:pt idx="4">
                  <c:v>1.2500000000000044E-2</c:v>
                </c:pt>
                <c:pt idx="5" formatCode="0.00000">
                  <c:v>6.2500000000000238E-3</c:v>
                </c:pt>
              </c:numCache>
            </c:numRef>
          </c:yVal>
          <c:smooth val="0"/>
          <c:extLst xmlns:c16r2="http://schemas.microsoft.com/office/drawing/2015/06/chart">
            <c:ext xmlns:c16="http://schemas.microsoft.com/office/drawing/2014/chart" uri="{C3380CC4-5D6E-409C-BE32-E72D297353CC}">
              <c16:uniqueId val="{00000000-71A6-412B-804B-C89CB66846F9}"/>
            </c:ext>
          </c:extLst>
        </c:ser>
        <c:dLbls>
          <c:showLegendKey val="0"/>
          <c:showVal val="0"/>
          <c:showCatName val="0"/>
          <c:showSerName val="0"/>
          <c:showPercent val="0"/>
          <c:showBubbleSize val="0"/>
        </c:dLbls>
        <c:axId val="184479104"/>
        <c:axId val="184526336"/>
      </c:scatterChart>
      <c:valAx>
        <c:axId val="184479104"/>
        <c:scaling>
          <c:orientation val="minMax"/>
          <c:max val="400"/>
        </c:scaling>
        <c:delete val="0"/>
        <c:axPos val="b"/>
        <c:title>
          <c:tx>
            <c:rich>
              <a:bodyPr/>
              <a:lstStyle/>
              <a:p>
                <a:pPr>
                  <a:defRPr/>
                </a:pPr>
                <a:r>
                  <a:rPr lang="en-US"/>
                  <a:t>time (s)</a:t>
                </a:r>
              </a:p>
            </c:rich>
          </c:tx>
          <c:layout/>
          <c:overlay val="0"/>
        </c:title>
        <c:numFmt formatCode="General" sourceLinked="1"/>
        <c:majorTickMark val="out"/>
        <c:minorTickMark val="none"/>
        <c:tickLblPos val="nextTo"/>
        <c:crossAx val="184526336"/>
        <c:crosses val="autoZero"/>
        <c:crossBetween val="midCat"/>
      </c:valAx>
      <c:valAx>
        <c:axId val="184526336"/>
        <c:scaling>
          <c:orientation val="minMax"/>
          <c:max val="0.1"/>
        </c:scaling>
        <c:delete val="0"/>
        <c:axPos val="l"/>
        <c:majorGridlines/>
        <c:title>
          <c:tx>
            <c:rich>
              <a:bodyPr rot="-5400000" vert="horz"/>
              <a:lstStyle/>
              <a:p>
                <a:pPr>
                  <a:defRPr/>
                </a:pPr>
                <a:r>
                  <a:rPr lang="en-US"/>
                  <a:t>Concentration [N</a:t>
                </a:r>
                <a:r>
                  <a:rPr lang="en-US" baseline="-25000"/>
                  <a:t>2</a:t>
                </a:r>
                <a:r>
                  <a:rPr lang="en-US"/>
                  <a:t>O</a:t>
                </a:r>
                <a:r>
                  <a:rPr lang="en-US" baseline="-25000"/>
                  <a:t>5</a:t>
                </a:r>
                <a:r>
                  <a:rPr lang="en-US"/>
                  <a:t>]</a:t>
                </a:r>
                <a:r>
                  <a:rPr lang="en-US" baseline="0"/>
                  <a:t> (mol/L)</a:t>
                </a:r>
                <a:endParaRPr lang="en-US"/>
              </a:p>
            </c:rich>
          </c:tx>
          <c:layout/>
          <c:overlay val="0"/>
        </c:title>
        <c:numFmt formatCode="0.000" sourceLinked="1"/>
        <c:majorTickMark val="out"/>
        <c:minorTickMark val="none"/>
        <c:tickLblPos val="nextTo"/>
        <c:crossAx val="18447910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First Order Reaction</a:t>
            </a:r>
          </a:p>
          <a:p>
            <a:pPr>
              <a:defRPr/>
            </a:pPr>
            <a:r>
              <a:rPr lang="en-US" dirty="0" err="1" smtClean="0"/>
              <a:t>ln</a:t>
            </a:r>
            <a:r>
              <a:rPr lang="en-US" dirty="0" smtClean="0"/>
              <a:t>[N</a:t>
            </a:r>
            <a:r>
              <a:rPr lang="en-US" baseline="-25000" dirty="0" smtClean="0"/>
              <a:t>2</a:t>
            </a:r>
            <a:r>
              <a:rPr lang="en-US" dirty="0" smtClean="0"/>
              <a:t>O</a:t>
            </a:r>
            <a:r>
              <a:rPr lang="en-US" baseline="-25000" dirty="0" smtClean="0"/>
              <a:t>5</a:t>
            </a:r>
            <a:r>
              <a:rPr lang="en-US" dirty="0"/>
              <a:t>]</a:t>
            </a:r>
            <a:r>
              <a:rPr lang="en-US" baseline="0" dirty="0"/>
              <a:t> versus Time</a:t>
            </a:r>
            <a:endParaRPr lang="en-US" dirty="0"/>
          </a:p>
        </c:rich>
      </c:tx>
      <c:layout>
        <c:manualLayout>
          <c:xMode val="edge"/>
          <c:yMode val="edge"/>
          <c:x val="0.29896522309711288"/>
          <c:y val="0"/>
        </c:manualLayout>
      </c:layout>
      <c:overlay val="0"/>
    </c:title>
    <c:autoTitleDeleted val="0"/>
    <c:plotArea>
      <c:layout>
        <c:manualLayout>
          <c:layoutTarget val="inner"/>
          <c:xMode val="edge"/>
          <c:yMode val="edge"/>
          <c:x val="0.17539107611548571"/>
          <c:y val="0.14399314668999796"/>
          <c:w val="0.78682414698162739"/>
          <c:h val="0.77219889180519463"/>
        </c:manualLayout>
      </c:layout>
      <c:scatterChart>
        <c:scatterStyle val="lineMarker"/>
        <c:varyColors val="0"/>
        <c:ser>
          <c:idx val="0"/>
          <c:order val="0"/>
          <c:spPr>
            <a:ln w="28575">
              <a:noFill/>
            </a:ln>
          </c:spPr>
          <c:trendline>
            <c:trendlineType val="linear"/>
            <c:dispRSqr val="0"/>
            <c:dispEq val="1"/>
            <c:trendlineLbl>
              <c:layout>
                <c:manualLayout>
                  <c:x val="-0.1165188431634725"/>
                  <c:y val="-0.33780435235550976"/>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mn-lt"/>
                        <a:ea typeface="+mn-ea"/>
                        <a:cs typeface="+mn-cs"/>
                      </a:defRPr>
                    </a:pPr>
                    <a:r>
                      <a:rPr lang="en-US" sz="1000" b="0" i="0" baseline="0" dirty="0" err="1" smtClean="0">
                        <a:effectLst/>
                      </a:rPr>
                      <a:t>ln</a:t>
                    </a:r>
                    <a:r>
                      <a:rPr lang="en-US" sz="1000" b="0" i="0" baseline="0" dirty="0" smtClean="0">
                        <a:effectLst/>
                      </a:rPr>
                      <a:t>[N</a:t>
                    </a:r>
                    <a:r>
                      <a:rPr lang="en-US" sz="1000" b="0" i="0" baseline="-25000" dirty="0" smtClean="0">
                        <a:effectLst/>
                      </a:rPr>
                      <a:t>2</a:t>
                    </a:r>
                    <a:r>
                      <a:rPr lang="en-US" sz="1000" b="0" i="0" baseline="0" dirty="0" smtClean="0">
                        <a:effectLst/>
                      </a:rPr>
                      <a:t>O</a:t>
                    </a:r>
                    <a:r>
                      <a:rPr lang="en-US" sz="1000" b="0" i="0" baseline="-25000" dirty="0" smtClean="0">
                        <a:effectLst/>
                      </a:rPr>
                      <a:t>5</a:t>
                    </a:r>
                    <a:r>
                      <a:rPr lang="en-US" sz="1000" b="0" i="0" baseline="0" dirty="0" smtClean="0">
                        <a:effectLst/>
                      </a:rPr>
                      <a:t>]</a:t>
                    </a:r>
                    <a:endParaRPr lang="en-US" sz="1000" b="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solidFill>
                        <a:latin typeface="+mn-lt"/>
                        <a:ea typeface="+mn-ea"/>
                        <a:cs typeface="+mn-cs"/>
                      </a:defRPr>
                    </a:pPr>
                    <a:r>
                      <a:rPr lang="en-US" sz="1000" b="0" baseline="0" dirty="0" smtClean="0"/>
                      <a:t> </a:t>
                    </a:r>
                    <a:r>
                      <a:rPr lang="en-US" sz="1000" b="0" baseline="0" dirty="0"/>
                      <a:t>= -</a:t>
                    </a:r>
                    <a:r>
                      <a:rPr lang="en-US" sz="1000" b="0" baseline="0" dirty="0" smtClean="0"/>
                      <a:t>0.0069(t) </a:t>
                    </a:r>
                    <a:r>
                      <a:rPr lang="en-US" sz="1000" b="0" baseline="0" dirty="0"/>
                      <a:t>- 2.3026</a:t>
                    </a:r>
                    <a:endParaRPr lang="en-US" sz="1000" b="0" dirty="0"/>
                  </a:p>
                </c:rich>
              </c:tx>
              <c:numFmt formatCode="General" sourceLinked="0"/>
            </c:trendlineLbl>
          </c:trendline>
          <c:xVal>
            <c:numRef>
              <c:f>Sheet1!$A$2:$A$7</c:f>
              <c:numCache>
                <c:formatCode>General</c:formatCode>
                <c:ptCount val="6"/>
                <c:pt idx="0">
                  <c:v>0</c:v>
                </c:pt>
                <c:pt idx="1">
                  <c:v>50</c:v>
                </c:pt>
                <c:pt idx="2">
                  <c:v>100</c:v>
                </c:pt>
                <c:pt idx="3">
                  <c:v>200</c:v>
                </c:pt>
                <c:pt idx="4">
                  <c:v>300</c:v>
                </c:pt>
                <c:pt idx="5">
                  <c:v>400</c:v>
                </c:pt>
              </c:numCache>
            </c:numRef>
          </c:xVal>
          <c:yVal>
            <c:numRef>
              <c:f>Sheet1!$C$2:$C$7</c:f>
              <c:numCache>
                <c:formatCode>0.000</c:formatCode>
                <c:ptCount val="6"/>
                <c:pt idx="0">
                  <c:v>-2.3025850929940437</c:v>
                </c:pt>
                <c:pt idx="1">
                  <c:v>-2.6493097060796185</c:v>
                </c:pt>
                <c:pt idx="2">
                  <c:v>-2.9957322735539909</c:v>
                </c:pt>
                <c:pt idx="3">
                  <c:v>-3.6888794541139371</c:v>
                </c:pt>
                <c:pt idx="4">
                  <c:v>-4.3820266346738812</c:v>
                </c:pt>
                <c:pt idx="5">
                  <c:v>-5.0751738152338435</c:v>
                </c:pt>
              </c:numCache>
            </c:numRef>
          </c:yVal>
          <c:smooth val="0"/>
          <c:extLst xmlns:c16r2="http://schemas.microsoft.com/office/drawing/2015/06/chart">
            <c:ext xmlns:c16="http://schemas.microsoft.com/office/drawing/2014/chart" uri="{C3380CC4-5D6E-409C-BE32-E72D297353CC}">
              <c16:uniqueId val="{00000000-79B0-4D04-9BEB-8C011E4F449C}"/>
            </c:ext>
          </c:extLst>
        </c:ser>
        <c:dLbls>
          <c:showLegendKey val="0"/>
          <c:showVal val="0"/>
          <c:showCatName val="0"/>
          <c:showSerName val="0"/>
          <c:showPercent val="0"/>
          <c:showBubbleSize val="0"/>
        </c:dLbls>
        <c:axId val="188746368"/>
        <c:axId val="188789888"/>
      </c:scatterChart>
      <c:valAx>
        <c:axId val="188746368"/>
        <c:scaling>
          <c:orientation val="minMax"/>
          <c:max val="400"/>
        </c:scaling>
        <c:delete val="0"/>
        <c:axPos val="b"/>
        <c:title>
          <c:tx>
            <c:rich>
              <a:bodyPr/>
              <a:lstStyle/>
              <a:p>
                <a:pPr>
                  <a:defRPr/>
                </a:pPr>
                <a:r>
                  <a:rPr lang="en-US"/>
                  <a:t>time</a:t>
                </a:r>
                <a:r>
                  <a:rPr lang="en-US" baseline="0"/>
                  <a:t> (s)</a:t>
                </a:r>
                <a:endParaRPr lang="en-US"/>
              </a:p>
            </c:rich>
          </c:tx>
          <c:layout/>
          <c:overlay val="0"/>
        </c:title>
        <c:numFmt formatCode="General" sourceLinked="1"/>
        <c:majorTickMark val="out"/>
        <c:minorTickMark val="none"/>
        <c:tickLblPos val="nextTo"/>
        <c:crossAx val="188789888"/>
        <c:crosses val="autoZero"/>
        <c:crossBetween val="midCat"/>
      </c:valAx>
      <c:valAx>
        <c:axId val="188789888"/>
        <c:scaling>
          <c:orientation val="minMax"/>
          <c:max val="-2"/>
          <c:min val="-5.5"/>
        </c:scaling>
        <c:delete val="0"/>
        <c:axPos val="l"/>
        <c:majorGridlines/>
        <c:title>
          <c:tx>
            <c:rich>
              <a:bodyPr rot="-5400000" vert="horz"/>
              <a:lstStyle/>
              <a:p>
                <a:pPr>
                  <a:defRPr/>
                </a:pPr>
                <a:r>
                  <a:rPr lang="en-US" dirty="0" err="1"/>
                  <a:t>ln</a:t>
                </a:r>
                <a:r>
                  <a:rPr lang="en-US" dirty="0"/>
                  <a:t>[N</a:t>
                </a:r>
                <a:r>
                  <a:rPr lang="en-US" baseline="-25000" dirty="0"/>
                  <a:t>2</a:t>
                </a:r>
                <a:r>
                  <a:rPr lang="en-US" dirty="0"/>
                  <a:t>O</a:t>
                </a:r>
                <a:r>
                  <a:rPr lang="en-US" baseline="-25000" dirty="0"/>
                  <a:t>5</a:t>
                </a:r>
                <a:r>
                  <a:rPr lang="en-US" dirty="0"/>
                  <a:t>]</a:t>
                </a:r>
              </a:p>
            </c:rich>
          </c:tx>
          <c:layout>
            <c:manualLayout>
              <c:xMode val="edge"/>
              <c:yMode val="edge"/>
              <c:x val="1.3888888888888963E-2"/>
              <c:y val="0.44810185185185186"/>
            </c:manualLayout>
          </c:layout>
          <c:overlay val="0"/>
        </c:title>
        <c:numFmt formatCode="0.000" sourceLinked="1"/>
        <c:majorTickMark val="out"/>
        <c:minorTickMark val="none"/>
        <c:tickLblPos val="nextTo"/>
        <c:crossAx val="188746368"/>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First Order Reaction Plot</a:t>
            </a:r>
            <a:endParaRPr lang="en-US" baseline="0" dirty="0" smtClean="0"/>
          </a:p>
          <a:p>
            <a:pPr>
              <a:defRPr/>
            </a:pPr>
            <a:r>
              <a:rPr lang="en-US" dirty="0" err="1" smtClean="0"/>
              <a:t>ln</a:t>
            </a:r>
            <a:r>
              <a:rPr lang="en-US" dirty="0" smtClean="0"/>
              <a:t>[C</a:t>
            </a:r>
            <a:r>
              <a:rPr lang="en-US" baseline="-25000" dirty="0" smtClean="0"/>
              <a:t>4</a:t>
            </a:r>
            <a:r>
              <a:rPr lang="en-US" dirty="0" smtClean="0"/>
              <a:t>H</a:t>
            </a:r>
            <a:r>
              <a:rPr lang="en-US" baseline="-25000" dirty="0" smtClean="0"/>
              <a:t>6</a:t>
            </a:r>
            <a:r>
              <a:rPr lang="en-US" dirty="0"/>
              <a:t>] versus time</a:t>
            </a:r>
          </a:p>
        </c:rich>
      </c:tx>
      <c:layout/>
      <c:overlay val="0"/>
    </c:title>
    <c:autoTitleDeleted val="0"/>
    <c:plotArea>
      <c:layout/>
      <c:scatterChart>
        <c:scatterStyle val="lineMarker"/>
        <c:varyColors val="0"/>
        <c:ser>
          <c:idx val="0"/>
          <c:order val="0"/>
          <c:tx>
            <c:v>[C4H6] versus time</c:v>
          </c:tx>
          <c:spPr>
            <a:ln w="28575">
              <a:noFill/>
            </a:ln>
          </c:spPr>
          <c:trendline>
            <c:trendlineType val="log"/>
            <c:dispRSqr val="0"/>
            <c:dispEq val="0"/>
          </c:trendline>
          <c:xVal>
            <c:numRef>
              <c:f>Sheet2!$A$2:$A$9</c:f>
              <c:numCache>
                <c:formatCode>General</c:formatCode>
                <c:ptCount val="8"/>
                <c:pt idx="0">
                  <c:v>0</c:v>
                </c:pt>
                <c:pt idx="1">
                  <c:v>1000</c:v>
                </c:pt>
                <c:pt idx="2">
                  <c:v>1800</c:v>
                </c:pt>
                <c:pt idx="3">
                  <c:v>2800</c:v>
                </c:pt>
                <c:pt idx="4">
                  <c:v>3600</c:v>
                </c:pt>
                <c:pt idx="5">
                  <c:v>4400</c:v>
                </c:pt>
                <c:pt idx="6">
                  <c:v>5200</c:v>
                </c:pt>
                <c:pt idx="7">
                  <c:v>6200</c:v>
                </c:pt>
              </c:numCache>
            </c:numRef>
          </c:xVal>
          <c:yVal>
            <c:numRef>
              <c:f>Sheet2!$C$2:$C$9</c:f>
              <c:numCache>
                <c:formatCode>0.000</c:formatCode>
                <c:ptCount val="8"/>
                <c:pt idx="0">
                  <c:v>-4.6051701859880909</c:v>
                </c:pt>
                <c:pt idx="1">
                  <c:v>-5.0751738152338417</c:v>
                </c:pt>
                <c:pt idx="2">
                  <c:v>-5.3475076107388055</c:v>
                </c:pt>
                <c:pt idx="3">
                  <c:v>-5.5994224593319579</c:v>
                </c:pt>
                <c:pt idx="4">
                  <c:v>-5.7667222744300783</c:v>
                </c:pt>
                <c:pt idx="5">
                  <c:v>-5.9145035059718536</c:v>
                </c:pt>
                <c:pt idx="6">
                  <c:v>-6.0281285314795685</c:v>
                </c:pt>
                <c:pt idx="7">
                  <c:v>-6.1753873852689107</c:v>
                </c:pt>
              </c:numCache>
            </c:numRef>
          </c:yVal>
          <c:smooth val="0"/>
          <c:extLst xmlns:c16r2="http://schemas.microsoft.com/office/drawing/2015/06/chart">
            <c:ext xmlns:c16="http://schemas.microsoft.com/office/drawing/2014/chart" uri="{C3380CC4-5D6E-409C-BE32-E72D297353CC}">
              <c16:uniqueId val="{00000000-AA3D-4053-9861-C4131E96B782}"/>
            </c:ext>
          </c:extLst>
        </c:ser>
        <c:dLbls>
          <c:showLegendKey val="0"/>
          <c:showVal val="0"/>
          <c:showCatName val="0"/>
          <c:showSerName val="0"/>
          <c:showPercent val="0"/>
          <c:showBubbleSize val="0"/>
        </c:dLbls>
        <c:axId val="226436224"/>
        <c:axId val="226438144"/>
      </c:scatterChart>
      <c:valAx>
        <c:axId val="226436224"/>
        <c:scaling>
          <c:orientation val="minMax"/>
        </c:scaling>
        <c:delete val="0"/>
        <c:axPos val="b"/>
        <c:title>
          <c:tx>
            <c:rich>
              <a:bodyPr/>
              <a:lstStyle/>
              <a:p>
                <a:pPr>
                  <a:defRPr/>
                </a:pPr>
                <a:r>
                  <a:rPr lang="en-US"/>
                  <a:t>time (s)</a:t>
                </a:r>
              </a:p>
            </c:rich>
          </c:tx>
          <c:layout/>
          <c:overlay val="0"/>
        </c:title>
        <c:numFmt formatCode="General" sourceLinked="1"/>
        <c:majorTickMark val="out"/>
        <c:minorTickMark val="none"/>
        <c:tickLblPos val="nextTo"/>
        <c:crossAx val="226438144"/>
        <c:crosses val="autoZero"/>
        <c:crossBetween val="midCat"/>
      </c:valAx>
      <c:valAx>
        <c:axId val="226438144"/>
        <c:scaling>
          <c:orientation val="minMax"/>
          <c:max val="-4.5"/>
        </c:scaling>
        <c:delete val="0"/>
        <c:axPos val="l"/>
        <c:majorGridlines/>
        <c:title>
          <c:tx>
            <c:rich>
              <a:bodyPr rot="-5400000" vert="horz"/>
              <a:lstStyle/>
              <a:p>
                <a:pPr>
                  <a:defRPr/>
                </a:pPr>
                <a:r>
                  <a:rPr lang="en-US"/>
                  <a:t>ln[C</a:t>
                </a:r>
                <a:r>
                  <a:rPr lang="en-US" baseline="-25000"/>
                  <a:t>4</a:t>
                </a:r>
                <a:r>
                  <a:rPr lang="en-US" baseline="0"/>
                  <a:t>H</a:t>
                </a:r>
                <a:r>
                  <a:rPr lang="en-US" baseline="-25000"/>
                  <a:t>6</a:t>
                </a:r>
                <a:r>
                  <a:rPr lang="en-US" baseline="0"/>
                  <a:t>] </a:t>
                </a:r>
                <a:endParaRPr lang="en-US"/>
              </a:p>
            </c:rich>
          </c:tx>
          <c:layout/>
          <c:overlay val="0"/>
        </c:title>
        <c:numFmt formatCode="0.000" sourceLinked="1"/>
        <c:majorTickMark val="out"/>
        <c:minorTickMark val="none"/>
        <c:tickLblPos val="nextTo"/>
        <c:crossAx val="226436224"/>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Second Order Reaction Plot</a:t>
            </a:r>
          </a:p>
          <a:p>
            <a:pPr>
              <a:defRPr/>
            </a:pPr>
            <a:r>
              <a:rPr lang="en-US" dirty="0" smtClean="0"/>
              <a:t>1</a:t>
            </a:r>
            <a:r>
              <a:rPr lang="en-US" dirty="0"/>
              <a:t>/[C</a:t>
            </a:r>
            <a:r>
              <a:rPr lang="en-US" baseline="-25000" dirty="0"/>
              <a:t>4</a:t>
            </a:r>
            <a:r>
              <a:rPr lang="en-US" dirty="0"/>
              <a:t>H</a:t>
            </a:r>
            <a:r>
              <a:rPr lang="en-US" baseline="-25000" dirty="0"/>
              <a:t>6</a:t>
            </a:r>
            <a:r>
              <a:rPr lang="en-US" dirty="0"/>
              <a:t>] versus time</a:t>
            </a:r>
          </a:p>
        </c:rich>
      </c:tx>
      <c:layout/>
      <c:overlay val="0"/>
    </c:title>
    <c:autoTitleDeleted val="0"/>
    <c:plotArea>
      <c:layout/>
      <c:scatterChart>
        <c:scatterStyle val="lineMarker"/>
        <c:varyColors val="0"/>
        <c:ser>
          <c:idx val="0"/>
          <c:order val="0"/>
          <c:tx>
            <c:v>[C4H6] versus time</c:v>
          </c:tx>
          <c:spPr>
            <a:ln w="28575">
              <a:noFill/>
            </a:ln>
          </c:spPr>
          <c:trendline>
            <c:trendlineType val="linear"/>
            <c:dispRSqr val="0"/>
            <c:dispEq val="1"/>
            <c:trendlineLbl>
              <c:layout>
                <c:manualLayout>
                  <c:x val="0.12410323709536308"/>
                  <c:y val="0.28456875182268881"/>
                </c:manualLayout>
              </c:layout>
              <c:tx>
                <c:rich>
                  <a:bodyPr/>
                  <a:lstStyle/>
                  <a:p>
                    <a:pPr>
                      <a:defRPr sz="1600"/>
                    </a:pPr>
                    <a:r>
                      <a:rPr lang="en-US" sz="1200" baseline="0" dirty="0" smtClean="0"/>
                      <a:t>1/[C</a:t>
                    </a:r>
                    <a:r>
                      <a:rPr lang="en-US" sz="1200" baseline="-25000" dirty="0" smtClean="0"/>
                      <a:t>4</a:t>
                    </a:r>
                    <a:r>
                      <a:rPr lang="en-US" sz="1200" baseline="0" dirty="0" smtClean="0"/>
                      <a:t>H</a:t>
                    </a:r>
                    <a:r>
                      <a:rPr lang="en-US" sz="1200" baseline="-25000" dirty="0" smtClean="0"/>
                      <a:t>6</a:t>
                    </a:r>
                    <a:r>
                      <a:rPr lang="en-US" sz="1200" baseline="0" dirty="0" smtClean="0"/>
                      <a:t>] </a:t>
                    </a:r>
                    <a:r>
                      <a:rPr lang="en-US" sz="1200" baseline="0" dirty="0"/>
                      <a:t>= </a:t>
                    </a:r>
                    <a:r>
                      <a:rPr lang="en-US" sz="1200" baseline="0" dirty="0" smtClean="0"/>
                      <a:t>(0.0612L/</a:t>
                    </a:r>
                    <a:r>
                      <a:rPr lang="en-US" sz="1200" baseline="0" dirty="0" err="1" smtClean="0"/>
                      <a:t>mol</a:t>
                    </a:r>
                    <a:r>
                      <a:rPr lang="en-US" sz="1200" baseline="0" dirty="0" smtClean="0"/>
                      <a:t> s)t </a:t>
                    </a:r>
                    <a:r>
                      <a:rPr lang="en-US" sz="1200" baseline="0" dirty="0"/>
                      <a:t>+ </a:t>
                    </a:r>
                    <a:r>
                      <a:rPr lang="en-US" sz="1200" baseline="0" dirty="0" smtClean="0"/>
                      <a:t>99.36 L/</a:t>
                    </a:r>
                    <a:r>
                      <a:rPr lang="en-US" sz="1200" baseline="0" dirty="0" err="1" smtClean="0"/>
                      <a:t>mol</a:t>
                    </a:r>
                    <a:endParaRPr lang="en-US" sz="1200" dirty="0"/>
                  </a:p>
                </c:rich>
              </c:tx>
              <c:numFmt formatCode="General" sourceLinked="0"/>
            </c:trendlineLbl>
          </c:trendline>
          <c:xVal>
            <c:numRef>
              <c:f>Sheet2!$A$2:$A$9</c:f>
              <c:numCache>
                <c:formatCode>General</c:formatCode>
                <c:ptCount val="8"/>
                <c:pt idx="0">
                  <c:v>0</c:v>
                </c:pt>
                <c:pt idx="1">
                  <c:v>1000</c:v>
                </c:pt>
                <c:pt idx="2">
                  <c:v>1800</c:v>
                </c:pt>
                <c:pt idx="3">
                  <c:v>2800</c:v>
                </c:pt>
                <c:pt idx="4">
                  <c:v>3600</c:v>
                </c:pt>
                <c:pt idx="5">
                  <c:v>4400</c:v>
                </c:pt>
                <c:pt idx="6">
                  <c:v>5200</c:v>
                </c:pt>
                <c:pt idx="7">
                  <c:v>6200</c:v>
                </c:pt>
              </c:numCache>
            </c:numRef>
          </c:xVal>
          <c:yVal>
            <c:numRef>
              <c:f>Sheet2!$D$2:$D$9</c:f>
              <c:numCache>
                <c:formatCode>General</c:formatCode>
                <c:ptCount val="8"/>
                <c:pt idx="0">
                  <c:v>100</c:v>
                </c:pt>
                <c:pt idx="1">
                  <c:v>160</c:v>
                </c:pt>
                <c:pt idx="2" formatCode="0">
                  <c:v>210.08403361344537</c:v>
                </c:pt>
                <c:pt idx="3" formatCode="0">
                  <c:v>270.27027027026969</c:v>
                </c:pt>
                <c:pt idx="4" formatCode="0">
                  <c:v>319.48881789137369</c:v>
                </c:pt>
                <c:pt idx="5" formatCode="0">
                  <c:v>370.37037037037027</c:v>
                </c:pt>
                <c:pt idx="6" formatCode="0">
                  <c:v>414.93775933609857</c:v>
                </c:pt>
                <c:pt idx="7" formatCode="0">
                  <c:v>480.76923076923083</c:v>
                </c:pt>
              </c:numCache>
            </c:numRef>
          </c:yVal>
          <c:smooth val="0"/>
          <c:extLst xmlns:c16r2="http://schemas.microsoft.com/office/drawing/2015/06/chart">
            <c:ext xmlns:c16="http://schemas.microsoft.com/office/drawing/2014/chart" uri="{C3380CC4-5D6E-409C-BE32-E72D297353CC}">
              <c16:uniqueId val="{00000000-183C-44CE-B99E-4843E8F94FE6}"/>
            </c:ext>
          </c:extLst>
        </c:ser>
        <c:dLbls>
          <c:showLegendKey val="0"/>
          <c:showVal val="0"/>
          <c:showCatName val="0"/>
          <c:showSerName val="0"/>
          <c:showPercent val="0"/>
          <c:showBubbleSize val="0"/>
        </c:dLbls>
        <c:axId val="235571072"/>
        <c:axId val="236122112"/>
      </c:scatterChart>
      <c:valAx>
        <c:axId val="235571072"/>
        <c:scaling>
          <c:orientation val="minMax"/>
        </c:scaling>
        <c:delete val="0"/>
        <c:axPos val="b"/>
        <c:title>
          <c:tx>
            <c:rich>
              <a:bodyPr/>
              <a:lstStyle/>
              <a:p>
                <a:pPr>
                  <a:defRPr/>
                </a:pPr>
                <a:r>
                  <a:rPr lang="en-US"/>
                  <a:t>time (s)</a:t>
                </a:r>
              </a:p>
            </c:rich>
          </c:tx>
          <c:layout/>
          <c:overlay val="0"/>
        </c:title>
        <c:numFmt formatCode="General" sourceLinked="1"/>
        <c:majorTickMark val="out"/>
        <c:minorTickMark val="none"/>
        <c:tickLblPos val="nextTo"/>
        <c:crossAx val="236122112"/>
        <c:crosses val="autoZero"/>
        <c:crossBetween val="midCat"/>
      </c:valAx>
      <c:valAx>
        <c:axId val="236122112"/>
        <c:scaling>
          <c:orientation val="minMax"/>
          <c:max val="500"/>
          <c:min val="100"/>
        </c:scaling>
        <c:delete val="0"/>
        <c:axPos val="l"/>
        <c:majorGridlines/>
        <c:title>
          <c:tx>
            <c:rich>
              <a:bodyPr rot="-5400000" vert="horz"/>
              <a:lstStyle/>
              <a:p>
                <a:pPr>
                  <a:defRPr/>
                </a:pPr>
                <a:r>
                  <a:rPr lang="en-US"/>
                  <a:t>1/[C</a:t>
                </a:r>
                <a:r>
                  <a:rPr lang="en-US" baseline="-25000"/>
                  <a:t>4</a:t>
                </a:r>
                <a:r>
                  <a:rPr lang="en-US" baseline="0"/>
                  <a:t>H</a:t>
                </a:r>
                <a:r>
                  <a:rPr lang="en-US" baseline="-25000"/>
                  <a:t>6</a:t>
                </a:r>
                <a:r>
                  <a:rPr lang="en-US" baseline="0"/>
                  <a:t>] (L/mol)</a:t>
                </a:r>
                <a:endParaRPr lang="en-US"/>
              </a:p>
            </c:rich>
          </c:tx>
          <c:layout/>
          <c:overlay val="0"/>
        </c:title>
        <c:numFmt formatCode="General" sourceLinked="1"/>
        <c:majorTickMark val="out"/>
        <c:minorTickMark val="none"/>
        <c:tickLblPos val="nextTo"/>
        <c:crossAx val="235571072"/>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a:t>
            </a:r>
            <a:r>
              <a:rPr lang="en-US" baseline="-25000"/>
              <a:t>2</a:t>
            </a:r>
            <a:r>
              <a:rPr lang="en-US"/>
              <a:t>O</a:t>
            </a:r>
            <a:r>
              <a:rPr lang="en-US" baseline="-25000"/>
              <a:t>5</a:t>
            </a:r>
            <a:r>
              <a:rPr lang="en-US"/>
              <a:t>]</a:t>
            </a:r>
            <a:r>
              <a:rPr lang="en-US" baseline="0"/>
              <a:t> vs. time (s)</a:t>
            </a:r>
            <a:endParaRPr lang="en-US"/>
          </a:p>
        </c:rich>
      </c:tx>
      <c:layout/>
      <c:overlay val="0"/>
    </c:title>
    <c:autoTitleDeleted val="0"/>
    <c:plotArea>
      <c:layout/>
      <c:scatterChart>
        <c:scatterStyle val="smoothMarker"/>
        <c:varyColors val="0"/>
        <c:ser>
          <c:idx val="0"/>
          <c:order val="0"/>
          <c:xVal>
            <c:numRef>
              <c:f>Sheet1!$A$2:$A$9</c:f>
              <c:numCache>
                <c:formatCode>General</c:formatCode>
                <c:ptCount val="8"/>
                <c:pt idx="0">
                  <c:v>0</c:v>
                </c:pt>
                <c:pt idx="1">
                  <c:v>100</c:v>
                </c:pt>
                <c:pt idx="2">
                  <c:v>200</c:v>
                </c:pt>
                <c:pt idx="3">
                  <c:v>300</c:v>
                </c:pt>
                <c:pt idx="4">
                  <c:v>400</c:v>
                </c:pt>
                <c:pt idx="5">
                  <c:v>500</c:v>
                </c:pt>
                <c:pt idx="6">
                  <c:v>600</c:v>
                </c:pt>
                <c:pt idx="7">
                  <c:v>700</c:v>
                </c:pt>
              </c:numCache>
            </c:numRef>
          </c:xVal>
          <c:yVal>
            <c:numRef>
              <c:f>Sheet1!$B$2:$B$9</c:f>
              <c:numCache>
                <c:formatCode>General</c:formatCode>
                <c:ptCount val="8"/>
                <c:pt idx="0">
                  <c:v>0.02</c:v>
                </c:pt>
                <c:pt idx="1">
                  <c:v>1.6899999999999998E-2</c:v>
                </c:pt>
                <c:pt idx="2">
                  <c:v>1.4200000000000001E-2</c:v>
                </c:pt>
                <c:pt idx="3">
                  <c:v>1.2E-2</c:v>
                </c:pt>
                <c:pt idx="4">
                  <c:v>1.01E-2</c:v>
                </c:pt>
                <c:pt idx="5">
                  <c:v>8.6E-3</c:v>
                </c:pt>
                <c:pt idx="6">
                  <c:v>7.1999999999999998E-3</c:v>
                </c:pt>
                <c:pt idx="7">
                  <c:v>6.1000000000000004E-3</c:v>
                </c:pt>
              </c:numCache>
            </c:numRef>
          </c:yVal>
          <c:smooth val="1"/>
          <c:extLst xmlns:c16r2="http://schemas.microsoft.com/office/drawing/2015/06/chart">
            <c:ext xmlns:c16="http://schemas.microsoft.com/office/drawing/2014/chart" uri="{C3380CC4-5D6E-409C-BE32-E72D297353CC}">
              <c16:uniqueId val="{00000000-A1C2-416C-89BE-C6A17F67C40F}"/>
            </c:ext>
          </c:extLst>
        </c:ser>
        <c:dLbls>
          <c:showLegendKey val="0"/>
          <c:showVal val="0"/>
          <c:showCatName val="0"/>
          <c:showSerName val="0"/>
          <c:showPercent val="0"/>
          <c:showBubbleSize val="0"/>
        </c:dLbls>
        <c:axId val="260637440"/>
        <c:axId val="260639744"/>
      </c:scatterChart>
      <c:valAx>
        <c:axId val="260637440"/>
        <c:scaling>
          <c:orientation val="minMax"/>
          <c:max val="700"/>
        </c:scaling>
        <c:delete val="0"/>
        <c:axPos val="b"/>
        <c:title>
          <c:tx>
            <c:rich>
              <a:bodyPr/>
              <a:lstStyle/>
              <a:p>
                <a:pPr>
                  <a:defRPr/>
                </a:pPr>
                <a:r>
                  <a:rPr lang="en-US"/>
                  <a:t>time</a:t>
                </a:r>
                <a:r>
                  <a:rPr lang="en-US" baseline="0"/>
                  <a:t> (s)</a:t>
                </a:r>
                <a:endParaRPr lang="en-US"/>
              </a:p>
            </c:rich>
          </c:tx>
          <c:layout/>
          <c:overlay val="0"/>
        </c:title>
        <c:numFmt formatCode="General" sourceLinked="1"/>
        <c:majorTickMark val="out"/>
        <c:minorTickMark val="none"/>
        <c:tickLblPos val="nextTo"/>
        <c:crossAx val="260639744"/>
        <c:crosses val="autoZero"/>
        <c:crossBetween val="midCat"/>
      </c:valAx>
      <c:valAx>
        <c:axId val="260639744"/>
        <c:scaling>
          <c:orientation val="minMax"/>
          <c:max val="2.0000000000000004E-2"/>
          <c:min val="5.0000000000000012E-4"/>
        </c:scaling>
        <c:delete val="0"/>
        <c:axPos val="l"/>
        <c:majorGridlines/>
        <c:title>
          <c:tx>
            <c:rich>
              <a:bodyPr rot="-5400000" vert="horz"/>
              <a:lstStyle/>
              <a:p>
                <a:pPr>
                  <a:defRPr/>
                </a:pPr>
                <a:r>
                  <a:rPr lang="en-US"/>
                  <a:t>[N</a:t>
                </a:r>
                <a:r>
                  <a:rPr lang="en-US" baseline="-25000"/>
                  <a:t>2</a:t>
                </a:r>
                <a:r>
                  <a:rPr lang="en-US"/>
                  <a:t>O</a:t>
                </a:r>
                <a:r>
                  <a:rPr lang="en-US" baseline="-25000"/>
                  <a:t>5</a:t>
                </a:r>
                <a:r>
                  <a:rPr lang="en-US"/>
                  <a:t>]</a:t>
                </a:r>
                <a:r>
                  <a:rPr lang="en-US" baseline="0"/>
                  <a:t> (M)</a:t>
                </a:r>
                <a:endParaRPr lang="en-US"/>
              </a:p>
            </c:rich>
          </c:tx>
          <c:layout>
            <c:manualLayout>
              <c:xMode val="edge"/>
              <c:yMode val="edge"/>
              <c:x val="2.2222222222222223E-2"/>
              <c:y val="0.39838145231846017"/>
            </c:manualLayout>
          </c:layout>
          <c:overlay val="0"/>
        </c:title>
        <c:numFmt formatCode="General" sourceLinked="1"/>
        <c:majorTickMark val="out"/>
        <c:minorTickMark val="none"/>
        <c:tickLblPos val="nextTo"/>
        <c:crossAx val="260637440"/>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9EBC2-B849-4778-B787-7958C1C47F14}" type="datetimeFigureOut">
              <a:rPr lang="en-US" smtClean="0"/>
              <a:pPr/>
              <a:t>10/19/2018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D4572-A9A4-459F-A073-C756A5239C9A}" type="slidenum">
              <a:rPr lang="en-US" smtClean="0"/>
              <a:pPr/>
              <a:t>‹#›</a:t>
            </a:fld>
            <a:endParaRPr lang="en-US"/>
          </a:p>
        </p:txBody>
      </p:sp>
    </p:spTree>
    <p:extLst>
      <p:ext uri="{BB962C8B-B14F-4D97-AF65-F5344CB8AC3E}">
        <p14:creationId xmlns:p14="http://schemas.microsoft.com/office/powerpoint/2010/main" val="211498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image" Target="../media/image5.wmf"/><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62C88-C71F-4F2A-B9B6-EF6A2CD2B7DD}" type="slidenum">
              <a:rPr lang="en-US"/>
              <a:pPr/>
              <a:t>2</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671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D5BC6458-134B-4D43-9FA3-AC8C285BB8B8}" type="slidenum">
              <a:rPr lang="en-US"/>
              <a:pPr/>
              <a:t>18</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2520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DBCBD715-9268-4B94-A54A-883E07A99FE7}" type="slidenum">
              <a:rPr lang="en-US"/>
              <a:pPr/>
              <a:t>23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840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64737AAC-C538-4A83-8B44-488A4D715B8F}" type="slidenum">
              <a:rPr lang="en-US"/>
              <a:pPr/>
              <a:t>24</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254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8EC7518D-1C2C-4C49-A019-A08F6048DB56}" type="slidenum">
              <a:rPr lang="en-US"/>
              <a:pPr/>
              <a:t>31</a:t>
            </a:fld>
            <a:endParaRPr 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0614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97563B2D-05B6-45DB-A9F4-9BB79C583720}" type="slidenum">
              <a:rPr lang="en-US"/>
              <a:pPr/>
              <a:t>33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896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F209BD83-3ADF-41CF-9463-8C7A40B88465}" type="slidenum">
              <a:rPr lang="en-US"/>
              <a:pPr/>
              <a:t>34</a:t>
            </a:fld>
            <a:endParaRPr lang="en-US"/>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6943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E33F8912-DC3E-4672-BEA5-8CB4ADBC03F4}" type="slidenum">
              <a:rPr lang="en-US"/>
              <a:pPr/>
              <a:t>35</a:t>
            </a:fld>
            <a:endParaRPr lang="en-US"/>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67510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95E1A888-A2A1-4D02-9824-948EE721DEA7}" type="slidenum">
              <a:rPr lang="en-US"/>
              <a:pPr/>
              <a:t>36</a:t>
            </a:fld>
            <a:endParaRPr lang="en-US"/>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89786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2777760-F4AC-4B82-8D44-800BCAC233F2}" type="slidenum">
              <a:rPr lang="en-US"/>
              <a:pPr/>
              <a:t>37</a:t>
            </a:fld>
            <a:endParaRPr lang="en-US"/>
          </a:p>
        </p:txBody>
      </p:sp>
      <p:sp>
        <p:nvSpPr>
          <p:cNvPr id="88067"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lIns="91429" tIns="45714" rIns="91429" bIns="45714"/>
          <a:lstStyle/>
          <a:p>
            <a:pPr eaLnBrk="1" hangingPunct="1"/>
            <a:r>
              <a:rPr lang="en-US" smtClean="0">
                <a:solidFill>
                  <a:srgbClr val="000000"/>
                </a:solidFill>
                <a:latin typeface="Geneva"/>
              </a:rPr>
              <a:t>Figure: 12-18</a:t>
            </a:r>
          </a:p>
          <a:p>
            <a:pPr eaLnBrk="1" hangingPunct="1"/>
            <a:endParaRPr lang="en-US" smtClean="0">
              <a:solidFill>
                <a:srgbClr val="000000"/>
              </a:solidFill>
              <a:latin typeface="Geneva"/>
            </a:endParaRPr>
          </a:p>
          <a:p>
            <a:pPr eaLnBrk="1" hangingPunct="1"/>
            <a:r>
              <a:rPr lang="en-US" smtClean="0">
                <a:solidFill>
                  <a:srgbClr val="000000"/>
                </a:solidFill>
                <a:latin typeface="Geneva"/>
              </a:rPr>
              <a:t>Title:</a:t>
            </a:r>
          </a:p>
          <a:p>
            <a:pPr eaLnBrk="1" hangingPunct="1"/>
            <a:r>
              <a:rPr lang="en-US" smtClean="0">
                <a:solidFill>
                  <a:srgbClr val="000000"/>
                </a:solidFill>
                <a:latin typeface="Geneva"/>
              </a:rPr>
              <a:t>Heterogeneous Catalysis</a:t>
            </a:r>
          </a:p>
          <a:p>
            <a:pPr eaLnBrk="1" hangingPunct="1"/>
            <a:endParaRPr lang="en-US" smtClean="0">
              <a:solidFill>
                <a:srgbClr val="000000"/>
              </a:solidFill>
              <a:latin typeface="Geneva"/>
            </a:endParaRPr>
          </a:p>
          <a:p>
            <a:pPr eaLnBrk="1" hangingPunct="1"/>
            <a:r>
              <a:rPr lang="en-US" smtClean="0">
                <a:solidFill>
                  <a:srgbClr val="000000"/>
                </a:solidFill>
                <a:latin typeface="Geneva"/>
              </a:rPr>
              <a:t>Caption:</a:t>
            </a:r>
          </a:p>
          <a:p>
            <a:pPr eaLnBrk="1" hangingPunct="1"/>
            <a:r>
              <a:rPr lang="en-US" smtClean="0">
                <a:solidFill>
                  <a:srgbClr val="000000"/>
                </a:solidFill>
                <a:latin typeface="Geneva"/>
              </a:rPr>
              <a:t>Figure 12.18  Proposed mechanism for the catalytic hydrogenation of ethylene (C2H4) on a metal surface. (a) H2 and C2H4 are adsorbed on the metal surface. (b) The H–H bond breaks as H–metal bonds form, and the H atoms move about on the surface. (c) One H atom forms a bond to a C atom of the adsorbed C2H4 to give a metal-bonded C2H5 group. (d) A second H atom bonds to the C2H5 group, and the resulting C2H6 molecule is desorbed from the surface.</a:t>
            </a:r>
          </a:p>
          <a:p>
            <a:pPr eaLnBrk="1" hangingPunct="1"/>
            <a:endParaRPr lang="en-US" smtClean="0">
              <a:solidFill>
                <a:srgbClr val="000000"/>
              </a:solidFill>
              <a:latin typeface="Geneva"/>
            </a:endParaRPr>
          </a:p>
          <a:p>
            <a:pPr eaLnBrk="1" hangingPunct="1"/>
            <a:endParaRPr lang="en-US" smtClean="0"/>
          </a:p>
        </p:txBody>
      </p:sp>
    </p:spTree>
    <p:extLst>
      <p:ext uri="{BB962C8B-B14F-4D97-AF65-F5344CB8AC3E}">
        <p14:creationId xmlns:p14="http://schemas.microsoft.com/office/powerpoint/2010/main" val="9689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4AE4D7E2-F79F-42C7-9826-DCAFAA1EB6F1}" type="slidenum">
              <a:rPr lang="en-US"/>
              <a:pPr/>
              <a:t>38</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998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A0B51-2BBE-4C36-AA78-C4DE364AAE52}" type="slidenum">
              <a:rPr lang="en-US"/>
              <a:pPr/>
              <a:t>3</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969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1FEBF-8417-4DED-B634-456A2B39B2BD}" type="slidenum">
              <a:rPr lang="en-US"/>
              <a:pPr/>
              <a:t>40</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8929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A1E9A-E576-4F6C-9383-B377DC28711E}" type="slidenum">
              <a:rPr lang="en-US"/>
              <a:pPr/>
              <a:t>41</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4506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0CD8C-AA8C-4923-B9A7-34A61445A88D}" type="slidenum">
              <a:rPr lang="en-US"/>
              <a:pPr/>
              <a:t>42</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1736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CCBE2-F961-4046-9F19-E7455D2EF85D}" type="slidenum">
              <a:rPr lang="en-US"/>
              <a:pPr/>
              <a:t>43</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2939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F350A-16AC-48CC-969C-A4F0E2593B8D}" type="slidenum">
              <a:rPr lang="en-US"/>
              <a:pPr/>
              <a:t>44</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4857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F350A-16AC-48CC-969C-A4F0E2593B8D}" type="slidenum">
              <a:rPr lang="en-US"/>
              <a:pPr/>
              <a:t>45</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6334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89C7C-6F0A-4962-80FA-89DF5FE553E9}" type="slidenum">
              <a:rPr lang="en-US"/>
              <a:pPr/>
              <a:t>49</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2406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64DD9-1616-4634-B89A-ABAC97D1FC9F}" type="slidenum">
              <a:rPr lang="en-US"/>
              <a:pPr/>
              <a:t>51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3482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A7B221-A276-4691-A727-D02B05648E22}" type="slidenum">
              <a:rPr lang="en-US"/>
              <a:pPr/>
              <a:t>54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7095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CE329-CBCC-4DD2-91B0-0D68BAB1BEA5}" type="slidenum">
              <a:rPr lang="en-US"/>
              <a:pPr/>
              <a:t>55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128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97080F9-C13A-4181-A791-5FB8C6FFE862}" type="slidenum">
              <a:rPr lang="en-US"/>
              <a:pPr/>
              <a:t>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a:lnSpc>
                <a:spcPct val="115000"/>
              </a:lnSpc>
            </a:pPr>
            <a:r>
              <a:rPr lang="en-US"/>
              <a:t>Rate of formation of NO</a:t>
            </a:r>
            <a:r>
              <a:rPr lang="en-US" baseline="-25000"/>
              <a:t>2</a:t>
            </a:r>
          </a:p>
          <a:p>
            <a:pPr>
              <a:lnSpc>
                <a:spcPct val="115000"/>
              </a:lnSpc>
            </a:pPr>
            <a:endParaRPr lang="en-US" baseline="-25000"/>
          </a:p>
          <a:p>
            <a:pPr>
              <a:lnSpc>
                <a:spcPct val="115000"/>
              </a:lnSpc>
            </a:pPr>
            <a:endParaRPr lang="en-US" baseline="-25000"/>
          </a:p>
          <a:p>
            <a:pPr>
              <a:lnSpc>
                <a:spcPct val="115000"/>
              </a:lnSpc>
            </a:pPr>
            <a:endParaRPr lang="en-US" baseline="-25000"/>
          </a:p>
          <a:p>
            <a:pPr>
              <a:lnSpc>
                <a:spcPct val="115000"/>
              </a:lnSpc>
            </a:pPr>
            <a:endParaRPr lang="en-US" baseline="-25000"/>
          </a:p>
          <a:p>
            <a:pPr>
              <a:lnSpc>
                <a:spcPct val="115000"/>
              </a:lnSpc>
              <a:buFontTx/>
              <a:buNone/>
            </a:pPr>
            <a:r>
              <a:rPr lang="en-US"/>
              <a:t>Rate of decomposition of N</a:t>
            </a:r>
            <a:r>
              <a:rPr lang="en-US" baseline="-25000"/>
              <a:t>2</a:t>
            </a:r>
            <a:r>
              <a:rPr lang="en-US"/>
              <a:t>O</a:t>
            </a:r>
            <a:r>
              <a:rPr lang="en-US" baseline="-25000"/>
              <a:t>5</a:t>
            </a:r>
            <a:endParaRPr lang="en-US"/>
          </a:p>
          <a:p>
            <a:pPr>
              <a:lnSpc>
                <a:spcPct val="115000"/>
              </a:lnSpc>
              <a:buFontTx/>
              <a:buNone/>
            </a:pPr>
            <a:endParaRPr lang="en-US"/>
          </a:p>
          <a:p>
            <a:pPr>
              <a:lnSpc>
                <a:spcPct val="115000"/>
              </a:lnSpc>
            </a:pPr>
            <a:endParaRPr lang="en-US" baseline="-25000"/>
          </a:p>
          <a:p>
            <a:pPr>
              <a:lnSpc>
                <a:spcPct val="115000"/>
              </a:lnSpc>
            </a:pPr>
            <a:endParaRPr lang="en-US" baseline="-25000"/>
          </a:p>
          <a:p>
            <a:pPr>
              <a:lnSpc>
                <a:spcPct val="115000"/>
              </a:lnSpc>
            </a:pPr>
            <a:endParaRPr lang="en-US"/>
          </a:p>
        </p:txBody>
      </p:sp>
      <p:graphicFrame>
        <p:nvGraphicFramePr>
          <p:cNvPr id="10244" name="Object 4"/>
          <p:cNvGraphicFramePr>
            <a:graphicFrameLocks noChangeAspect="1"/>
          </p:cNvGraphicFramePr>
          <p:nvPr/>
        </p:nvGraphicFramePr>
        <p:xfrm>
          <a:off x="1260575" y="5030108"/>
          <a:ext cx="4497586" cy="601738"/>
        </p:xfrm>
        <a:graphic>
          <a:graphicData uri="http://schemas.openxmlformats.org/presentationml/2006/ole">
            <mc:AlternateContent xmlns:mc="http://schemas.openxmlformats.org/markup-compatibility/2006">
              <mc:Choice xmlns:v="urn:schemas-microsoft-com:vml" Requires="v">
                <p:oleObj spid="_x0000_s2098" name="Equation" r:id="rId4" imgW="2603160" imgH="342720" progId="Equation.3">
                  <p:embed/>
                </p:oleObj>
              </mc:Choice>
              <mc:Fallback>
                <p:oleObj name="Equation" r:id="rId4" imgW="2603160" imgH="3427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575" y="5030108"/>
                        <a:ext cx="4497586" cy="6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5"/>
          <p:cNvGraphicFramePr>
            <a:graphicFrameLocks noChangeAspect="1"/>
          </p:cNvGraphicFramePr>
          <p:nvPr/>
        </p:nvGraphicFramePr>
        <p:xfrm>
          <a:off x="1028403" y="6477000"/>
          <a:ext cx="4802683" cy="618370"/>
        </p:xfrm>
        <a:graphic>
          <a:graphicData uri="http://schemas.openxmlformats.org/presentationml/2006/ole">
            <mc:AlternateContent xmlns:mc="http://schemas.openxmlformats.org/markup-compatibility/2006">
              <mc:Choice xmlns:v="urn:schemas-microsoft-com:vml" Requires="v">
                <p:oleObj spid="_x0000_s2099" name="Equation" r:id="rId6" imgW="2705040" imgH="342720" progId="Equation.3">
                  <p:embed/>
                </p:oleObj>
              </mc:Choice>
              <mc:Fallback>
                <p:oleObj name="Equation" r:id="rId6" imgW="2705040" imgH="34272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403" y="6477000"/>
                        <a:ext cx="4802683" cy="6183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5451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E0EA0-3AE9-4015-B903-7A70E619EA53}" type="slidenum">
              <a:rPr lang="en-US"/>
              <a:pPr/>
              <a:t>56</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048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29293-A3F2-49B7-9156-9673714BD23A}" type="slidenum">
              <a:rPr lang="en-US"/>
              <a:pPr/>
              <a:t>12</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499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4D734598-DEDB-4D89-8A22-A14842AD9380}" type="slidenum">
              <a:rPr lang="en-US"/>
              <a:pPr/>
              <a:t>13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618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09A96B9B-8188-46EF-B030-7C04E13A0635}" type="slidenum">
              <a:rPr lang="en-US"/>
              <a:pPr/>
              <a:t>14</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6209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908A750A-3ABF-47CD-AA93-DA58152B1E8F}" type="slidenum">
              <a:rPr lang="en-US"/>
              <a:pPr/>
              <a:t>15</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4517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58BD1F71-3A01-4778-A1E3-BE089B07C74B}" type="slidenum">
              <a:rPr lang="en-US"/>
              <a:pPr/>
              <a:t>16</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237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1381760"/>
          </a:xfrm>
        </p:spPr>
        <p:txBody>
          <a:bodyPr>
            <a:normAutofit/>
          </a:bodyPr>
          <a:lstStyle/>
          <a:p>
            <a:r>
              <a:rPr lang="en-US" dirty="0" smtClean="0"/>
              <a:t>Page</a:t>
            </a:r>
            <a:r>
              <a:rPr lang="en-US" smtClean="0"/>
              <a:t>: 517</a:t>
            </a:r>
            <a:endParaRPr lang="en-US" dirty="0" smtClean="0"/>
          </a:p>
          <a:p>
            <a:endParaRPr lang="en-US" dirty="0" smtClean="0"/>
          </a:p>
          <a:p>
            <a:r>
              <a:rPr lang="en-US" smtClean="0"/>
              <a:t>Figure 18-2 Molecular collisions and chemical reactions. (a) Reactionproducing collision between molecules A2 and B2, which have sufficient energy and proper orientation. (b) Collision has proper orientation but not enough kinetic energy. There is no reaction. (c) Glancing collision has enough kinetic energy, but poor orientation. There is no reaction.</a:t>
            </a:r>
            <a:endParaRPr lang="en-US" dirty="0"/>
          </a:p>
        </p:txBody>
      </p:sp>
      <p:sp>
        <p:nvSpPr>
          <p:cNvPr id="4" name="Slide Number Placeholder 3"/>
          <p:cNvSpPr>
            <a:spLocks noGrp="1"/>
          </p:cNvSpPr>
          <p:nvPr>
            <p:ph type="sldNum" sz="quarter" idx="10"/>
          </p:nvPr>
        </p:nvSpPr>
        <p:spPr/>
        <p:txBody>
          <a:bodyPr/>
          <a:lstStyle/>
          <a:p>
            <a:fld id="{4475A0BC-9443-4E49-9EDF-96F60C1293E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6DB23FE-5871-4A75-9786-94C8994FAD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0AEDE-6D66-4CDC-A6C3-B15AAD0876C7}"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583EB-67BA-4286-A8D0-93F90D7283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0AEDE-6D66-4CDC-A6C3-B15AAD0876C7}" type="datetimeFigureOut">
              <a:rPr lang="en-US" smtClean="0"/>
              <a:pPr/>
              <a:t>10/19/2018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583EB-67BA-4286-A8D0-93F90D7283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3.bin"/><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1.e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2.emf"/><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3.e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5.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34.emf"/><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37.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package" Target="../embeddings/Microsoft_Excel_Worksheet1.xlsx"/><Relationship Id="rId5" Type="http://schemas.openxmlformats.org/officeDocument/2006/relationships/oleObject" Target="../embeddings/oleObject9.bin"/><Relationship Id="rId4" Type="http://schemas.openxmlformats.org/officeDocument/2006/relationships/chart" Target="../charts/chart8.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dirty="0" smtClean="0"/>
              <a:t>Chemistry 142</a:t>
            </a:r>
            <a:br>
              <a:rPr lang="en-US" dirty="0" smtClean="0"/>
            </a:br>
            <a:r>
              <a:rPr lang="en-US" dirty="0" smtClean="0"/>
              <a:t>Chapter 14: Chemical Kinetics</a:t>
            </a:r>
            <a:endParaRPr lang="en-US" dirty="0"/>
          </a:p>
        </p:txBody>
      </p:sp>
      <p:sp>
        <p:nvSpPr>
          <p:cNvPr id="3" name="TextBox 2"/>
          <p:cNvSpPr txBox="1"/>
          <p:nvPr/>
        </p:nvSpPr>
        <p:spPr>
          <a:xfrm>
            <a:off x="1128386" y="2057400"/>
            <a:ext cx="4953000" cy="2031325"/>
          </a:xfrm>
          <a:prstGeom prst="rect">
            <a:avLst/>
          </a:prstGeom>
          <a:noFill/>
        </p:spPr>
        <p:txBody>
          <a:bodyPr wrap="square" rtlCol="0">
            <a:spAutoFit/>
          </a:bodyPr>
          <a:lstStyle/>
          <a:p>
            <a:r>
              <a:rPr lang="en-US" u="sng" dirty="0" smtClean="0"/>
              <a:t>Outline</a:t>
            </a:r>
          </a:p>
          <a:p>
            <a:pPr marL="400050" indent="-400050">
              <a:buFont typeface="+mj-lt"/>
              <a:buAutoNum type="romanUcPeriod"/>
            </a:pPr>
            <a:r>
              <a:rPr lang="en-US" dirty="0" smtClean="0"/>
              <a:t>Kinetics</a:t>
            </a:r>
          </a:p>
          <a:p>
            <a:pPr marL="400050" indent="-400050">
              <a:buFont typeface="+mj-lt"/>
              <a:buAutoNum type="romanUcPeriod"/>
            </a:pPr>
            <a:r>
              <a:rPr lang="en-US" dirty="0" smtClean="0"/>
              <a:t>Rate</a:t>
            </a:r>
          </a:p>
          <a:p>
            <a:pPr marL="800100" lvl="1" indent="-342900">
              <a:buFont typeface="+mj-lt"/>
              <a:buAutoNum type="alphaUcPeriod"/>
            </a:pPr>
            <a:r>
              <a:rPr lang="en-US" dirty="0" smtClean="0"/>
              <a:t>Integrated Rate Law</a:t>
            </a:r>
          </a:p>
          <a:p>
            <a:pPr marL="800100" lvl="1" indent="-342900">
              <a:buFont typeface="+mj-lt"/>
              <a:buAutoNum type="alphaUcPeriod"/>
            </a:pPr>
            <a:r>
              <a:rPr lang="en-US" dirty="0" smtClean="0"/>
              <a:t>Reaction Rate and Temperature</a:t>
            </a:r>
          </a:p>
          <a:p>
            <a:pPr marL="400050" indent="-400050">
              <a:buFont typeface="+mj-lt"/>
              <a:buAutoNum type="romanUcPeriod"/>
            </a:pPr>
            <a:r>
              <a:rPr lang="en-US" dirty="0" smtClean="0"/>
              <a:t>Reaction Mechanisms</a:t>
            </a:r>
          </a:p>
          <a:p>
            <a:pPr marL="400050" indent="-400050">
              <a:buFont typeface="+mj-lt"/>
              <a:buAutoNum type="romanUcPeriod"/>
            </a:pPr>
            <a:r>
              <a:rPr lang="en-US" dirty="0" smtClean="0"/>
              <a:t>Catalysis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Examples</a:t>
            </a:r>
            <a:r>
              <a:rPr lang="en-US" dirty="0"/>
              <a:t> </a:t>
            </a:r>
            <a:r>
              <a:rPr lang="en-US" dirty="0" smtClean="0"/>
              <a:t>- Rate Law </a:t>
            </a:r>
            <a:endParaRPr lang="en-US" dirty="0"/>
          </a:p>
        </p:txBody>
      </p:sp>
      <p:sp>
        <p:nvSpPr>
          <p:cNvPr id="3" name="Content Placeholder 2"/>
          <p:cNvSpPr>
            <a:spLocks noGrp="1"/>
          </p:cNvSpPr>
          <p:nvPr>
            <p:ph idx="1"/>
          </p:nvPr>
        </p:nvSpPr>
        <p:spPr>
          <a:xfrm>
            <a:off x="457200" y="990600"/>
            <a:ext cx="8229600" cy="4525963"/>
          </a:xfrm>
        </p:spPr>
        <p:txBody>
          <a:bodyPr/>
          <a:lstStyle/>
          <a:p>
            <a:pPr algn="just">
              <a:buNone/>
            </a:pPr>
            <a:r>
              <a:rPr lang="en-US" dirty="0" smtClean="0"/>
              <a:t>   Ammonia gas decomposes to nitrogen and hydrogen gases in the presence of platinum catalyst. Write the decomposition reaction and the generic rate law if the order with respect to ammonia is zero. </a:t>
            </a:r>
            <a:endParaRPr lang="en-US" dirty="0"/>
          </a:p>
        </p:txBody>
      </p:sp>
    </p:spTree>
    <p:extLst>
      <p:ext uri="{BB962C8B-B14F-4D97-AF65-F5344CB8AC3E}">
        <p14:creationId xmlns:p14="http://schemas.microsoft.com/office/powerpoint/2010/main" val="1334041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Examples</a:t>
            </a:r>
            <a:r>
              <a:rPr lang="en-US" dirty="0"/>
              <a:t> </a:t>
            </a:r>
            <a:r>
              <a:rPr lang="en-US" dirty="0" smtClean="0"/>
              <a:t>- Rate Law </a:t>
            </a:r>
            <a:endParaRPr lang="en-US" dirty="0"/>
          </a:p>
        </p:txBody>
      </p:sp>
      <p:sp>
        <p:nvSpPr>
          <p:cNvPr id="3" name="Content Placeholder 2"/>
          <p:cNvSpPr>
            <a:spLocks noGrp="1"/>
          </p:cNvSpPr>
          <p:nvPr>
            <p:ph idx="1"/>
          </p:nvPr>
        </p:nvSpPr>
        <p:spPr>
          <a:xfrm>
            <a:off x="457200" y="990600"/>
            <a:ext cx="8229600" cy="4525963"/>
          </a:xfrm>
        </p:spPr>
        <p:txBody>
          <a:bodyPr>
            <a:normAutofit lnSpcReduction="10000"/>
          </a:bodyPr>
          <a:lstStyle/>
          <a:p>
            <a:pPr algn="just">
              <a:buNone/>
            </a:pPr>
            <a:r>
              <a:rPr lang="en-US" dirty="0" smtClean="0"/>
              <a:t>   The following reaction </a:t>
            </a:r>
            <a:r>
              <a:rPr lang="en-US" dirty="0"/>
              <a:t>is autocatalytic because a product affects the rate. </a:t>
            </a:r>
            <a:endParaRPr lang="en-US" dirty="0" smtClean="0"/>
          </a:p>
          <a:p>
            <a:pPr algn="ctr">
              <a:buNone/>
            </a:pPr>
            <a:r>
              <a:rPr lang="en-US" sz="2800" dirty="0" smtClean="0"/>
              <a:t>Tl</a:t>
            </a:r>
            <a:r>
              <a:rPr lang="en-US" sz="2800" baseline="30000" dirty="0" smtClean="0"/>
              <a:t>3+ </a:t>
            </a:r>
            <a:r>
              <a:rPr lang="en-US" sz="2800" baseline="-25000" dirty="0" smtClean="0"/>
              <a:t>(</a:t>
            </a:r>
            <a:r>
              <a:rPr lang="en-US" sz="2800" baseline="-25000" dirty="0" err="1" smtClean="0"/>
              <a:t>aq</a:t>
            </a:r>
            <a:r>
              <a:rPr lang="en-US" sz="2800" baseline="-25000" dirty="0"/>
              <a:t>)</a:t>
            </a:r>
            <a:r>
              <a:rPr lang="en-US" sz="2800" dirty="0"/>
              <a:t> </a:t>
            </a:r>
            <a:r>
              <a:rPr lang="en-US" sz="2800" dirty="0" smtClean="0"/>
              <a:t>+ Hg</a:t>
            </a:r>
            <a:r>
              <a:rPr lang="en-US" sz="2800" baseline="-25000" dirty="0" smtClean="0"/>
              <a:t>2</a:t>
            </a:r>
            <a:r>
              <a:rPr lang="en-US" sz="2800" baseline="30000" dirty="0" smtClean="0"/>
              <a:t>2+</a:t>
            </a:r>
            <a:r>
              <a:rPr lang="en-US" sz="2800" baseline="-25000" dirty="0" smtClean="0"/>
              <a:t> (</a:t>
            </a:r>
            <a:r>
              <a:rPr lang="en-US" sz="2800" baseline="-25000" dirty="0" err="1" smtClean="0"/>
              <a:t>aq</a:t>
            </a:r>
            <a:r>
              <a:rPr lang="en-US" sz="2800" baseline="-25000" dirty="0" smtClean="0"/>
              <a:t>)</a:t>
            </a:r>
            <a:r>
              <a:rPr lang="en-US" sz="2800" dirty="0" smtClean="0">
                <a:sym typeface="Wingdings" pitchFamily="2" charset="2"/>
              </a:rPr>
              <a:t> </a:t>
            </a:r>
            <a:r>
              <a:rPr lang="en-US" sz="2800" dirty="0" smtClean="0"/>
              <a:t>Tl</a:t>
            </a:r>
            <a:r>
              <a:rPr lang="en-US" sz="2800" baseline="30000" dirty="0" smtClean="0"/>
              <a:t>+ </a:t>
            </a:r>
            <a:r>
              <a:rPr lang="en-US" sz="2800" baseline="-25000" dirty="0"/>
              <a:t>(</a:t>
            </a:r>
            <a:r>
              <a:rPr lang="en-US" sz="2800" baseline="-25000" dirty="0" err="1"/>
              <a:t>aq</a:t>
            </a:r>
            <a:r>
              <a:rPr lang="en-US" sz="2800" baseline="-25000" dirty="0"/>
              <a:t>)</a:t>
            </a:r>
            <a:r>
              <a:rPr lang="en-US" sz="2800" dirty="0"/>
              <a:t> + </a:t>
            </a:r>
            <a:r>
              <a:rPr lang="en-US" sz="2800" dirty="0" smtClean="0"/>
              <a:t>2 Hg</a:t>
            </a:r>
            <a:r>
              <a:rPr lang="en-US" sz="2800" baseline="30000" dirty="0" smtClean="0"/>
              <a:t>2</a:t>
            </a:r>
            <a:r>
              <a:rPr lang="en-US" sz="2800" baseline="30000" dirty="0"/>
              <a:t>+</a:t>
            </a:r>
            <a:r>
              <a:rPr lang="en-US" sz="2800" baseline="-25000" dirty="0"/>
              <a:t> (</a:t>
            </a:r>
            <a:r>
              <a:rPr lang="en-US" sz="2800" baseline="-25000" dirty="0" err="1"/>
              <a:t>aq</a:t>
            </a:r>
            <a:r>
              <a:rPr lang="en-US" sz="2800" baseline="-25000" dirty="0"/>
              <a:t>)</a:t>
            </a:r>
            <a:endParaRPr lang="en-US" sz="2800" dirty="0"/>
          </a:p>
          <a:p>
            <a:pPr algn="just">
              <a:buNone/>
            </a:pPr>
            <a:r>
              <a:rPr lang="en-US" dirty="0"/>
              <a:t>	</a:t>
            </a:r>
            <a:r>
              <a:rPr lang="en-US" dirty="0" smtClean="0"/>
              <a:t>As the concentration of mercury(II) increases the reaction rate slows down. So mercury(II) is acting as a negative catalyst. The generic rate law is </a:t>
            </a:r>
          </a:p>
          <a:p>
            <a:pPr algn="ctr">
              <a:buNone/>
            </a:pPr>
            <a:r>
              <a:rPr lang="en-US" dirty="0" smtClean="0"/>
              <a:t>rate = k[</a:t>
            </a:r>
            <a:r>
              <a:rPr lang="en-US" dirty="0"/>
              <a:t>Tl</a:t>
            </a:r>
            <a:r>
              <a:rPr lang="en-US" baseline="30000" dirty="0"/>
              <a:t>3</a:t>
            </a:r>
            <a:r>
              <a:rPr lang="en-US" baseline="30000" dirty="0" smtClean="0"/>
              <a:t>+</a:t>
            </a:r>
            <a:r>
              <a:rPr lang="en-US" dirty="0" smtClean="0"/>
              <a:t>][</a:t>
            </a:r>
            <a:r>
              <a:rPr lang="en-US" dirty="0"/>
              <a:t>Hg</a:t>
            </a:r>
            <a:r>
              <a:rPr lang="en-US" baseline="-25000" dirty="0"/>
              <a:t>2</a:t>
            </a:r>
            <a:r>
              <a:rPr lang="en-US" baseline="30000" dirty="0"/>
              <a:t>2</a:t>
            </a:r>
            <a:r>
              <a:rPr lang="en-US" baseline="30000" dirty="0" smtClean="0"/>
              <a:t>+</a:t>
            </a:r>
            <a:r>
              <a:rPr lang="en-US" dirty="0" smtClean="0"/>
              <a:t>][</a:t>
            </a:r>
            <a:r>
              <a:rPr lang="en-US" dirty="0"/>
              <a:t>Hg</a:t>
            </a:r>
            <a:r>
              <a:rPr lang="en-US" baseline="30000" dirty="0"/>
              <a:t>2</a:t>
            </a:r>
            <a:r>
              <a:rPr lang="en-US" baseline="30000" dirty="0" smtClean="0"/>
              <a:t>+</a:t>
            </a:r>
            <a:r>
              <a:rPr lang="en-US" dirty="0" smtClean="0"/>
              <a:t>]</a:t>
            </a:r>
            <a:r>
              <a:rPr lang="en-US" baseline="30000" dirty="0" smtClean="0"/>
              <a:t>-1</a:t>
            </a:r>
            <a:r>
              <a:rPr lang="en-US" dirty="0" smtClean="0"/>
              <a:t> </a:t>
            </a:r>
          </a:p>
          <a:p>
            <a:pPr>
              <a:buNone/>
            </a:pPr>
            <a:r>
              <a:rPr lang="en-US" dirty="0" smtClean="0"/>
              <a:t>	What </a:t>
            </a:r>
            <a:r>
              <a:rPr lang="en-US" dirty="0"/>
              <a:t>is the overall order of the </a:t>
            </a:r>
            <a:r>
              <a:rPr lang="en-US" dirty="0" smtClean="0"/>
              <a:t>reaction? </a:t>
            </a:r>
          </a:p>
          <a:p>
            <a:pPr>
              <a:buNone/>
            </a:pPr>
            <a:endParaRPr lang="en-US" dirty="0"/>
          </a:p>
        </p:txBody>
      </p:sp>
    </p:spTree>
    <p:extLst>
      <p:ext uri="{BB962C8B-B14F-4D97-AF65-F5344CB8AC3E}">
        <p14:creationId xmlns:p14="http://schemas.microsoft.com/office/powerpoint/2010/main" val="110213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685800"/>
            <a:ext cx="5181600" cy="731838"/>
          </a:xfrm>
        </p:spPr>
        <p:txBody>
          <a:bodyPr>
            <a:normAutofit/>
          </a:bodyPr>
          <a:lstStyle/>
          <a:p>
            <a:r>
              <a:rPr lang="en-US" sz="2400" dirty="0"/>
              <a:t>Continuous Monitoring</a:t>
            </a:r>
          </a:p>
        </p:txBody>
      </p:sp>
      <p:sp>
        <p:nvSpPr>
          <p:cNvPr id="8" name="Text Placeholder 7"/>
          <p:cNvSpPr>
            <a:spLocks noGrp="1"/>
          </p:cNvSpPr>
          <p:nvPr>
            <p:ph idx="1"/>
          </p:nvPr>
        </p:nvSpPr>
        <p:spPr>
          <a:xfrm>
            <a:off x="1676400" y="3218493"/>
            <a:ext cx="6096000" cy="586984"/>
          </a:xfrm>
        </p:spPr>
        <p:txBody>
          <a:bodyPr>
            <a:normAutofit/>
          </a:bodyPr>
          <a:lstStyle/>
          <a:p>
            <a:pPr algn="ctr">
              <a:buNone/>
            </a:pPr>
            <a:r>
              <a:rPr lang="en-US" sz="2400" dirty="0" smtClean="0"/>
              <a:t>Sampling</a:t>
            </a:r>
            <a:endParaRPr lang="en-US" sz="2400" dirty="0"/>
          </a:p>
        </p:txBody>
      </p:sp>
      <p:sp>
        <p:nvSpPr>
          <p:cNvPr id="5" name="Footer Placeholder 3"/>
          <p:cNvSpPr>
            <a:spLocks noGrp="1"/>
          </p:cNvSpPr>
          <p:nvPr>
            <p:ph type="ftr" sz="quarter" idx="11"/>
          </p:nvPr>
        </p:nvSpPr>
        <p:spPr/>
        <p:txBody>
          <a:bodyPr/>
          <a:lstStyle/>
          <a:p>
            <a:r>
              <a:rPr lang="en-US"/>
              <a:t>Tro, Chemistry: A Molecular Approach</a:t>
            </a:r>
          </a:p>
        </p:txBody>
      </p:sp>
      <p:sp>
        <p:nvSpPr>
          <p:cNvPr id="6" name="Slide Number Placeholder 4"/>
          <p:cNvSpPr>
            <a:spLocks noGrp="1"/>
          </p:cNvSpPr>
          <p:nvPr>
            <p:ph type="sldNum" sz="quarter" idx="12"/>
          </p:nvPr>
        </p:nvSpPr>
        <p:spPr/>
        <p:txBody>
          <a:bodyPr/>
          <a:lstStyle/>
          <a:p>
            <a:fld id="{8B897432-DCC4-4FD6-9D3E-928236D27411}" type="slidenum">
              <a:rPr lang="en-US"/>
              <a:pPr/>
              <a:t>12</a:t>
            </a:fld>
            <a:endParaRPr lang="en-US"/>
          </a:p>
        </p:txBody>
      </p:sp>
      <p:pic>
        <p:nvPicPr>
          <p:cNvPr id="32772" name="Picture 4" descr="13_03[1]"/>
          <p:cNvPicPr>
            <a:picLocks noChangeAspect="1" noChangeArrowheads="1"/>
          </p:cNvPicPr>
          <p:nvPr/>
        </p:nvPicPr>
        <p:blipFill>
          <a:blip r:embed="rId3" cstate="print"/>
          <a:srcRect/>
          <a:stretch>
            <a:fillRect/>
          </a:stretch>
        </p:blipFill>
        <p:spPr bwMode="auto">
          <a:xfrm>
            <a:off x="1752600" y="1219200"/>
            <a:ext cx="6451600" cy="1955800"/>
          </a:xfrm>
          <a:prstGeom prst="rect">
            <a:avLst/>
          </a:prstGeom>
          <a:noFill/>
        </p:spPr>
      </p:pic>
      <p:pic>
        <p:nvPicPr>
          <p:cNvPr id="12" name="Picture 4" descr="13_04[1]"/>
          <p:cNvPicPr>
            <a:picLocks noChangeAspect="1" noChangeArrowheads="1"/>
          </p:cNvPicPr>
          <p:nvPr/>
        </p:nvPicPr>
        <p:blipFill>
          <a:blip r:embed="rId4" cstate="print"/>
          <a:srcRect/>
          <a:stretch>
            <a:fillRect/>
          </a:stretch>
        </p:blipFill>
        <p:spPr bwMode="auto">
          <a:xfrm>
            <a:off x="2590800" y="3962400"/>
            <a:ext cx="4267200" cy="2698750"/>
          </a:xfrm>
          <a:prstGeom prst="rect">
            <a:avLst/>
          </a:prstGeom>
          <a:noFill/>
        </p:spPr>
      </p:pic>
      <p:sp>
        <p:nvSpPr>
          <p:cNvPr id="2" name="TextBox 1"/>
          <p:cNvSpPr txBox="1"/>
          <p:nvPr/>
        </p:nvSpPr>
        <p:spPr>
          <a:xfrm>
            <a:off x="685800" y="304800"/>
            <a:ext cx="8077200" cy="477054"/>
          </a:xfrm>
          <a:prstGeom prst="rect">
            <a:avLst/>
          </a:prstGeom>
          <a:noFill/>
        </p:spPr>
        <p:txBody>
          <a:bodyPr wrap="square" rtlCol="0">
            <a:spAutoFit/>
          </a:bodyPr>
          <a:lstStyle/>
          <a:p>
            <a:r>
              <a:rPr lang="en-US" sz="2500" dirty="0" smtClean="0"/>
              <a:t>What methods can be used to measure the rate of reaction? </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figure 14"/>
          <p:cNvPicPr>
            <a:picLocks noGrp="1" noChangeAspect="1" noChangeArrowheads="1"/>
          </p:cNvPicPr>
          <p:nvPr>
            <p:ph idx="1"/>
          </p:nvPr>
        </p:nvPicPr>
        <p:blipFill>
          <a:blip r:embed="rId3" cstate="print"/>
          <a:srcRect/>
          <a:stretch>
            <a:fillRect/>
          </a:stretch>
        </p:blipFill>
        <p:spPr>
          <a:xfrm>
            <a:off x="1219200" y="685800"/>
            <a:ext cx="6705600" cy="2901950"/>
          </a:xfrm>
        </p:spPr>
      </p:pic>
      <p:pic>
        <p:nvPicPr>
          <p:cNvPr id="102406" name="Picture 6" descr="figure 14"/>
          <p:cNvPicPr>
            <a:picLocks noChangeAspect="1" noChangeArrowheads="1"/>
          </p:cNvPicPr>
          <p:nvPr/>
        </p:nvPicPr>
        <p:blipFill>
          <a:blip r:embed="rId4" cstate="print"/>
          <a:srcRect/>
          <a:stretch>
            <a:fillRect/>
          </a:stretch>
        </p:blipFill>
        <p:spPr bwMode="auto">
          <a:xfrm>
            <a:off x="1293813" y="3581400"/>
            <a:ext cx="7088187" cy="3189288"/>
          </a:xfrm>
          <a:prstGeom prst="rect">
            <a:avLst/>
          </a:prstGeom>
          <a:noFill/>
        </p:spPr>
      </p:pic>
      <p:sp>
        <p:nvSpPr>
          <p:cNvPr id="3" name="TextBox 2"/>
          <p:cNvSpPr txBox="1"/>
          <p:nvPr/>
        </p:nvSpPr>
        <p:spPr>
          <a:xfrm>
            <a:off x="1058264" y="231732"/>
            <a:ext cx="7323736" cy="523220"/>
          </a:xfrm>
          <a:prstGeom prst="rect">
            <a:avLst/>
          </a:prstGeom>
          <a:noFill/>
        </p:spPr>
        <p:txBody>
          <a:bodyPr wrap="none" rtlCol="0">
            <a:spAutoFit/>
          </a:bodyPr>
          <a:lstStyle/>
          <a:p>
            <a:r>
              <a:rPr lang="en-US" sz="2800" dirty="0" smtClean="0"/>
              <a:t>How does activation energy affect reaction rate? </a:t>
            </a:r>
            <a:endParaRPr lang="en-US" sz="2800" dirty="0"/>
          </a:p>
        </p:txBody>
      </p:sp>
    </p:spTree>
    <p:extLst>
      <p:ext uri="{BB962C8B-B14F-4D97-AF65-F5344CB8AC3E}">
        <p14:creationId xmlns:p14="http://schemas.microsoft.com/office/powerpoint/2010/main" val="214280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1"/>
          <p:cNvSpPr>
            <a:spLocks noGrp="1"/>
          </p:cNvSpPr>
          <p:nvPr>
            <p:ph type="ftr" sz="quarter" idx="10"/>
          </p:nvPr>
        </p:nvSpPr>
        <p:spPr>
          <a:noFill/>
        </p:spPr>
        <p:txBody>
          <a:bodyPr/>
          <a:lstStyle/>
          <a:p>
            <a:r>
              <a:rPr lang="en-US"/>
              <a:t>Tro, Chemistry: A Molecular Approach</a:t>
            </a:r>
          </a:p>
        </p:txBody>
      </p:sp>
      <p:sp>
        <p:nvSpPr>
          <p:cNvPr id="74755" name="Slide Number Placeholder 2"/>
          <p:cNvSpPr>
            <a:spLocks noGrp="1"/>
          </p:cNvSpPr>
          <p:nvPr>
            <p:ph type="sldNum" sz="quarter" idx="11"/>
          </p:nvPr>
        </p:nvSpPr>
        <p:spPr>
          <a:noFill/>
        </p:spPr>
        <p:txBody>
          <a:bodyPr/>
          <a:lstStyle/>
          <a:p>
            <a:fld id="{2CE99664-A04D-4A89-B2BE-EC2C5A0B12DF}" type="slidenum">
              <a:rPr lang="en-US"/>
              <a:pPr/>
              <a:t>14</a:t>
            </a:fld>
            <a:endParaRPr lang="en-US"/>
          </a:p>
        </p:txBody>
      </p:sp>
      <p:pic>
        <p:nvPicPr>
          <p:cNvPr id="74756" name="Picture 4" descr="13_12[1]"/>
          <p:cNvPicPr>
            <a:picLocks noChangeAspect="1" noChangeArrowheads="1"/>
          </p:cNvPicPr>
          <p:nvPr/>
        </p:nvPicPr>
        <p:blipFill>
          <a:blip r:embed="rId3" cstate="print"/>
          <a:srcRect/>
          <a:stretch>
            <a:fillRect/>
          </a:stretch>
        </p:blipFill>
        <p:spPr bwMode="auto">
          <a:xfrm>
            <a:off x="1524000" y="381000"/>
            <a:ext cx="6400800" cy="5929313"/>
          </a:xfrm>
          <a:prstGeom prst="rect">
            <a:avLst/>
          </a:prstGeom>
          <a:noFill/>
          <a:ln w="9525">
            <a:noFill/>
            <a:miter lim="800000"/>
            <a:headEnd/>
            <a:tailEnd/>
          </a:ln>
        </p:spPr>
      </p:pic>
    </p:spTree>
    <p:extLst>
      <p:ext uri="{BB962C8B-B14F-4D97-AF65-F5344CB8AC3E}">
        <p14:creationId xmlns:p14="http://schemas.microsoft.com/office/powerpoint/2010/main" val="1466721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1"/>
          </p:nvPr>
        </p:nvSpPr>
        <p:spPr>
          <a:noFill/>
        </p:spPr>
        <p:txBody>
          <a:bodyPr/>
          <a:lstStyle/>
          <a:p>
            <a:fld id="{35C4FA89-E6E0-45D2-8DD5-FB79483483B8}" type="slidenum">
              <a:rPr lang="en-US"/>
              <a:pPr/>
              <a:t>15</a:t>
            </a:fld>
            <a:endParaRPr lang="en-US"/>
          </a:p>
        </p:txBody>
      </p:sp>
      <p:sp>
        <p:nvSpPr>
          <p:cNvPr id="77827" name="Rectangle 4"/>
          <p:cNvSpPr>
            <a:spLocks noGrp="1" noChangeArrowheads="1"/>
          </p:cNvSpPr>
          <p:nvPr>
            <p:ph type="title"/>
          </p:nvPr>
        </p:nvSpPr>
        <p:spPr>
          <a:xfrm>
            <a:off x="304800" y="228600"/>
            <a:ext cx="8458200" cy="1143000"/>
          </a:xfrm>
        </p:spPr>
        <p:txBody>
          <a:bodyPr>
            <a:normAutofit fontScale="90000"/>
          </a:bodyPr>
          <a:lstStyle/>
          <a:p>
            <a:pPr eaLnBrk="1" hangingPunct="1"/>
            <a:r>
              <a:rPr lang="en-US" sz="4000" smtClean="0"/>
              <a:t>Energy Profile for the</a:t>
            </a:r>
            <a:br>
              <a:rPr lang="en-US" sz="4000" smtClean="0"/>
            </a:br>
            <a:r>
              <a:rPr lang="en-US" sz="4000" smtClean="0"/>
              <a:t> Isomerization of Methyl Isonitrile</a:t>
            </a:r>
          </a:p>
        </p:txBody>
      </p:sp>
      <p:pic>
        <p:nvPicPr>
          <p:cNvPr id="98309" name="Picture 5" descr="13_13[1]"/>
          <p:cNvPicPr>
            <a:picLocks noChangeAspect="1" noChangeArrowheads="1"/>
          </p:cNvPicPr>
          <p:nvPr/>
        </p:nvPicPr>
        <p:blipFill>
          <a:blip r:embed="rId3" cstate="print"/>
          <a:srcRect/>
          <a:stretch>
            <a:fillRect/>
          </a:stretch>
        </p:blipFill>
        <p:spPr bwMode="auto">
          <a:xfrm>
            <a:off x="914400" y="1447800"/>
            <a:ext cx="7518400" cy="5080000"/>
          </a:xfrm>
          <a:prstGeom prst="rect">
            <a:avLst/>
          </a:prstGeom>
          <a:noFill/>
          <a:ln w="9525">
            <a:noFill/>
            <a:miter lim="800000"/>
            <a:headEnd/>
            <a:tailEnd/>
          </a:ln>
        </p:spPr>
      </p:pic>
    </p:spTree>
    <p:extLst>
      <p:ext uri="{BB962C8B-B14F-4D97-AF65-F5344CB8AC3E}">
        <p14:creationId xmlns:p14="http://schemas.microsoft.com/office/powerpoint/2010/main" val="2750653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2"/>
          <p:cNvSpPr>
            <a:spLocks noGrp="1"/>
          </p:cNvSpPr>
          <p:nvPr>
            <p:ph type="ftr" sz="quarter" idx="10"/>
          </p:nvPr>
        </p:nvSpPr>
        <p:spPr>
          <a:noFill/>
        </p:spPr>
        <p:txBody>
          <a:bodyPr/>
          <a:lstStyle/>
          <a:p>
            <a:r>
              <a:rPr lang="en-US"/>
              <a:t>Tro, Chemistry: A Molecular Approach</a:t>
            </a:r>
          </a:p>
        </p:txBody>
      </p:sp>
      <p:sp>
        <p:nvSpPr>
          <p:cNvPr id="86019" name="Slide Number Placeholder 3"/>
          <p:cNvSpPr>
            <a:spLocks noGrp="1"/>
          </p:cNvSpPr>
          <p:nvPr>
            <p:ph type="sldNum" sz="quarter" idx="11"/>
          </p:nvPr>
        </p:nvSpPr>
        <p:spPr>
          <a:noFill/>
        </p:spPr>
        <p:txBody>
          <a:bodyPr/>
          <a:lstStyle/>
          <a:p>
            <a:fld id="{C62472AB-DFAE-4022-B139-7E9A7CB8857B}" type="slidenum">
              <a:rPr lang="en-US"/>
              <a:pPr/>
              <a:t>16</a:t>
            </a:fld>
            <a:endParaRPr lang="en-US"/>
          </a:p>
        </p:txBody>
      </p:sp>
      <p:sp>
        <p:nvSpPr>
          <p:cNvPr id="86020" name="Rectangle 2"/>
          <p:cNvSpPr>
            <a:spLocks noGrp="1" noChangeArrowheads="1"/>
          </p:cNvSpPr>
          <p:nvPr>
            <p:ph type="title"/>
          </p:nvPr>
        </p:nvSpPr>
        <p:spPr>
          <a:xfrm>
            <a:off x="304800" y="457200"/>
            <a:ext cx="8458200" cy="1143000"/>
          </a:xfrm>
        </p:spPr>
        <p:txBody>
          <a:bodyPr>
            <a:normAutofit fontScale="90000"/>
          </a:bodyPr>
          <a:lstStyle/>
          <a:p>
            <a:pPr eaLnBrk="1" hangingPunct="1"/>
            <a:r>
              <a:rPr lang="en-US" sz="4000" smtClean="0"/>
              <a:t>Effective Collisions</a:t>
            </a:r>
            <a:br>
              <a:rPr lang="en-US" sz="4000" smtClean="0"/>
            </a:br>
            <a:r>
              <a:rPr lang="en-US" sz="4000" smtClean="0"/>
              <a:t>Orientation Effect</a:t>
            </a:r>
          </a:p>
        </p:txBody>
      </p:sp>
      <p:pic>
        <p:nvPicPr>
          <p:cNvPr id="86021" name="Picture 3" descr="13_15-01EOC[1]"/>
          <p:cNvPicPr>
            <a:picLocks noChangeAspect="1" noChangeArrowheads="1"/>
          </p:cNvPicPr>
          <p:nvPr/>
        </p:nvPicPr>
        <p:blipFill>
          <a:blip r:embed="rId3" cstate="print"/>
          <a:srcRect/>
          <a:stretch>
            <a:fillRect/>
          </a:stretch>
        </p:blipFill>
        <p:spPr bwMode="auto">
          <a:xfrm>
            <a:off x="1676400" y="1752600"/>
            <a:ext cx="5892800" cy="1641475"/>
          </a:xfrm>
          <a:prstGeom prst="rect">
            <a:avLst/>
          </a:prstGeom>
          <a:noFill/>
          <a:ln w="9525">
            <a:noFill/>
            <a:miter lim="800000"/>
            <a:headEnd/>
            <a:tailEnd/>
          </a:ln>
        </p:spPr>
      </p:pic>
      <p:pic>
        <p:nvPicPr>
          <p:cNvPr id="131076" name="Picture 4" descr="13_15-02UN[1]"/>
          <p:cNvPicPr>
            <a:picLocks noChangeAspect="1" noChangeArrowheads="1"/>
          </p:cNvPicPr>
          <p:nvPr/>
        </p:nvPicPr>
        <p:blipFill>
          <a:blip r:embed="rId4" cstate="print"/>
          <a:srcRect b="9126"/>
          <a:stretch>
            <a:fillRect/>
          </a:stretch>
        </p:blipFill>
        <p:spPr bwMode="auto">
          <a:xfrm>
            <a:off x="1524000" y="3200400"/>
            <a:ext cx="6019800" cy="2971800"/>
          </a:xfrm>
          <a:prstGeom prst="rect">
            <a:avLst/>
          </a:prstGeom>
          <a:noFill/>
          <a:ln w="9525">
            <a:noFill/>
            <a:miter lim="800000"/>
            <a:headEnd/>
            <a:tailEnd/>
          </a:ln>
        </p:spPr>
      </p:pic>
    </p:spTree>
    <p:extLst>
      <p:ext uri="{BB962C8B-B14F-4D97-AF65-F5344CB8AC3E}">
        <p14:creationId xmlns:p14="http://schemas.microsoft.com/office/powerpoint/2010/main" val="11133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dissolve">
                                      <p:cBhvr>
                                        <p:cTn id="7"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9250_18_F02.jpg"/>
          <p:cNvPicPr>
            <a:picLocks noChangeAspect="1"/>
          </p:cNvPicPr>
          <p:nvPr/>
        </p:nvPicPr>
        <p:blipFill>
          <a:blip r:embed="rId3" cstate="print"/>
          <a:stretch>
            <a:fillRect/>
          </a:stretch>
        </p:blipFill>
        <p:spPr>
          <a:xfrm>
            <a:off x="1066704" y="762000"/>
            <a:ext cx="5199710" cy="5943600"/>
          </a:xfrm>
          <a:prstGeom prst="rect">
            <a:avLst/>
          </a:prstGeom>
        </p:spPr>
      </p:pic>
      <p:sp>
        <p:nvSpPr>
          <p:cNvPr id="2" name="TextBox 1"/>
          <p:cNvSpPr txBox="1"/>
          <p:nvPr/>
        </p:nvSpPr>
        <p:spPr>
          <a:xfrm>
            <a:off x="6698868" y="1066800"/>
            <a:ext cx="1993366" cy="923330"/>
          </a:xfrm>
          <a:prstGeom prst="rect">
            <a:avLst/>
          </a:prstGeom>
          <a:noFill/>
        </p:spPr>
        <p:txBody>
          <a:bodyPr wrap="none" rtlCol="0">
            <a:spAutoFit/>
          </a:bodyPr>
          <a:lstStyle/>
          <a:p>
            <a:r>
              <a:rPr lang="en-US" dirty="0" smtClean="0"/>
              <a:t>Effective collision </a:t>
            </a:r>
          </a:p>
          <a:p>
            <a:r>
              <a:rPr lang="en-US" dirty="0" smtClean="0"/>
              <a:t>Proper orientation </a:t>
            </a:r>
          </a:p>
          <a:p>
            <a:r>
              <a:rPr lang="en-US" dirty="0" smtClean="0"/>
              <a:t>Sufficient energy</a:t>
            </a:r>
            <a:endParaRPr lang="en-US" dirty="0"/>
          </a:p>
        </p:txBody>
      </p:sp>
      <p:sp>
        <p:nvSpPr>
          <p:cNvPr id="4" name="TextBox 3"/>
          <p:cNvSpPr txBox="1"/>
          <p:nvPr/>
        </p:nvSpPr>
        <p:spPr>
          <a:xfrm>
            <a:off x="6705600" y="2810470"/>
            <a:ext cx="1986634" cy="923330"/>
          </a:xfrm>
          <a:prstGeom prst="rect">
            <a:avLst/>
          </a:prstGeom>
          <a:noFill/>
        </p:spPr>
        <p:txBody>
          <a:bodyPr wrap="none" rtlCol="0">
            <a:spAutoFit/>
          </a:bodyPr>
          <a:lstStyle/>
          <a:p>
            <a:r>
              <a:rPr lang="en-US" dirty="0" smtClean="0"/>
              <a:t>Ineffective collision</a:t>
            </a:r>
          </a:p>
          <a:p>
            <a:r>
              <a:rPr lang="en-US" dirty="0" smtClean="0"/>
              <a:t>Proper orientation</a:t>
            </a:r>
          </a:p>
          <a:p>
            <a:r>
              <a:rPr lang="en-US" dirty="0" smtClean="0"/>
              <a:t>Insufficient energy</a:t>
            </a:r>
            <a:endParaRPr lang="en-US" dirty="0"/>
          </a:p>
        </p:txBody>
      </p:sp>
      <p:sp>
        <p:nvSpPr>
          <p:cNvPr id="5" name="TextBox 4"/>
          <p:cNvSpPr txBox="1"/>
          <p:nvPr/>
        </p:nvSpPr>
        <p:spPr>
          <a:xfrm>
            <a:off x="6705599" y="4724400"/>
            <a:ext cx="2163221" cy="923330"/>
          </a:xfrm>
          <a:prstGeom prst="rect">
            <a:avLst/>
          </a:prstGeom>
          <a:noFill/>
        </p:spPr>
        <p:txBody>
          <a:bodyPr wrap="none" rtlCol="0">
            <a:spAutoFit/>
          </a:bodyPr>
          <a:lstStyle/>
          <a:p>
            <a:r>
              <a:rPr lang="en-US" dirty="0" smtClean="0"/>
              <a:t>Ineffective collision</a:t>
            </a:r>
          </a:p>
          <a:p>
            <a:r>
              <a:rPr lang="en-US" dirty="0" smtClean="0"/>
              <a:t>Improper orientation</a:t>
            </a:r>
          </a:p>
          <a:p>
            <a:r>
              <a:rPr lang="en-US" dirty="0" smtClean="0"/>
              <a:t>Sufficient energy </a:t>
            </a:r>
            <a:endParaRPr lang="en-US" dirty="0"/>
          </a:p>
        </p:txBody>
      </p:sp>
      <p:sp>
        <p:nvSpPr>
          <p:cNvPr id="6" name="Title 5"/>
          <p:cNvSpPr>
            <a:spLocks noGrp="1"/>
          </p:cNvSpPr>
          <p:nvPr>
            <p:ph type="title"/>
          </p:nvPr>
        </p:nvSpPr>
        <p:spPr>
          <a:xfrm>
            <a:off x="462634" y="122238"/>
            <a:ext cx="8229600" cy="639762"/>
          </a:xfrm>
        </p:spPr>
        <p:txBody>
          <a:bodyPr>
            <a:normAutofit fontScale="90000"/>
          </a:bodyPr>
          <a:lstStyle/>
          <a:p>
            <a:r>
              <a:rPr lang="en-US" dirty="0" smtClean="0"/>
              <a:t>Which reactions result in products?</a:t>
            </a:r>
            <a:endParaRPr lang="en-US" dirty="0"/>
          </a:p>
        </p:txBody>
      </p:sp>
    </p:spTree>
    <p:extLst>
      <p:ext uri="{BB962C8B-B14F-4D97-AF65-F5344CB8AC3E}">
        <p14:creationId xmlns:p14="http://schemas.microsoft.com/office/powerpoint/2010/main" val="15743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2"/>
          <p:cNvSpPr>
            <a:spLocks noGrp="1"/>
          </p:cNvSpPr>
          <p:nvPr>
            <p:ph type="ftr" sz="quarter" idx="10"/>
          </p:nvPr>
        </p:nvSpPr>
        <p:spPr>
          <a:noFill/>
        </p:spPr>
        <p:txBody>
          <a:bodyPr/>
          <a:lstStyle/>
          <a:p>
            <a:r>
              <a:rPr lang="en-US"/>
              <a:t>Tro, Chemistry: A Molecular Approach</a:t>
            </a:r>
          </a:p>
        </p:txBody>
      </p:sp>
      <p:sp>
        <p:nvSpPr>
          <p:cNvPr id="93187" name="Slide Number Placeholder 3"/>
          <p:cNvSpPr>
            <a:spLocks noGrp="1"/>
          </p:cNvSpPr>
          <p:nvPr>
            <p:ph type="sldNum" sz="quarter" idx="11"/>
          </p:nvPr>
        </p:nvSpPr>
        <p:spPr>
          <a:noFill/>
        </p:spPr>
        <p:txBody>
          <a:bodyPr/>
          <a:lstStyle/>
          <a:p>
            <a:fld id="{C9DE841D-543E-4AB0-9728-9D7D5FFDF5EF}" type="slidenum">
              <a:rPr lang="en-US"/>
              <a:pPr/>
              <a:t>18</a:t>
            </a:fld>
            <a:endParaRPr lang="en-US"/>
          </a:p>
        </p:txBody>
      </p:sp>
      <p:sp>
        <p:nvSpPr>
          <p:cNvPr id="93188" name="Rectangle 2"/>
          <p:cNvSpPr>
            <a:spLocks noGrp="1" noChangeArrowheads="1"/>
          </p:cNvSpPr>
          <p:nvPr>
            <p:ph type="title"/>
          </p:nvPr>
        </p:nvSpPr>
        <p:spPr>
          <a:xfrm>
            <a:off x="304800" y="304800"/>
            <a:ext cx="8458200" cy="1143000"/>
          </a:xfrm>
        </p:spPr>
        <p:txBody>
          <a:bodyPr>
            <a:normAutofit/>
          </a:bodyPr>
          <a:lstStyle/>
          <a:p>
            <a:pPr eaLnBrk="1" hangingPunct="1"/>
            <a:r>
              <a:rPr lang="en-US" sz="3600" dirty="0" smtClean="0"/>
              <a:t>What are rate </a:t>
            </a:r>
            <a:r>
              <a:rPr lang="en-US" sz="3600" dirty="0"/>
              <a:t>l</a:t>
            </a:r>
            <a:r>
              <a:rPr lang="en-US" sz="3600" dirty="0" smtClean="0"/>
              <a:t>aws of elementary steps?</a:t>
            </a:r>
          </a:p>
        </p:txBody>
      </p:sp>
      <p:pic>
        <p:nvPicPr>
          <p:cNvPr id="93189" name="Picture 3" descr="13_T03[1]"/>
          <p:cNvPicPr>
            <a:picLocks noChangeAspect="1" noChangeArrowheads="1"/>
          </p:cNvPicPr>
          <p:nvPr/>
        </p:nvPicPr>
        <p:blipFill>
          <a:blip r:embed="rId3" cstate="print"/>
          <a:srcRect/>
          <a:stretch>
            <a:fillRect/>
          </a:stretch>
        </p:blipFill>
        <p:spPr bwMode="auto">
          <a:xfrm>
            <a:off x="381000" y="1676400"/>
            <a:ext cx="8458200" cy="4070350"/>
          </a:xfrm>
          <a:prstGeom prst="rect">
            <a:avLst/>
          </a:prstGeom>
          <a:noFill/>
          <a:ln w="9525">
            <a:noFill/>
            <a:miter lim="800000"/>
            <a:headEnd/>
            <a:tailEnd/>
          </a:ln>
        </p:spPr>
      </p:pic>
    </p:spTree>
    <p:extLst>
      <p:ext uri="{BB962C8B-B14F-4D97-AF65-F5344CB8AC3E}">
        <p14:creationId xmlns:p14="http://schemas.microsoft.com/office/powerpoint/2010/main" val="379923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3_16[1]"/>
          <p:cNvPicPr>
            <a:picLocks noGrp="1" noChangeAspect="1" noChangeArrowheads="1"/>
          </p:cNvPicPr>
          <p:nvPr>
            <p:ph idx="4294967295"/>
          </p:nvPr>
        </p:nvPicPr>
        <p:blipFill>
          <a:blip r:embed="rId2" cstate="print"/>
          <a:srcRect b="3685"/>
          <a:stretch>
            <a:fillRect/>
          </a:stretch>
        </p:blipFill>
        <p:spPr bwMode="auto">
          <a:xfrm>
            <a:off x="914400" y="0"/>
            <a:ext cx="7181098" cy="6761816"/>
          </a:xfrm>
          <a:prstGeom prst="rect">
            <a:avLst/>
          </a:prstGeom>
          <a:noFill/>
          <a:ln w="9525">
            <a:noFill/>
            <a:miter lim="800000"/>
            <a:headEnd/>
            <a:tailEnd/>
          </a:ln>
        </p:spPr>
      </p:pic>
    </p:spTree>
    <p:extLst>
      <p:ext uri="{BB962C8B-B14F-4D97-AF65-F5344CB8AC3E}">
        <p14:creationId xmlns:p14="http://schemas.microsoft.com/office/powerpoint/2010/main" val="213193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Examples – Rate</a:t>
            </a:r>
            <a:br>
              <a:rPr lang="en-US" dirty="0" smtClean="0"/>
            </a:br>
            <a:endParaRPr lang="en-US" sz="3600" dirty="0"/>
          </a:p>
        </p:txBody>
      </p:sp>
      <p:sp>
        <p:nvSpPr>
          <p:cNvPr id="11" name="Footer Placeholder 1"/>
          <p:cNvSpPr>
            <a:spLocks noGrp="1"/>
          </p:cNvSpPr>
          <p:nvPr>
            <p:ph type="ftr" sz="quarter" idx="11"/>
          </p:nvPr>
        </p:nvSpPr>
        <p:spPr/>
        <p:txBody>
          <a:bodyPr/>
          <a:lstStyle/>
          <a:p>
            <a:r>
              <a:rPr lang="en-US"/>
              <a:t>Tro, Chemistry: A Molecular Approach</a:t>
            </a:r>
          </a:p>
        </p:txBody>
      </p:sp>
      <p:sp>
        <p:nvSpPr>
          <p:cNvPr id="12" name="Slide Number Placeholder 2"/>
          <p:cNvSpPr>
            <a:spLocks noGrp="1"/>
          </p:cNvSpPr>
          <p:nvPr>
            <p:ph type="sldNum" sz="quarter" idx="12"/>
          </p:nvPr>
        </p:nvSpPr>
        <p:spPr>
          <a:xfrm>
            <a:off x="6553200" y="6324600"/>
            <a:ext cx="2133600" cy="365125"/>
          </a:xfrm>
        </p:spPr>
        <p:txBody>
          <a:bodyPr/>
          <a:lstStyle/>
          <a:p>
            <a:fld id="{DD769BDB-F429-4A7D-869A-BC178020FB95}" type="slidenum">
              <a:rPr lang="en-US"/>
              <a:pPr/>
              <a:t>2</a:t>
            </a:fld>
            <a:endParaRPr lang="en-US" dirty="0"/>
          </a:p>
        </p:txBody>
      </p:sp>
      <p:pic>
        <p:nvPicPr>
          <p:cNvPr id="7172" name="Picture 4" descr="13_01[1]"/>
          <p:cNvPicPr>
            <a:picLocks noChangeAspect="1" noChangeArrowheads="1"/>
          </p:cNvPicPr>
          <p:nvPr/>
        </p:nvPicPr>
        <p:blipFill>
          <a:blip r:embed="rId3" cstate="print"/>
          <a:srcRect b="46512"/>
          <a:stretch>
            <a:fillRect/>
          </a:stretch>
        </p:blipFill>
        <p:spPr bwMode="auto">
          <a:xfrm>
            <a:off x="2209800" y="917900"/>
            <a:ext cx="4800600" cy="4140200"/>
          </a:xfrm>
          <a:prstGeom prst="rect">
            <a:avLst/>
          </a:prstGeom>
          <a:noFill/>
        </p:spPr>
      </p:pic>
      <p:sp>
        <p:nvSpPr>
          <p:cNvPr id="7173" name="Text Box 5"/>
          <p:cNvSpPr txBox="1">
            <a:spLocks noChangeArrowheads="1"/>
          </p:cNvSpPr>
          <p:nvPr/>
        </p:nvSpPr>
        <p:spPr bwMode="auto">
          <a:xfrm>
            <a:off x="519830" y="1890712"/>
            <a:ext cx="1047082" cy="1200329"/>
          </a:xfrm>
          <a:prstGeom prst="rect">
            <a:avLst/>
          </a:prstGeom>
          <a:noFill/>
          <a:ln w="9525">
            <a:noFill/>
            <a:miter lim="800000"/>
            <a:headEnd/>
            <a:tailEnd/>
          </a:ln>
          <a:effectLst/>
        </p:spPr>
        <p:txBody>
          <a:bodyPr wrap="none">
            <a:spAutoFit/>
          </a:bodyPr>
          <a:lstStyle/>
          <a:p>
            <a:r>
              <a:rPr lang="en-US" dirty="0"/>
              <a:t>at t = </a:t>
            </a:r>
            <a:r>
              <a:rPr lang="en-US" dirty="0" smtClean="0"/>
              <a:t>0 s</a:t>
            </a:r>
            <a:endParaRPr lang="en-US" dirty="0"/>
          </a:p>
          <a:p>
            <a:r>
              <a:rPr lang="en-US" dirty="0"/>
              <a:t>[A] = </a:t>
            </a:r>
            <a:r>
              <a:rPr lang="en-US" dirty="0" smtClean="0"/>
              <a:t>8 M</a:t>
            </a:r>
            <a:endParaRPr lang="en-US" dirty="0"/>
          </a:p>
          <a:p>
            <a:r>
              <a:rPr lang="en-US" dirty="0"/>
              <a:t>[B] = </a:t>
            </a:r>
            <a:r>
              <a:rPr lang="en-US" dirty="0" smtClean="0"/>
              <a:t>8 M</a:t>
            </a:r>
            <a:endParaRPr lang="en-US" dirty="0"/>
          </a:p>
          <a:p>
            <a:r>
              <a:rPr lang="en-US" dirty="0"/>
              <a:t>[C] = </a:t>
            </a:r>
            <a:r>
              <a:rPr lang="en-US" dirty="0" smtClean="0"/>
              <a:t>0 M</a:t>
            </a:r>
            <a:endParaRPr lang="en-US" dirty="0"/>
          </a:p>
        </p:txBody>
      </p:sp>
      <p:sp>
        <p:nvSpPr>
          <p:cNvPr id="7174" name="Text Box 6"/>
          <p:cNvSpPr txBox="1">
            <a:spLocks noChangeArrowheads="1"/>
          </p:cNvSpPr>
          <p:nvPr/>
        </p:nvSpPr>
        <p:spPr bwMode="auto">
          <a:xfrm>
            <a:off x="7517606" y="1760233"/>
            <a:ext cx="1034257" cy="1200329"/>
          </a:xfrm>
          <a:prstGeom prst="rect">
            <a:avLst/>
          </a:prstGeom>
          <a:noFill/>
          <a:ln w="9525">
            <a:noFill/>
            <a:miter lim="800000"/>
            <a:headEnd/>
            <a:tailEnd/>
          </a:ln>
          <a:effectLst/>
        </p:spPr>
        <p:txBody>
          <a:bodyPr wrap="none">
            <a:spAutoFit/>
          </a:bodyPr>
          <a:lstStyle/>
          <a:p>
            <a:pPr algn="r"/>
            <a:r>
              <a:rPr lang="en-US" dirty="0"/>
              <a:t>at t = </a:t>
            </a:r>
            <a:r>
              <a:rPr lang="en-US" dirty="0" smtClean="0"/>
              <a:t>0 s</a:t>
            </a:r>
            <a:endParaRPr lang="en-US" dirty="0"/>
          </a:p>
          <a:p>
            <a:pPr algn="r"/>
            <a:r>
              <a:rPr lang="en-US" dirty="0"/>
              <a:t>[X] = </a:t>
            </a:r>
            <a:r>
              <a:rPr lang="en-US" dirty="0" smtClean="0"/>
              <a:t>8 M</a:t>
            </a:r>
            <a:endParaRPr lang="en-US" dirty="0"/>
          </a:p>
          <a:p>
            <a:pPr algn="r"/>
            <a:r>
              <a:rPr lang="en-US" dirty="0"/>
              <a:t>[Y] = </a:t>
            </a:r>
            <a:r>
              <a:rPr lang="en-US" dirty="0" smtClean="0"/>
              <a:t>8 M</a:t>
            </a:r>
            <a:endParaRPr lang="en-US" dirty="0"/>
          </a:p>
          <a:p>
            <a:pPr algn="r"/>
            <a:r>
              <a:rPr lang="en-US" dirty="0"/>
              <a:t>[Z] = </a:t>
            </a:r>
            <a:r>
              <a:rPr lang="en-US" dirty="0" smtClean="0"/>
              <a:t>0 M</a:t>
            </a:r>
            <a:endParaRPr lang="en-US" dirty="0"/>
          </a:p>
        </p:txBody>
      </p:sp>
      <p:sp>
        <p:nvSpPr>
          <p:cNvPr id="7175" name="Text Box 7"/>
          <p:cNvSpPr txBox="1">
            <a:spLocks noChangeArrowheads="1"/>
          </p:cNvSpPr>
          <p:nvPr/>
        </p:nvSpPr>
        <p:spPr bwMode="auto">
          <a:xfrm>
            <a:off x="533400" y="3532665"/>
            <a:ext cx="1097865" cy="1200329"/>
          </a:xfrm>
          <a:prstGeom prst="rect">
            <a:avLst/>
          </a:prstGeom>
          <a:noFill/>
          <a:ln w="9525">
            <a:noFill/>
            <a:miter lim="800000"/>
            <a:headEnd/>
            <a:tailEnd/>
          </a:ln>
          <a:effectLst/>
        </p:spPr>
        <p:txBody>
          <a:bodyPr wrap="none">
            <a:spAutoFit/>
          </a:bodyPr>
          <a:lstStyle/>
          <a:p>
            <a:r>
              <a:rPr lang="en-US" dirty="0"/>
              <a:t>at t = </a:t>
            </a:r>
            <a:r>
              <a:rPr lang="en-US" dirty="0" smtClean="0"/>
              <a:t>16 s</a:t>
            </a:r>
            <a:endParaRPr lang="en-US" dirty="0"/>
          </a:p>
          <a:p>
            <a:r>
              <a:rPr lang="en-US" dirty="0"/>
              <a:t>[A] = </a:t>
            </a:r>
            <a:r>
              <a:rPr lang="en-US" dirty="0" smtClean="0"/>
              <a:t>4 M</a:t>
            </a:r>
            <a:endParaRPr lang="en-US" dirty="0"/>
          </a:p>
          <a:p>
            <a:r>
              <a:rPr lang="en-US" dirty="0"/>
              <a:t>[B] = </a:t>
            </a:r>
            <a:r>
              <a:rPr lang="en-US" dirty="0" smtClean="0"/>
              <a:t>4 M</a:t>
            </a:r>
            <a:endParaRPr lang="en-US" dirty="0"/>
          </a:p>
          <a:p>
            <a:r>
              <a:rPr lang="en-US" dirty="0"/>
              <a:t>[C] = </a:t>
            </a:r>
            <a:r>
              <a:rPr lang="en-US" dirty="0" smtClean="0"/>
              <a:t>4 M</a:t>
            </a:r>
            <a:endParaRPr lang="en-US" dirty="0"/>
          </a:p>
        </p:txBody>
      </p:sp>
      <p:sp>
        <p:nvSpPr>
          <p:cNvPr id="7176" name="Text Box 8"/>
          <p:cNvSpPr txBox="1">
            <a:spLocks noChangeArrowheads="1"/>
          </p:cNvSpPr>
          <p:nvPr/>
        </p:nvSpPr>
        <p:spPr bwMode="auto">
          <a:xfrm>
            <a:off x="7504537" y="3312808"/>
            <a:ext cx="1097865" cy="1200329"/>
          </a:xfrm>
          <a:prstGeom prst="rect">
            <a:avLst/>
          </a:prstGeom>
          <a:noFill/>
          <a:ln w="9525">
            <a:noFill/>
            <a:miter lim="800000"/>
            <a:headEnd/>
            <a:tailEnd/>
          </a:ln>
          <a:effectLst/>
        </p:spPr>
        <p:txBody>
          <a:bodyPr wrap="none">
            <a:spAutoFit/>
          </a:bodyPr>
          <a:lstStyle/>
          <a:p>
            <a:pPr algn="r"/>
            <a:r>
              <a:rPr lang="en-US" dirty="0"/>
              <a:t>at t = </a:t>
            </a:r>
            <a:r>
              <a:rPr lang="en-US" dirty="0" smtClean="0"/>
              <a:t>16 s</a:t>
            </a:r>
            <a:endParaRPr lang="en-US" dirty="0"/>
          </a:p>
          <a:p>
            <a:pPr algn="r"/>
            <a:r>
              <a:rPr lang="en-US" dirty="0"/>
              <a:t>[X] = </a:t>
            </a:r>
            <a:r>
              <a:rPr lang="en-US" dirty="0" smtClean="0"/>
              <a:t>7 M</a:t>
            </a:r>
            <a:endParaRPr lang="en-US" dirty="0"/>
          </a:p>
          <a:p>
            <a:pPr algn="r"/>
            <a:r>
              <a:rPr lang="en-US" dirty="0"/>
              <a:t>[Y] = </a:t>
            </a:r>
            <a:r>
              <a:rPr lang="en-US" dirty="0" smtClean="0"/>
              <a:t>7 M</a:t>
            </a:r>
            <a:endParaRPr lang="en-US" dirty="0"/>
          </a:p>
          <a:p>
            <a:pPr algn="r"/>
            <a:r>
              <a:rPr lang="en-US" dirty="0"/>
              <a:t>[Z] = </a:t>
            </a:r>
            <a:r>
              <a:rPr lang="en-US" dirty="0" smtClean="0"/>
              <a:t>1 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ssolv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17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Examples</a:t>
            </a:r>
            <a:br>
              <a:rPr lang="en-US" sz="3200" dirty="0" smtClean="0"/>
            </a:br>
            <a:r>
              <a:rPr lang="en-US" sz="3200" dirty="0" smtClean="0"/>
              <a:t>Mechanism Validation</a:t>
            </a:r>
            <a:endParaRPr lang="en-US" sz="3200"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	</a:t>
            </a:r>
            <a:r>
              <a:rPr lang="en-US" sz="2600" dirty="0" smtClean="0"/>
              <a:t>The balanced equation for the reaction of nitrogen dioxide and fluorine gases is:</a:t>
            </a:r>
          </a:p>
          <a:p>
            <a:pPr algn="ctr">
              <a:buNone/>
            </a:pPr>
            <a:r>
              <a:rPr lang="en-US" sz="2600" dirty="0" smtClean="0"/>
              <a:t>2 NO</a:t>
            </a:r>
            <a:r>
              <a:rPr lang="en-US" sz="2600" baseline="-25000" dirty="0" smtClean="0"/>
              <a:t>2 (g) </a:t>
            </a:r>
            <a:r>
              <a:rPr lang="en-US" sz="2600" dirty="0" smtClean="0"/>
              <a:t>+ F</a:t>
            </a:r>
            <a:r>
              <a:rPr lang="en-US" sz="2600" baseline="-25000" dirty="0" smtClean="0"/>
              <a:t>2 (g) </a:t>
            </a:r>
            <a:r>
              <a:rPr lang="en-US" sz="2600" dirty="0" smtClean="0">
                <a:sym typeface="Wingdings" pitchFamily="2" charset="2"/>
              </a:rPr>
              <a:t> 2 NO</a:t>
            </a:r>
            <a:r>
              <a:rPr lang="en-US" sz="2600" baseline="-25000" dirty="0" smtClean="0">
                <a:sym typeface="Wingdings" pitchFamily="2" charset="2"/>
              </a:rPr>
              <a:t>2</a:t>
            </a:r>
            <a:r>
              <a:rPr lang="en-US" sz="2600" dirty="0" smtClean="0">
                <a:sym typeface="Wingdings" pitchFamily="2" charset="2"/>
              </a:rPr>
              <a:t>F </a:t>
            </a:r>
            <a:r>
              <a:rPr lang="en-US" sz="2600" baseline="-25000" dirty="0" smtClean="0">
                <a:sym typeface="Wingdings" pitchFamily="2" charset="2"/>
              </a:rPr>
              <a:t>(g)</a:t>
            </a:r>
          </a:p>
          <a:p>
            <a:pPr algn="just">
              <a:buNone/>
            </a:pPr>
            <a:r>
              <a:rPr lang="en-US" sz="2600" dirty="0" smtClean="0">
                <a:sym typeface="Wingdings" pitchFamily="2" charset="2"/>
              </a:rPr>
              <a:t>	the experimentally determined rate law is</a:t>
            </a:r>
          </a:p>
          <a:p>
            <a:pPr algn="ctr">
              <a:buNone/>
            </a:pPr>
            <a:r>
              <a:rPr lang="en-US" sz="2600" dirty="0" smtClean="0">
                <a:sym typeface="Wingdings" pitchFamily="2" charset="2"/>
              </a:rPr>
              <a:t>rate = k[NO</a:t>
            </a:r>
            <a:r>
              <a:rPr lang="en-US" sz="2600" baseline="-25000" dirty="0" smtClean="0">
                <a:sym typeface="Wingdings" pitchFamily="2" charset="2"/>
              </a:rPr>
              <a:t>2</a:t>
            </a:r>
            <a:r>
              <a:rPr lang="en-US" sz="2600" dirty="0" smtClean="0">
                <a:sym typeface="Wingdings" pitchFamily="2" charset="2"/>
              </a:rPr>
              <a:t>][F</a:t>
            </a:r>
            <a:r>
              <a:rPr lang="en-US" sz="2600" baseline="-25000" dirty="0" smtClean="0">
                <a:sym typeface="Wingdings" pitchFamily="2" charset="2"/>
              </a:rPr>
              <a:t>2</a:t>
            </a:r>
            <a:r>
              <a:rPr lang="en-US" sz="2600" dirty="0" smtClean="0">
                <a:sym typeface="Wingdings" pitchFamily="2" charset="2"/>
              </a:rPr>
              <a:t>]</a:t>
            </a:r>
          </a:p>
          <a:p>
            <a:pPr algn="just">
              <a:buNone/>
            </a:pPr>
            <a:r>
              <a:rPr lang="en-US" sz="2600" dirty="0" smtClean="0">
                <a:sym typeface="Wingdings" pitchFamily="2" charset="2"/>
              </a:rPr>
              <a:t>	A suggested mechanism is</a:t>
            </a:r>
          </a:p>
          <a:p>
            <a:pPr algn="just">
              <a:buNone/>
            </a:pPr>
            <a:r>
              <a:rPr lang="en-US" sz="2600" dirty="0" smtClean="0">
                <a:sym typeface="Wingdings" pitchFamily="2" charset="2"/>
              </a:rPr>
              <a:t>                                              </a:t>
            </a:r>
            <a:r>
              <a:rPr lang="en-US" sz="1800" dirty="0" smtClean="0">
                <a:sym typeface="Wingdings" pitchFamily="2" charset="2"/>
              </a:rPr>
              <a:t>k</a:t>
            </a:r>
            <a:r>
              <a:rPr lang="en-US" sz="1800" baseline="-25000" dirty="0" smtClean="0">
                <a:sym typeface="Wingdings" pitchFamily="2" charset="2"/>
              </a:rPr>
              <a:t>1</a:t>
            </a:r>
            <a:endParaRPr lang="en-US" sz="1800" dirty="0" smtClean="0">
              <a:sym typeface="Wingdings" pitchFamily="2" charset="2"/>
            </a:endParaRPr>
          </a:p>
          <a:p>
            <a:pPr algn="ctr">
              <a:buNone/>
            </a:pPr>
            <a:r>
              <a:rPr lang="en-US" sz="2600" dirty="0" smtClean="0">
                <a:sym typeface="Wingdings" pitchFamily="2" charset="2"/>
              </a:rPr>
              <a:t>NO</a:t>
            </a:r>
            <a:r>
              <a:rPr lang="en-US" sz="2600" baseline="-25000" dirty="0" smtClean="0">
                <a:sym typeface="Wingdings" pitchFamily="2" charset="2"/>
              </a:rPr>
              <a:t>2 (g) </a:t>
            </a:r>
            <a:r>
              <a:rPr lang="en-US" sz="2600" dirty="0" smtClean="0">
                <a:sym typeface="Wingdings" pitchFamily="2" charset="2"/>
              </a:rPr>
              <a:t>+ F</a:t>
            </a:r>
            <a:r>
              <a:rPr lang="en-US" sz="2600" baseline="-25000" dirty="0" smtClean="0">
                <a:sym typeface="Wingdings" pitchFamily="2" charset="2"/>
              </a:rPr>
              <a:t>2 (g) </a:t>
            </a:r>
            <a:r>
              <a:rPr lang="en-US" sz="2600" dirty="0" smtClean="0">
                <a:sym typeface="Wingdings" pitchFamily="2" charset="2"/>
              </a:rPr>
              <a:t> NO</a:t>
            </a:r>
            <a:r>
              <a:rPr lang="en-US" sz="2600" baseline="-25000" dirty="0" smtClean="0">
                <a:sym typeface="Wingdings" pitchFamily="2" charset="2"/>
              </a:rPr>
              <a:t>2</a:t>
            </a:r>
            <a:r>
              <a:rPr lang="en-US" sz="2600" dirty="0" smtClean="0">
                <a:sym typeface="Wingdings" pitchFamily="2" charset="2"/>
              </a:rPr>
              <a:t>F </a:t>
            </a:r>
            <a:r>
              <a:rPr lang="en-US" sz="2600" baseline="-25000" dirty="0" smtClean="0">
                <a:sym typeface="Wingdings" pitchFamily="2" charset="2"/>
              </a:rPr>
              <a:t>(g) </a:t>
            </a:r>
            <a:r>
              <a:rPr lang="en-US" sz="2600" dirty="0" smtClean="0">
                <a:sym typeface="Wingdings" pitchFamily="2" charset="2"/>
              </a:rPr>
              <a:t>+ F </a:t>
            </a:r>
            <a:r>
              <a:rPr lang="en-US" sz="2600" baseline="-25000" dirty="0" smtClean="0">
                <a:sym typeface="Wingdings" pitchFamily="2" charset="2"/>
              </a:rPr>
              <a:t>(g)</a:t>
            </a:r>
            <a:r>
              <a:rPr lang="en-US" sz="2600" dirty="0" smtClean="0">
                <a:sym typeface="Wingdings" pitchFamily="2" charset="2"/>
              </a:rPr>
              <a:t>	             slow</a:t>
            </a:r>
          </a:p>
          <a:p>
            <a:pPr algn="just">
              <a:buNone/>
            </a:pPr>
            <a:r>
              <a:rPr lang="en-US" sz="2600" dirty="0" smtClean="0">
                <a:sym typeface="Wingdings" pitchFamily="2" charset="2"/>
              </a:rPr>
              <a:t>                                            </a:t>
            </a:r>
            <a:r>
              <a:rPr lang="en-US" sz="1900" dirty="0" smtClean="0">
                <a:sym typeface="Wingdings" pitchFamily="2" charset="2"/>
              </a:rPr>
              <a:t>k</a:t>
            </a:r>
            <a:r>
              <a:rPr lang="en-US" sz="1900" baseline="-25000" dirty="0" smtClean="0">
                <a:sym typeface="Wingdings" pitchFamily="2" charset="2"/>
              </a:rPr>
              <a:t>2</a:t>
            </a:r>
            <a:endParaRPr lang="en-US" sz="1900" dirty="0" smtClean="0">
              <a:sym typeface="Wingdings" pitchFamily="2" charset="2"/>
            </a:endParaRPr>
          </a:p>
          <a:p>
            <a:pPr algn="ctr">
              <a:buNone/>
            </a:pPr>
            <a:r>
              <a:rPr lang="en-US" sz="2600" dirty="0" smtClean="0">
                <a:sym typeface="Wingdings" pitchFamily="2" charset="2"/>
              </a:rPr>
              <a:t>F </a:t>
            </a:r>
            <a:r>
              <a:rPr lang="en-US" sz="2600" baseline="-25000" dirty="0" smtClean="0">
                <a:sym typeface="Wingdings" pitchFamily="2" charset="2"/>
              </a:rPr>
              <a:t>(g) </a:t>
            </a:r>
            <a:r>
              <a:rPr lang="en-US" sz="2600" dirty="0" smtClean="0">
                <a:sym typeface="Wingdings" pitchFamily="2" charset="2"/>
              </a:rPr>
              <a:t>+ NO</a:t>
            </a:r>
            <a:r>
              <a:rPr lang="en-US" sz="2600" baseline="-25000" dirty="0" smtClean="0">
                <a:sym typeface="Wingdings" pitchFamily="2" charset="2"/>
              </a:rPr>
              <a:t>2 (g) </a:t>
            </a:r>
            <a:r>
              <a:rPr lang="en-US" sz="2600" dirty="0" smtClean="0">
                <a:sym typeface="Wingdings" pitchFamily="2" charset="2"/>
              </a:rPr>
              <a:t> NO</a:t>
            </a:r>
            <a:r>
              <a:rPr lang="en-US" sz="2600" baseline="-25000" dirty="0" smtClean="0">
                <a:sym typeface="Wingdings" pitchFamily="2" charset="2"/>
              </a:rPr>
              <a:t>2</a:t>
            </a:r>
            <a:r>
              <a:rPr lang="en-US" sz="2600" dirty="0" smtClean="0">
                <a:sym typeface="Wingdings" pitchFamily="2" charset="2"/>
              </a:rPr>
              <a:t>F </a:t>
            </a:r>
            <a:r>
              <a:rPr lang="en-US" sz="2600" baseline="-25000" dirty="0" smtClean="0">
                <a:sym typeface="Wingdings" pitchFamily="2" charset="2"/>
              </a:rPr>
              <a:t>(g)</a:t>
            </a:r>
            <a:r>
              <a:rPr lang="en-US" sz="2600" dirty="0" smtClean="0">
                <a:sym typeface="Wingdings" pitchFamily="2" charset="2"/>
              </a:rPr>
              <a:t>		fast</a:t>
            </a:r>
          </a:p>
          <a:p>
            <a:pPr algn="just">
              <a:buNone/>
            </a:pPr>
            <a:r>
              <a:rPr lang="en-US" sz="2600" dirty="0" smtClean="0"/>
              <a:t>	Is this an acceptable mechanism?  </a:t>
            </a:r>
            <a:endParaRPr lang="en-US" sz="2600" dirty="0"/>
          </a:p>
        </p:txBody>
      </p:sp>
    </p:spTree>
    <p:extLst>
      <p:ext uri="{BB962C8B-B14F-4D97-AF65-F5344CB8AC3E}">
        <p14:creationId xmlns:p14="http://schemas.microsoft.com/office/powerpoint/2010/main" val="3448635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Examples</a:t>
            </a:r>
            <a:br>
              <a:rPr lang="en-US" sz="3200" dirty="0" smtClean="0"/>
            </a:br>
            <a:r>
              <a:rPr lang="en-US" sz="3200" dirty="0" smtClean="0"/>
              <a:t>Mechanism Validation</a:t>
            </a:r>
            <a:endParaRPr lang="en-US" sz="3200"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	</a:t>
            </a:r>
            <a:r>
              <a:rPr lang="en-US" sz="2600" dirty="0" smtClean="0"/>
              <a:t>The balanced equation for the reaction of nitrogen dioxide and fluorine gases is:</a:t>
            </a:r>
          </a:p>
          <a:p>
            <a:pPr algn="ctr">
              <a:buNone/>
            </a:pPr>
            <a:r>
              <a:rPr lang="en-US" sz="2600" dirty="0" smtClean="0"/>
              <a:t>2 NO</a:t>
            </a:r>
            <a:r>
              <a:rPr lang="en-US" sz="2600" baseline="-25000" dirty="0" smtClean="0"/>
              <a:t>2 (g) </a:t>
            </a:r>
            <a:r>
              <a:rPr lang="en-US" sz="2600" dirty="0" smtClean="0"/>
              <a:t>+ F</a:t>
            </a:r>
            <a:r>
              <a:rPr lang="en-US" sz="2600" baseline="-25000" dirty="0" smtClean="0"/>
              <a:t>2 (g) </a:t>
            </a:r>
            <a:r>
              <a:rPr lang="en-US" sz="2600" dirty="0" smtClean="0">
                <a:sym typeface="Wingdings" pitchFamily="2" charset="2"/>
              </a:rPr>
              <a:t> 2 NO</a:t>
            </a:r>
            <a:r>
              <a:rPr lang="en-US" sz="2600" baseline="-25000" dirty="0" smtClean="0">
                <a:sym typeface="Wingdings" pitchFamily="2" charset="2"/>
              </a:rPr>
              <a:t>2</a:t>
            </a:r>
            <a:r>
              <a:rPr lang="en-US" sz="2600" dirty="0" smtClean="0">
                <a:sym typeface="Wingdings" pitchFamily="2" charset="2"/>
              </a:rPr>
              <a:t>F </a:t>
            </a:r>
            <a:r>
              <a:rPr lang="en-US" sz="2600" baseline="-25000" dirty="0" smtClean="0">
                <a:sym typeface="Wingdings" pitchFamily="2" charset="2"/>
              </a:rPr>
              <a:t>(g)</a:t>
            </a:r>
          </a:p>
          <a:p>
            <a:pPr algn="just">
              <a:buNone/>
            </a:pPr>
            <a:r>
              <a:rPr lang="en-US" sz="2600" dirty="0" smtClean="0">
                <a:sym typeface="Wingdings" pitchFamily="2" charset="2"/>
              </a:rPr>
              <a:t>	the experimentally determined rate law is</a:t>
            </a:r>
          </a:p>
          <a:p>
            <a:pPr algn="ctr">
              <a:buNone/>
            </a:pPr>
            <a:r>
              <a:rPr lang="en-US" sz="2600" dirty="0" smtClean="0">
                <a:sym typeface="Wingdings" pitchFamily="2" charset="2"/>
              </a:rPr>
              <a:t>rate = k[NO</a:t>
            </a:r>
            <a:r>
              <a:rPr lang="en-US" sz="2600" baseline="-25000" dirty="0" smtClean="0">
                <a:sym typeface="Wingdings" pitchFamily="2" charset="2"/>
              </a:rPr>
              <a:t>2</a:t>
            </a:r>
            <a:r>
              <a:rPr lang="en-US" sz="2600" dirty="0" smtClean="0">
                <a:sym typeface="Wingdings" pitchFamily="2" charset="2"/>
              </a:rPr>
              <a:t>][F</a:t>
            </a:r>
            <a:r>
              <a:rPr lang="en-US" sz="2600" baseline="-25000" dirty="0" smtClean="0">
                <a:sym typeface="Wingdings" pitchFamily="2" charset="2"/>
              </a:rPr>
              <a:t>2</a:t>
            </a:r>
            <a:r>
              <a:rPr lang="en-US" sz="2600" dirty="0" smtClean="0">
                <a:sym typeface="Wingdings" pitchFamily="2" charset="2"/>
              </a:rPr>
              <a:t>]</a:t>
            </a:r>
          </a:p>
          <a:p>
            <a:pPr algn="just">
              <a:buNone/>
            </a:pPr>
            <a:r>
              <a:rPr lang="en-US" sz="2600" dirty="0" smtClean="0">
                <a:sym typeface="Wingdings" pitchFamily="2" charset="2"/>
              </a:rPr>
              <a:t>	Another suggested mechanism is</a:t>
            </a:r>
          </a:p>
          <a:p>
            <a:pPr algn="just">
              <a:buNone/>
            </a:pPr>
            <a:r>
              <a:rPr lang="en-US" sz="2600" dirty="0" smtClean="0">
                <a:sym typeface="Wingdings" pitchFamily="2" charset="2"/>
              </a:rPr>
              <a:t>                     NO</a:t>
            </a:r>
            <a:r>
              <a:rPr lang="en-US" sz="2600" baseline="-25000" dirty="0" smtClean="0">
                <a:sym typeface="Wingdings" pitchFamily="2" charset="2"/>
              </a:rPr>
              <a:t>2 (g) </a:t>
            </a:r>
            <a:r>
              <a:rPr lang="en-US" sz="2600" dirty="0" smtClean="0">
                <a:sym typeface="Wingdings" pitchFamily="2" charset="2"/>
              </a:rPr>
              <a:t>+ F</a:t>
            </a:r>
            <a:r>
              <a:rPr lang="en-US" sz="2600" baseline="-25000" dirty="0" smtClean="0">
                <a:sym typeface="Wingdings" pitchFamily="2" charset="2"/>
              </a:rPr>
              <a:t>2 (g) </a:t>
            </a:r>
            <a:r>
              <a:rPr lang="en-US" sz="2600" dirty="0" smtClean="0">
                <a:sym typeface="Wingdings" pitchFamily="2" charset="2"/>
              </a:rPr>
              <a:t> NOF</a:t>
            </a:r>
            <a:r>
              <a:rPr lang="en-US" sz="2600" baseline="-25000" dirty="0" smtClean="0">
                <a:sym typeface="Wingdings" pitchFamily="2" charset="2"/>
              </a:rPr>
              <a:t>2</a:t>
            </a:r>
            <a:r>
              <a:rPr lang="en-US" sz="2600" dirty="0" smtClean="0">
                <a:sym typeface="Wingdings" pitchFamily="2" charset="2"/>
              </a:rPr>
              <a:t> </a:t>
            </a:r>
            <a:r>
              <a:rPr lang="en-US" sz="2600" baseline="-25000" dirty="0" smtClean="0">
                <a:sym typeface="Wingdings" pitchFamily="2" charset="2"/>
              </a:rPr>
              <a:t>(g) </a:t>
            </a:r>
            <a:r>
              <a:rPr lang="en-US" sz="2600" dirty="0" smtClean="0">
                <a:sym typeface="Wingdings" pitchFamily="2" charset="2"/>
              </a:rPr>
              <a:t>+ O </a:t>
            </a:r>
            <a:r>
              <a:rPr lang="en-US" sz="2600" baseline="-25000" dirty="0" smtClean="0">
                <a:sym typeface="Wingdings" pitchFamily="2" charset="2"/>
              </a:rPr>
              <a:t>(g)</a:t>
            </a:r>
            <a:r>
              <a:rPr lang="en-US" sz="2600" dirty="0" smtClean="0">
                <a:sym typeface="Wingdings" pitchFamily="2" charset="2"/>
              </a:rPr>
              <a:t>	                       slow</a:t>
            </a:r>
          </a:p>
          <a:p>
            <a:pPr algn="just">
              <a:buNone/>
            </a:pPr>
            <a:r>
              <a:rPr lang="en-US" sz="2600" dirty="0" smtClean="0">
                <a:sym typeface="Wingdings" pitchFamily="2" charset="2"/>
              </a:rPr>
              <a:t>                     NO</a:t>
            </a:r>
            <a:r>
              <a:rPr lang="en-US" sz="2600" baseline="-25000" dirty="0" smtClean="0">
                <a:sym typeface="Wingdings" pitchFamily="2" charset="2"/>
              </a:rPr>
              <a:t>2 (g) </a:t>
            </a:r>
            <a:r>
              <a:rPr lang="en-US" sz="2600" dirty="0" smtClean="0">
                <a:sym typeface="Wingdings" pitchFamily="2" charset="2"/>
              </a:rPr>
              <a:t>+ O</a:t>
            </a:r>
            <a:r>
              <a:rPr lang="en-US" sz="2600" baseline="-25000" dirty="0" smtClean="0">
                <a:sym typeface="Wingdings" pitchFamily="2" charset="2"/>
              </a:rPr>
              <a:t> (g) </a:t>
            </a:r>
            <a:r>
              <a:rPr lang="en-US" sz="2600" dirty="0" smtClean="0">
                <a:sym typeface="Wingdings" pitchFamily="2" charset="2"/>
              </a:rPr>
              <a:t> NO</a:t>
            </a:r>
            <a:r>
              <a:rPr lang="en-US" sz="2600" baseline="-25000" dirty="0" smtClean="0">
                <a:sym typeface="Wingdings" pitchFamily="2" charset="2"/>
              </a:rPr>
              <a:t>3</a:t>
            </a:r>
            <a:r>
              <a:rPr lang="en-US" sz="2600" dirty="0" smtClean="0">
                <a:sym typeface="Wingdings" pitchFamily="2" charset="2"/>
              </a:rPr>
              <a:t> </a:t>
            </a:r>
            <a:r>
              <a:rPr lang="en-US" sz="2600" baseline="-25000" dirty="0" smtClean="0">
                <a:sym typeface="Wingdings" pitchFamily="2" charset="2"/>
              </a:rPr>
              <a:t>(g) </a:t>
            </a:r>
            <a:r>
              <a:rPr lang="en-US" sz="2600" dirty="0" smtClean="0">
                <a:sym typeface="Wingdings" pitchFamily="2" charset="2"/>
              </a:rPr>
              <a:t>		                       fast   </a:t>
            </a:r>
          </a:p>
          <a:p>
            <a:pPr algn="just">
              <a:buNone/>
            </a:pPr>
            <a:r>
              <a:rPr lang="en-US" sz="2600" dirty="0" smtClean="0">
                <a:sym typeface="Wingdings" pitchFamily="2" charset="2"/>
              </a:rPr>
              <a:t>                     NOF</a:t>
            </a:r>
            <a:r>
              <a:rPr lang="en-US" sz="2600" baseline="-25000" dirty="0" smtClean="0">
                <a:sym typeface="Wingdings" pitchFamily="2" charset="2"/>
              </a:rPr>
              <a:t>2</a:t>
            </a:r>
            <a:r>
              <a:rPr lang="en-US" sz="2600" dirty="0" smtClean="0">
                <a:sym typeface="Wingdings" pitchFamily="2" charset="2"/>
              </a:rPr>
              <a:t> </a:t>
            </a:r>
            <a:r>
              <a:rPr lang="en-US" sz="2600" baseline="-25000" dirty="0" smtClean="0">
                <a:sym typeface="Wingdings" pitchFamily="2" charset="2"/>
              </a:rPr>
              <a:t>(g) </a:t>
            </a:r>
            <a:r>
              <a:rPr lang="en-US" sz="2600" dirty="0" smtClean="0">
                <a:sym typeface="Wingdings" pitchFamily="2" charset="2"/>
              </a:rPr>
              <a:t>+ NO</a:t>
            </a:r>
            <a:r>
              <a:rPr lang="en-US" sz="2600" baseline="-25000" dirty="0" smtClean="0">
                <a:sym typeface="Wingdings" pitchFamily="2" charset="2"/>
              </a:rPr>
              <a:t>2 (g) </a:t>
            </a:r>
            <a:r>
              <a:rPr lang="en-US" sz="2600" dirty="0" smtClean="0">
                <a:sym typeface="Wingdings" pitchFamily="2" charset="2"/>
              </a:rPr>
              <a:t> NO</a:t>
            </a:r>
            <a:r>
              <a:rPr lang="en-US" sz="2600" baseline="-25000" dirty="0" smtClean="0">
                <a:sym typeface="Wingdings" pitchFamily="2" charset="2"/>
              </a:rPr>
              <a:t>2</a:t>
            </a:r>
            <a:r>
              <a:rPr lang="en-US" sz="2600" dirty="0" smtClean="0">
                <a:sym typeface="Wingdings" pitchFamily="2" charset="2"/>
              </a:rPr>
              <a:t>F </a:t>
            </a:r>
            <a:r>
              <a:rPr lang="en-US" sz="2600" baseline="-25000" dirty="0" smtClean="0">
                <a:sym typeface="Wingdings" pitchFamily="2" charset="2"/>
              </a:rPr>
              <a:t>(g) </a:t>
            </a:r>
            <a:r>
              <a:rPr lang="en-US" sz="2600" dirty="0" smtClean="0">
                <a:sym typeface="Wingdings" pitchFamily="2" charset="2"/>
              </a:rPr>
              <a:t>+ NOF </a:t>
            </a:r>
            <a:r>
              <a:rPr lang="en-US" sz="2600" baseline="-25000" dirty="0" smtClean="0">
                <a:sym typeface="Wingdings" pitchFamily="2" charset="2"/>
              </a:rPr>
              <a:t>(g)</a:t>
            </a:r>
            <a:r>
              <a:rPr lang="en-US" sz="2600" dirty="0" smtClean="0">
                <a:sym typeface="Wingdings" pitchFamily="2" charset="2"/>
              </a:rPr>
              <a:t>                  fast</a:t>
            </a:r>
          </a:p>
          <a:p>
            <a:pPr algn="just">
              <a:buNone/>
            </a:pPr>
            <a:r>
              <a:rPr lang="en-US" sz="2600" dirty="0" smtClean="0">
                <a:sym typeface="Wingdings" pitchFamily="2" charset="2"/>
              </a:rPr>
              <a:t>                     NO</a:t>
            </a:r>
            <a:r>
              <a:rPr lang="en-US" sz="2600" baseline="-25000" dirty="0" smtClean="0">
                <a:sym typeface="Wingdings" pitchFamily="2" charset="2"/>
              </a:rPr>
              <a:t>3 (g) </a:t>
            </a:r>
            <a:r>
              <a:rPr lang="en-US" sz="2600" dirty="0" smtClean="0">
                <a:sym typeface="Wingdings" pitchFamily="2" charset="2"/>
              </a:rPr>
              <a:t>+ NOF </a:t>
            </a:r>
            <a:r>
              <a:rPr lang="en-US" sz="2600" baseline="-25000" dirty="0" smtClean="0">
                <a:sym typeface="Wingdings" pitchFamily="2" charset="2"/>
              </a:rPr>
              <a:t>(g) </a:t>
            </a:r>
            <a:r>
              <a:rPr lang="en-US" sz="2600" dirty="0" smtClean="0">
                <a:sym typeface="Wingdings" pitchFamily="2" charset="2"/>
              </a:rPr>
              <a:t> NO</a:t>
            </a:r>
            <a:r>
              <a:rPr lang="en-US" sz="2600" baseline="-25000" dirty="0" smtClean="0">
                <a:sym typeface="Wingdings" pitchFamily="2" charset="2"/>
              </a:rPr>
              <a:t>2</a:t>
            </a:r>
            <a:r>
              <a:rPr lang="en-US" sz="2600" dirty="0" smtClean="0">
                <a:sym typeface="Wingdings" pitchFamily="2" charset="2"/>
              </a:rPr>
              <a:t>F </a:t>
            </a:r>
            <a:r>
              <a:rPr lang="en-US" sz="2600" baseline="-25000" dirty="0" smtClean="0">
                <a:sym typeface="Wingdings" pitchFamily="2" charset="2"/>
              </a:rPr>
              <a:t>(g)</a:t>
            </a:r>
            <a:r>
              <a:rPr lang="en-US" sz="2600" dirty="0" smtClean="0">
                <a:sym typeface="Wingdings" pitchFamily="2" charset="2"/>
              </a:rPr>
              <a:t> + NO</a:t>
            </a:r>
            <a:r>
              <a:rPr lang="en-US" sz="2600" baseline="-25000" dirty="0" smtClean="0">
                <a:sym typeface="Wingdings" pitchFamily="2" charset="2"/>
              </a:rPr>
              <a:t>2 (g) </a:t>
            </a:r>
            <a:r>
              <a:rPr lang="en-US" sz="2600" dirty="0" smtClean="0">
                <a:sym typeface="Wingdings" pitchFamily="2" charset="2"/>
              </a:rPr>
              <a:t>	          fast</a:t>
            </a:r>
          </a:p>
          <a:p>
            <a:pPr algn="just">
              <a:buNone/>
            </a:pPr>
            <a:r>
              <a:rPr lang="en-US" sz="2600" dirty="0" smtClean="0"/>
              <a:t>	Is this an acceptable mechanism?  </a:t>
            </a:r>
            <a:endParaRPr lang="en-US" sz="2600" dirty="0"/>
          </a:p>
        </p:txBody>
      </p:sp>
    </p:spTree>
    <p:extLst>
      <p:ext uri="{BB962C8B-B14F-4D97-AF65-F5344CB8AC3E}">
        <p14:creationId xmlns:p14="http://schemas.microsoft.com/office/powerpoint/2010/main" val="3972017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Examples</a:t>
            </a:r>
            <a:br>
              <a:rPr lang="en-US" sz="3200" dirty="0" smtClean="0"/>
            </a:br>
            <a:r>
              <a:rPr lang="en-US" sz="3200" dirty="0" smtClean="0"/>
              <a:t>Mechanism Validation</a:t>
            </a:r>
            <a:endParaRPr lang="en-US" sz="3200" dirty="0"/>
          </a:p>
        </p:txBody>
      </p:sp>
      <p:sp>
        <p:nvSpPr>
          <p:cNvPr id="3" name="Content Placeholder 2"/>
          <p:cNvSpPr>
            <a:spLocks noGrp="1"/>
          </p:cNvSpPr>
          <p:nvPr>
            <p:ph idx="1"/>
          </p:nvPr>
        </p:nvSpPr>
        <p:spPr/>
        <p:txBody>
          <a:bodyPr>
            <a:normAutofit fontScale="85000" lnSpcReduction="20000"/>
          </a:bodyPr>
          <a:lstStyle/>
          <a:p>
            <a:pPr algn="just">
              <a:buNone/>
            </a:pPr>
            <a:r>
              <a:rPr lang="en-US" dirty="0" smtClean="0"/>
              <a:t>	</a:t>
            </a:r>
            <a:r>
              <a:rPr lang="en-US" sz="2600" dirty="0" smtClean="0"/>
              <a:t>The balanced equation for the reaction of nitrogen monoxide and chlorine gases is:</a:t>
            </a:r>
          </a:p>
          <a:p>
            <a:pPr algn="ctr">
              <a:buNone/>
            </a:pPr>
            <a:r>
              <a:rPr lang="en-US" sz="2600" dirty="0" smtClean="0"/>
              <a:t>2 NO</a:t>
            </a:r>
            <a:r>
              <a:rPr lang="en-US" sz="2600" baseline="-25000" dirty="0" smtClean="0"/>
              <a:t> (g) </a:t>
            </a:r>
            <a:r>
              <a:rPr lang="en-US" sz="2600" dirty="0" smtClean="0"/>
              <a:t>+ Cl</a:t>
            </a:r>
            <a:r>
              <a:rPr lang="en-US" sz="2600" baseline="-25000" dirty="0" smtClean="0"/>
              <a:t>2 (g) </a:t>
            </a:r>
            <a:r>
              <a:rPr lang="en-US" sz="2600" dirty="0" smtClean="0">
                <a:sym typeface="Wingdings" pitchFamily="2" charset="2"/>
              </a:rPr>
              <a:t> 2 </a:t>
            </a:r>
            <a:r>
              <a:rPr lang="en-US" sz="2600" dirty="0" err="1" smtClean="0">
                <a:sym typeface="Wingdings" pitchFamily="2" charset="2"/>
              </a:rPr>
              <a:t>NOCl</a:t>
            </a:r>
            <a:r>
              <a:rPr lang="en-US" sz="2600" dirty="0" smtClean="0">
                <a:sym typeface="Wingdings" pitchFamily="2" charset="2"/>
              </a:rPr>
              <a:t> </a:t>
            </a:r>
            <a:r>
              <a:rPr lang="en-US" sz="2600" baseline="-25000" dirty="0" smtClean="0">
                <a:sym typeface="Wingdings" pitchFamily="2" charset="2"/>
              </a:rPr>
              <a:t>(g)</a:t>
            </a:r>
          </a:p>
          <a:p>
            <a:pPr algn="just">
              <a:buNone/>
            </a:pPr>
            <a:r>
              <a:rPr lang="en-US" sz="2600" dirty="0" smtClean="0">
                <a:sym typeface="Wingdings" pitchFamily="2" charset="2"/>
              </a:rPr>
              <a:t>	the experimentally determined rate law is</a:t>
            </a:r>
          </a:p>
          <a:p>
            <a:pPr algn="ctr">
              <a:buNone/>
            </a:pPr>
            <a:r>
              <a:rPr lang="en-US" sz="2600" dirty="0" smtClean="0">
                <a:sym typeface="Wingdings" pitchFamily="2" charset="2"/>
              </a:rPr>
              <a:t>rate = k[NO]</a:t>
            </a:r>
            <a:r>
              <a:rPr lang="en-US" sz="2600" baseline="30000" dirty="0" smtClean="0">
                <a:sym typeface="Wingdings" pitchFamily="2" charset="2"/>
              </a:rPr>
              <a:t>2</a:t>
            </a:r>
            <a:r>
              <a:rPr lang="en-US" sz="2600" dirty="0" smtClean="0">
                <a:sym typeface="Wingdings" pitchFamily="2" charset="2"/>
              </a:rPr>
              <a:t>[Cl</a:t>
            </a:r>
            <a:r>
              <a:rPr lang="en-US" sz="2600" baseline="-25000" dirty="0" smtClean="0">
                <a:sym typeface="Wingdings" pitchFamily="2" charset="2"/>
              </a:rPr>
              <a:t>2</a:t>
            </a:r>
            <a:r>
              <a:rPr lang="en-US" sz="2600" dirty="0" smtClean="0">
                <a:sym typeface="Wingdings" pitchFamily="2" charset="2"/>
              </a:rPr>
              <a:t>]</a:t>
            </a:r>
          </a:p>
          <a:p>
            <a:pPr algn="just">
              <a:buNone/>
            </a:pPr>
            <a:r>
              <a:rPr lang="en-US" sz="2600" dirty="0" smtClean="0">
                <a:sym typeface="Wingdings" pitchFamily="2" charset="2"/>
              </a:rPr>
              <a:t>	A suggested mechanism is</a:t>
            </a:r>
          </a:p>
          <a:p>
            <a:pPr algn="just">
              <a:buNone/>
            </a:pPr>
            <a:r>
              <a:rPr lang="en-US" sz="2600" dirty="0" smtClean="0">
                <a:sym typeface="Wingdings" pitchFamily="2" charset="2"/>
              </a:rPr>
              <a:t>                                       </a:t>
            </a:r>
            <a:r>
              <a:rPr lang="en-US" sz="1800" dirty="0" smtClean="0">
                <a:sym typeface="Wingdings" pitchFamily="2" charset="2"/>
              </a:rPr>
              <a:t>        k</a:t>
            </a:r>
            <a:r>
              <a:rPr lang="en-US" sz="1800" baseline="-25000" dirty="0" smtClean="0">
                <a:sym typeface="Wingdings" pitchFamily="2" charset="2"/>
              </a:rPr>
              <a:t>1</a:t>
            </a:r>
            <a:endParaRPr lang="en-US" sz="2600" dirty="0" smtClean="0">
              <a:sym typeface="Wingdings" pitchFamily="2" charset="2"/>
            </a:endParaRPr>
          </a:p>
          <a:p>
            <a:pPr algn="just">
              <a:buNone/>
            </a:pPr>
            <a:r>
              <a:rPr lang="en-US" sz="2600" dirty="0" smtClean="0">
                <a:sym typeface="Wingdings" pitchFamily="2" charset="2"/>
              </a:rPr>
              <a:t>                     NO</a:t>
            </a:r>
            <a:r>
              <a:rPr lang="en-US" sz="2600" baseline="-25000" dirty="0" smtClean="0">
                <a:sym typeface="Wingdings" pitchFamily="2" charset="2"/>
              </a:rPr>
              <a:t> (g) </a:t>
            </a:r>
            <a:r>
              <a:rPr lang="en-US" sz="2600" dirty="0" smtClean="0">
                <a:sym typeface="Wingdings" pitchFamily="2" charset="2"/>
              </a:rPr>
              <a:t>+ Cl</a:t>
            </a:r>
            <a:r>
              <a:rPr lang="en-US" sz="2600" baseline="-25000" dirty="0" smtClean="0">
                <a:sym typeface="Wingdings" pitchFamily="2" charset="2"/>
              </a:rPr>
              <a:t>2 (g) </a:t>
            </a:r>
            <a:r>
              <a:rPr lang="en-US" sz="2600" dirty="0" smtClean="0">
                <a:sym typeface="Wingdings 3"/>
              </a:rPr>
              <a:t></a:t>
            </a:r>
            <a:r>
              <a:rPr lang="en-US" sz="2600" dirty="0" smtClean="0">
                <a:sym typeface="Wingdings" pitchFamily="2" charset="2"/>
              </a:rPr>
              <a:t> NOCl</a:t>
            </a:r>
            <a:r>
              <a:rPr lang="en-US" sz="2600" baseline="-25000" dirty="0" smtClean="0">
                <a:sym typeface="Wingdings" pitchFamily="2" charset="2"/>
              </a:rPr>
              <a:t>2</a:t>
            </a:r>
            <a:r>
              <a:rPr lang="en-US" sz="2600" dirty="0" smtClean="0">
                <a:sym typeface="Wingdings" pitchFamily="2" charset="2"/>
              </a:rPr>
              <a:t> </a:t>
            </a:r>
            <a:r>
              <a:rPr lang="en-US" sz="2600" baseline="-25000" dirty="0" smtClean="0">
                <a:sym typeface="Wingdings" pitchFamily="2" charset="2"/>
              </a:rPr>
              <a:t>(g) </a:t>
            </a:r>
            <a:r>
              <a:rPr lang="en-US" sz="2600" dirty="0" smtClean="0">
                <a:sym typeface="Wingdings" pitchFamily="2" charset="2"/>
              </a:rPr>
              <a:t>	                             fast</a:t>
            </a:r>
          </a:p>
          <a:p>
            <a:pPr algn="just">
              <a:buNone/>
            </a:pPr>
            <a:r>
              <a:rPr lang="en-US" sz="2600" dirty="0" smtClean="0">
                <a:sym typeface="Wingdings" pitchFamily="2" charset="2"/>
              </a:rPr>
              <a:t>                                             </a:t>
            </a:r>
            <a:r>
              <a:rPr lang="en-US" sz="2100" dirty="0" smtClean="0">
                <a:sym typeface="Wingdings" pitchFamily="2" charset="2"/>
              </a:rPr>
              <a:t>k</a:t>
            </a:r>
            <a:r>
              <a:rPr lang="en-US" sz="2100" baseline="-25000" dirty="0" smtClean="0">
                <a:sym typeface="Wingdings" pitchFamily="2" charset="2"/>
              </a:rPr>
              <a:t>-1</a:t>
            </a:r>
            <a:r>
              <a:rPr lang="en-US" sz="2600" dirty="0" smtClean="0">
                <a:sym typeface="Wingdings" pitchFamily="2" charset="2"/>
              </a:rPr>
              <a:t>    </a:t>
            </a:r>
          </a:p>
          <a:p>
            <a:pPr algn="just">
              <a:buNone/>
            </a:pPr>
            <a:r>
              <a:rPr lang="en-US" sz="2600" dirty="0" smtClean="0">
                <a:sym typeface="Wingdings" pitchFamily="2" charset="2"/>
              </a:rPr>
              <a:t>                                                 </a:t>
            </a:r>
            <a:r>
              <a:rPr lang="en-US" sz="2100" dirty="0" smtClean="0">
                <a:sym typeface="Wingdings" pitchFamily="2" charset="2"/>
              </a:rPr>
              <a:t>k</a:t>
            </a:r>
            <a:r>
              <a:rPr lang="en-US" sz="2100" baseline="-25000" dirty="0" smtClean="0">
                <a:sym typeface="Wingdings" pitchFamily="2" charset="2"/>
              </a:rPr>
              <a:t>2</a:t>
            </a:r>
            <a:endParaRPr lang="en-US" sz="2100" dirty="0" smtClean="0">
              <a:sym typeface="Wingdings" pitchFamily="2" charset="2"/>
            </a:endParaRPr>
          </a:p>
          <a:p>
            <a:pPr algn="just">
              <a:buNone/>
            </a:pPr>
            <a:r>
              <a:rPr lang="en-US" sz="2600" dirty="0" smtClean="0">
                <a:sym typeface="Wingdings" pitchFamily="2" charset="2"/>
              </a:rPr>
              <a:t>                    NOCl</a:t>
            </a:r>
            <a:r>
              <a:rPr lang="en-US" sz="2600" baseline="-25000" dirty="0" smtClean="0">
                <a:sym typeface="Wingdings" pitchFamily="2" charset="2"/>
              </a:rPr>
              <a:t>2</a:t>
            </a:r>
            <a:r>
              <a:rPr lang="en-US" sz="2600" dirty="0" smtClean="0">
                <a:sym typeface="Wingdings" pitchFamily="2" charset="2"/>
              </a:rPr>
              <a:t> </a:t>
            </a:r>
            <a:r>
              <a:rPr lang="en-US" sz="2600" baseline="-25000" dirty="0" smtClean="0">
                <a:sym typeface="Wingdings" pitchFamily="2" charset="2"/>
              </a:rPr>
              <a:t>(g) </a:t>
            </a:r>
            <a:r>
              <a:rPr lang="en-US" sz="2600" dirty="0" smtClean="0">
                <a:sym typeface="Wingdings" pitchFamily="2" charset="2"/>
              </a:rPr>
              <a:t>+ NO</a:t>
            </a:r>
            <a:r>
              <a:rPr lang="en-US" sz="2600" baseline="-25000" dirty="0" smtClean="0">
                <a:sym typeface="Wingdings" pitchFamily="2" charset="2"/>
              </a:rPr>
              <a:t> (g) </a:t>
            </a:r>
            <a:r>
              <a:rPr lang="en-US" sz="2600" dirty="0" smtClean="0">
                <a:sym typeface="Wingdings" pitchFamily="2" charset="2"/>
              </a:rPr>
              <a:t> 2 </a:t>
            </a:r>
            <a:r>
              <a:rPr lang="en-US" sz="2600" dirty="0" err="1" smtClean="0">
                <a:sym typeface="Wingdings" pitchFamily="2" charset="2"/>
              </a:rPr>
              <a:t>NOCl</a:t>
            </a:r>
            <a:r>
              <a:rPr lang="en-US" sz="2600" dirty="0" smtClean="0">
                <a:sym typeface="Wingdings" pitchFamily="2" charset="2"/>
              </a:rPr>
              <a:t> </a:t>
            </a:r>
            <a:r>
              <a:rPr lang="en-US" sz="2600" baseline="-25000" dirty="0" smtClean="0">
                <a:sym typeface="Wingdings" pitchFamily="2" charset="2"/>
              </a:rPr>
              <a:t>(g) </a:t>
            </a:r>
            <a:r>
              <a:rPr lang="en-US" sz="2600" dirty="0" smtClean="0">
                <a:sym typeface="Wingdings" pitchFamily="2" charset="2"/>
              </a:rPr>
              <a:t>                              slow</a:t>
            </a:r>
          </a:p>
          <a:p>
            <a:pPr algn="just">
              <a:buNone/>
            </a:pPr>
            <a:r>
              <a:rPr lang="en-US" sz="2600" dirty="0" smtClean="0">
                <a:sym typeface="Wingdings" pitchFamily="2" charset="2"/>
              </a:rPr>
              <a:t>              </a:t>
            </a:r>
          </a:p>
          <a:p>
            <a:pPr algn="just">
              <a:buNone/>
            </a:pPr>
            <a:r>
              <a:rPr lang="en-US" sz="2600" dirty="0" smtClean="0"/>
              <a:t>	Is this an acceptable mechanism?  </a:t>
            </a:r>
            <a:endParaRPr lang="en-US" sz="2600" dirty="0"/>
          </a:p>
        </p:txBody>
      </p:sp>
    </p:spTree>
    <p:extLst>
      <p:ext uri="{BB962C8B-B14F-4D97-AF65-F5344CB8AC3E}">
        <p14:creationId xmlns:p14="http://schemas.microsoft.com/office/powerpoint/2010/main" val="296736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US" sz="3200" dirty="0" smtClean="0"/>
              <a:t>How does temperature </a:t>
            </a:r>
            <a:r>
              <a:rPr lang="en-US" sz="3200" dirty="0"/>
              <a:t>e</a:t>
            </a:r>
            <a:r>
              <a:rPr lang="en-US" sz="3200" dirty="0" smtClean="0"/>
              <a:t>ffect reaction rates?</a:t>
            </a:r>
            <a:endParaRPr lang="en-US" sz="3200" dirty="0"/>
          </a:p>
        </p:txBody>
      </p:sp>
      <p:pic>
        <p:nvPicPr>
          <p:cNvPr id="71685" name="Picture 5" descr="figure 14"/>
          <p:cNvPicPr>
            <a:picLocks noChangeAspect="1" noChangeArrowheads="1"/>
          </p:cNvPicPr>
          <p:nvPr/>
        </p:nvPicPr>
        <p:blipFill>
          <a:blip r:embed="rId3" cstate="print"/>
          <a:srcRect/>
          <a:stretch>
            <a:fillRect/>
          </a:stretch>
        </p:blipFill>
        <p:spPr bwMode="auto">
          <a:xfrm>
            <a:off x="303213" y="1524000"/>
            <a:ext cx="8535987" cy="4408487"/>
          </a:xfrm>
          <a:prstGeom prst="rect">
            <a:avLst/>
          </a:prstGeom>
          <a:noFill/>
        </p:spPr>
      </p:pic>
    </p:spTree>
    <p:extLst>
      <p:ext uri="{BB962C8B-B14F-4D97-AF65-F5344CB8AC3E}">
        <p14:creationId xmlns:p14="http://schemas.microsoft.com/office/powerpoint/2010/main" val="2464056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1"/>
          <p:cNvSpPr>
            <a:spLocks noGrp="1"/>
          </p:cNvSpPr>
          <p:nvPr>
            <p:ph type="ftr" sz="quarter" idx="10"/>
          </p:nvPr>
        </p:nvSpPr>
        <p:spPr>
          <a:noFill/>
        </p:spPr>
        <p:txBody>
          <a:bodyPr/>
          <a:lstStyle/>
          <a:p>
            <a:r>
              <a:rPr lang="en-US"/>
              <a:t>Tro, Chemistry: A Molecular Approach</a:t>
            </a:r>
          </a:p>
        </p:txBody>
      </p:sp>
      <p:sp>
        <p:nvSpPr>
          <p:cNvPr id="79875" name="Slide Number Placeholder 2"/>
          <p:cNvSpPr>
            <a:spLocks noGrp="1"/>
          </p:cNvSpPr>
          <p:nvPr>
            <p:ph type="sldNum" sz="quarter" idx="11"/>
          </p:nvPr>
        </p:nvSpPr>
        <p:spPr>
          <a:noFill/>
        </p:spPr>
        <p:txBody>
          <a:bodyPr/>
          <a:lstStyle/>
          <a:p>
            <a:fld id="{B82FAC00-34B7-4FFE-B79D-CE213CDEE44C}" type="slidenum">
              <a:rPr lang="en-US"/>
              <a:pPr/>
              <a:t>24</a:t>
            </a:fld>
            <a:endParaRPr lang="en-US"/>
          </a:p>
        </p:txBody>
      </p:sp>
      <p:pic>
        <p:nvPicPr>
          <p:cNvPr id="79876" name="Picture 4" descr="13_14[1]"/>
          <p:cNvPicPr>
            <a:picLocks noChangeAspect="1" noChangeArrowheads="1"/>
          </p:cNvPicPr>
          <p:nvPr/>
        </p:nvPicPr>
        <p:blipFill>
          <a:blip r:embed="rId3" cstate="print"/>
          <a:srcRect b="3798"/>
          <a:stretch>
            <a:fillRect/>
          </a:stretch>
        </p:blipFill>
        <p:spPr bwMode="auto">
          <a:xfrm>
            <a:off x="2057400" y="457200"/>
            <a:ext cx="5481638" cy="5791200"/>
          </a:xfrm>
          <a:prstGeom prst="rect">
            <a:avLst/>
          </a:prstGeom>
          <a:noFill/>
          <a:ln w="9525">
            <a:noFill/>
            <a:miter lim="800000"/>
            <a:headEnd/>
            <a:tailEnd/>
          </a:ln>
        </p:spPr>
      </p:pic>
    </p:spTree>
    <p:extLst>
      <p:ext uri="{BB962C8B-B14F-4D97-AF65-F5344CB8AC3E}">
        <p14:creationId xmlns:p14="http://schemas.microsoft.com/office/powerpoint/2010/main" val="3888625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Arrhenius Plot</a:t>
            </a:r>
            <a:endParaRPr lang="en-US" dirty="0"/>
          </a:p>
        </p:txBody>
      </p:sp>
      <p:pic>
        <p:nvPicPr>
          <p:cNvPr id="45058" name="Picture 4" descr="arrhenius_plot"/>
          <p:cNvPicPr>
            <a:picLocks noGrp="1" noChangeAspect="1" noChangeArrowheads="1"/>
          </p:cNvPicPr>
          <p:nvPr>
            <p:ph idx="1"/>
          </p:nvPr>
        </p:nvPicPr>
        <p:blipFill>
          <a:blip r:embed="rId2" cstate="print"/>
          <a:stretch>
            <a:fillRect/>
          </a:stretch>
        </p:blipFill>
        <p:spPr>
          <a:xfrm>
            <a:off x="1676400" y="1219200"/>
            <a:ext cx="5955119" cy="5334794"/>
          </a:xfrm>
          <a:noFill/>
        </p:spPr>
      </p:pic>
    </p:spTree>
    <p:extLst>
      <p:ext uri="{BB962C8B-B14F-4D97-AF65-F5344CB8AC3E}">
        <p14:creationId xmlns:p14="http://schemas.microsoft.com/office/powerpoint/2010/main" val="2531554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400" dirty="0" smtClean="0"/>
              <a:t>How do these two point equations compare? </a:t>
            </a:r>
            <a:endParaRPr lang="en-US" sz="3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6800"/>
                <a:ext cx="8229600" cy="4525963"/>
              </a:xfrm>
            </p:spPr>
            <p:txBody>
              <a:bodyPr>
                <a:normAutofit/>
              </a:bodyPr>
              <a:lstStyle/>
              <a:p>
                <a:r>
                  <a:rPr lang="en-US" dirty="0" smtClean="0"/>
                  <a:t>Claussius-Claperyon Equation </a:t>
                </a:r>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f>
                                <m:fPr>
                                  <m:ctrlPr>
                                    <a:rPr lang="en-US" b="0" i="1" smtClean="0">
                                      <a:latin typeface="Cambria Math"/>
                                    </a:rPr>
                                  </m:ctrlPr>
                                </m:fPr>
                                <m:num>
                                  <m:sSub>
                                    <m:sSubPr>
                                      <m:ctrlPr>
                                        <a:rPr lang="en-US" b="0" i="1" smtClean="0">
                                          <a:latin typeface="Cambria Math"/>
                                        </a:rPr>
                                      </m:ctrlPr>
                                    </m:sSubPr>
                                    <m:e>
                                      <m:r>
                                        <a:rPr lang="en-US" b="0" i="1" smtClean="0">
                                          <a:latin typeface="Cambria Math"/>
                                        </a:rPr>
                                        <m:t>𝑃</m:t>
                                      </m:r>
                                    </m:e>
                                    <m:sub>
                                      <m:r>
                                        <a:rPr lang="en-US" b="0" i="1" smtClean="0">
                                          <a:latin typeface="Cambria Math"/>
                                        </a:rPr>
                                        <m:t>2</m:t>
                                      </m:r>
                                    </m:sub>
                                  </m:sSub>
                                </m:num>
                                <m:den>
                                  <m:sSub>
                                    <m:sSubPr>
                                      <m:ctrlPr>
                                        <a:rPr lang="en-US" b="0" i="1" smtClean="0">
                                          <a:latin typeface="Cambria Math"/>
                                        </a:rPr>
                                      </m:ctrlPr>
                                    </m:sSubPr>
                                    <m:e>
                                      <m:r>
                                        <a:rPr lang="en-US" b="0" i="1" smtClean="0">
                                          <a:latin typeface="Cambria Math"/>
                                        </a:rPr>
                                        <m:t>𝑃</m:t>
                                      </m:r>
                                    </m:e>
                                    <m:sub>
                                      <m:r>
                                        <a:rPr lang="en-US" b="0" i="1" smtClean="0">
                                          <a:latin typeface="Cambria Math"/>
                                        </a:rPr>
                                        <m:t>1</m:t>
                                      </m:r>
                                    </m:sub>
                                  </m:sSub>
                                </m:den>
                              </m:f>
                            </m:e>
                          </m:d>
                        </m:e>
                      </m:func>
                      <m:r>
                        <a:rPr lang="en-US" b="0" i="1" smtClean="0">
                          <a:latin typeface="Cambria Math"/>
                        </a:rPr>
                        <m:t>=−</m:t>
                      </m:r>
                      <m:f>
                        <m:fPr>
                          <m:ctrlPr>
                            <a:rPr lang="en-US" b="0" i="1" smtClean="0">
                              <a:latin typeface="Cambria Math"/>
                            </a:rPr>
                          </m:ctrlPr>
                        </m:fPr>
                        <m:num>
                          <m:r>
                            <a:rPr lang="en-US" b="0" i="1" smtClean="0">
                              <a:latin typeface="Cambria Math"/>
                              <a:ea typeface="Cambria Math"/>
                            </a:rPr>
                            <m:t>∆</m:t>
                          </m:r>
                          <m:r>
                            <a:rPr lang="en-US" b="0" i="1" smtClean="0">
                              <a:latin typeface="Cambria Math"/>
                              <a:ea typeface="Cambria Math"/>
                            </a:rPr>
                            <m:t>𝐻</m:t>
                          </m:r>
                        </m:num>
                        <m:den>
                          <m:r>
                            <a:rPr lang="en-US" b="0" i="1" smtClean="0">
                              <a:latin typeface="Cambria Math"/>
                            </a:rPr>
                            <m:t>𝑅</m:t>
                          </m:r>
                        </m:den>
                      </m:f>
                      <m:d>
                        <m:dPr>
                          <m:ctrlPr>
                            <a:rPr lang="en-US" b="0" i="1" smtClean="0">
                              <a:latin typeface="Cambria Math"/>
                            </a:rPr>
                          </m:ctrlPr>
                        </m:dPr>
                        <m:e>
                          <m:f>
                            <m:fPr>
                              <m:ctrlPr>
                                <a:rPr lang="en-US" b="0" i="1" smtClean="0">
                                  <a:latin typeface="Cambria Math"/>
                                </a:rPr>
                              </m:ctrlPr>
                            </m:fPr>
                            <m:num>
                              <m:r>
                                <a:rPr lang="en-US" b="0" i="1" smtClean="0">
                                  <a:latin typeface="Cambria Math"/>
                                </a:rPr>
                                <m:t>1</m:t>
                              </m:r>
                            </m:num>
                            <m:den>
                              <m:sSub>
                                <m:sSubPr>
                                  <m:ctrlPr>
                                    <a:rPr lang="en-US" b="0" i="1" smtClean="0">
                                      <a:latin typeface="Cambria Math"/>
                                    </a:rPr>
                                  </m:ctrlPr>
                                </m:sSubPr>
                                <m:e>
                                  <m:r>
                                    <a:rPr lang="en-US" b="0" i="1" smtClean="0">
                                      <a:latin typeface="Cambria Math"/>
                                    </a:rPr>
                                    <m:t>𝑇</m:t>
                                  </m:r>
                                </m:e>
                                <m:sub>
                                  <m:r>
                                    <a:rPr lang="en-US" b="0" i="1" smtClean="0">
                                      <a:latin typeface="Cambria Math"/>
                                    </a:rPr>
                                    <m:t>2</m:t>
                                  </m:r>
                                </m:sub>
                              </m:sSub>
                            </m:den>
                          </m:f>
                          <m:r>
                            <a:rPr lang="en-US" b="0" i="1" smtClean="0">
                              <a:latin typeface="Cambria Math"/>
                            </a:rPr>
                            <m:t>−</m:t>
                          </m:r>
                          <m:f>
                            <m:fPr>
                              <m:ctrlPr>
                                <a:rPr lang="en-US" b="0" i="1" smtClean="0">
                                  <a:latin typeface="Cambria Math"/>
                                </a:rPr>
                              </m:ctrlPr>
                            </m:fPr>
                            <m:num>
                              <m:r>
                                <a:rPr lang="en-US" b="0" i="1" smtClean="0">
                                  <a:latin typeface="Cambria Math"/>
                                </a:rPr>
                                <m:t>1</m:t>
                              </m:r>
                            </m:num>
                            <m:den>
                              <m:sSub>
                                <m:sSubPr>
                                  <m:ctrlPr>
                                    <a:rPr lang="en-US" b="0" i="1" smtClean="0">
                                      <a:latin typeface="Cambria Math"/>
                                    </a:rPr>
                                  </m:ctrlPr>
                                </m:sSubPr>
                                <m:e>
                                  <m:r>
                                    <a:rPr lang="en-US" b="0" i="1" smtClean="0">
                                      <a:latin typeface="Cambria Math"/>
                                    </a:rPr>
                                    <m:t>𝑇</m:t>
                                  </m:r>
                                </m:e>
                                <m:sub>
                                  <m:r>
                                    <a:rPr lang="en-US" b="0" i="1" smtClean="0">
                                      <a:latin typeface="Cambria Math"/>
                                    </a:rPr>
                                    <m:t>1</m:t>
                                  </m:r>
                                </m:sub>
                              </m:sSub>
                            </m:den>
                          </m:f>
                        </m:e>
                      </m:d>
                    </m:oMath>
                  </m:oMathPara>
                </a14:m>
                <a:endParaRPr lang="en-US" dirty="0" smtClean="0"/>
              </a:p>
              <a:p>
                <a:r>
                  <a:rPr lang="en-US" dirty="0" smtClean="0"/>
                  <a:t>Arrhenius Equation</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r>
                            <m:rPr>
                              <m:sty m:val="p"/>
                            </m:rPr>
                            <a:rPr lang="en-US">
                              <a:latin typeface="Cambria Math"/>
                            </a:rPr>
                            <m:t>ln</m:t>
                          </m:r>
                        </m:fName>
                        <m:e>
                          <m:d>
                            <m:dPr>
                              <m:ctrlPr>
                                <a:rPr lang="en-US" i="1">
                                  <a:latin typeface="Cambria Math"/>
                                </a:rPr>
                              </m:ctrlPr>
                            </m:dPr>
                            <m:e>
                              <m:f>
                                <m:fPr>
                                  <m:ctrlPr>
                                    <a:rPr lang="en-US" i="1">
                                      <a:latin typeface="Cambria Math"/>
                                    </a:rPr>
                                  </m:ctrlPr>
                                </m:fPr>
                                <m:num>
                                  <m:sSub>
                                    <m:sSubPr>
                                      <m:ctrlPr>
                                        <a:rPr lang="en-US" i="1">
                                          <a:latin typeface="Cambria Math"/>
                                        </a:rPr>
                                      </m:ctrlPr>
                                    </m:sSubPr>
                                    <m:e>
                                      <m:r>
                                        <a:rPr lang="en-US" b="0" i="1" smtClean="0">
                                          <a:latin typeface="Cambria Math"/>
                                        </a:rPr>
                                        <m:t>𝑘</m:t>
                                      </m:r>
                                    </m:e>
                                    <m:sub>
                                      <m:r>
                                        <a:rPr lang="en-US" b="0" i="1" smtClean="0">
                                          <a:latin typeface="Cambria Math"/>
                                        </a:rPr>
                                        <m:t>2</m:t>
                                      </m:r>
                                    </m:sub>
                                  </m:sSub>
                                </m:num>
                                <m:den>
                                  <m:sSub>
                                    <m:sSubPr>
                                      <m:ctrlPr>
                                        <a:rPr lang="en-US" i="1">
                                          <a:latin typeface="Cambria Math"/>
                                        </a:rPr>
                                      </m:ctrlPr>
                                    </m:sSubPr>
                                    <m:e>
                                      <m:r>
                                        <a:rPr lang="en-US" b="0" i="1" smtClean="0">
                                          <a:latin typeface="Cambria Math"/>
                                        </a:rPr>
                                        <m:t>𝑘</m:t>
                                      </m:r>
                                    </m:e>
                                    <m:sub>
                                      <m:r>
                                        <a:rPr lang="en-US" b="0" i="1" smtClean="0">
                                          <a:latin typeface="Cambria Math"/>
                                        </a:rPr>
                                        <m:t>1</m:t>
                                      </m:r>
                                    </m:sub>
                                  </m:sSub>
                                </m:den>
                              </m:f>
                            </m:e>
                          </m:d>
                        </m:e>
                      </m:func>
                      <m:r>
                        <a:rPr lang="en-US" i="1">
                          <a:latin typeface="Cambria Math"/>
                        </a:rPr>
                        <m:t>=−</m:t>
                      </m:r>
                      <m:f>
                        <m:fPr>
                          <m:ctrlPr>
                            <a:rPr lang="en-US" i="1">
                              <a:latin typeface="Cambria Math"/>
                            </a:rPr>
                          </m:ctrlPr>
                        </m:fPr>
                        <m:num>
                          <m:sSub>
                            <m:sSubPr>
                              <m:ctrlPr>
                                <a:rPr lang="en-US" i="1">
                                  <a:latin typeface="Cambria Math"/>
                                </a:rPr>
                              </m:ctrlPr>
                            </m:sSubPr>
                            <m:e>
                              <m:r>
                                <a:rPr lang="en-US" b="0" i="1" smtClean="0">
                                  <a:latin typeface="Cambria Math"/>
                                </a:rPr>
                                <m:t>𝐸</m:t>
                              </m:r>
                            </m:e>
                            <m:sub>
                              <m:r>
                                <a:rPr lang="en-US" b="0" i="1" smtClean="0">
                                  <a:latin typeface="Cambria Math"/>
                                </a:rPr>
                                <m:t>𝑎</m:t>
                              </m:r>
                            </m:sub>
                          </m:sSub>
                        </m:num>
                        <m:den>
                          <m:r>
                            <a:rPr lang="en-US" b="0" i="1" smtClean="0">
                              <a:latin typeface="Cambria Math"/>
                            </a:rPr>
                            <m:t>𝑅</m:t>
                          </m:r>
                        </m:den>
                      </m:f>
                      <m:d>
                        <m:dPr>
                          <m:ctrlPr>
                            <a:rPr lang="en-US" i="1">
                              <a:latin typeface="Cambria Math"/>
                            </a:rPr>
                          </m:ctrlPr>
                        </m:dPr>
                        <m:e>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𝑇</m:t>
                                  </m:r>
                                </m:e>
                                <m:sub>
                                  <m:r>
                                    <a:rPr lang="en-US" i="1">
                                      <a:latin typeface="Cambria Math"/>
                                    </a:rPr>
                                    <m:t>2</m:t>
                                  </m:r>
                                </m:sub>
                              </m:sSub>
                            </m:den>
                          </m:f>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𝑇</m:t>
                                  </m:r>
                                </m:e>
                                <m:sub>
                                  <m:r>
                                    <a:rPr lang="en-US" i="1">
                                      <a:latin typeface="Cambria Math"/>
                                    </a:rPr>
                                    <m:t>1</m:t>
                                  </m:r>
                                </m:sub>
                              </m:sSub>
                            </m:den>
                          </m:f>
                        </m:e>
                      </m:d>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4525963"/>
              </a:xfrm>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2572253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800" dirty="0" smtClean="0"/>
              <a:t>Examples</a:t>
            </a:r>
            <a:br>
              <a:rPr lang="en-US" sz="2800" dirty="0" smtClean="0"/>
            </a:br>
            <a:r>
              <a:rPr lang="en-US" sz="2800" dirty="0" smtClean="0"/>
              <a:t>Arrhenius Plot</a:t>
            </a:r>
            <a:endParaRPr lang="en-US" sz="2800" dirty="0"/>
          </a:p>
        </p:txBody>
      </p:sp>
      <p:sp>
        <p:nvSpPr>
          <p:cNvPr id="3" name="Content Placeholder 2"/>
          <p:cNvSpPr>
            <a:spLocks noGrp="1"/>
          </p:cNvSpPr>
          <p:nvPr>
            <p:ph idx="1"/>
          </p:nvPr>
        </p:nvSpPr>
        <p:spPr>
          <a:xfrm>
            <a:off x="457200" y="1066800"/>
            <a:ext cx="8229600" cy="5059363"/>
          </a:xfrm>
        </p:spPr>
        <p:txBody>
          <a:bodyPr/>
          <a:lstStyle/>
          <a:p>
            <a:pPr algn="just">
              <a:buNone/>
            </a:pPr>
            <a:r>
              <a:rPr lang="en-US" sz="2400" dirty="0" smtClean="0"/>
              <a:t>	For the reaction: 2 N</a:t>
            </a:r>
            <a:r>
              <a:rPr lang="en-US" sz="2400" baseline="-25000" dirty="0" smtClean="0"/>
              <a:t>2</a:t>
            </a:r>
            <a:r>
              <a:rPr lang="en-US" sz="2400" dirty="0" smtClean="0"/>
              <a:t>O</a:t>
            </a:r>
            <a:r>
              <a:rPr lang="en-US" sz="2400" baseline="-25000" dirty="0" smtClean="0"/>
              <a:t>5 (g)</a:t>
            </a:r>
            <a:r>
              <a:rPr lang="en-US" sz="2400" dirty="0" smtClean="0"/>
              <a:t> </a:t>
            </a:r>
            <a:r>
              <a:rPr lang="en-US" sz="2400" dirty="0" smtClean="0">
                <a:sym typeface="Wingdings" pitchFamily="2" charset="2"/>
              </a:rPr>
              <a:t> 4 </a:t>
            </a:r>
            <a:r>
              <a:rPr lang="en-US" sz="2400" dirty="0" smtClean="0"/>
              <a:t>NO</a:t>
            </a:r>
            <a:r>
              <a:rPr lang="en-US" sz="2400" baseline="-25000" dirty="0" smtClean="0"/>
              <a:t>2 (g)</a:t>
            </a:r>
            <a:r>
              <a:rPr lang="en-US" sz="2400" dirty="0" smtClean="0"/>
              <a:t> + O</a:t>
            </a:r>
            <a:r>
              <a:rPr lang="en-US" sz="2400" baseline="-25000" dirty="0" smtClean="0"/>
              <a:t>2 (g)</a:t>
            </a:r>
            <a:endParaRPr lang="en-US" sz="2400" dirty="0" smtClean="0"/>
          </a:p>
          <a:p>
            <a:pPr>
              <a:buNone/>
            </a:pPr>
            <a:r>
              <a:rPr lang="en-US" sz="2400" dirty="0" smtClean="0"/>
              <a:t>	Several values of k were obtained at different temperatures.  Calculate the activation energy for the reaction.</a:t>
            </a:r>
          </a:p>
          <a:p>
            <a:pPr>
              <a:buNone/>
            </a:pPr>
            <a:endParaRPr lang="en-US" dirty="0"/>
          </a:p>
        </p:txBody>
      </p:sp>
      <p:graphicFrame>
        <p:nvGraphicFramePr>
          <p:cNvPr id="5" name="Table 4"/>
          <p:cNvGraphicFramePr>
            <a:graphicFrameLocks noGrp="1"/>
          </p:cNvGraphicFramePr>
          <p:nvPr/>
        </p:nvGraphicFramePr>
        <p:xfrm>
          <a:off x="3429000" y="2590800"/>
          <a:ext cx="2438400" cy="30480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20000"/>
                    </a:ext>
                  </a:extLst>
                </a:gridCol>
                <a:gridCol w="1422400">
                  <a:extLst>
                    <a:ext uri="{9D8B030D-6E8A-4147-A177-3AD203B41FA5}">
                      <a16:colId xmlns:a16="http://schemas.microsoft.com/office/drawing/2014/main" xmlns="" val="20001"/>
                    </a:ext>
                  </a:extLst>
                </a:gridCol>
              </a:tblGrid>
              <a:tr h="508000">
                <a:tc>
                  <a:txBody>
                    <a:bodyPr/>
                    <a:lstStyle/>
                    <a:p>
                      <a:r>
                        <a:rPr lang="en-US" sz="2400" dirty="0" smtClean="0"/>
                        <a:t>T</a:t>
                      </a:r>
                      <a:r>
                        <a:rPr lang="en-US" sz="2400" baseline="0" dirty="0" smtClean="0"/>
                        <a:t> (°C)</a:t>
                      </a:r>
                      <a:endParaRPr lang="en-US" sz="2400" dirty="0"/>
                    </a:p>
                  </a:txBody>
                  <a:tcPr/>
                </a:tc>
                <a:tc>
                  <a:txBody>
                    <a:bodyPr/>
                    <a:lstStyle/>
                    <a:p>
                      <a:r>
                        <a:rPr lang="en-US" sz="2400" dirty="0" smtClean="0"/>
                        <a:t>k</a:t>
                      </a:r>
                      <a:r>
                        <a:rPr lang="en-US" sz="2400" baseline="0" dirty="0" smtClean="0"/>
                        <a:t> (s</a:t>
                      </a:r>
                      <a:r>
                        <a:rPr lang="en-US" sz="2400" baseline="30000" dirty="0" smtClean="0"/>
                        <a:t>-1</a:t>
                      </a:r>
                      <a:r>
                        <a:rPr lang="en-US" sz="2400" baseline="0" dirty="0" smtClean="0"/>
                        <a:t>)</a:t>
                      </a:r>
                      <a:endParaRPr lang="en-US" sz="2400" dirty="0"/>
                    </a:p>
                  </a:txBody>
                  <a:tcPr/>
                </a:tc>
                <a:extLst>
                  <a:ext uri="{0D108BD9-81ED-4DB2-BD59-A6C34878D82A}">
                    <a16:rowId xmlns:a16="http://schemas.microsoft.com/office/drawing/2014/main" xmlns="" val="10000"/>
                  </a:ext>
                </a:extLst>
              </a:tr>
              <a:tr h="508000">
                <a:tc>
                  <a:txBody>
                    <a:bodyPr/>
                    <a:lstStyle/>
                    <a:p>
                      <a:r>
                        <a:rPr lang="en-US" sz="2400" dirty="0" smtClean="0"/>
                        <a:t>20</a:t>
                      </a:r>
                      <a:endParaRPr lang="en-US" sz="2400" dirty="0"/>
                    </a:p>
                  </a:txBody>
                  <a:tcPr/>
                </a:tc>
                <a:tc>
                  <a:txBody>
                    <a:bodyPr/>
                    <a:lstStyle/>
                    <a:p>
                      <a:r>
                        <a:rPr lang="en-US" sz="2400" dirty="0" smtClean="0"/>
                        <a:t>2.0 x 10</a:t>
                      </a:r>
                      <a:r>
                        <a:rPr lang="en-US" sz="2400" baseline="30000" dirty="0" smtClean="0"/>
                        <a:t>-5</a:t>
                      </a:r>
                      <a:endParaRPr lang="en-US" sz="2400" dirty="0"/>
                    </a:p>
                  </a:txBody>
                  <a:tcPr/>
                </a:tc>
                <a:extLst>
                  <a:ext uri="{0D108BD9-81ED-4DB2-BD59-A6C34878D82A}">
                    <a16:rowId xmlns:a16="http://schemas.microsoft.com/office/drawing/2014/main" xmlns="" val="10001"/>
                  </a:ext>
                </a:extLst>
              </a:tr>
              <a:tr h="508000">
                <a:tc>
                  <a:txBody>
                    <a:bodyPr/>
                    <a:lstStyle/>
                    <a:p>
                      <a:r>
                        <a:rPr lang="en-US" sz="2400" dirty="0" smtClean="0"/>
                        <a:t>30</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7.3 x 10</a:t>
                      </a:r>
                      <a:r>
                        <a:rPr lang="en-US" sz="2400" baseline="30000" dirty="0" smtClean="0"/>
                        <a:t>-5</a:t>
                      </a:r>
                      <a:endParaRPr lang="en-US" sz="2400" dirty="0" smtClean="0"/>
                    </a:p>
                  </a:txBody>
                  <a:tcPr/>
                </a:tc>
                <a:extLst>
                  <a:ext uri="{0D108BD9-81ED-4DB2-BD59-A6C34878D82A}">
                    <a16:rowId xmlns:a16="http://schemas.microsoft.com/office/drawing/2014/main" xmlns="" val="10002"/>
                  </a:ext>
                </a:extLst>
              </a:tr>
              <a:tr h="508000">
                <a:tc>
                  <a:txBody>
                    <a:bodyPr/>
                    <a:lstStyle/>
                    <a:p>
                      <a:r>
                        <a:rPr lang="en-US" sz="2400" dirty="0" smtClean="0"/>
                        <a:t>40</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2.7 x 10</a:t>
                      </a:r>
                      <a:r>
                        <a:rPr lang="en-US" sz="2400" baseline="30000" dirty="0" smtClean="0"/>
                        <a:t>-4</a:t>
                      </a:r>
                      <a:endParaRPr lang="en-US" sz="2400" dirty="0" smtClean="0"/>
                    </a:p>
                  </a:txBody>
                  <a:tcPr/>
                </a:tc>
                <a:extLst>
                  <a:ext uri="{0D108BD9-81ED-4DB2-BD59-A6C34878D82A}">
                    <a16:rowId xmlns:a16="http://schemas.microsoft.com/office/drawing/2014/main" xmlns="" val="10003"/>
                  </a:ext>
                </a:extLst>
              </a:tr>
              <a:tr h="508000">
                <a:tc>
                  <a:txBody>
                    <a:bodyPr/>
                    <a:lstStyle/>
                    <a:p>
                      <a:r>
                        <a:rPr lang="en-US" sz="2400" dirty="0" smtClean="0"/>
                        <a:t>50</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9.1 x 10</a:t>
                      </a:r>
                      <a:r>
                        <a:rPr lang="en-US" sz="2400" baseline="30000" dirty="0" smtClean="0"/>
                        <a:t>-4</a:t>
                      </a:r>
                      <a:endParaRPr lang="en-US" sz="2400" dirty="0" smtClean="0"/>
                    </a:p>
                  </a:txBody>
                  <a:tcPr/>
                </a:tc>
                <a:extLst>
                  <a:ext uri="{0D108BD9-81ED-4DB2-BD59-A6C34878D82A}">
                    <a16:rowId xmlns:a16="http://schemas.microsoft.com/office/drawing/2014/main" xmlns="" val="10004"/>
                  </a:ext>
                </a:extLst>
              </a:tr>
              <a:tr h="508000">
                <a:tc>
                  <a:txBody>
                    <a:bodyPr/>
                    <a:lstStyle/>
                    <a:p>
                      <a:r>
                        <a:rPr lang="en-US" sz="2400" dirty="0" smtClean="0"/>
                        <a:t>60</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2.9 x 10</a:t>
                      </a:r>
                      <a:r>
                        <a:rPr lang="en-US" sz="2400" baseline="30000" dirty="0" smtClean="0"/>
                        <a:t>-3</a:t>
                      </a:r>
                      <a:endParaRPr lang="en-US" sz="2400" dirty="0" smtClean="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47972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800" dirty="0" smtClean="0"/>
              <a:t>Examples</a:t>
            </a:r>
            <a:br>
              <a:rPr lang="en-US" sz="2800" dirty="0" smtClean="0"/>
            </a:br>
            <a:r>
              <a:rPr lang="en-US" sz="2800" dirty="0" smtClean="0"/>
              <a:t>Arrhenius Plot</a:t>
            </a:r>
            <a:endParaRPr lang="en-US" sz="2800" dirty="0"/>
          </a:p>
        </p:txBody>
      </p:sp>
      <p:sp>
        <p:nvSpPr>
          <p:cNvPr id="3" name="Content Placeholder 2"/>
          <p:cNvSpPr>
            <a:spLocks noGrp="1"/>
          </p:cNvSpPr>
          <p:nvPr>
            <p:ph idx="1"/>
          </p:nvPr>
        </p:nvSpPr>
        <p:spPr>
          <a:xfrm>
            <a:off x="457200" y="1066800"/>
            <a:ext cx="8229600" cy="5059363"/>
          </a:xfrm>
        </p:spPr>
        <p:txBody>
          <a:bodyPr/>
          <a:lstStyle/>
          <a:p>
            <a:pPr algn="ctr">
              <a:buNone/>
            </a:pPr>
            <a:r>
              <a:rPr lang="en-US" dirty="0" smtClean="0"/>
              <a:t>	</a:t>
            </a:r>
            <a:r>
              <a:rPr lang="en-US" sz="2400" dirty="0" smtClean="0"/>
              <a:t>	2 N</a:t>
            </a:r>
            <a:r>
              <a:rPr lang="en-US" sz="2400" baseline="-25000" dirty="0" smtClean="0"/>
              <a:t>2</a:t>
            </a:r>
            <a:r>
              <a:rPr lang="en-US" sz="2400" dirty="0" smtClean="0"/>
              <a:t>O</a:t>
            </a:r>
            <a:r>
              <a:rPr lang="en-US" sz="2400" baseline="-25000" dirty="0" smtClean="0"/>
              <a:t>5 (g)</a:t>
            </a:r>
            <a:r>
              <a:rPr lang="en-US" sz="2400" dirty="0" smtClean="0"/>
              <a:t> </a:t>
            </a:r>
            <a:r>
              <a:rPr lang="en-US" sz="2400" dirty="0" smtClean="0">
                <a:sym typeface="Wingdings" pitchFamily="2" charset="2"/>
              </a:rPr>
              <a:t> 4 </a:t>
            </a:r>
            <a:r>
              <a:rPr lang="en-US" sz="2400" dirty="0" smtClean="0"/>
              <a:t>NO</a:t>
            </a:r>
            <a:r>
              <a:rPr lang="en-US" sz="2400" baseline="-25000" dirty="0" smtClean="0"/>
              <a:t>2 (g)</a:t>
            </a:r>
            <a:r>
              <a:rPr lang="en-US" sz="2400" dirty="0" smtClean="0"/>
              <a:t> + O</a:t>
            </a:r>
            <a:r>
              <a:rPr lang="en-US" sz="2400" baseline="-25000" dirty="0" smtClean="0"/>
              <a:t>2 (g)</a:t>
            </a:r>
            <a:endParaRPr lang="en-US" sz="2400" dirty="0" smtClean="0"/>
          </a:p>
          <a:p>
            <a:pPr>
              <a:buNone/>
            </a:pPr>
            <a:endParaRPr lang="en-US" dirty="0" smtClean="0"/>
          </a:p>
          <a:p>
            <a:pPr>
              <a:buNone/>
            </a:pPr>
            <a:endParaRPr lang="en-US" dirty="0" smtClean="0"/>
          </a:p>
          <a:p>
            <a:pPr>
              <a:buNone/>
            </a:pPr>
            <a:endParaRPr lang="en-US" dirty="0"/>
          </a:p>
        </p:txBody>
      </p:sp>
      <p:graphicFrame>
        <p:nvGraphicFramePr>
          <p:cNvPr id="5" name="Table 4"/>
          <p:cNvGraphicFramePr>
            <a:graphicFrameLocks noGrp="1"/>
          </p:cNvGraphicFramePr>
          <p:nvPr/>
        </p:nvGraphicFramePr>
        <p:xfrm>
          <a:off x="304800" y="1752600"/>
          <a:ext cx="4876801" cy="222504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143001">
                  <a:extLst>
                    <a:ext uri="{9D8B030D-6E8A-4147-A177-3AD203B41FA5}">
                      <a16:colId xmlns:a16="http://schemas.microsoft.com/office/drawing/2014/main" xmlns="" val="20004"/>
                    </a:ext>
                  </a:extLst>
                </a:gridCol>
              </a:tblGrid>
              <a:tr h="370840">
                <a:tc>
                  <a:txBody>
                    <a:bodyPr/>
                    <a:lstStyle/>
                    <a:p>
                      <a:r>
                        <a:rPr lang="en-US" sz="1600" dirty="0" smtClean="0"/>
                        <a:t>T</a:t>
                      </a:r>
                      <a:r>
                        <a:rPr lang="en-US" sz="1600" baseline="0" dirty="0" smtClean="0"/>
                        <a:t> (°C)</a:t>
                      </a:r>
                      <a:endParaRPr lang="en-US" sz="1600" dirty="0"/>
                    </a:p>
                  </a:txBody>
                  <a:tcPr/>
                </a:tc>
                <a:tc>
                  <a:txBody>
                    <a:bodyPr/>
                    <a:lstStyle/>
                    <a:p>
                      <a:r>
                        <a:rPr lang="en-US" sz="1600" dirty="0" smtClean="0"/>
                        <a:t>T (K)</a:t>
                      </a:r>
                      <a:endParaRPr lang="en-US" sz="1600" dirty="0"/>
                    </a:p>
                  </a:txBody>
                  <a:tcPr/>
                </a:tc>
                <a:tc>
                  <a:txBody>
                    <a:bodyPr/>
                    <a:lstStyle/>
                    <a:p>
                      <a:r>
                        <a:rPr lang="en-US" sz="1600" dirty="0" smtClean="0"/>
                        <a:t>1/T (1/K)</a:t>
                      </a:r>
                      <a:endParaRPr lang="en-US" sz="1600" dirty="0"/>
                    </a:p>
                  </a:txBody>
                  <a:tcPr/>
                </a:tc>
                <a:tc>
                  <a:txBody>
                    <a:bodyPr/>
                    <a:lstStyle/>
                    <a:p>
                      <a:r>
                        <a:rPr lang="en-US" sz="1600" dirty="0" smtClean="0"/>
                        <a:t>k</a:t>
                      </a:r>
                      <a:r>
                        <a:rPr lang="en-US" sz="1600" baseline="0" dirty="0" smtClean="0"/>
                        <a:t> (s</a:t>
                      </a:r>
                      <a:r>
                        <a:rPr lang="en-US" sz="1600" baseline="30000" dirty="0" smtClean="0"/>
                        <a:t>-1</a:t>
                      </a:r>
                      <a:r>
                        <a:rPr lang="en-US" sz="1600" baseline="0" dirty="0" smtClean="0"/>
                        <a:t>)</a:t>
                      </a:r>
                      <a:endParaRPr lang="en-US" sz="1600" dirty="0"/>
                    </a:p>
                  </a:txBody>
                  <a:tcPr/>
                </a:tc>
                <a:tc>
                  <a:txBody>
                    <a:bodyPr/>
                    <a:lstStyle/>
                    <a:p>
                      <a:r>
                        <a:rPr lang="en-US" sz="1600" dirty="0" err="1" smtClean="0"/>
                        <a:t>ln</a:t>
                      </a:r>
                      <a:r>
                        <a:rPr lang="en-US" sz="1600" baseline="0" dirty="0" smtClean="0"/>
                        <a:t> k</a:t>
                      </a:r>
                      <a:endParaRPr lang="en-US" sz="1600" dirty="0"/>
                    </a:p>
                  </a:txBody>
                  <a:tcPr/>
                </a:tc>
                <a:extLst>
                  <a:ext uri="{0D108BD9-81ED-4DB2-BD59-A6C34878D82A}">
                    <a16:rowId xmlns:a16="http://schemas.microsoft.com/office/drawing/2014/main" xmlns="" val="10000"/>
                  </a:ext>
                </a:extLst>
              </a:tr>
              <a:tr h="370840">
                <a:tc>
                  <a:txBody>
                    <a:bodyPr/>
                    <a:lstStyle/>
                    <a:p>
                      <a:r>
                        <a:rPr lang="en-US" sz="1600" dirty="0" smtClean="0"/>
                        <a:t>20</a:t>
                      </a:r>
                      <a:endParaRPr lang="en-US" sz="1600" dirty="0"/>
                    </a:p>
                  </a:txBody>
                  <a:tcPr/>
                </a:tc>
                <a:tc>
                  <a:txBody>
                    <a:bodyPr/>
                    <a:lstStyle/>
                    <a:p>
                      <a:r>
                        <a:rPr lang="en-US" sz="1600" dirty="0" smtClean="0"/>
                        <a:t>293</a:t>
                      </a:r>
                      <a:endParaRPr lang="en-US" sz="1600" dirty="0"/>
                    </a:p>
                  </a:txBody>
                  <a:tcPr/>
                </a:tc>
                <a:tc>
                  <a:txBody>
                    <a:bodyPr/>
                    <a:lstStyle/>
                    <a:p>
                      <a:r>
                        <a:rPr lang="en-US" sz="1600" dirty="0" smtClean="0"/>
                        <a:t>3.41 x 10</a:t>
                      </a:r>
                      <a:r>
                        <a:rPr lang="en-US" sz="1600" baseline="30000" dirty="0" smtClean="0"/>
                        <a:t>-3</a:t>
                      </a:r>
                      <a:endParaRPr lang="en-US" sz="1600" dirty="0"/>
                    </a:p>
                  </a:txBody>
                  <a:tcPr/>
                </a:tc>
                <a:tc>
                  <a:txBody>
                    <a:bodyPr/>
                    <a:lstStyle/>
                    <a:p>
                      <a:r>
                        <a:rPr lang="en-US" sz="1600" dirty="0" smtClean="0"/>
                        <a:t>2.0 x 10</a:t>
                      </a:r>
                      <a:r>
                        <a:rPr lang="en-US" sz="1600" baseline="30000" dirty="0" smtClean="0"/>
                        <a:t>-5</a:t>
                      </a:r>
                      <a:endParaRPr lang="en-US" sz="1600" dirty="0"/>
                    </a:p>
                  </a:txBody>
                  <a:tcPr/>
                </a:tc>
                <a:tc>
                  <a:txBody>
                    <a:bodyPr/>
                    <a:lstStyle/>
                    <a:p>
                      <a:r>
                        <a:rPr lang="en-US" sz="1600" dirty="0" smtClean="0"/>
                        <a:t>-10.82</a:t>
                      </a:r>
                      <a:endParaRPr lang="en-US" sz="1600" dirty="0"/>
                    </a:p>
                  </a:txBody>
                  <a:tcPr/>
                </a:tc>
                <a:extLst>
                  <a:ext uri="{0D108BD9-81ED-4DB2-BD59-A6C34878D82A}">
                    <a16:rowId xmlns:a16="http://schemas.microsoft.com/office/drawing/2014/main" xmlns="" val="10001"/>
                  </a:ext>
                </a:extLst>
              </a:tr>
              <a:tr h="370840">
                <a:tc>
                  <a:txBody>
                    <a:bodyPr/>
                    <a:lstStyle/>
                    <a:p>
                      <a:r>
                        <a:rPr lang="en-US" sz="1600" dirty="0" smtClean="0"/>
                        <a:t>30</a:t>
                      </a:r>
                      <a:endParaRPr lang="en-US" sz="1600" dirty="0"/>
                    </a:p>
                  </a:txBody>
                  <a:tcPr/>
                </a:tc>
                <a:tc>
                  <a:txBody>
                    <a:bodyPr/>
                    <a:lstStyle/>
                    <a:p>
                      <a:r>
                        <a:rPr lang="en-US" sz="1600" dirty="0" smtClean="0"/>
                        <a:t>303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3.30 x 10</a:t>
                      </a:r>
                      <a:r>
                        <a:rPr lang="en-US" sz="1600" baseline="30000" dirty="0" smtClean="0"/>
                        <a:t>-3</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7.3 x 10</a:t>
                      </a:r>
                      <a:r>
                        <a:rPr lang="en-US" sz="1600" baseline="30000" dirty="0" smtClean="0"/>
                        <a:t>-5</a:t>
                      </a:r>
                      <a:endParaRPr lang="en-US" sz="1600" dirty="0" smtClean="0"/>
                    </a:p>
                  </a:txBody>
                  <a:tcPr/>
                </a:tc>
                <a:tc>
                  <a:txBody>
                    <a:bodyPr/>
                    <a:lstStyle/>
                    <a:p>
                      <a:r>
                        <a:rPr lang="en-US" sz="1600" dirty="0" smtClean="0"/>
                        <a:t>-9.53</a:t>
                      </a:r>
                      <a:endParaRPr lang="en-US" sz="1600" dirty="0"/>
                    </a:p>
                  </a:txBody>
                  <a:tcPr/>
                </a:tc>
                <a:extLst>
                  <a:ext uri="{0D108BD9-81ED-4DB2-BD59-A6C34878D82A}">
                    <a16:rowId xmlns:a16="http://schemas.microsoft.com/office/drawing/2014/main" xmlns="" val="10002"/>
                  </a:ext>
                </a:extLst>
              </a:tr>
              <a:tr h="370840">
                <a:tc>
                  <a:txBody>
                    <a:bodyPr/>
                    <a:lstStyle/>
                    <a:p>
                      <a:r>
                        <a:rPr lang="en-US" sz="1600" dirty="0" smtClean="0"/>
                        <a:t>40</a:t>
                      </a:r>
                      <a:endParaRPr lang="en-US" sz="1600" dirty="0"/>
                    </a:p>
                  </a:txBody>
                  <a:tcPr/>
                </a:tc>
                <a:tc>
                  <a:txBody>
                    <a:bodyPr/>
                    <a:lstStyle/>
                    <a:p>
                      <a:r>
                        <a:rPr lang="en-US" sz="1600" dirty="0" smtClean="0"/>
                        <a:t>313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3.19 x 10</a:t>
                      </a:r>
                      <a:r>
                        <a:rPr lang="en-US" sz="1600" baseline="30000" dirty="0" smtClean="0"/>
                        <a:t>-3</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2.7 x 10</a:t>
                      </a:r>
                      <a:r>
                        <a:rPr lang="en-US" sz="1600" baseline="30000" dirty="0" smtClean="0"/>
                        <a:t>-4</a:t>
                      </a:r>
                      <a:endParaRPr lang="en-US" sz="1600" dirty="0" smtClean="0"/>
                    </a:p>
                  </a:txBody>
                  <a:tcPr/>
                </a:tc>
                <a:tc>
                  <a:txBody>
                    <a:bodyPr/>
                    <a:lstStyle/>
                    <a:p>
                      <a:r>
                        <a:rPr lang="en-US" sz="1600" dirty="0" smtClean="0"/>
                        <a:t>-8.22</a:t>
                      </a:r>
                      <a:endParaRPr lang="en-US" sz="1600" dirty="0"/>
                    </a:p>
                  </a:txBody>
                  <a:tcPr/>
                </a:tc>
                <a:extLst>
                  <a:ext uri="{0D108BD9-81ED-4DB2-BD59-A6C34878D82A}">
                    <a16:rowId xmlns:a16="http://schemas.microsoft.com/office/drawing/2014/main" xmlns="" val="10003"/>
                  </a:ext>
                </a:extLst>
              </a:tr>
              <a:tr h="370840">
                <a:tc>
                  <a:txBody>
                    <a:bodyPr/>
                    <a:lstStyle/>
                    <a:p>
                      <a:r>
                        <a:rPr lang="en-US" sz="1600" dirty="0" smtClean="0"/>
                        <a:t>50</a:t>
                      </a:r>
                      <a:endParaRPr lang="en-US" sz="1600" dirty="0"/>
                    </a:p>
                  </a:txBody>
                  <a:tcPr/>
                </a:tc>
                <a:tc>
                  <a:txBody>
                    <a:bodyPr/>
                    <a:lstStyle/>
                    <a:p>
                      <a:r>
                        <a:rPr lang="en-US" sz="1600" dirty="0" smtClean="0"/>
                        <a:t>323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3.10 x 10</a:t>
                      </a:r>
                      <a:r>
                        <a:rPr lang="en-US" sz="1600" baseline="30000" dirty="0" smtClean="0"/>
                        <a:t>-3</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9.1 x 10</a:t>
                      </a:r>
                      <a:r>
                        <a:rPr lang="en-US" sz="1600" baseline="30000" dirty="0" smtClean="0"/>
                        <a:t>-4</a:t>
                      </a:r>
                      <a:endParaRPr lang="en-US" sz="1600" dirty="0" smtClean="0"/>
                    </a:p>
                  </a:txBody>
                  <a:tcPr/>
                </a:tc>
                <a:tc>
                  <a:txBody>
                    <a:bodyPr/>
                    <a:lstStyle/>
                    <a:p>
                      <a:r>
                        <a:rPr lang="en-US" sz="1600" dirty="0" smtClean="0"/>
                        <a:t>-7.00</a:t>
                      </a:r>
                      <a:endParaRPr lang="en-US" sz="1600" dirty="0"/>
                    </a:p>
                  </a:txBody>
                  <a:tcPr/>
                </a:tc>
                <a:extLst>
                  <a:ext uri="{0D108BD9-81ED-4DB2-BD59-A6C34878D82A}">
                    <a16:rowId xmlns:a16="http://schemas.microsoft.com/office/drawing/2014/main" xmlns="" val="10004"/>
                  </a:ext>
                </a:extLst>
              </a:tr>
              <a:tr h="370840">
                <a:tc>
                  <a:txBody>
                    <a:bodyPr/>
                    <a:lstStyle/>
                    <a:p>
                      <a:r>
                        <a:rPr lang="en-US" sz="1600" dirty="0" smtClean="0"/>
                        <a:t>60</a:t>
                      </a:r>
                      <a:endParaRPr lang="en-US" sz="1600" dirty="0"/>
                    </a:p>
                  </a:txBody>
                  <a:tcPr/>
                </a:tc>
                <a:tc>
                  <a:txBody>
                    <a:bodyPr/>
                    <a:lstStyle/>
                    <a:p>
                      <a:r>
                        <a:rPr lang="en-US" sz="1600" dirty="0" smtClean="0"/>
                        <a:t>333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3.00 x10</a:t>
                      </a:r>
                      <a:r>
                        <a:rPr lang="en-US" sz="1600" baseline="30000" dirty="0" smtClean="0"/>
                        <a:t>-3</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2.9 x 10</a:t>
                      </a:r>
                      <a:r>
                        <a:rPr lang="en-US" sz="1600" baseline="30000" dirty="0" smtClean="0"/>
                        <a:t>-3</a:t>
                      </a:r>
                      <a:endParaRPr lang="en-US" sz="1600" dirty="0" smtClean="0"/>
                    </a:p>
                  </a:txBody>
                  <a:tcPr/>
                </a:tc>
                <a:tc>
                  <a:txBody>
                    <a:bodyPr/>
                    <a:lstStyle/>
                    <a:p>
                      <a:r>
                        <a:rPr lang="en-US" sz="1600" dirty="0" smtClean="0"/>
                        <a:t>-5.84</a:t>
                      </a:r>
                      <a:endParaRPr lang="en-US" sz="1600" dirty="0"/>
                    </a:p>
                  </a:txBody>
                  <a:tcPr/>
                </a:tc>
                <a:extLst>
                  <a:ext uri="{0D108BD9-81ED-4DB2-BD59-A6C34878D82A}">
                    <a16:rowId xmlns:a16="http://schemas.microsoft.com/office/drawing/2014/main" xmlns="" val="10005"/>
                  </a:ext>
                </a:extLst>
              </a:tr>
            </a:tbl>
          </a:graphicData>
        </a:graphic>
      </p:graphicFrame>
      <p:graphicFrame>
        <p:nvGraphicFramePr>
          <p:cNvPr id="12" name="Chart 11"/>
          <p:cNvGraphicFramePr/>
          <p:nvPr>
            <p:extLst>
              <p:ext uri="{D42A27DB-BD31-4B8C-83A1-F6EECF244321}">
                <p14:modId xmlns:p14="http://schemas.microsoft.com/office/powerpoint/2010/main" val="1890823868"/>
              </p:ext>
            </p:extLst>
          </p:nvPr>
        </p:nvGraphicFramePr>
        <p:xfrm>
          <a:off x="3810000" y="3733800"/>
          <a:ext cx="5181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334000" y="1828800"/>
            <a:ext cx="3505200" cy="646331"/>
          </a:xfrm>
          <a:prstGeom prst="rect">
            <a:avLst/>
          </a:prstGeom>
        </p:spPr>
        <p:txBody>
          <a:bodyPr wrap="square">
            <a:spAutoFit/>
          </a:bodyPr>
          <a:lstStyle/>
          <a:p>
            <a:pPr algn="just">
              <a:buNone/>
            </a:pPr>
            <a:r>
              <a:rPr lang="en-US" dirty="0" smtClean="0"/>
              <a:t>Calculate </a:t>
            </a:r>
            <a:r>
              <a:rPr lang="en-US" dirty="0"/>
              <a:t>the activation energy for the reaction.</a:t>
            </a:r>
          </a:p>
        </p:txBody>
      </p:sp>
    </p:spTree>
    <p:extLst>
      <p:ext uri="{BB962C8B-B14F-4D97-AF65-F5344CB8AC3E}">
        <p14:creationId xmlns:p14="http://schemas.microsoft.com/office/powerpoint/2010/main" val="2074912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800" dirty="0" smtClean="0"/>
              <a:t>Examples</a:t>
            </a:r>
            <a:br>
              <a:rPr lang="en-US" sz="2800" dirty="0" smtClean="0"/>
            </a:br>
            <a:r>
              <a:rPr lang="en-US" sz="2800" dirty="0" smtClean="0"/>
              <a:t>Arrhenius Plot</a:t>
            </a:r>
            <a:endParaRPr lang="en-US" sz="2800" dirty="0"/>
          </a:p>
        </p:txBody>
      </p:sp>
      <p:sp>
        <p:nvSpPr>
          <p:cNvPr id="3" name="Content Placeholder 2"/>
          <p:cNvSpPr>
            <a:spLocks noGrp="1"/>
          </p:cNvSpPr>
          <p:nvPr>
            <p:ph idx="1"/>
          </p:nvPr>
        </p:nvSpPr>
        <p:spPr>
          <a:xfrm>
            <a:off x="457200" y="1066800"/>
            <a:ext cx="8229600" cy="5059363"/>
          </a:xfrm>
        </p:spPr>
        <p:txBody>
          <a:bodyPr/>
          <a:lstStyle/>
          <a:p>
            <a:pPr algn="ctr">
              <a:buNone/>
            </a:pPr>
            <a:r>
              <a:rPr lang="en-US" dirty="0" smtClean="0"/>
              <a:t>	</a:t>
            </a:r>
            <a:r>
              <a:rPr lang="en-US" sz="2400" dirty="0" smtClean="0"/>
              <a:t>	2 N</a:t>
            </a:r>
            <a:r>
              <a:rPr lang="en-US" sz="2400" baseline="-25000" dirty="0" smtClean="0"/>
              <a:t>2</a:t>
            </a:r>
            <a:r>
              <a:rPr lang="en-US" sz="2400" dirty="0" smtClean="0"/>
              <a:t>O</a:t>
            </a:r>
            <a:r>
              <a:rPr lang="en-US" sz="2400" baseline="-25000" dirty="0" smtClean="0"/>
              <a:t>5 (g)</a:t>
            </a:r>
            <a:r>
              <a:rPr lang="en-US" sz="2400" dirty="0" smtClean="0"/>
              <a:t> </a:t>
            </a:r>
            <a:r>
              <a:rPr lang="en-US" sz="2400" dirty="0" smtClean="0">
                <a:sym typeface="Wingdings" pitchFamily="2" charset="2"/>
              </a:rPr>
              <a:t> 4 </a:t>
            </a:r>
            <a:r>
              <a:rPr lang="en-US" sz="2400" dirty="0" smtClean="0"/>
              <a:t>NO</a:t>
            </a:r>
            <a:r>
              <a:rPr lang="en-US" sz="2400" baseline="-25000" dirty="0" smtClean="0"/>
              <a:t>2 (g)</a:t>
            </a:r>
            <a:r>
              <a:rPr lang="en-US" sz="2400" dirty="0" smtClean="0"/>
              <a:t> + O</a:t>
            </a:r>
            <a:r>
              <a:rPr lang="en-US" sz="2400" baseline="-25000" dirty="0" smtClean="0"/>
              <a:t>2 (g)</a:t>
            </a:r>
            <a:endParaRPr lang="en-US" sz="2400" dirty="0" smtClean="0"/>
          </a:p>
          <a:p>
            <a:pPr>
              <a:buNone/>
            </a:pPr>
            <a:endParaRPr lang="en-US" dirty="0" smtClean="0"/>
          </a:p>
          <a:p>
            <a:pPr>
              <a:buNone/>
            </a:pPr>
            <a:endParaRPr lang="en-US" dirty="0" smtClean="0"/>
          </a:p>
          <a:p>
            <a:pPr>
              <a:buNone/>
            </a:pPr>
            <a:endParaRPr lang="en-US" dirty="0"/>
          </a:p>
        </p:txBody>
      </p:sp>
      <p:graphicFrame>
        <p:nvGraphicFramePr>
          <p:cNvPr id="5" name="Table 4"/>
          <p:cNvGraphicFramePr>
            <a:graphicFrameLocks noGrp="1"/>
          </p:cNvGraphicFramePr>
          <p:nvPr/>
        </p:nvGraphicFramePr>
        <p:xfrm>
          <a:off x="304800" y="1752600"/>
          <a:ext cx="4876801" cy="222504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143001">
                  <a:extLst>
                    <a:ext uri="{9D8B030D-6E8A-4147-A177-3AD203B41FA5}">
                      <a16:colId xmlns:a16="http://schemas.microsoft.com/office/drawing/2014/main" xmlns="" val="20004"/>
                    </a:ext>
                  </a:extLst>
                </a:gridCol>
              </a:tblGrid>
              <a:tr h="370840">
                <a:tc>
                  <a:txBody>
                    <a:bodyPr/>
                    <a:lstStyle/>
                    <a:p>
                      <a:r>
                        <a:rPr lang="en-US" sz="1600" dirty="0" smtClean="0"/>
                        <a:t>T</a:t>
                      </a:r>
                      <a:r>
                        <a:rPr lang="en-US" sz="1600" baseline="0" dirty="0" smtClean="0"/>
                        <a:t> (°C)</a:t>
                      </a:r>
                      <a:endParaRPr lang="en-US" sz="1600" dirty="0"/>
                    </a:p>
                  </a:txBody>
                  <a:tcPr/>
                </a:tc>
                <a:tc>
                  <a:txBody>
                    <a:bodyPr/>
                    <a:lstStyle/>
                    <a:p>
                      <a:r>
                        <a:rPr lang="en-US" sz="1600" dirty="0" smtClean="0"/>
                        <a:t>T (K)</a:t>
                      </a:r>
                      <a:endParaRPr lang="en-US" sz="1600" dirty="0"/>
                    </a:p>
                  </a:txBody>
                  <a:tcPr/>
                </a:tc>
                <a:tc>
                  <a:txBody>
                    <a:bodyPr/>
                    <a:lstStyle/>
                    <a:p>
                      <a:r>
                        <a:rPr lang="en-US" sz="1600" dirty="0" smtClean="0"/>
                        <a:t>1/T (1/K)</a:t>
                      </a:r>
                      <a:endParaRPr lang="en-US" sz="1600" dirty="0"/>
                    </a:p>
                  </a:txBody>
                  <a:tcPr/>
                </a:tc>
                <a:tc>
                  <a:txBody>
                    <a:bodyPr/>
                    <a:lstStyle/>
                    <a:p>
                      <a:r>
                        <a:rPr lang="en-US" sz="1600" dirty="0" smtClean="0"/>
                        <a:t>k</a:t>
                      </a:r>
                      <a:r>
                        <a:rPr lang="en-US" sz="1600" baseline="0" dirty="0" smtClean="0"/>
                        <a:t> (s</a:t>
                      </a:r>
                      <a:r>
                        <a:rPr lang="en-US" sz="1600" baseline="30000" dirty="0" smtClean="0"/>
                        <a:t>-1</a:t>
                      </a:r>
                      <a:r>
                        <a:rPr lang="en-US" sz="1600" baseline="0" dirty="0" smtClean="0"/>
                        <a:t>)</a:t>
                      </a:r>
                      <a:endParaRPr lang="en-US" sz="1600" dirty="0"/>
                    </a:p>
                  </a:txBody>
                  <a:tcPr/>
                </a:tc>
                <a:tc>
                  <a:txBody>
                    <a:bodyPr/>
                    <a:lstStyle/>
                    <a:p>
                      <a:r>
                        <a:rPr lang="en-US" sz="1600" dirty="0" err="1" smtClean="0"/>
                        <a:t>ln</a:t>
                      </a:r>
                      <a:r>
                        <a:rPr lang="en-US" sz="1600" baseline="0" dirty="0" smtClean="0"/>
                        <a:t> k</a:t>
                      </a:r>
                      <a:endParaRPr lang="en-US" sz="1600" dirty="0"/>
                    </a:p>
                  </a:txBody>
                  <a:tcPr/>
                </a:tc>
                <a:extLst>
                  <a:ext uri="{0D108BD9-81ED-4DB2-BD59-A6C34878D82A}">
                    <a16:rowId xmlns:a16="http://schemas.microsoft.com/office/drawing/2014/main" xmlns="" val="10000"/>
                  </a:ext>
                </a:extLst>
              </a:tr>
              <a:tr h="370840">
                <a:tc>
                  <a:txBody>
                    <a:bodyPr/>
                    <a:lstStyle/>
                    <a:p>
                      <a:r>
                        <a:rPr lang="en-US" sz="1600" dirty="0" smtClean="0"/>
                        <a:t>20</a:t>
                      </a:r>
                      <a:endParaRPr lang="en-US" sz="1600" dirty="0"/>
                    </a:p>
                  </a:txBody>
                  <a:tcPr/>
                </a:tc>
                <a:tc>
                  <a:txBody>
                    <a:bodyPr/>
                    <a:lstStyle/>
                    <a:p>
                      <a:r>
                        <a:rPr lang="en-US" sz="1600" dirty="0" smtClean="0"/>
                        <a:t>293</a:t>
                      </a:r>
                      <a:endParaRPr lang="en-US" sz="1600" dirty="0"/>
                    </a:p>
                  </a:txBody>
                  <a:tcPr/>
                </a:tc>
                <a:tc>
                  <a:txBody>
                    <a:bodyPr/>
                    <a:lstStyle/>
                    <a:p>
                      <a:r>
                        <a:rPr lang="en-US" sz="1600" dirty="0" smtClean="0"/>
                        <a:t>3.41 x 10</a:t>
                      </a:r>
                      <a:r>
                        <a:rPr lang="en-US" sz="1600" baseline="30000" dirty="0" smtClean="0"/>
                        <a:t>-3</a:t>
                      </a:r>
                      <a:endParaRPr lang="en-US" sz="1600" dirty="0"/>
                    </a:p>
                  </a:txBody>
                  <a:tcPr/>
                </a:tc>
                <a:tc>
                  <a:txBody>
                    <a:bodyPr/>
                    <a:lstStyle/>
                    <a:p>
                      <a:r>
                        <a:rPr lang="en-US" sz="1600" dirty="0" smtClean="0"/>
                        <a:t>2.0 x 10</a:t>
                      </a:r>
                      <a:r>
                        <a:rPr lang="en-US" sz="1600" baseline="30000" dirty="0" smtClean="0"/>
                        <a:t>-5</a:t>
                      </a:r>
                      <a:endParaRPr lang="en-US" sz="1600" dirty="0"/>
                    </a:p>
                  </a:txBody>
                  <a:tcPr/>
                </a:tc>
                <a:tc>
                  <a:txBody>
                    <a:bodyPr/>
                    <a:lstStyle/>
                    <a:p>
                      <a:r>
                        <a:rPr lang="en-US" sz="1600" dirty="0" smtClean="0"/>
                        <a:t>-10.82</a:t>
                      </a:r>
                      <a:endParaRPr lang="en-US" sz="1600" dirty="0"/>
                    </a:p>
                  </a:txBody>
                  <a:tcPr/>
                </a:tc>
                <a:extLst>
                  <a:ext uri="{0D108BD9-81ED-4DB2-BD59-A6C34878D82A}">
                    <a16:rowId xmlns:a16="http://schemas.microsoft.com/office/drawing/2014/main" xmlns="" val="10001"/>
                  </a:ext>
                </a:extLst>
              </a:tr>
              <a:tr h="370840">
                <a:tc>
                  <a:txBody>
                    <a:bodyPr/>
                    <a:lstStyle/>
                    <a:p>
                      <a:r>
                        <a:rPr lang="en-US" sz="1600" dirty="0" smtClean="0"/>
                        <a:t>30</a:t>
                      </a:r>
                      <a:endParaRPr lang="en-US" sz="1600" dirty="0"/>
                    </a:p>
                  </a:txBody>
                  <a:tcPr/>
                </a:tc>
                <a:tc>
                  <a:txBody>
                    <a:bodyPr/>
                    <a:lstStyle/>
                    <a:p>
                      <a:r>
                        <a:rPr lang="en-US" sz="1600" dirty="0" smtClean="0"/>
                        <a:t>303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3.30 x 10</a:t>
                      </a:r>
                      <a:r>
                        <a:rPr lang="en-US" sz="1600" baseline="30000" dirty="0" smtClean="0"/>
                        <a:t>-3</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7.3 x 10</a:t>
                      </a:r>
                      <a:r>
                        <a:rPr lang="en-US" sz="1600" baseline="30000" dirty="0" smtClean="0"/>
                        <a:t>-5</a:t>
                      </a:r>
                      <a:endParaRPr lang="en-US" sz="1600" dirty="0" smtClean="0"/>
                    </a:p>
                  </a:txBody>
                  <a:tcPr/>
                </a:tc>
                <a:tc>
                  <a:txBody>
                    <a:bodyPr/>
                    <a:lstStyle/>
                    <a:p>
                      <a:r>
                        <a:rPr lang="en-US" sz="1600" dirty="0" smtClean="0"/>
                        <a:t>-9.53</a:t>
                      </a:r>
                      <a:endParaRPr lang="en-US" sz="1600" dirty="0"/>
                    </a:p>
                  </a:txBody>
                  <a:tcPr/>
                </a:tc>
                <a:extLst>
                  <a:ext uri="{0D108BD9-81ED-4DB2-BD59-A6C34878D82A}">
                    <a16:rowId xmlns:a16="http://schemas.microsoft.com/office/drawing/2014/main" xmlns="" val="10002"/>
                  </a:ext>
                </a:extLst>
              </a:tr>
              <a:tr h="370840">
                <a:tc>
                  <a:txBody>
                    <a:bodyPr/>
                    <a:lstStyle/>
                    <a:p>
                      <a:r>
                        <a:rPr lang="en-US" sz="1600" dirty="0" smtClean="0"/>
                        <a:t>40</a:t>
                      </a:r>
                      <a:endParaRPr lang="en-US" sz="1600" dirty="0"/>
                    </a:p>
                  </a:txBody>
                  <a:tcPr/>
                </a:tc>
                <a:tc>
                  <a:txBody>
                    <a:bodyPr/>
                    <a:lstStyle/>
                    <a:p>
                      <a:r>
                        <a:rPr lang="en-US" sz="1600" dirty="0" smtClean="0"/>
                        <a:t>313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3.19 x 10</a:t>
                      </a:r>
                      <a:r>
                        <a:rPr lang="en-US" sz="1600" baseline="30000" dirty="0" smtClean="0"/>
                        <a:t>-3</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2.7 x 10</a:t>
                      </a:r>
                      <a:r>
                        <a:rPr lang="en-US" sz="1600" baseline="30000" dirty="0" smtClean="0"/>
                        <a:t>-4</a:t>
                      </a:r>
                      <a:endParaRPr lang="en-US" sz="1600" dirty="0" smtClean="0"/>
                    </a:p>
                  </a:txBody>
                  <a:tcPr/>
                </a:tc>
                <a:tc>
                  <a:txBody>
                    <a:bodyPr/>
                    <a:lstStyle/>
                    <a:p>
                      <a:r>
                        <a:rPr lang="en-US" sz="1600" dirty="0" smtClean="0"/>
                        <a:t>-8.22</a:t>
                      </a:r>
                      <a:endParaRPr lang="en-US" sz="1600" dirty="0"/>
                    </a:p>
                  </a:txBody>
                  <a:tcPr/>
                </a:tc>
                <a:extLst>
                  <a:ext uri="{0D108BD9-81ED-4DB2-BD59-A6C34878D82A}">
                    <a16:rowId xmlns:a16="http://schemas.microsoft.com/office/drawing/2014/main" xmlns="" val="10003"/>
                  </a:ext>
                </a:extLst>
              </a:tr>
              <a:tr h="370840">
                <a:tc>
                  <a:txBody>
                    <a:bodyPr/>
                    <a:lstStyle/>
                    <a:p>
                      <a:r>
                        <a:rPr lang="en-US" sz="1600" dirty="0" smtClean="0"/>
                        <a:t>50</a:t>
                      </a:r>
                      <a:endParaRPr lang="en-US" sz="1600" dirty="0"/>
                    </a:p>
                  </a:txBody>
                  <a:tcPr/>
                </a:tc>
                <a:tc>
                  <a:txBody>
                    <a:bodyPr/>
                    <a:lstStyle/>
                    <a:p>
                      <a:r>
                        <a:rPr lang="en-US" sz="1600" dirty="0" smtClean="0"/>
                        <a:t>323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3.10 x 10</a:t>
                      </a:r>
                      <a:r>
                        <a:rPr lang="en-US" sz="1600" baseline="30000" dirty="0" smtClean="0"/>
                        <a:t>-3</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9.1 x 10</a:t>
                      </a:r>
                      <a:r>
                        <a:rPr lang="en-US" sz="1600" baseline="30000" dirty="0" smtClean="0"/>
                        <a:t>-4</a:t>
                      </a:r>
                      <a:endParaRPr lang="en-US" sz="1600" dirty="0" smtClean="0"/>
                    </a:p>
                  </a:txBody>
                  <a:tcPr/>
                </a:tc>
                <a:tc>
                  <a:txBody>
                    <a:bodyPr/>
                    <a:lstStyle/>
                    <a:p>
                      <a:r>
                        <a:rPr lang="en-US" sz="1600" dirty="0" smtClean="0"/>
                        <a:t>-7.00</a:t>
                      </a:r>
                      <a:endParaRPr lang="en-US" sz="1600" dirty="0"/>
                    </a:p>
                  </a:txBody>
                  <a:tcPr/>
                </a:tc>
                <a:extLst>
                  <a:ext uri="{0D108BD9-81ED-4DB2-BD59-A6C34878D82A}">
                    <a16:rowId xmlns:a16="http://schemas.microsoft.com/office/drawing/2014/main" xmlns="" val="10004"/>
                  </a:ext>
                </a:extLst>
              </a:tr>
              <a:tr h="370840">
                <a:tc>
                  <a:txBody>
                    <a:bodyPr/>
                    <a:lstStyle/>
                    <a:p>
                      <a:r>
                        <a:rPr lang="en-US" sz="1600" dirty="0" smtClean="0"/>
                        <a:t>60</a:t>
                      </a:r>
                      <a:endParaRPr lang="en-US" sz="1600" dirty="0"/>
                    </a:p>
                  </a:txBody>
                  <a:tcPr/>
                </a:tc>
                <a:tc>
                  <a:txBody>
                    <a:bodyPr/>
                    <a:lstStyle/>
                    <a:p>
                      <a:r>
                        <a:rPr lang="en-US" sz="1600" dirty="0" smtClean="0"/>
                        <a:t>333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3.00 x10</a:t>
                      </a:r>
                      <a:r>
                        <a:rPr lang="en-US" sz="1600" baseline="30000" dirty="0" smtClean="0"/>
                        <a:t>-3</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2.9 x 10</a:t>
                      </a:r>
                      <a:r>
                        <a:rPr lang="en-US" sz="1600" baseline="30000" dirty="0" smtClean="0"/>
                        <a:t>-3</a:t>
                      </a:r>
                      <a:endParaRPr lang="en-US" sz="1600" dirty="0" smtClean="0"/>
                    </a:p>
                  </a:txBody>
                  <a:tcPr/>
                </a:tc>
                <a:tc>
                  <a:txBody>
                    <a:bodyPr/>
                    <a:lstStyle/>
                    <a:p>
                      <a:r>
                        <a:rPr lang="en-US" sz="1600" dirty="0" smtClean="0"/>
                        <a:t>-5.84</a:t>
                      </a:r>
                      <a:endParaRPr lang="en-US" sz="1600" dirty="0"/>
                    </a:p>
                  </a:txBody>
                  <a:tcPr/>
                </a:tc>
                <a:extLst>
                  <a:ext uri="{0D108BD9-81ED-4DB2-BD59-A6C34878D82A}">
                    <a16:rowId xmlns:a16="http://schemas.microsoft.com/office/drawing/2014/main" xmlns="" val="10005"/>
                  </a:ext>
                </a:extLst>
              </a:tr>
            </a:tbl>
          </a:graphicData>
        </a:graphic>
      </p:graphicFrame>
      <p:graphicFrame>
        <p:nvGraphicFramePr>
          <p:cNvPr id="12" name="Chart 11"/>
          <p:cNvGraphicFramePr/>
          <p:nvPr>
            <p:extLst/>
          </p:nvPr>
        </p:nvGraphicFramePr>
        <p:xfrm>
          <a:off x="3810000" y="3733800"/>
          <a:ext cx="5181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334000" y="1828800"/>
            <a:ext cx="3505200" cy="646331"/>
          </a:xfrm>
          <a:prstGeom prst="rect">
            <a:avLst/>
          </a:prstGeom>
        </p:spPr>
        <p:txBody>
          <a:bodyPr wrap="square">
            <a:spAutoFit/>
          </a:bodyPr>
          <a:lstStyle/>
          <a:p>
            <a:pPr algn="just">
              <a:buNone/>
            </a:pPr>
            <a:r>
              <a:rPr lang="en-US" dirty="0" smtClean="0"/>
              <a:t>Calculate </a:t>
            </a:r>
            <a:r>
              <a:rPr lang="en-US" dirty="0"/>
              <a:t>the activation energy for the reaction.</a:t>
            </a:r>
          </a:p>
        </p:txBody>
      </p:sp>
    </p:spTree>
    <p:extLst>
      <p:ext uri="{BB962C8B-B14F-4D97-AF65-F5344CB8AC3E}">
        <p14:creationId xmlns:p14="http://schemas.microsoft.com/office/powerpoint/2010/main" val="779655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n2o5_data"/>
          <p:cNvPicPr>
            <a:picLocks noGrp="1" noChangeAspect="1" noChangeArrowheads="1"/>
          </p:cNvPicPr>
          <p:nvPr>
            <p:ph/>
          </p:nvPr>
        </p:nvPicPr>
        <p:blipFill>
          <a:blip r:embed="rId3" cstate="print"/>
          <a:srcRect/>
          <a:stretch>
            <a:fillRect/>
          </a:stretch>
        </p:blipFill>
        <p:spPr>
          <a:xfrm>
            <a:off x="685800" y="762000"/>
            <a:ext cx="7772400" cy="5181600"/>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Examples</a:t>
            </a:r>
            <a:br>
              <a:rPr lang="en-US" sz="3200" dirty="0" smtClean="0"/>
            </a:br>
            <a:r>
              <a:rPr lang="en-US" sz="3200" dirty="0" smtClean="0"/>
              <a:t>Arrhenius Equation</a:t>
            </a:r>
            <a:endParaRPr lang="en-US" sz="3200" dirty="0"/>
          </a:p>
        </p:txBody>
      </p:sp>
      <p:sp>
        <p:nvSpPr>
          <p:cNvPr id="3" name="Content Placeholder 2"/>
          <p:cNvSpPr>
            <a:spLocks noGrp="1"/>
          </p:cNvSpPr>
          <p:nvPr>
            <p:ph idx="1"/>
          </p:nvPr>
        </p:nvSpPr>
        <p:spPr/>
        <p:txBody>
          <a:bodyPr>
            <a:normAutofit/>
          </a:bodyPr>
          <a:lstStyle/>
          <a:p>
            <a:pPr fontAlgn="t">
              <a:buNone/>
            </a:pPr>
            <a:r>
              <a:rPr lang="en-US" dirty="0" smtClean="0"/>
              <a:t>	</a:t>
            </a:r>
            <a:r>
              <a:rPr lang="en-US" sz="2400" dirty="0" smtClean="0"/>
              <a:t>For the gas phase reaction:</a:t>
            </a:r>
          </a:p>
          <a:p>
            <a:pPr algn="ctr" fontAlgn="t">
              <a:buNone/>
            </a:pPr>
            <a:r>
              <a:rPr lang="en-US" sz="2400" dirty="0" smtClean="0"/>
              <a:t>CH</a:t>
            </a:r>
            <a:r>
              <a:rPr lang="en-US" sz="2400" baseline="-25000" dirty="0" smtClean="0"/>
              <a:t>4 (g) </a:t>
            </a:r>
            <a:r>
              <a:rPr lang="en-US" sz="2400" dirty="0" smtClean="0"/>
              <a:t>+ 2 S</a:t>
            </a:r>
            <a:r>
              <a:rPr lang="en-US" sz="2400" baseline="-25000" dirty="0" smtClean="0"/>
              <a:t>2 (g) </a:t>
            </a:r>
            <a:r>
              <a:rPr lang="en-US" sz="2400" dirty="0" smtClean="0">
                <a:sym typeface="Wingdings" pitchFamily="2" charset="2"/>
              </a:rPr>
              <a:t> CS</a:t>
            </a:r>
            <a:r>
              <a:rPr lang="en-US" sz="2400" baseline="-25000" dirty="0" smtClean="0">
                <a:sym typeface="Wingdings" pitchFamily="2" charset="2"/>
              </a:rPr>
              <a:t>2 (g) </a:t>
            </a:r>
            <a:r>
              <a:rPr lang="en-US" sz="2400" dirty="0" smtClean="0">
                <a:sym typeface="Wingdings" pitchFamily="2" charset="2"/>
              </a:rPr>
              <a:t>+ 2 H</a:t>
            </a:r>
            <a:r>
              <a:rPr lang="en-US" sz="2400" baseline="-25000" dirty="0" smtClean="0">
                <a:sym typeface="Wingdings" pitchFamily="2" charset="2"/>
              </a:rPr>
              <a:t>2</a:t>
            </a:r>
            <a:r>
              <a:rPr lang="en-US" sz="2400" dirty="0" smtClean="0">
                <a:sym typeface="Wingdings" pitchFamily="2" charset="2"/>
              </a:rPr>
              <a:t>S </a:t>
            </a:r>
            <a:r>
              <a:rPr lang="en-US" sz="2400" baseline="-25000" dirty="0" smtClean="0">
                <a:sym typeface="Wingdings" pitchFamily="2" charset="2"/>
              </a:rPr>
              <a:t>(g)</a:t>
            </a:r>
          </a:p>
          <a:p>
            <a:pPr algn="just" fontAlgn="t">
              <a:buNone/>
            </a:pPr>
            <a:r>
              <a:rPr lang="en-US" sz="2400" dirty="0" smtClean="0">
                <a:sym typeface="Wingdings" pitchFamily="2" charset="2"/>
              </a:rPr>
              <a:t>	The rate constant at 550 °C is 1.1 L/mol s and at 625 °C the value of k is 6.4 L/mol s.  Calculate the activation energy for the reaction.</a:t>
            </a:r>
            <a:endParaRPr lang="en-US" sz="2400" dirty="0" smtClean="0"/>
          </a:p>
        </p:txBody>
      </p:sp>
    </p:spTree>
    <p:extLst>
      <p:ext uri="{BB962C8B-B14F-4D97-AF65-F5344CB8AC3E}">
        <p14:creationId xmlns:p14="http://schemas.microsoft.com/office/powerpoint/2010/main" val="1698556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2"/>
          <p:cNvSpPr>
            <a:spLocks noGrp="1"/>
          </p:cNvSpPr>
          <p:nvPr>
            <p:ph type="ftr" sz="quarter" idx="10"/>
          </p:nvPr>
        </p:nvSpPr>
        <p:spPr>
          <a:noFill/>
        </p:spPr>
        <p:txBody>
          <a:bodyPr/>
          <a:lstStyle/>
          <a:p>
            <a:r>
              <a:rPr lang="en-US"/>
              <a:t>Tro, Chemistry: A Molecular Approach</a:t>
            </a:r>
          </a:p>
        </p:txBody>
      </p:sp>
      <p:sp>
        <p:nvSpPr>
          <p:cNvPr id="102403" name="Slide Number Placeholder 3"/>
          <p:cNvSpPr>
            <a:spLocks noGrp="1"/>
          </p:cNvSpPr>
          <p:nvPr>
            <p:ph type="sldNum" sz="quarter" idx="11"/>
          </p:nvPr>
        </p:nvSpPr>
        <p:spPr>
          <a:noFill/>
        </p:spPr>
        <p:txBody>
          <a:bodyPr/>
          <a:lstStyle/>
          <a:p>
            <a:fld id="{26B06D74-22B7-4AF3-A8DD-CCEC8ACE1B30}" type="slidenum">
              <a:rPr lang="en-US"/>
              <a:pPr/>
              <a:t>31</a:t>
            </a:fld>
            <a:endParaRPr lang="en-US"/>
          </a:p>
        </p:txBody>
      </p:sp>
      <p:sp>
        <p:nvSpPr>
          <p:cNvPr id="102404" name="Rectangle 4"/>
          <p:cNvSpPr>
            <a:spLocks noGrp="1" noChangeArrowheads="1"/>
          </p:cNvSpPr>
          <p:nvPr>
            <p:ph type="title"/>
          </p:nvPr>
        </p:nvSpPr>
        <p:spPr>
          <a:xfrm>
            <a:off x="381000" y="228600"/>
            <a:ext cx="8458200" cy="1143000"/>
          </a:xfrm>
        </p:spPr>
        <p:txBody>
          <a:bodyPr/>
          <a:lstStyle/>
          <a:p>
            <a:pPr eaLnBrk="1" hangingPunct="1"/>
            <a:r>
              <a:rPr lang="en-US" dirty="0" smtClean="0"/>
              <a:t>What are the types of catalysts?</a:t>
            </a:r>
          </a:p>
        </p:txBody>
      </p:sp>
      <p:pic>
        <p:nvPicPr>
          <p:cNvPr id="102405" name="Picture 5" descr="13_18[1]"/>
          <p:cNvPicPr>
            <a:picLocks noChangeAspect="1" noChangeArrowheads="1"/>
          </p:cNvPicPr>
          <p:nvPr/>
        </p:nvPicPr>
        <p:blipFill>
          <a:blip r:embed="rId3" cstate="print"/>
          <a:srcRect/>
          <a:stretch>
            <a:fillRect/>
          </a:stretch>
        </p:blipFill>
        <p:spPr bwMode="auto">
          <a:xfrm>
            <a:off x="457200" y="1447800"/>
            <a:ext cx="8280400" cy="4565650"/>
          </a:xfrm>
          <a:prstGeom prst="rect">
            <a:avLst/>
          </a:prstGeom>
          <a:noFill/>
          <a:ln w="9525">
            <a:noFill/>
            <a:miter lim="800000"/>
            <a:headEnd/>
            <a:tailEnd/>
          </a:ln>
        </p:spPr>
      </p:pic>
    </p:spTree>
    <p:extLst>
      <p:ext uri="{BB962C8B-B14F-4D97-AF65-F5344CB8AC3E}">
        <p14:creationId xmlns:p14="http://schemas.microsoft.com/office/powerpoint/2010/main" val="165988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catalyzed_pathway"/>
          <p:cNvPicPr>
            <a:picLocks noGrp="1" noChangeAspect="1" noChangeArrowheads="1"/>
          </p:cNvPicPr>
          <p:nvPr>
            <p:ph idx="1"/>
          </p:nvPr>
        </p:nvPicPr>
        <p:blipFill>
          <a:blip r:embed="rId2" cstate="print"/>
          <a:srcRect/>
          <a:stretch>
            <a:fillRect/>
          </a:stretch>
        </p:blipFill>
        <p:spPr>
          <a:xfrm>
            <a:off x="533400" y="914400"/>
            <a:ext cx="8077200" cy="5384800"/>
          </a:xfrm>
          <a:noFill/>
        </p:spPr>
      </p:pic>
      <p:sp>
        <p:nvSpPr>
          <p:cNvPr id="48131" name="Rectangle 2"/>
          <p:cNvSpPr>
            <a:spLocks noGrp="1" noChangeArrowheads="1"/>
          </p:cNvSpPr>
          <p:nvPr>
            <p:ph type="title"/>
          </p:nvPr>
        </p:nvSpPr>
        <p:spPr>
          <a:xfrm>
            <a:off x="685800" y="762000"/>
            <a:ext cx="7772400" cy="685800"/>
          </a:xfrm>
        </p:spPr>
        <p:txBody>
          <a:bodyPr>
            <a:normAutofit/>
          </a:bodyPr>
          <a:lstStyle/>
          <a:p>
            <a:pPr eaLnBrk="1" hangingPunct="1"/>
            <a:r>
              <a:rPr lang="en-US" sz="2800" dirty="0" smtClean="0"/>
              <a:t>How does a catalysis change the activation energy? </a:t>
            </a:r>
          </a:p>
        </p:txBody>
      </p:sp>
    </p:spTree>
    <p:extLst>
      <p:ext uri="{BB962C8B-B14F-4D97-AF65-F5344CB8AC3E}">
        <p14:creationId xmlns:p14="http://schemas.microsoft.com/office/powerpoint/2010/main" val="1300434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4_21"/>
          <p:cNvPicPr>
            <a:picLocks noChangeAspect="1" noChangeArrowheads="1"/>
          </p:cNvPicPr>
          <p:nvPr/>
        </p:nvPicPr>
        <p:blipFill>
          <a:blip r:embed="rId4" cstate="print"/>
          <a:srcRect/>
          <a:stretch>
            <a:fillRect/>
          </a:stretch>
        </p:blipFill>
        <p:spPr bwMode="auto">
          <a:xfrm>
            <a:off x="381000" y="2447925"/>
            <a:ext cx="5638800" cy="4059238"/>
          </a:xfrm>
          <a:prstGeom prst="rect">
            <a:avLst/>
          </a:prstGeom>
          <a:noFill/>
          <a:ln w="9525">
            <a:noFill/>
            <a:miter lim="800000"/>
            <a:headEnd/>
            <a:tailEnd/>
          </a:ln>
          <a:effectLst/>
        </p:spPr>
      </p:pic>
      <p:sp>
        <p:nvSpPr>
          <p:cNvPr id="23555" name="Rectangle 3"/>
          <p:cNvSpPr>
            <a:spLocks noGrp="1" noChangeArrowheads="1"/>
          </p:cNvSpPr>
          <p:nvPr>
            <p:ph type="title"/>
          </p:nvPr>
        </p:nvSpPr>
        <p:spPr>
          <a:xfrm>
            <a:off x="381000" y="457200"/>
            <a:ext cx="8382000" cy="533400"/>
          </a:xfrm>
        </p:spPr>
        <p:txBody>
          <a:bodyPr>
            <a:normAutofit/>
          </a:bodyPr>
          <a:lstStyle/>
          <a:p>
            <a:r>
              <a:rPr lang="en-US" sz="2400" dirty="0" smtClean="0"/>
              <a:t>How does the presence of a catalyst change reaction energetics? </a:t>
            </a:r>
            <a:endParaRPr lang="en-US" sz="2400" dirty="0"/>
          </a:p>
        </p:txBody>
      </p:sp>
      <p:graphicFrame>
        <p:nvGraphicFramePr>
          <p:cNvPr id="165888" name="Object 0"/>
          <p:cNvGraphicFramePr>
            <a:graphicFrameLocks noChangeAspect="1"/>
          </p:cNvGraphicFramePr>
          <p:nvPr/>
        </p:nvGraphicFramePr>
        <p:xfrm>
          <a:off x="1371600" y="1617663"/>
          <a:ext cx="3498850" cy="514350"/>
        </p:xfrm>
        <a:graphic>
          <a:graphicData uri="http://schemas.openxmlformats.org/presentationml/2006/ole">
            <mc:AlternateContent xmlns:mc="http://schemas.openxmlformats.org/markup-compatibility/2006">
              <mc:Choice xmlns:v="urn:schemas-microsoft-com:vml" Requires="v">
                <p:oleObj spid="_x0000_s81940" name="Equation" r:id="rId5" imgW="1206500" imgH="177800" progId="Equation.3">
                  <p:embed/>
                </p:oleObj>
              </mc:Choice>
              <mc:Fallback>
                <p:oleObj name="Equation" r:id="rId5" imgW="12065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617663"/>
                        <a:ext cx="34988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p:cNvSpPr txBox="1">
            <a:spLocks noChangeArrowheads="1"/>
          </p:cNvSpPr>
          <p:nvPr/>
        </p:nvSpPr>
        <p:spPr bwMode="auto">
          <a:xfrm>
            <a:off x="5257800" y="3656013"/>
            <a:ext cx="3657600" cy="1800225"/>
          </a:xfrm>
          <a:prstGeom prst="rect">
            <a:avLst/>
          </a:prstGeom>
          <a:noFill/>
          <a:ln w="9525">
            <a:noFill/>
            <a:miter lim="800000"/>
            <a:headEnd/>
            <a:tailEnd/>
          </a:ln>
          <a:effectLst/>
        </p:spPr>
        <p:txBody>
          <a:bodyPr>
            <a:spAutoFit/>
          </a:bodyPr>
          <a:lstStyle/>
          <a:p>
            <a:r>
              <a:rPr lang="en-US" sz="2800"/>
              <a:t>The catalyst, a chlorine atom, is not consumed during the chemical reaction.</a:t>
            </a:r>
          </a:p>
        </p:txBody>
      </p:sp>
    </p:spTree>
    <p:extLst>
      <p:ext uri="{BB962C8B-B14F-4D97-AF65-F5344CB8AC3E}">
        <p14:creationId xmlns:p14="http://schemas.microsoft.com/office/powerpoint/2010/main" val="3184216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2"/>
          <p:cNvSpPr>
            <a:spLocks noGrp="1"/>
          </p:cNvSpPr>
          <p:nvPr>
            <p:ph type="ftr" sz="quarter" idx="10"/>
          </p:nvPr>
        </p:nvSpPr>
        <p:spPr>
          <a:noFill/>
        </p:spPr>
        <p:txBody>
          <a:bodyPr/>
          <a:lstStyle/>
          <a:p>
            <a:r>
              <a:rPr lang="en-US"/>
              <a:t>Tro, Chemistry: A Molecular Approach</a:t>
            </a:r>
          </a:p>
        </p:txBody>
      </p:sp>
      <p:sp>
        <p:nvSpPr>
          <p:cNvPr id="105475" name="Slide Number Placeholder 3"/>
          <p:cNvSpPr>
            <a:spLocks noGrp="1"/>
          </p:cNvSpPr>
          <p:nvPr>
            <p:ph type="sldNum" sz="quarter" idx="11"/>
          </p:nvPr>
        </p:nvSpPr>
        <p:spPr>
          <a:noFill/>
        </p:spPr>
        <p:txBody>
          <a:bodyPr/>
          <a:lstStyle/>
          <a:p>
            <a:fld id="{97F91B6B-C3C8-4F85-BB78-D6EFA88E697D}" type="slidenum">
              <a:rPr lang="en-US"/>
              <a:pPr/>
              <a:t>34</a:t>
            </a:fld>
            <a:endParaRPr lang="en-US"/>
          </a:p>
        </p:txBody>
      </p:sp>
      <p:sp>
        <p:nvSpPr>
          <p:cNvPr id="105476" name="Rectangle 4"/>
          <p:cNvSpPr>
            <a:spLocks noGrp="1" noChangeArrowheads="1"/>
          </p:cNvSpPr>
          <p:nvPr>
            <p:ph type="title"/>
          </p:nvPr>
        </p:nvSpPr>
        <p:spPr/>
        <p:txBody>
          <a:bodyPr>
            <a:normAutofit/>
          </a:bodyPr>
          <a:lstStyle/>
          <a:p>
            <a:pPr eaLnBrk="1" hangingPunct="1"/>
            <a:r>
              <a:rPr lang="en-US" sz="4000" dirty="0" smtClean="0"/>
              <a:t>What is a lock and key mechanism?</a:t>
            </a:r>
          </a:p>
        </p:txBody>
      </p:sp>
      <p:pic>
        <p:nvPicPr>
          <p:cNvPr id="105477" name="Picture 5" descr="13_21[1]"/>
          <p:cNvPicPr>
            <a:picLocks noChangeAspect="1" noChangeArrowheads="1"/>
          </p:cNvPicPr>
          <p:nvPr/>
        </p:nvPicPr>
        <p:blipFill>
          <a:blip r:embed="rId3" cstate="print"/>
          <a:srcRect/>
          <a:stretch>
            <a:fillRect/>
          </a:stretch>
        </p:blipFill>
        <p:spPr bwMode="auto">
          <a:xfrm>
            <a:off x="1066800" y="2057400"/>
            <a:ext cx="6604000" cy="3632200"/>
          </a:xfrm>
          <a:prstGeom prst="rect">
            <a:avLst/>
          </a:prstGeom>
          <a:noFill/>
          <a:ln w="9525">
            <a:noFill/>
            <a:miter lim="800000"/>
            <a:headEnd/>
            <a:tailEnd/>
          </a:ln>
        </p:spPr>
      </p:pic>
    </p:spTree>
    <p:extLst>
      <p:ext uri="{BB962C8B-B14F-4D97-AF65-F5344CB8AC3E}">
        <p14:creationId xmlns:p14="http://schemas.microsoft.com/office/powerpoint/2010/main" val="2792664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2"/>
          <p:cNvSpPr>
            <a:spLocks noGrp="1"/>
          </p:cNvSpPr>
          <p:nvPr>
            <p:ph type="ftr" sz="quarter" idx="10"/>
          </p:nvPr>
        </p:nvSpPr>
        <p:spPr>
          <a:noFill/>
        </p:spPr>
        <p:txBody>
          <a:bodyPr/>
          <a:lstStyle/>
          <a:p>
            <a:r>
              <a:rPr lang="en-US"/>
              <a:t>Tro, Chemistry: A Molecular Approach</a:t>
            </a:r>
          </a:p>
        </p:txBody>
      </p:sp>
      <p:sp>
        <p:nvSpPr>
          <p:cNvPr id="106499" name="Slide Number Placeholder 3"/>
          <p:cNvSpPr>
            <a:spLocks noGrp="1"/>
          </p:cNvSpPr>
          <p:nvPr>
            <p:ph type="sldNum" sz="quarter" idx="11"/>
          </p:nvPr>
        </p:nvSpPr>
        <p:spPr>
          <a:noFill/>
        </p:spPr>
        <p:txBody>
          <a:bodyPr/>
          <a:lstStyle/>
          <a:p>
            <a:fld id="{B11949AE-749C-4E05-B6E4-EB8E1393AFBA}" type="slidenum">
              <a:rPr lang="en-US"/>
              <a:pPr/>
              <a:t>35</a:t>
            </a:fld>
            <a:endParaRPr lang="en-US"/>
          </a:p>
        </p:txBody>
      </p:sp>
      <p:sp>
        <p:nvSpPr>
          <p:cNvPr id="106500" name="Rectangle 2"/>
          <p:cNvSpPr>
            <a:spLocks noGrp="1" noChangeArrowheads="1"/>
          </p:cNvSpPr>
          <p:nvPr>
            <p:ph type="title"/>
          </p:nvPr>
        </p:nvSpPr>
        <p:spPr>
          <a:xfrm>
            <a:off x="304800" y="76200"/>
            <a:ext cx="8458200" cy="990600"/>
          </a:xfrm>
        </p:spPr>
        <p:txBody>
          <a:bodyPr>
            <a:normAutofit/>
          </a:bodyPr>
          <a:lstStyle/>
          <a:p>
            <a:pPr eaLnBrk="1" hangingPunct="1"/>
            <a:r>
              <a:rPr lang="en-US" sz="3600" dirty="0" smtClean="0"/>
              <a:t>What is the enzymatic </a:t>
            </a:r>
            <a:r>
              <a:rPr lang="en-US" sz="3600" dirty="0"/>
              <a:t>h</a:t>
            </a:r>
            <a:r>
              <a:rPr lang="en-US" sz="3600" dirty="0" smtClean="0"/>
              <a:t>ydrolysis of sucrose?</a:t>
            </a:r>
          </a:p>
        </p:txBody>
      </p:sp>
      <p:pic>
        <p:nvPicPr>
          <p:cNvPr id="106501" name="Picture 4" descr="13_21-01UN[1]"/>
          <p:cNvPicPr>
            <a:picLocks noChangeAspect="1" noChangeArrowheads="1"/>
          </p:cNvPicPr>
          <p:nvPr/>
        </p:nvPicPr>
        <p:blipFill>
          <a:blip r:embed="rId3" cstate="print"/>
          <a:srcRect b="4338"/>
          <a:stretch>
            <a:fillRect/>
          </a:stretch>
        </p:blipFill>
        <p:spPr bwMode="auto">
          <a:xfrm>
            <a:off x="2133600" y="990600"/>
            <a:ext cx="4978400" cy="2590800"/>
          </a:xfrm>
          <a:prstGeom prst="rect">
            <a:avLst/>
          </a:prstGeom>
          <a:noFill/>
          <a:ln w="9525">
            <a:noFill/>
            <a:miter lim="800000"/>
            <a:headEnd/>
            <a:tailEnd/>
          </a:ln>
        </p:spPr>
      </p:pic>
      <p:pic>
        <p:nvPicPr>
          <p:cNvPr id="145413" name="Picture 5" descr="13_22[1]"/>
          <p:cNvPicPr>
            <a:picLocks noChangeAspect="1" noChangeArrowheads="1"/>
          </p:cNvPicPr>
          <p:nvPr/>
        </p:nvPicPr>
        <p:blipFill>
          <a:blip r:embed="rId4" cstate="print"/>
          <a:srcRect/>
          <a:stretch>
            <a:fillRect/>
          </a:stretch>
        </p:blipFill>
        <p:spPr bwMode="auto">
          <a:xfrm>
            <a:off x="3276600" y="3657600"/>
            <a:ext cx="3505200" cy="3038475"/>
          </a:xfrm>
          <a:prstGeom prst="rect">
            <a:avLst/>
          </a:prstGeom>
          <a:noFill/>
          <a:ln w="9525">
            <a:noFill/>
            <a:miter lim="800000"/>
            <a:headEnd/>
            <a:tailEnd/>
          </a:ln>
        </p:spPr>
      </p:pic>
    </p:spTree>
    <p:extLst>
      <p:ext uri="{BB962C8B-B14F-4D97-AF65-F5344CB8AC3E}">
        <p14:creationId xmlns:p14="http://schemas.microsoft.com/office/powerpoint/2010/main" val="3067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dissolve">
                                      <p:cBhvr>
                                        <p:cTn id="7"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2"/>
          <p:cNvSpPr>
            <a:spLocks noGrp="1"/>
          </p:cNvSpPr>
          <p:nvPr>
            <p:ph type="ftr" sz="quarter" idx="10"/>
          </p:nvPr>
        </p:nvSpPr>
        <p:spPr>
          <a:noFill/>
        </p:spPr>
        <p:txBody>
          <a:bodyPr/>
          <a:lstStyle/>
          <a:p>
            <a:r>
              <a:rPr lang="en-US"/>
              <a:t>Tro, Chemistry: A Molecular Approach</a:t>
            </a:r>
          </a:p>
        </p:txBody>
      </p:sp>
      <p:sp>
        <p:nvSpPr>
          <p:cNvPr id="103427" name="Slide Number Placeholder 3"/>
          <p:cNvSpPr>
            <a:spLocks noGrp="1"/>
          </p:cNvSpPr>
          <p:nvPr>
            <p:ph type="sldNum" sz="quarter" idx="11"/>
          </p:nvPr>
        </p:nvSpPr>
        <p:spPr>
          <a:noFill/>
        </p:spPr>
        <p:txBody>
          <a:bodyPr/>
          <a:lstStyle/>
          <a:p>
            <a:fld id="{A01A8A9C-2417-4B79-885C-95ED6B3E45AD}" type="slidenum">
              <a:rPr lang="en-US"/>
              <a:pPr/>
              <a:t>36</a:t>
            </a:fld>
            <a:endParaRPr lang="en-US"/>
          </a:p>
        </p:txBody>
      </p:sp>
      <p:sp>
        <p:nvSpPr>
          <p:cNvPr id="103428" name="Rectangle 2"/>
          <p:cNvSpPr>
            <a:spLocks noGrp="1" noChangeArrowheads="1"/>
          </p:cNvSpPr>
          <p:nvPr>
            <p:ph type="title"/>
          </p:nvPr>
        </p:nvSpPr>
        <p:spPr/>
        <p:txBody>
          <a:bodyPr>
            <a:normAutofit/>
          </a:bodyPr>
          <a:lstStyle/>
          <a:p>
            <a:pPr eaLnBrk="1" hangingPunct="1"/>
            <a:r>
              <a:rPr lang="en-US" sz="3200" dirty="0" smtClean="0"/>
              <a:t>What are the steps of catalytic hydrogenation?</a:t>
            </a:r>
            <a:br>
              <a:rPr lang="en-US" sz="3200" dirty="0" smtClean="0"/>
            </a:br>
            <a:r>
              <a:rPr lang="en-US" sz="3200" dirty="0" smtClean="0"/>
              <a:t>H</a:t>
            </a:r>
            <a:r>
              <a:rPr lang="en-US" sz="3200" baseline="-25000" dirty="0" smtClean="0"/>
              <a:t>2</a:t>
            </a:r>
            <a:r>
              <a:rPr lang="en-US" sz="3200" dirty="0" smtClean="0"/>
              <a:t>C=CH</a:t>
            </a:r>
            <a:r>
              <a:rPr lang="en-US" sz="3200" baseline="-25000" dirty="0" smtClean="0"/>
              <a:t>2 (g)</a:t>
            </a:r>
            <a:r>
              <a:rPr lang="en-US" sz="3200" dirty="0" smtClean="0"/>
              <a:t> + H</a:t>
            </a:r>
            <a:r>
              <a:rPr lang="en-US" sz="3200" baseline="-25000" dirty="0" smtClean="0"/>
              <a:t>2 (g)</a:t>
            </a:r>
            <a:r>
              <a:rPr lang="en-US" sz="3200" dirty="0" smtClean="0"/>
              <a:t> →</a:t>
            </a:r>
            <a:r>
              <a:rPr lang="en-US" sz="3200" dirty="0" smtClean="0">
                <a:cs typeface="Times New Roman" pitchFamily="18" charset="0"/>
              </a:rPr>
              <a:t> CH</a:t>
            </a:r>
            <a:r>
              <a:rPr lang="en-US" sz="3200" baseline="-25000" dirty="0" smtClean="0">
                <a:cs typeface="Times New Roman" pitchFamily="18" charset="0"/>
              </a:rPr>
              <a:t>3</a:t>
            </a:r>
            <a:r>
              <a:rPr lang="en-US" sz="3200" dirty="0" smtClean="0">
                <a:cs typeface="Times New Roman" pitchFamily="18" charset="0"/>
              </a:rPr>
              <a:t>CH</a:t>
            </a:r>
            <a:r>
              <a:rPr lang="en-US" sz="3200" baseline="-25000" dirty="0" smtClean="0">
                <a:cs typeface="Times New Roman" pitchFamily="18" charset="0"/>
              </a:rPr>
              <a:t>3 (g)</a:t>
            </a:r>
            <a:endParaRPr lang="en-US" sz="3200" dirty="0" smtClean="0">
              <a:cs typeface="Times New Roman" pitchFamily="18" charset="0"/>
            </a:endParaRPr>
          </a:p>
        </p:txBody>
      </p:sp>
      <p:pic>
        <p:nvPicPr>
          <p:cNvPr id="103429" name="Picture 3" descr="13_20[1]"/>
          <p:cNvPicPr>
            <a:picLocks noChangeAspect="1" noChangeArrowheads="1"/>
          </p:cNvPicPr>
          <p:nvPr/>
        </p:nvPicPr>
        <p:blipFill>
          <a:blip r:embed="rId3" cstate="print"/>
          <a:srcRect b="3391"/>
          <a:stretch>
            <a:fillRect/>
          </a:stretch>
        </p:blipFill>
        <p:spPr bwMode="auto">
          <a:xfrm>
            <a:off x="2029216" y="1447800"/>
            <a:ext cx="5264150" cy="5165966"/>
          </a:xfrm>
          <a:prstGeom prst="rect">
            <a:avLst/>
          </a:prstGeom>
          <a:noFill/>
          <a:ln w="9525">
            <a:noFill/>
            <a:miter lim="800000"/>
            <a:headEnd/>
            <a:tailEnd/>
          </a:ln>
        </p:spPr>
      </p:pic>
    </p:spTree>
    <p:extLst>
      <p:ext uri="{BB962C8B-B14F-4D97-AF65-F5344CB8AC3E}">
        <p14:creationId xmlns:p14="http://schemas.microsoft.com/office/powerpoint/2010/main" val="1564086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1588" y="434975"/>
            <a:ext cx="9139237" cy="5986463"/>
          </a:xfrm>
          <a:prstGeom prst="rect">
            <a:avLst/>
          </a:prstGeom>
          <a:noFill/>
          <a:ln w="9525">
            <a:noFill/>
            <a:miter lim="800000"/>
            <a:headEnd/>
            <a:tailEnd/>
          </a:ln>
        </p:spPr>
      </p:pic>
    </p:spTree>
    <p:extLst>
      <p:ext uri="{BB962C8B-B14F-4D97-AF65-F5344CB8AC3E}">
        <p14:creationId xmlns:p14="http://schemas.microsoft.com/office/powerpoint/2010/main" val="1835864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838200"/>
            <a:ext cx="4343400" cy="2286000"/>
          </a:xfrm>
        </p:spPr>
        <p:txBody>
          <a:bodyPr/>
          <a:lstStyle/>
          <a:p>
            <a:r>
              <a:rPr lang="en-US" dirty="0"/>
              <a:t>Molecular View of Catalytic Converters</a:t>
            </a:r>
          </a:p>
        </p:txBody>
      </p:sp>
      <p:sp>
        <p:nvSpPr>
          <p:cNvPr id="24580" name="Text Box 4"/>
          <p:cNvSpPr txBox="1">
            <a:spLocks noChangeArrowheads="1"/>
          </p:cNvSpPr>
          <p:nvPr/>
        </p:nvSpPr>
        <p:spPr bwMode="auto">
          <a:xfrm>
            <a:off x="304800" y="3372534"/>
            <a:ext cx="4688719" cy="646331"/>
          </a:xfrm>
          <a:prstGeom prst="rect">
            <a:avLst/>
          </a:prstGeom>
          <a:noFill/>
          <a:ln w="9525">
            <a:noFill/>
            <a:miter lim="800000"/>
            <a:headEnd/>
            <a:tailEnd/>
          </a:ln>
          <a:effectLst/>
        </p:spPr>
        <p:txBody>
          <a:bodyPr wrap="none">
            <a:spAutoFit/>
          </a:bodyPr>
          <a:lstStyle/>
          <a:p>
            <a:r>
              <a:rPr lang="en-US" sz="3600" dirty="0"/>
              <a:t>2 </a:t>
            </a:r>
            <a:r>
              <a:rPr lang="en-US" sz="3600" dirty="0" smtClean="0"/>
              <a:t>NO</a:t>
            </a:r>
            <a:r>
              <a:rPr lang="en-US" sz="3600" baseline="-25000" dirty="0" smtClean="0"/>
              <a:t> (g)  </a:t>
            </a:r>
            <a:r>
              <a:rPr lang="en-US" sz="3600" dirty="0" smtClean="0">
                <a:sym typeface="Wingdings" pitchFamily="2" charset="2"/>
              </a:rPr>
              <a:t></a:t>
            </a:r>
            <a:r>
              <a:rPr lang="en-US" sz="3600" dirty="0" smtClean="0"/>
              <a:t>  N</a:t>
            </a:r>
            <a:r>
              <a:rPr lang="en-US" sz="3600" baseline="-25000" dirty="0" smtClean="0"/>
              <a:t>2 (g)</a:t>
            </a:r>
            <a:r>
              <a:rPr lang="en-US" sz="3600" dirty="0" smtClean="0"/>
              <a:t>  </a:t>
            </a:r>
            <a:r>
              <a:rPr lang="en-US" sz="3600" dirty="0"/>
              <a:t>+  </a:t>
            </a:r>
            <a:r>
              <a:rPr lang="en-US" sz="3600" dirty="0" smtClean="0"/>
              <a:t>O</a:t>
            </a:r>
            <a:r>
              <a:rPr lang="en-US" sz="3600" baseline="-25000" dirty="0" smtClean="0"/>
              <a:t>2 (g)</a:t>
            </a:r>
            <a:endParaRPr lang="en-US" sz="3600" dirty="0"/>
          </a:p>
        </p:txBody>
      </p:sp>
      <p:pic>
        <p:nvPicPr>
          <p:cNvPr id="24582" name="Picture 6" descr="figure 14"/>
          <p:cNvPicPr>
            <a:picLocks noChangeAspect="1" noChangeArrowheads="1"/>
          </p:cNvPicPr>
          <p:nvPr/>
        </p:nvPicPr>
        <p:blipFill>
          <a:blip r:embed="rId3" cstate="print"/>
          <a:srcRect/>
          <a:stretch>
            <a:fillRect/>
          </a:stretch>
        </p:blipFill>
        <p:spPr bwMode="auto">
          <a:xfrm>
            <a:off x="4978400" y="685800"/>
            <a:ext cx="4014788" cy="6019800"/>
          </a:xfrm>
          <a:prstGeom prst="rect">
            <a:avLst/>
          </a:prstGeom>
          <a:noFill/>
        </p:spPr>
      </p:pic>
    </p:spTree>
    <p:extLst>
      <p:ext uri="{BB962C8B-B14F-4D97-AF65-F5344CB8AC3E}">
        <p14:creationId xmlns:p14="http://schemas.microsoft.com/office/powerpoint/2010/main" val="1150742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catalysts"/>
          <p:cNvPicPr>
            <a:picLocks noGrp="1" noChangeAspect="1" noChangeArrowheads="1"/>
          </p:cNvPicPr>
          <p:nvPr>
            <p:ph/>
          </p:nvPr>
        </p:nvPicPr>
        <p:blipFill>
          <a:blip r:embed="rId2" cstate="print"/>
          <a:srcRect/>
          <a:stretch>
            <a:fillRect/>
          </a:stretch>
        </p:blipFill>
        <p:spPr>
          <a:xfrm>
            <a:off x="304800" y="304800"/>
            <a:ext cx="8610600" cy="5740400"/>
          </a:xfrm>
          <a:noFill/>
        </p:spPr>
      </p:pic>
    </p:spTree>
    <p:extLst>
      <p:ext uri="{BB962C8B-B14F-4D97-AF65-F5344CB8AC3E}">
        <p14:creationId xmlns:p14="http://schemas.microsoft.com/office/powerpoint/2010/main" val="3916226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Concentration as a function of time</a:t>
            </a:r>
            <a:br>
              <a:rPr lang="en-US" sz="3600" dirty="0" smtClean="0"/>
            </a:br>
            <a:r>
              <a:rPr lang="en-US" sz="3600" dirty="0" smtClean="0"/>
              <a:t>2 N</a:t>
            </a:r>
            <a:r>
              <a:rPr lang="en-US" sz="3600" baseline="-25000" dirty="0" smtClean="0"/>
              <a:t>2</a:t>
            </a:r>
            <a:r>
              <a:rPr lang="en-US" sz="3600" dirty="0" smtClean="0"/>
              <a:t>O</a:t>
            </a:r>
            <a:r>
              <a:rPr lang="en-US" sz="3600" baseline="-25000" dirty="0" smtClean="0"/>
              <a:t>5 (g) </a:t>
            </a:r>
            <a:r>
              <a:rPr lang="en-US" sz="3600" dirty="0" smtClean="0">
                <a:sym typeface="Wingdings" pitchFamily="2" charset="2"/>
              </a:rPr>
              <a:t> 4 NO</a:t>
            </a:r>
            <a:r>
              <a:rPr lang="en-US" sz="3600" baseline="-25000" dirty="0" smtClean="0">
                <a:sym typeface="Wingdings" pitchFamily="2" charset="2"/>
              </a:rPr>
              <a:t>2 (g) </a:t>
            </a:r>
            <a:r>
              <a:rPr lang="en-US" sz="3600" dirty="0" smtClean="0">
                <a:sym typeface="Wingdings" pitchFamily="2" charset="2"/>
              </a:rPr>
              <a:t>+ O</a:t>
            </a:r>
            <a:r>
              <a:rPr lang="en-US" sz="3600" baseline="-25000" dirty="0" smtClean="0">
                <a:sym typeface="Wingdings" pitchFamily="2" charset="2"/>
              </a:rPr>
              <a:t>2 (g)</a:t>
            </a:r>
            <a:endParaRPr lang="en-US" sz="3600" baseline="-25000" dirty="0"/>
          </a:p>
        </p:txBody>
      </p:sp>
      <p:pic>
        <p:nvPicPr>
          <p:cNvPr id="9220" name="Picture 4" descr="n2o5_graph"/>
          <p:cNvPicPr>
            <a:picLocks noGrp="1" noChangeAspect="1" noChangeArrowheads="1"/>
          </p:cNvPicPr>
          <p:nvPr>
            <p:ph idx="4294967295"/>
          </p:nvPr>
        </p:nvPicPr>
        <p:blipFill>
          <a:blip r:embed="rId3" cstate="print"/>
          <a:srcRect/>
          <a:stretch>
            <a:fillRect/>
          </a:stretch>
        </p:blipFill>
        <p:spPr>
          <a:xfrm>
            <a:off x="990600" y="1447800"/>
            <a:ext cx="7772400" cy="5207000"/>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228600"/>
            <a:ext cx="8458200" cy="1143000"/>
          </a:xfrm>
          <a:noFill/>
          <a:ln/>
        </p:spPr>
        <p:txBody>
          <a:bodyPr lIns="90488" tIns="44450" rIns="90488" bIns="44450"/>
          <a:lstStyle/>
          <a:p>
            <a:r>
              <a:rPr lang="en-US" dirty="0" smtClean="0"/>
              <a:t>What is a first </a:t>
            </a:r>
            <a:r>
              <a:rPr lang="en-US" dirty="0"/>
              <a:t>o</a:t>
            </a:r>
            <a:r>
              <a:rPr lang="en-US" dirty="0" smtClean="0"/>
              <a:t>rder reaction?</a:t>
            </a:r>
            <a:endParaRPr lang="en-US" dirty="0"/>
          </a:p>
        </p:txBody>
      </p:sp>
      <p:sp>
        <p:nvSpPr>
          <p:cNvPr id="4" name="Footer Placeholder 3"/>
          <p:cNvSpPr>
            <a:spLocks noGrp="1"/>
          </p:cNvSpPr>
          <p:nvPr>
            <p:ph type="ftr" sz="quarter" idx="10"/>
          </p:nvPr>
        </p:nvSpPr>
        <p:spPr/>
        <p:txBody>
          <a:bodyPr/>
          <a:lstStyle/>
          <a:p>
            <a:r>
              <a:rPr lang="en-US"/>
              <a:t>Tro, Chemistry: A Molecular Approach</a:t>
            </a:r>
          </a:p>
        </p:txBody>
      </p:sp>
      <p:sp>
        <p:nvSpPr>
          <p:cNvPr id="5" name="Slide Number Placeholder 4"/>
          <p:cNvSpPr>
            <a:spLocks noGrp="1"/>
          </p:cNvSpPr>
          <p:nvPr>
            <p:ph type="sldNum" sz="quarter" idx="11"/>
          </p:nvPr>
        </p:nvSpPr>
        <p:spPr/>
        <p:txBody>
          <a:bodyPr/>
          <a:lstStyle/>
          <a:p>
            <a:fld id="{11C0DBF4-CB5B-477F-A669-B01B3BE35BAC}" type="slidenum">
              <a:rPr lang="en-US"/>
              <a:pPr/>
              <a:t>40</a:t>
            </a:fld>
            <a:endParaRPr lang="en-US"/>
          </a:p>
        </p:txBody>
      </p:sp>
      <p:grpSp>
        <p:nvGrpSpPr>
          <p:cNvPr id="2" name="Group 2"/>
          <p:cNvGrpSpPr>
            <a:grpSpLocks/>
          </p:cNvGrpSpPr>
          <p:nvPr/>
        </p:nvGrpSpPr>
        <p:grpSpPr bwMode="auto">
          <a:xfrm>
            <a:off x="1700213" y="1371600"/>
            <a:ext cx="5767387" cy="4764088"/>
            <a:chOff x="1071" y="864"/>
            <a:chExt cx="3633" cy="3001"/>
          </a:xfrm>
        </p:grpSpPr>
        <p:sp>
          <p:nvSpPr>
            <p:cNvPr id="7" name="Line 3"/>
            <p:cNvSpPr>
              <a:spLocks noChangeShapeType="1"/>
            </p:cNvSpPr>
            <p:nvPr/>
          </p:nvSpPr>
          <p:spPr bwMode="auto">
            <a:xfrm>
              <a:off x="1742" y="864"/>
              <a:ext cx="0" cy="2639"/>
            </a:xfrm>
            <a:prstGeom prst="line">
              <a:avLst/>
            </a:prstGeom>
            <a:noFill/>
            <a:ln w="12700">
              <a:solidFill>
                <a:schemeClr val="tx1"/>
              </a:solidFill>
              <a:round/>
              <a:headEnd/>
              <a:tailEnd/>
            </a:ln>
            <a:effectLst/>
          </p:spPr>
          <p:txBody>
            <a:bodyPr/>
            <a:lstStyle/>
            <a:p>
              <a:endParaRPr lang="en-US"/>
            </a:p>
          </p:txBody>
        </p:sp>
        <p:sp>
          <p:nvSpPr>
            <p:cNvPr id="8" name="Line 4"/>
            <p:cNvSpPr>
              <a:spLocks noChangeShapeType="1"/>
            </p:cNvSpPr>
            <p:nvPr/>
          </p:nvSpPr>
          <p:spPr bwMode="auto">
            <a:xfrm>
              <a:off x="1742" y="3503"/>
              <a:ext cx="2866" cy="0"/>
            </a:xfrm>
            <a:prstGeom prst="line">
              <a:avLst/>
            </a:prstGeom>
            <a:noFill/>
            <a:ln w="12700">
              <a:solidFill>
                <a:schemeClr val="tx1"/>
              </a:solidFill>
              <a:round/>
              <a:headEnd/>
              <a:tailEnd/>
            </a:ln>
            <a:effectLst/>
          </p:spPr>
          <p:txBody>
            <a:bodyPr/>
            <a:lstStyle/>
            <a:p>
              <a:endParaRPr lang="en-US"/>
            </a:p>
          </p:txBody>
        </p:sp>
        <p:sp>
          <p:nvSpPr>
            <p:cNvPr id="9" name="Line 5"/>
            <p:cNvSpPr>
              <a:spLocks noChangeShapeType="1"/>
            </p:cNvSpPr>
            <p:nvPr/>
          </p:nvSpPr>
          <p:spPr bwMode="auto">
            <a:xfrm>
              <a:off x="1742" y="1063"/>
              <a:ext cx="2962" cy="1625"/>
            </a:xfrm>
            <a:prstGeom prst="line">
              <a:avLst/>
            </a:prstGeom>
            <a:noFill/>
            <a:ln w="12700">
              <a:solidFill>
                <a:schemeClr val="tx1"/>
              </a:solidFill>
              <a:round/>
              <a:headEnd/>
              <a:tailEnd/>
            </a:ln>
            <a:effectLst/>
          </p:spPr>
          <p:txBody>
            <a:bodyPr/>
            <a:lstStyle/>
            <a:p>
              <a:endParaRPr lang="en-US"/>
            </a:p>
          </p:txBody>
        </p:sp>
        <p:sp>
          <p:nvSpPr>
            <p:cNvPr id="10" name="Rectangle 6"/>
            <p:cNvSpPr>
              <a:spLocks noChangeArrowheads="1"/>
            </p:cNvSpPr>
            <p:nvPr/>
          </p:nvSpPr>
          <p:spPr bwMode="auto">
            <a:xfrm>
              <a:off x="1208" y="918"/>
              <a:ext cx="512" cy="248"/>
            </a:xfrm>
            <a:prstGeom prst="rect">
              <a:avLst/>
            </a:prstGeom>
            <a:noFill/>
            <a:ln w="12700">
              <a:noFill/>
              <a:miter lim="800000"/>
              <a:headEnd/>
              <a:tailEnd/>
            </a:ln>
            <a:effectLst/>
          </p:spPr>
          <p:txBody>
            <a:bodyPr wrap="none" lIns="90488" tIns="44450" rIns="90488" bIns="44450">
              <a:spAutoFit/>
            </a:bodyPr>
            <a:lstStyle/>
            <a:p>
              <a:pPr eaLnBrk="0" hangingPunct="0"/>
              <a:r>
                <a:rPr lang="en-US" sz="2000"/>
                <a:t>ln[A]</a:t>
              </a:r>
              <a:r>
                <a:rPr lang="en-US" sz="2000" baseline="-25000"/>
                <a:t>0</a:t>
              </a:r>
              <a:endParaRPr lang="en-US" sz="2000"/>
            </a:p>
          </p:txBody>
        </p:sp>
        <p:sp>
          <p:nvSpPr>
            <p:cNvPr id="11" name="Rectangle 7"/>
            <p:cNvSpPr>
              <a:spLocks noChangeArrowheads="1"/>
            </p:cNvSpPr>
            <p:nvPr/>
          </p:nvSpPr>
          <p:spPr bwMode="auto">
            <a:xfrm>
              <a:off x="1071" y="1760"/>
              <a:ext cx="668" cy="363"/>
            </a:xfrm>
            <a:prstGeom prst="rect">
              <a:avLst/>
            </a:prstGeom>
            <a:noFill/>
            <a:ln w="12700">
              <a:noFill/>
              <a:miter lim="800000"/>
              <a:headEnd/>
              <a:tailEnd/>
            </a:ln>
            <a:effectLst/>
          </p:spPr>
          <p:txBody>
            <a:bodyPr wrap="none" lIns="90488" tIns="44450" rIns="90488" bIns="44450">
              <a:spAutoFit/>
            </a:bodyPr>
            <a:lstStyle/>
            <a:p>
              <a:pPr eaLnBrk="0" hangingPunct="0"/>
              <a:r>
                <a:rPr lang="en-US" sz="3200" dirty="0" err="1"/>
                <a:t>ln</a:t>
              </a:r>
              <a:r>
                <a:rPr lang="en-US" sz="3200" dirty="0"/>
                <a:t>[A]</a:t>
              </a:r>
            </a:p>
          </p:txBody>
        </p:sp>
        <p:sp>
          <p:nvSpPr>
            <p:cNvPr id="12" name="Rectangle 8"/>
            <p:cNvSpPr>
              <a:spLocks noChangeArrowheads="1"/>
            </p:cNvSpPr>
            <p:nvPr/>
          </p:nvSpPr>
          <p:spPr bwMode="auto">
            <a:xfrm>
              <a:off x="2572" y="3540"/>
              <a:ext cx="511" cy="325"/>
            </a:xfrm>
            <a:prstGeom prst="rect">
              <a:avLst/>
            </a:prstGeom>
            <a:noFill/>
            <a:ln w="12700">
              <a:noFill/>
              <a:miter lim="800000"/>
              <a:headEnd/>
              <a:tailEnd/>
            </a:ln>
            <a:effectLst/>
          </p:spPr>
          <p:txBody>
            <a:bodyPr wrap="none" lIns="90488" tIns="44450" rIns="90488" bIns="44450">
              <a:spAutoFit/>
            </a:bodyPr>
            <a:lstStyle/>
            <a:p>
              <a:pPr eaLnBrk="0" hangingPunct="0"/>
              <a:r>
                <a:rPr lang="en-US" sz="2800"/>
                <a:t>time</a:t>
              </a:r>
            </a:p>
          </p:txBody>
        </p:sp>
        <p:sp>
          <p:nvSpPr>
            <p:cNvPr id="13" name="Rectangle 9"/>
            <p:cNvSpPr>
              <a:spLocks noChangeArrowheads="1"/>
            </p:cNvSpPr>
            <p:nvPr/>
          </p:nvSpPr>
          <p:spPr bwMode="auto">
            <a:xfrm rot="1560000">
              <a:off x="2707" y="1551"/>
              <a:ext cx="1049" cy="325"/>
            </a:xfrm>
            <a:prstGeom prst="rect">
              <a:avLst/>
            </a:prstGeom>
            <a:noFill/>
            <a:ln w="12700">
              <a:noFill/>
              <a:miter lim="800000"/>
              <a:headEnd/>
              <a:tailEnd/>
            </a:ln>
            <a:effectLst/>
          </p:spPr>
          <p:txBody>
            <a:bodyPr wrap="none" lIns="90488" tIns="44450" rIns="90488" bIns="44450">
              <a:spAutoFit/>
            </a:bodyPr>
            <a:lstStyle/>
            <a:p>
              <a:pPr eaLnBrk="0" hangingPunct="0"/>
              <a:r>
                <a:rPr lang="en-US" sz="2800"/>
                <a:t>slope = </a:t>
              </a:r>
              <a:r>
                <a:rPr lang="en-US" sz="2800">
                  <a:cs typeface="Times New Roman" pitchFamily="18" charset="0"/>
                </a:rPr>
                <a:t>−</a:t>
              </a:r>
              <a:r>
                <a:rPr lang="en-US" sz="2800" i="1"/>
                <a:t>k</a:t>
              </a:r>
            </a:p>
          </p:txBody>
        </p:sp>
      </p:gr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2"/>
          <p:cNvSpPr>
            <a:spLocks noGrp="1"/>
          </p:cNvSpPr>
          <p:nvPr>
            <p:ph type="ftr" sz="quarter" idx="10"/>
          </p:nvPr>
        </p:nvSpPr>
        <p:spPr/>
        <p:txBody>
          <a:bodyPr/>
          <a:lstStyle/>
          <a:p>
            <a:r>
              <a:rPr lang="en-US"/>
              <a:t>Tro, Chemistry: A Molecular Approach</a:t>
            </a:r>
          </a:p>
        </p:txBody>
      </p:sp>
      <p:sp>
        <p:nvSpPr>
          <p:cNvPr id="31" name="Slide Number Placeholder 3"/>
          <p:cNvSpPr>
            <a:spLocks noGrp="1"/>
          </p:cNvSpPr>
          <p:nvPr>
            <p:ph type="sldNum" sz="quarter" idx="11"/>
          </p:nvPr>
        </p:nvSpPr>
        <p:spPr/>
        <p:txBody>
          <a:bodyPr/>
          <a:lstStyle/>
          <a:p>
            <a:fld id="{6B52FB2E-DE78-4782-A92D-73F566C3109F}" type="slidenum">
              <a:rPr lang="en-US"/>
              <a:pPr/>
              <a:t>41</a:t>
            </a:fld>
            <a:endParaRPr lang="en-US"/>
          </a:p>
        </p:txBody>
      </p:sp>
      <p:sp>
        <p:nvSpPr>
          <p:cNvPr id="52226" name="Rectangle 2"/>
          <p:cNvSpPr>
            <a:spLocks noGrp="1" noChangeArrowheads="1"/>
          </p:cNvSpPr>
          <p:nvPr>
            <p:ph type="title"/>
          </p:nvPr>
        </p:nvSpPr>
        <p:spPr>
          <a:xfrm>
            <a:off x="685800" y="152400"/>
            <a:ext cx="7772400" cy="1143000"/>
          </a:xfrm>
          <a:noFill/>
          <a:ln/>
        </p:spPr>
        <p:txBody>
          <a:bodyPr lIns="90488" tIns="44450" rIns="90488" bIns="44450">
            <a:normAutofit fontScale="90000"/>
          </a:bodyPr>
          <a:lstStyle/>
          <a:p>
            <a:r>
              <a:rPr lang="en-US" sz="4000" dirty="0"/>
              <a:t>Rate Data for </a:t>
            </a:r>
            <a:br>
              <a:rPr lang="en-US" sz="4000" dirty="0"/>
            </a:br>
            <a:r>
              <a:rPr lang="en-US" sz="3600" dirty="0"/>
              <a:t>C</a:t>
            </a:r>
            <a:r>
              <a:rPr lang="en-US" sz="3600" baseline="-25000" dirty="0"/>
              <a:t>4</a:t>
            </a:r>
            <a:r>
              <a:rPr lang="en-US" sz="3600" dirty="0"/>
              <a:t>H</a:t>
            </a:r>
            <a:r>
              <a:rPr lang="en-US" sz="3600" baseline="-25000" dirty="0"/>
              <a:t>9</a:t>
            </a:r>
            <a:r>
              <a:rPr lang="en-US" sz="3600" dirty="0"/>
              <a:t>Cl </a:t>
            </a:r>
            <a:r>
              <a:rPr lang="en-US" sz="3600" dirty="0" smtClean="0"/>
              <a:t> </a:t>
            </a:r>
            <a:r>
              <a:rPr lang="en-US" sz="3600" baseline="-25000" dirty="0" smtClean="0"/>
              <a:t>(aq) </a:t>
            </a:r>
            <a:r>
              <a:rPr lang="en-US" sz="3600" dirty="0" smtClean="0"/>
              <a:t>+ H</a:t>
            </a:r>
            <a:r>
              <a:rPr lang="en-US" sz="3600" baseline="-25000" dirty="0" smtClean="0"/>
              <a:t>2</a:t>
            </a:r>
            <a:r>
              <a:rPr lang="en-US" sz="3600" dirty="0" smtClean="0"/>
              <a:t>O </a:t>
            </a:r>
            <a:r>
              <a:rPr lang="en-US" sz="3600" baseline="-25000" dirty="0" smtClean="0"/>
              <a:t>(l)</a:t>
            </a:r>
            <a:r>
              <a:rPr lang="en-US" sz="3600" dirty="0" smtClean="0"/>
              <a:t> </a:t>
            </a:r>
            <a:r>
              <a:rPr lang="en-US" sz="3600" dirty="0">
                <a:latin typeface="Symbol" pitchFamily="1" charset="2"/>
              </a:rPr>
              <a:t>®</a:t>
            </a:r>
            <a:r>
              <a:rPr lang="en-US" sz="3600" dirty="0"/>
              <a:t> </a:t>
            </a:r>
            <a:r>
              <a:rPr lang="en-US" sz="3600" dirty="0" smtClean="0"/>
              <a:t>C</a:t>
            </a:r>
            <a:r>
              <a:rPr lang="en-US" sz="3600" baseline="-25000" dirty="0" smtClean="0"/>
              <a:t>4</a:t>
            </a:r>
            <a:r>
              <a:rPr lang="en-US" sz="3600" dirty="0" smtClean="0"/>
              <a:t>H</a:t>
            </a:r>
            <a:r>
              <a:rPr lang="en-US" sz="3600" baseline="-25000" dirty="0" smtClean="0"/>
              <a:t>9</a:t>
            </a:r>
            <a:r>
              <a:rPr lang="en-US" sz="3600" dirty="0" smtClean="0"/>
              <a:t>OH </a:t>
            </a:r>
            <a:r>
              <a:rPr lang="en-US" sz="3600" baseline="-25000" dirty="0" smtClean="0"/>
              <a:t>(aq) </a:t>
            </a:r>
            <a:r>
              <a:rPr lang="en-US" sz="3600" dirty="0" smtClean="0"/>
              <a:t>+ </a:t>
            </a:r>
            <a:r>
              <a:rPr lang="en-US" sz="3600" dirty="0" err="1" smtClean="0"/>
              <a:t>HCl</a:t>
            </a:r>
            <a:r>
              <a:rPr lang="en-US" sz="3600" dirty="0" smtClean="0"/>
              <a:t> </a:t>
            </a:r>
            <a:r>
              <a:rPr lang="en-US" sz="3600" baseline="-25000" dirty="0" smtClean="0"/>
              <a:t>(aq)</a:t>
            </a:r>
            <a:endParaRPr lang="en-US" sz="3600" baseline="-25000" dirty="0"/>
          </a:p>
        </p:txBody>
      </p:sp>
      <p:graphicFrame>
        <p:nvGraphicFramePr>
          <p:cNvPr id="52267" name="Group 43"/>
          <p:cNvGraphicFramePr>
            <a:graphicFrameLocks noGrp="1"/>
          </p:cNvGraphicFramePr>
          <p:nvPr/>
        </p:nvGraphicFramePr>
        <p:xfrm>
          <a:off x="2514600" y="1371600"/>
          <a:ext cx="3914775" cy="5029200"/>
        </p:xfrm>
        <a:graphic>
          <a:graphicData uri="http://schemas.openxmlformats.org/drawingml/2006/table">
            <a:tbl>
              <a:tblPr/>
              <a:tblGrid>
                <a:gridCol w="1752600">
                  <a:extLst>
                    <a:ext uri="{9D8B030D-6E8A-4147-A177-3AD203B41FA5}">
                      <a16:colId xmlns:a16="http://schemas.microsoft.com/office/drawing/2014/main" xmlns="" val="20000"/>
                    </a:ext>
                  </a:extLst>
                </a:gridCol>
                <a:gridCol w="2162175">
                  <a:extLst>
                    <a:ext uri="{9D8B030D-6E8A-4147-A177-3AD203B41FA5}">
                      <a16:colId xmlns:a16="http://schemas.microsoft.com/office/drawing/2014/main" xmlns="" val="20001"/>
                    </a:ext>
                  </a:extLst>
                </a:gridCol>
              </a:tblGrid>
              <a:tr h="450850">
                <a:tc>
                  <a:txBody>
                    <a:bodyPr/>
                    <a:lstStyle/>
                    <a:p>
                      <a:pPr marL="0" marR="0" lvl="0" indent="0" algn="l" defTabSz="914400" rtl="0" eaLnBrk="1" fontAlgn="b" latinLnBrk="0" hangingPunct="1">
                        <a:lnSpc>
                          <a:spcPct val="100000"/>
                        </a:lnSpc>
                        <a:spcBef>
                          <a:spcPct val="0"/>
                        </a:spcBef>
                        <a:spcAft>
                          <a:spcPct val="0"/>
                        </a:spcAft>
                        <a:buClrTx/>
                        <a:buSzPct val="120000"/>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Time (sec)</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20000"/>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a:t>
                      </a:r>
                      <a:r>
                        <a:rPr kumimoji="0" lang="en-US" sz="2400" b="1" i="0" u="none" strike="noStrike" cap="none" normalizeH="0" baseline="-30000" smtClean="0">
                          <a:ln>
                            <a:noFill/>
                          </a:ln>
                          <a:solidFill>
                            <a:schemeClr val="tx1"/>
                          </a:solidFill>
                          <a:effectLst/>
                          <a:latin typeface="Times New Roman" pitchFamily="18" charset="0"/>
                          <a:cs typeface="Times New Roman" pitchFamily="18" charset="0"/>
                        </a:rPr>
                        <a:t>4</a:t>
                      </a: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2400" b="1" i="0" u="none" strike="noStrike" cap="none" normalizeH="0" baseline="-30000" smtClean="0">
                          <a:ln>
                            <a:noFill/>
                          </a:ln>
                          <a:solidFill>
                            <a:schemeClr val="tx1"/>
                          </a:solidFill>
                          <a:effectLst/>
                          <a:latin typeface="Times New Roman" pitchFamily="18" charset="0"/>
                          <a:cs typeface="Times New Roman" pitchFamily="18" charset="0"/>
                        </a:rPr>
                        <a:t>9</a:t>
                      </a: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Cl], M</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449263">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0.1000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450850">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0.0905</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450850">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0.0820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449263">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150.0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0.0741</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450850">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0.0671</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449263">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300.0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0.0549</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6"/>
                  </a:ext>
                </a:extLst>
              </a:tr>
              <a:tr h="450850">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400.0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0.0448</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7"/>
                  </a:ext>
                </a:extLst>
              </a:tr>
              <a:tr h="450850">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500.0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0.0368</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8"/>
                  </a:ext>
                </a:extLst>
              </a:tr>
              <a:tr h="449263">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800.0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0.0200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9"/>
                  </a:ext>
                </a:extLst>
              </a:tr>
              <a:tr h="450850">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10000.0</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20000"/>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0.0000</a:t>
                      </a: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64E1C824-8197-4613-B1B6-0B944943897C}" type="slidenum">
              <a:rPr lang="en-US"/>
              <a:pPr/>
              <a:t>42</a:t>
            </a:fld>
            <a:endParaRPr lang="en-US"/>
          </a:p>
        </p:txBody>
      </p:sp>
      <p:sp>
        <p:nvSpPr>
          <p:cNvPr id="56322" name="Rectangle 2"/>
          <p:cNvSpPr>
            <a:spLocks noGrp="1" noChangeArrowheads="1"/>
          </p:cNvSpPr>
          <p:nvPr>
            <p:ph type="title"/>
          </p:nvPr>
        </p:nvSpPr>
        <p:spPr>
          <a:xfrm>
            <a:off x="304800" y="152400"/>
            <a:ext cx="8458200" cy="1143000"/>
          </a:xfrm>
        </p:spPr>
        <p:txBody>
          <a:bodyPr>
            <a:normAutofit/>
          </a:bodyPr>
          <a:lstStyle/>
          <a:p>
            <a:r>
              <a:rPr lang="en-US" sz="3700" dirty="0" smtClean="0"/>
              <a:t>C</a:t>
            </a:r>
            <a:r>
              <a:rPr lang="en-US" sz="3700" baseline="-25000" dirty="0" smtClean="0"/>
              <a:t>4</a:t>
            </a:r>
            <a:r>
              <a:rPr lang="en-US" sz="3700" dirty="0" smtClean="0"/>
              <a:t>H</a:t>
            </a:r>
            <a:r>
              <a:rPr lang="en-US" sz="3700" baseline="-25000" dirty="0" smtClean="0"/>
              <a:t>9</a:t>
            </a:r>
            <a:r>
              <a:rPr lang="en-US" sz="3700" dirty="0" smtClean="0"/>
              <a:t>Cl </a:t>
            </a:r>
            <a:r>
              <a:rPr lang="en-US" sz="3700" baseline="-25000" dirty="0" smtClean="0"/>
              <a:t>(aq) </a:t>
            </a:r>
            <a:r>
              <a:rPr lang="en-US" sz="3700" dirty="0"/>
              <a:t>+ </a:t>
            </a:r>
            <a:r>
              <a:rPr lang="en-US" sz="3700" dirty="0" smtClean="0"/>
              <a:t>H</a:t>
            </a:r>
            <a:r>
              <a:rPr lang="en-US" sz="3700" baseline="-25000" dirty="0" smtClean="0"/>
              <a:t>2</a:t>
            </a:r>
            <a:r>
              <a:rPr lang="en-US" sz="3700" dirty="0" smtClean="0"/>
              <a:t>O </a:t>
            </a:r>
            <a:r>
              <a:rPr lang="en-US" sz="3700" baseline="-25000" dirty="0" smtClean="0"/>
              <a:t>(l) </a:t>
            </a:r>
            <a:r>
              <a:rPr lang="en-US" sz="3700" dirty="0">
                <a:sym typeface="Symbol" pitchFamily="1" charset="2"/>
              </a:rPr>
              <a:t> </a:t>
            </a:r>
            <a:r>
              <a:rPr lang="en-US" sz="3700" dirty="0" smtClean="0"/>
              <a:t>C</a:t>
            </a:r>
            <a:r>
              <a:rPr lang="en-US" sz="3700" baseline="-25000" dirty="0" smtClean="0"/>
              <a:t>4</a:t>
            </a:r>
            <a:r>
              <a:rPr lang="en-US" sz="3700" dirty="0" smtClean="0"/>
              <a:t>H</a:t>
            </a:r>
            <a:r>
              <a:rPr lang="en-US" sz="3700" baseline="-25000" dirty="0" smtClean="0"/>
              <a:t>9</a:t>
            </a:r>
            <a:r>
              <a:rPr lang="en-US" sz="3700" dirty="0" smtClean="0"/>
              <a:t>OH </a:t>
            </a:r>
            <a:r>
              <a:rPr lang="en-US" sz="3700" baseline="-25000" dirty="0" smtClean="0"/>
              <a:t>(aq) </a:t>
            </a:r>
            <a:r>
              <a:rPr lang="en-US" sz="3700" dirty="0"/>
              <a:t>+ 2 </a:t>
            </a:r>
            <a:r>
              <a:rPr lang="en-US" sz="3700" dirty="0" err="1" smtClean="0"/>
              <a:t>HCl</a:t>
            </a:r>
            <a:r>
              <a:rPr lang="en-US" sz="3700" dirty="0" smtClean="0"/>
              <a:t> </a:t>
            </a:r>
            <a:r>
              <a:rPr lang="en-US" sz="3700" baseline="-25000" dirty="0" smtClean="0"/>
              <a:t>(aq) </a:t>
            </a:r>
            <a:endParaRPr lang="en-US" sz="3700" baseline="-25000" dirty="0"/>
          </a:p>
        </p:txBody>
      </p:sp>
      <p:graphicFrame>
        <p:nvGraphicFramePr>
          <p:cNvPr id="56323" name="Object 3"/>
          <p:cNvGraphicFramePr>
            <a:graphicFrameLocks noChangeAspect="1"/>
          </p:cNvGraphicFramePr>
          <p:nvPr/>
        </p:nvGraphicFramePr>
        <p:xfrm>
          <a:off x="990600" y="1143000"/>
          <a:ext cx="7391400" cy="5394325"/>
        </p:xfrm>
        <a:graphic>
          <a:graphicData uri="http://schemas.openxmlformats.org/presentationml/2006/ole">
            <mc:AlternateContent xmlns:mc="http://schemas.openxmlformats.org/markup-compatibility/2006">
              <mc:Choice xmlns:v="urn:schemas-microsoft-com:vml" Requires="v">
                <p:oleObj spid="_x0000_s23578" name="Chart" r:id="rId4" imgW="7086600" imgH="5172151" progId="Excel.Sheet.8">
                  <p:embed/>
                </p:oleObj>
              </mc:Choice>
              <mc:Fallback>
                <p:oleObj name="Chart" r:id="rId4" imgW="7086600" imgH="51721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143000"/>
                        <a:ext cx="7391400"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4732F588-9BB2-4415-9AB3-1D0F70760F29}" type="slidenum">
              <a:rPr lang="en-US"/>
              <a:pPr/>
              <a:t>43</a:t>
            </a:fld>
            <a:endParaRPr lang="en-US"/>
          </a:p>
        </p:txBody>
      </p:sp>
      <p:sp>
        <p:nvSpPr>
          <p:cNvPr id="57348" name="Rectangle 4"/>
          <p:cNvSpPr>
            <a:spLocks noGrp="1" noChangeArrowheads="1"/>
          </p:cNvSpPr>
          <p:nvPr>
            <p:ph type="title"/>
          </p:nvPr>
        </p:nvSpPr>
        <p:spPr>
          <a:xfrm>
            <a:off x="304800" y="228600"/>
            <a:ext cx="8458200" cy="1143000"/>
          </a:xfrm>
        </p:spPr>
        <p:txBody>
          <a:bodyPr>
            <a:normAutofit/>
          </a:bodyPr>
          <a:lstStyle/>
          <a:p>
            <a:r>
              <a:rPr lang="en-US" sz="3600" dirty="0" smtClean="0"/>
              <a:t>C</a:t>
            </a:r>
            <a:r>
              <a:rPr lang="en-US" sz="3600" baseline="-25000" dirty="0" smtClean="0"/>
              <a:t>4</a:t>
            </a:r>
            <a:r>
              <a:rPr lang="en-US" sz="3600" dirty="0" smtClean="0"/>
              <a:t>H</a:t>
            </a:r>
            <a:r>
              <a:rPr lang="en-US" sz="3600" baseline="-25000" dirty="0" smtClean="0"/>
              <a:t>9</a:t>
            </a:r>
            <a:r>
              <a:rPr lang="en-US" sz="3600" dirty="0" smtClean="0"/>
              <a:t>Cl </a:t>
            </a:r>
            <a:r>
              <a:rPr lang="en-US" sz="3600" baseline="-25000" dirty="0" smtClean="0"/>
              <a:t>(aq) </a:t>
            </a:r>
            <a:r>
              <a:rPr lang="en-US" sz="3600" dirty="0" smtClean="0"/>
              <a:t>+ H</a:t>
            </a:r>
            <a:r>
              <a:rPr lang="en-US" sz="3600" baseline="-25000" dirty="0" smtClean="0"/>
              <a:t>2</a:t>
            </a:r>
            <a:r>
              <a:rPr lang="en-US" sz="3600" dirty="0" smtClean="0"/>
              <a:t>O </a:t>
            </a:r>
            <a:r>
              <a:rPr lang="en-US" sz="3600" baseline="-25000" dirty="0" smtClean="0"/>
              <a:t>(l) </a:t>
            </a:r>
            <a:r>
              <a:rPr lang="en-US" sz="3600" dirty="0" smtClean="0">
                <a:sym typeface="Symbol" pitchFamily="1" charset="2"/>
              </a:rPr>
              <a:t> </a:t>
            </a:r>
            <a:r>
              <a:rPr lang="en-US" sz="3600" dirty="0" smtClean="0"/>
              <a:t>C</a:t>
            </a:r>
            <a:r>
              <a:rPr lang="en-US" sz="3600" baseline="-25000" dirty="0" smtClean="0"/>
              <a:t>4</a:t>
            </a:r>
            <a:r>
              <a:rPr lang="en-US" sz="3600" dirty="0" smtClean="0"/>
              <a:t>H</a:t>
            </a:r>
            <a:r>
              <a:rPr lang="en-US" sz="3600" baseline="-25000" dirty="0" smtClean="0"/>
              <a:t>9</a:t>
            </a:r>
            <a:r>
              <a:rPr lang="en-US" sz="3600" dirty="0" smtClean="0"/>
              <a:t>OH </a:t>
            </a:r>
            <a:r>
              <a:rPr lang="en-US" sz="3600" baseline="-25000" dirty="0" smtClean="0"/>
              <a:t>(aq) </a:t>
            </a:r>
            <a:r>
              <a:rPr lang="en-US" sz="3600" dirty="0" smtClean="0"/>
              <a:t>+ 2 </a:t>
            </a:r>
            <a:r>
              <a:rPr lang="en-US" sz="3600" dirty="0" err="1" smtClean="0"/>
              <a:t>HCl</a:t>
            </a:r>
            <a:r>
              <a:rPr lang="en-US" sz="3600" dirty="0" smtClean="0"/>
              <a:t> </a:t>
            </a:r>
            <a:r>
              <a:rPr lang="en-US" sz="3600" baseline="-25000" dirty="0" smtClean="0"/>
              <a:t>(aq) </a:t>
            </a:r>
            <a:endParaRPr lang="en-US" sz="3600" dirty="0"/>
          </a:p>
        </p:txBody>
      </p:sp>
      <p:graphicFrame>
        <p:nvGraphicFramePr>
          <p:cNvPr id="57349" name="Object 5"/>
          <p:cNvGraphicFramePr>
            <a:graphicFrameLocks noChangeAspect="1"/>
          </p:cNvGraphicFramePr>
          <p:nvPr/>
        </p:nvGraphicFramePr>
        <p:xfrm>
          <a:off x="914400" y="1219200"/>
          <a:ext cx="7391400" cy="5394325"/>
        </p:xfrm>
        <a:graphic>
          <a:graphicData uri="http://schemas.openxmlformats.org/presentationml/2006/ole">
            <mc:AlternateContent xmlns:mc="http://schemas.openxmlformats.org/markup-compatibility/2006">
              <mc:Choice xmlns:v="urn:schemas-microsoft-com:vml" Requires="v">
                <p:oleObj spid="_x0000_s24603" name="Chart" r:id="rId4" imgW="7086600" imgH="5172151" progId="Excel.Sheet.8">
                  <p:embed/>
                </p:oleObj>
              </mc:Choice>
              <mc:Fallback>
                <p:oleObj name="Chart" r:id="rId4" imgW="7086600" imgH="51721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200"/>
                        <a:ext cx="7391400"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US"/>
              <a:t>Tro, Chemistry: A Molecular Approach</a:t>
            </a:r>
          </a:p>
        </p:txBody>
      </p:sp>
      <p:sp>
        <p:nvSpPr>
          <p:cNvPr id="7" name="Slide Number Placeholder 3"/>
          <p:cNvSpPr>
            <a:spLocks noGrp="1"/>
          </p:cNvSpPr>
          <p:nvPr>
            <p:ph type="sldNum" sz="quarter" idx="11"/>
          </p:nvPr>
        </p:nvSpPr>
        <p:spPr/>
        <p:txBody>
          <a:bodyPr/>
          <a:lstStyle/>
          <a:p>
            <a:fld id="{885DE17A-3316-4227-A167-4A9DD9038368}" type="slidenum">
              <a:rPr lang="en-US"/>
              <a:pPr/>
              <a:t>44</a:t>
            </a:fld>
            <a:endParaRPr lang="en-US"/>
          </a:p>
        </p:txBody>
      </p:sp>
      <p:sp>
        <p:nvSpPr>
          <p:cNvPr id="59396" name="Rectangle 4"/>
          <p:cNvSpPr>
            <a:spLocks noGrp="1" noChangeArrowheads="1"/>
          </p:cNvSpPr>
          <p:nvPr>
            <p:ph type="title"/>
          </p:nvPr>
        </p:nvSpPr>
        <p:spPr>
          <a:xfrm>
            <a:off x="381000" y="0"/>
            <a:ext cx="8458200" cy="1143000"/>
          </a:xfrm>
        </p:spPr>
        <p:txBody>
          <a:bodyPr>
            <a:normAutofit/>
          </a:bodyPr>
          <a:lstStyle/>
          <a:p>
            <a:r>
              <a:rPr lang="en-US" sz="3700" dirty="0" smtClean="0"/>
              <a:t>C</a:t>
            </a:r>
            <a:r>
              <a:rPr lang="en-US" sz="3700" baseline="-25000" dirty="0" smtClean="0"/>
              <a:t>4</a:t>
            </a:r>
            <a:r>
              <a:rPr lang="en-US" sz="3700" dirty="0" smtClean="0"/>
              <a:t>H</a:t>
            </a:r>
            <a:r>
              <a:rPr lang="en-US" sz="3700" baseline="-25000" dirty="0" smtClean="0"/>
              <a:t>9</a:t>
            </a:r>
            <a:r>
              <a:rPr lang="en-US" sz="3700" dirty="0" smtClean="0"/>
              <a:t>Cl </a:t>
            </a:r>
            <a:r>
              <a:rPr lang="en-US" sz="3700" baseline="-25000" dirty="0" smtClean="0"/>
              <a:t>(aq) </a:t>
            </a:r>
            <a:r>
              <a:rPr lang="en-US" sz="3700" dirty="0" smtClean="0"/>
              <a:t>+ H</a:t>
            </a:r>
            <a:r>
              <a:rPr lang="en-US" sz="3700" baseline="-25000" dirty="0" smtClean="0"/>
              <a:t>2</a:t>
            </a:r>
            <a:r>
              <a:rPr lang="en-US" sz="3700" dirty="0" smtClean="0"/>
              <a:t>O </a:t>
            </a:r>
            <a:r>
              <a:rPr lang="en-US" sz="3700" baseline="-25000" dirty="0" smtClean="0"/>
              <a:t>(l) </a:t>
            </a:r>
            <a:r>
              <a:rPr lang="en-US" sz="3700" dirty="0" smtClean="0">
                <a:sym typeface="Symbol" pitchFamily="1" charset="2"/>
              </a:rPr>
              <a:t> </a:t>
            </a:r>
            <a:r>
              <a:rPr lang="en-US" sz="3700" dirty="0" smtClean="0"/>
              <a:t>C</a:t>
            </a:r>
            <a:r>
              <a:rPr lang="en-US" sz="3700" baseline="-25000" dirty="0" smtClean="0"/>
              <a:t>4</a:t>
            </a:r>
            <a:r>
              <a:rPr lang="en-US" sz="3700" dirty="0" smtClean="0"/>
              <a:t>H</a:t>
            </a:r>
            <a:r>
              <a:rPr lang="en-US" sz="3700" baseline="-25000" dirty="0" smtClean="0"/>
              <a:t>9</a:t>
            </a:r>
            <a:r>
              <a:rPr lang="en-US" sz="3700" dirty="0" smtClean="0"/>
              <a:t>OH </a:t>
            </a:r>
            <a:r>
              <a:rPr lang="en-US" sz="3700" baseline="-25000" dirty="0" smtClean="0"/>
              <a:t>(aq) </a:t>
            </a:r>
            <a:r>
              <a:rPr lang="en-US" sz="3700" dirty="0" smtClean="0"/>
              <a:t>+ 2 </a:t>
            </a:r>
            <a:r>
              <a:rPr lang="en-US" sz="3700" dirty="0" err="1" smtClean="0"/>
              <a:t>HCl</a:t>
            </a:r>
            <a:r>
              <a:rPr lang="en-US" sz="3700" dirty="0" smtClean="0"/>
              <a:t> </a:t>
            </a:r>
            <a:r>
              <a:rPr lang="en-US" sz="3700" baseline="-25000" dirty="0" smtClean="0"/>
              <a:t>(aq) </a:t>
            </a:r>
            <a:endParaRPr lang="en-US" sz="3700" dirty="0"/>
          </a:p>
        </p:txBody>
      </p:sp>
      <p:graphicFrame>
        <p:nvGraphicFramePr>
          <p:cNvPr id="59397" name="Object 5"/>
          <p:cNvGraphicFramePr>
            <a:graphicFrameLocks noChangeAspect="1"/>
          </p:cNvGraphicFramePr>
          <p:nvPr/>
        </p:nvGraphicFramePr>
        <p:xfrm>
          <a:off x="0" y="1066800"/>
          <a:ext cx="7162800" cy="5227638"/>
        </p:xfrm>
        <a:graphic>
          <a:graphicData uri="http://schemas.openxmlformats.org/presentationml/2006/ole">
            <mc:AlternateContent xmlns:mc="http://schemas.openxmlformats.org/markup-compatibility/2006">
              <mc:Choice xmlns:v="urn:schemas-microsoft-com:vml" Requires="v">
                <p:oleObj spid="_x0000_s25649" name="Chart" r:id="rId4" imgW="7086600" imgH="5172151" progId="Excel.Sheet.8">
                  <p:embed/>
                </p:oleObj>
              </mc:Choice>
              <mc:Fallback>
                <p:oleObj name="Chart" r:id="rId4" imgW="7086600" imgH="51721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7162800" cy="522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r>
              <a:rPr lang="en-US"/>
              <a:t>Tro, Chemistry: A Molecular Approach</a:t>
            </a:r>
          </a:p>
        </p:txBody>
      </p:sp>
      <p:sp>
        <p:nvSpPr>
          <p:cNvPr id="7" name="Slide Number Placeholder 3"/>
          <p:cNvSpPr>
            <a:spLocks noGrp="1"/>
          </p:cNvSpPr>
          <p:nvPr>
            <p:ph type="sldNum" sz="quarter" idx="11"/>
          </p:nvPr>
        </p:nvSpPr>
        <p:spPr/>
        <p:txBody>
          <a:bodyPr/>
          <a:lstStyle/>
          <a:p>
            <a:fld id="{885DE17A-3316-4227-A167-4A9DD9038368}" type="slidenum">
              <a:rPr lang="en-US"/>
              <a:pPr/>
              <a:t>45</a:t>
            </a:fld>
            <a:endParaRPr lang="en-US"/>
          </a:p>
        </p:txBody>
      </p:sp>
      <p:sp>
        <p:nvSpPr>
          <p:cNvPr id="59396" name="Rectangle 4"/>
          <p:cNvSpPr>
            <a:spLocks noGrp="1" noChangeArrowheads="1"/>
          </p:cNvSpPr>
          <p:nvPr>
            <p:ph type="title"/>
          </p:nvPr>
        </p:nvSpPr>
        <p:spPr>
          <a:xfrm>
            <a:off x="381000" y="0"/>
            <a:ext cx="8458200" cy="1143000"/>
          </a:xfrm>
        </p:spPr>
        <p:txBody>
          <a:bodyPr>
            <a:normAutofit/>
          </a:bodyPr>
          <a:lstStyle/>
          <a:p>
            <a:r>
              <a:rPr lang="en-US" sz="3700" dirty="0" smtClean="0"/>
              <a:t>C</a:t>
            </a:r>
            <a:r>
              <a:rPr lang="en-US" sz="3700" baseline="-25000" dirty="0" smtClean="0"/>
              <a:t>4</a:t>
            </a:r>
            <a:r>
              <a:rPr lang="en-US" sz="3700" dirty="0" smtClean="0"/>
              <a:t>H</a:t>
            </a:r>
            <a:r>
              <a:rPr lang="en-US" sz="3700" baseline="-25000" dirty="0" smtClean="0"/>
              <a:t>9</a:t>
            </a:r>
            <a:r>
              <a:rPr lang="en-US" sz="3700" dirty="0" smtClean="0"/>
              <a:t>Cl </a:t>
            </a:r>
            <a:r>
              <a:rPr lang="en-US" sz="3700" baseline="-25000" dirty="0" smtClean="0"/>
              <a:t>(aq) </a:t>
            </a:r>
            <a:r>
              <a:rPr lang="en-US" sz="3700" dirty="0" smtClean="0"/>
              <a:t>+ H</a:t>
            </a:r>
            <a:r>
              <a:rPr lang="en-US" sz="3700" baseline="-25000" dirty="0" smtClean="0"/>
              <a:t>2</a:t>
            </a:r>
            <a:r>
              <a:rPr lang="en-US" sz="3700" dirty="0" smtClean="0"/>
              <a:t>O </a:t>
            </a:r>
            <a:r>
              <a:rPr lang="en-US" sz="3700" baseline="-25000" dirty="0" smtClean="0"/>
              <a:t>(l) </a:t>
            </a:r>
            <a:r>
              <a:rPr lang="en-US" sz="3700" dirty="0" smtClean="0">
                <a:sym typeface="Symbol" pitchFamily="1" charset="2"/>
              </a:rPr>
              <a:t> </a:t>
            </a:r>
            <a:r>
              <a:rPr lang="en-US" sz="3700" dirty="0" smtClean="0"/>
              <a:t>C</a:t>
            </a:r>
            <a:r>
              <a:rPr lang="en-US" sz="3700" baseline="-25000" dirty="0" smtClean="0"/>
              <a:t>4</a:t>
            </a:r>
            <a:r>
              <a:rPr lang="en-US" sz="3700" dirty="0" smtClean="0"/>
              <a:t>H</a:t>
            </a:r>
            <a:r>
              <a:rPr lang="en-US" sz="3700" baseline="-25000" dirty="0" smtClean="0"/>
              <a:t>9</a:t>
            </a:r>
            <a:r>
              <a:rPr lang="en-US" sz="3700" dirty="0" smtClean="0"/>
              <a:t>OH </a:t>
            </a:r>
            <a:r>
              <a:rPr lang="en-US" sz="3700" baseline="-25000" dirty="0" smtClean="0"/>
              <a:t>(aq) </a:t>
            </a:r>
            <a:r>
              <a:rPr lang="en-US" sz="3700" dirty="0" smtClean="0"/>
              <a:t>+ 2 </a:t>
            </a:r>
            <a:r>
              <a:rPr lang="en-US" sz="3700" dirty="0" err="1" smtClean="0"/>
              <a:t>HCl</a:t>
            </a:r>
            <a:r>
              <a:rPr lang="en-US" sz="3700" dirty="0" smtClean="0"/>
              <a:t> </a:t>
            </a:r>
            <a:r>
              <a:rPr lang="en-US" sz="3700" baseline="-25000" dirty="0" smtClean="0"/>
              <a:t>(aq) </a:t>
            </a:r>
            <a:endParaRPr lang="en-US" sz="3700" dirty="0"/>
          </a:p>
        </p:txBody>
      </p:sp>
      <p:graphicFrame>
        <p:nvGraphicFramePr>
          <p:cNvPr id="59397" name="Object 5"/>
          <p:cNvGraphicFramePr>
            <a:graphicFrameLocks noChangeAspect="1"/>
          </p:cNvGraphicFramePr>
          <p:nvPr>
            <p:extLst>
              <p:ext uri="{D42A27DB-BD31-4B8C-83A1-F6EECF244321}">
                <p14:modId xmlns:p14="http://schemas.microsoft.com/office/powerpoint/2010/main" val="895918770"/>
              </p:ext>
            </p:extLst>
          </p:nvPr>
        </p:nvGraphicFramePr>
        <p:xfrm>
          <a:off x="0" y="1066800"/>
          <a:ext cx="7085013" cy="5092700"/>
        </p:xfrm>
        <a:graphic>
          <a:graphicData uri="http://schemas.openxmlformats.org/presentationml/2006/ole">
            <mc:AlternateContent xmlns:mc="http://schemas.openxmlformats.org/markup-compatibility/2006">
              <mc:Choice xmlns:v="urn:schemas-microsoft-com:vml" Requires="v">
                <p:oleObj spid="_x0000_s82958" name="Worksheet" r:id="rId4" imgW="7010400" imgH="5038636" progId="Excel.Sheet.8">
                  <p:embed/>
                </p:oleObj>
              </mc:Choice>
              <mc:Fallback>
                <p:oleObj name="Worksheet" r:id="rId4" imgW="7010400" imgH="5038636" progId="Excel.Sheet.8">
                  <p:embed/>
                  <p:pic>
                    <p:nvPicPr>
                      <p:cNvPr id="0" name=""/>
                      <p:cNvPicPr>
                        <a:picLocks noChangeAspect="1" noChangeArrowheads="1"/>
                      </p:cNvPicPr>
                      <p:nvPr/>
                    </p:nvPicPr>
                    <p:blipFill>
                      <a:blip r:embed="rId5"/>
                      <a:srcRect/>
                      <a:stretch>
                        <a:fillRect/>
                      </a:stretch>
                    </p:blipFill>
                    <p:spPr bwMode="auto">
                      <a:xfrm>
                        <a:off x="0" y="1066800"/>
                        <a:ext cx="7085013"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8" name="Text Box 6"/>
          <p:cNvSpPr txBox="1">
            <a:spLocks noChangeArrowheads="1"/>
          </p:cNvSpPr>
          <p:nvPr/>
        </p:nvSpPr>
        <p:spPr bwMode="auto">
          <a:xfrm>
            <a:off x="6781800" y="1905000"/>
            <a:ext cx="2362200" cy="646331"/>
          </a:xfrm>
          <a:prstGeom prst="rect">
            <a:avLst/>
          </a:prstGeom>
          <a:noFill/>
          <a:ln w="9525">
            <a:noFill/>
            <a:miter lim="800000"/>
            <a:headEnd/>
            <a:tailEnd/>
          </a:ln>
          <a:effectLst/>
        </p:spPr>
        <p:txBody>
          <a:bodyPr wrap="square">
            <a:spAutoFit/>
          </a:bodyPr>
          <a:lstStyle/>
          <a:p>
            <a:r>
              <a:rPr lang="en-US" dirty="0">
                <a:solidFill>
                  <a:schemeClr val="hlink"/>
                </a:solidFill>
              </a:rPr>
              <a:t>slope = </a:t>
            </a:r>
            <a:r>
              <a:rPr lang="en-US" dirty="0" smtClean="0">
                <a:solidFill>
                  <a:schemeClr val="hlink"/>
                </a:solidFill>
              </a:rPr>
              <a:t>-</a:t>
            </a:r>
            <a:r>
              <a:rPr lang="en-US" dirty="0">
                <a:solidFill>
                  <a:schemeClr val="hlink"/>
                </a:solidFill>
              </a:rPr>
              <a:t>2.01 x </a:t>
            </a:r>
            <a:r>
              <a:rPr lang="en-US" dirty="0" smtClean="0">
                <a:solidFill>
                  <a:schemeClr val="hlink"/>
                </a:solidFill>
              </a:rPr>
              <a:t>10</a:t>
            </a:r>
            <a:r>
              <a:rPr lang="en-US" baseline="30000" dirty="0" smtClean="0">
                <a:solidFill>
                  <a:schemeClr val="hlink"/>
                </a:solidFill>
              </a:rPr>
              <a:t>-3 </a:t>
            </a:r>
            <a:r>
              <a:rPr lang="en-US" dirty="0" smtClean="0">
                <a:solidFill>
                  <a:schemeClr val="hlink"/>
                </a:solidFill>
              </a:rPr>
              <a:t>s</a:t>
            </a:r>
            <a:r>
              <a:rPr lang="en-US" baseline="30000" dirty="0" smtClean="0">
                <a:solidFill>
                  <a:schemeClr val="hlink"/>
                </a:solidFill>
              </a:rPr>
              <a:t>-1</a:t>
            </a:r>
            <a:endParaRPr lang="en-US" baseline="30000" dirty="0">
              <a:solidFill>
                <a:schemeClr val="hlink"/>
              </a:solidFill>
            </a:endParaRPr>
          </a:p>
          <a:p>
            <a:r>
              <a:rPr lang="en-US" i="1" dirty="0" smtClean="0">
                <a:solidFill>
                  <a:schemeClr val="hlink"/>
                </a:solidFill>
              </a:rPr>
              <a:t>k =</a:t>
            </a:r>
            <a:r>
              <a:rPr lang="en-US" dirty="0" smtClean="0">
                <a:solidFill>
                  <a:schemeClr val="hlink"/>
                </a:solidFill>
              </a:rPr>
              <a:t>2.01 </a:t>
            </a:r>
            <a:r>
              <a:rPr lang="en-US" dirty="0">
                <a:solidFill>
                  <a:schemeClr val="hlink"/>
                </a:solidFill>
              </a:rPr>
              <a:t>x 10</a:t>
            </a:r>
            <a:r>
              <a:rPr lang="en-US" baseline="30000" dirty="0">
                <a:solidFill>
                  <a:schemeClr val="hlink"/>
                </a:solidFill>
              </a:rPr>
              <a:t>-3</a:t>
            </a:r>
            <a:r>
              <a:rPr lang="en-US" dirty="0">
                <a:solidFill>
                  <a:schemeClr val="hlink"/>
                </a:solidFill>
              </a:rPr>
              <a:t> s</a:t>
            </a:r>
            <a:r>
              <a:rPr lang="en-US" baseline="30000" dirty="0">
                <a:solidFill>
                  <a:schemeClr val="hlink"/>
                </a:solidFill>
              </a:rPr>
              <a:t>-1</a:t>
            </a:r>
          </a:p>
        </p:txBody>
      </p:sp>
      <p:graphicFrame>
        <p:nvGraphicFramePr>
          <p:cNvPr id="59400" name="Object 8"/>
          <p:cNvGraphicFramePr>
            <a:graphicFrameLocks noChangeAspect="1"/>
          </p:cNvGraphicFramePr>
          <p:nvPr>
            <p:extLst>
              <p:ext uri="{D42A27DB-BD31-4B8C-83A1-F6EECF244321}">
                <p14:modId xmlns:p14="http://schemas.microsoft.com/office/powerpoint/2010/main" val="854127159"/>
              </p:ext>
            </p:extLst>
          </p:nvPr>
        </p:nvGraphicFramePr>
        <p:xfrm>
          <a:off x="7022306" y="3048000"/>
          <a:ext cx="1881188" cy="1905000"/>
        </p:xfrm>
        <a:graphic>
          <a:graphicData uri="http://schemas.openxmlformats.org/presentationml/2006/ole">
            <mc:AlternateContent xmlns:mc="http://schemas.openxmlformats.org/markup-compatibility/2006">
              <mc:Choice xmlns:v="urn:schemas-microsoft-com:vml" Requires="v">
                <p:oleObj spid="_x0000_s82959" name="Equation" r:id="rId6" imgW="1015920" imgH="1028520" progId="Equation.3">
                  <p:embed/>
                </p:oleObj>
              </mc:Choice>
              <mc:Fallback>
                <p:oleObj name="Equation" r:id="rId6" imgW="1015920" imgH="1028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2306" y="3048000"/>
                        <a:ext cx="1881188"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327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dissolve">
                                      <p:cBhvr>
                                        <p:cTn id="7" dur="500"/>
                                        <p:tgtEl>
                                          <p:spTgt spid="593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9400"/>
                                        </p:tgtEl>
                                        <p:attrNameLst>
                                          <p:attrName>style.visibility</p:attrName>
                                        </p:attrNameLst>
                                      </p:cBhvr>
                                      <p:to>
                                        <p:strVal val="visible"/>
                                      </p:to>
                                    </p:set>
                                    <p:animEffect transition="in" filter="dissolve">
                                      <p:cBhvr>
                                        <p:cTn id="12" dur="5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91000" cy="1162050"/>
          </a:xfrm>
        </p:spPr>
        <p:txBody>
          <a:bodyPr>
            <a:noAutofit/>
          </a:bodyPr>
          <a:lstStyle/>
          <a:p>
            <a:pPr algn="ctr"/>
            <a:r>
              <a:rPr lang="en-US" sz="2400" b="0" dirty="0" smtClean="0"/>
              <a:t>Examples</a:t>
            </a:r>
            <a:br>
              <a:rPr lang="en-US" sz="2400" b="0" dirty="0" smtClean="0"/>
            </a:br>
            <a:r>
              <a:rPr lang="en-US" sz="2400" b="0" dirty="0" smtClean="0"/>
              <a:t>Reaction Order</a:t>
            </a:r>
            <a:br>
              <a:rPr lang="en-US" sz="2400" b="0" dirty="0" smtClean="0"/>
            </a:br>
            <a:endParaRPr lang="en-US" sz="2400" b="0" dirty="0"/>
          </a:p>
        </p:txBody>
      </p:sp>
      <p:graphicFrame>
        <p:nvGraphicFramePr>
          <p:cNvPr id="5" name="Content Placeholder 4"/>
          <p:cNvGraphicFramePr>
            <a:graphicFrameLocks noGrp="1"/>
          </p:cNvGraphicFramePr>
          <p:nvPr>
            <p:ph idx="1"/>
          </p:nvPr>
        </p:nvGraphicFramePr>
        <p:xfrm>
          <a:off x="5486400" y="1676400"/>
          <a:ext cx="2819400" cy="259588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tblGrid>
              <a:tr h="370840">
                <a:tc>
                  <a:txBody>
                    <a:bodyPr/>
                    <a:lstStyle/>
                    <a:p>
                      <a:pPr algn="ctr"/>
                      <a:r>
                        <a:rPr lang="en-US" dirty="0" smtClean="0"/>
                        <a:t>Time (s)</a:t>
                      </a:r>
                      <a:endParaRPr lang="en-US" dirty="0"/>
                    </a:p>
                  </a:txBody>
                  <a:tcPr marL="115738" marR="115738"/>
                </a:tc>
                <a:tc>
                  <a:txBody>
                    <a:bodyPr/>
                    <a:lstStyle/>
                    <a:p>
                      <a:pPr algn="ctr"/>
                      <a:r>
                        <a:rPr lang="en-US" dirty="0" smtClean="0"/>
                        <a:t>[N</a:t>
                      </a:r>
                      <a:r>
                        <a:rPr lang="en-US" baseline="-25000" dirty="0" smtClean="0"/>
                        <a:t>2</a:t>
                      </a:r>
                      <a:r>
                        <a:rPr lang="en-US" baseline="0" dirty="0" smtClean="0"/>
                        <a:t>O</a:t>
                      </a:r>
                      <a:r>
                        <a:rPr lang="en-US" baseline="-25000" dirty="0" smtClean="0"/>
                        <a:t>5</a:t>
                      </a:r>
                      <a:r>
                        <a:rPr lang="en-US" baseline="0" dirty="0" smtClean="0"/>
                        <a:t>] (mol/L)</a:t>
                      </a:r>
                      <a:endParaRPr lang="en-US" dirty="0"/>
                    </a:p>
                  </a:txBody>
                  <a:tcPr marL="115738" marR="115738"/>
                </a:tc>
                <a:extLst>
                  <a:ext uri="{0D108BD9-81ED-4DB2-BD59-A6C34878D82A}">
                    <a16:rowId xmlns:a16="http://schemas.microsoft.com/office/drawing/2014/main" xmlns="" val="10000"/>
                  </a:ext>
                </a:extLst>
              </a:tr>
              <a:tr h="370840">
                <a:tc>
                  <a:txBody>
                    <a:bodyPr/>
                    <a:lstStyle/>
                    <a:p>
                      <a:pPr algn="ctr"/>
                      <a:r>
                        <a:rPr lang="en-US" dirty="0" smtClean="0"/>
                        <a:t>0</a:t>
                      </a:r>
                      <a:endParaRPr lang="en-US" dirty="0"/>
                    </a:p>
                  </a:txBody>
                  <a:tcPr marL="115738" marR="115738"/>
                </a:tc>
                <a:tc>
                  <a:txBody>
                    <a:bodyPr/>
                    <a:lstStyle/>
                    <a:p>
                      <a:pPr algn="ctr"/>
                      <a:r>
                        <a:rPr lang="en-US" dirty="0" smtClean="0"/>
                        <a:t>0.100</a:t>
                      </a:r>
                      <a:endParaRPr lang="en-US" dirty="0"/>
                    </a:p>
                  </a:txBody>
                  <a:tcPr marL="115738" marR="115738"/>
                </a:tc>
                <a:extLst>
                  <a:ext uri="{0D108BD9-81ED-4DB2-BD59-A6C34878D82A}">
                    <a16:rowId xmlns:a16="http://schemas.microsoft.com/office/drawing/2014/main" xmlns="" val="10001"/>
                  </a:ext>
                </a:extLst>
              </a:tr>
              <a:tr h="370840">
                <a:tc>
                  <a:txBody>
                    <a:bodyPr/>
                    <a:lstStyle/>
                    <a:p>
                      <a:pPr algn="ctr"/>
                      <a:r>
                        <a:rPr lang="en-US" dirty="0" smtClean="0"/>
                        <a:t>50</a:t>
                      </a:r>
                      <a:endParaRPr lang="en-US" dirty="0"/>
                    </a:p>
                  </a:txBody>
                  <a:tcPr marL="115738" marR="115738"/>
                </a:tc>
                <a:tc>
                  <a:txBody>
                    <a:bodyPr/>
                    <a:lstStyle/>
                    <a:p>
                      <a:pPr algn="ctr"/>
                      <a:r>
                        <a:rPr lang="en-US" dirty="0" smtClean="0"/>
                        <a:t>0.0707</a:t>
                      </a:r>
                      <a:endParaRPr lang="en-US" dirty="0"/>
                    </a:p>
                  </a:txBody>
                  <a:tcPr marL="115738" marR="115738"/>
                </a:tc>
                <a:extLst>
                  <a:ext uri="{0D108BD9-81ED-4DB2-BD59-A6C34878D82A}">
                    <a16:rowId xmlns:a16="http://schemas.microsoft.com/office/drawing/2014/main" xmlns="" val="10002"/>
                  </a:ext>
                </a:extLst>
              </a:tr>
              <a:tr h="370840">
                <a:tc>
                  <a:txBody>
                    <a:bodyPr/>
                    <a:lstStyle/>
                    <a:p>
                      <a:pPr algn="ctr"/>
                      <a:r>
                        <a:rPr lang="en-US" dirty="0" smtClean="0"/>
                        <a:t>100</a:t>
                      </a:r>
                      <a:endParaRPr lang="en-US" dirty="0"/>
                    </a:p>
                  </a:txBody>
                  <a:tcPr marL="115738" marR="115738"/>
                </a:tc>
                <a:tc>
                  <a:txBody>
                    <a:bodyPr/>
                    <a:lstStyle/>
                    <a:p>
                      <a:pPr algn="ctr"/>
                      <a:r>
                        <a:rPr lang="en-US" dirty="0" smtClean="0"/>
                        <a:t>0.0500</a:t>
                      </a:r>
                      <a:endParaRPr lang="en-US" dirty="0"/>
                    </a:p>
                  </a:txBody>
                  <a:tcPr marL="115738" marR="115738"/>
                </a:tc>
                <a:extLst>
                  <a:ext uri="{0D108BD9-81ED-4DB2-BD59-A6C34878D82A}">
                    <a16:rowId xmlns:a16="http://schemas.microsoft.com/office/drawing/2014/main" xmlns="" val="10003"/>
                  </a:ext>
                </a:extLst>
              </a:tr>
              <a:tr h="370840">
                <a:tc>
                  <a:txBody>
                    <a:bodyPr/>
                    <a:lstStyle/>
                    <a:p>
                      <a:pPr algn="ctr"/>
                      <a:r>
                        <a:rPr lang="en-US" dirty="0" smtClean="0"/>
                        <a:t>200</a:t>
                      </a:r>
                      <a:endParaRPr lang="en-US" dirty="0"/>
                    </a:p>
                  </a:txBody>
                  <a:tcPr marL="115738" marR="115738"/>
                </a:tc>
                <a:tc>
                  <a:txBody>
                    <a:bodyPr/>
                    <a:lstStyle/>
                    <a:p>
                      <a:pPr algn="ctr"/>
                      <a:r>
                        <a:rPr lang="en-US" dirty="0" smtClean="0"/>
                        <a:t>0.0250</a:t>
                      </a:r>
                      <a:endParaRPr lang="en-US" dirty="0"/>
                    </a:p>
                  </a:txBody>
                  <a:tcPr marL="115738" marR="115738"/>
                </a:tc>
                <a:extLst>
                  <a:ext uri="{0D108BD9-81ED-4DB2-BD59-A6C34878D82A}">
                    <a16:rowId xmlns:a16="http://schemas.microsoft.com/office/drawing/2014/main" xmlns="" val="10004"/>
                  </a:ext>
                </a:extLst>
              </a:tr>
              <a:tr h="370840">
                <a:tc>
                  <a:txBody>
                    <a:bodyPr/>
                    <a:lstStyle/>
                    <a:p>
                      <a:pPr algn="ctr"/>
                      <a:r>
                        <a:rPr lang="en-US" dirty="0" smtClean="0"/>
                        <a:t>300</a:t>
                      </a:r>
                      <a:endParaRPr lang="en-US" dirty="0"/>
                    </a:p>
                  </a:txBody>
                  <a:tcPr marL="115738" marR="115738"/>
                </a:tc>
                <a:tc>
                  <a:txBody>
                    <a:bodyPr/>
                    <a:lstStyle/>
                    <a:p>
                      <a:pPr algn="ctr"/>
                      <a:r>
                        <a:rPr lang="en-US" dirty="0" smtClean="0"/>
                        <a:t>0.0125</a:t>
                      </a:r>
                      <a:endParaRPr lang="en-US" dirty="0"/>
                    </a:p>
                  </a:txBody>
                  <a:tcPr marL="115738" marR="115738"/>
                </a:tc>
                <a:extLst>
                  <a:ext uri="{0D108BD9-81ED-4DB2-BD59-A6C34878D82A}">
                    <a16:rowId xmlns:a16="http://schemas.microsoft.com/office/drawing/2014/main" xmlns="" val="10005"/>
                  </a:ext>
                </a:extLst>
              </a:tr>
              <a:tr h="370840">
                <a:tc>
                  <a:txBody>
                    <a:bodyPr/>
                    <a:lstStyle/>
                    <a:p>
                      <a:pPr algn="ctr"/>
                      <a:r>
                        <a:rPr lang="en-US" dirty="0" smtClean="0"/>
                        <a:t>400</a:t>
                      </a:r>
                      <a:endParaRPr lang="en-US" dirty="0"/>
                    </a:p>
                  </a:txBody>
                  <a:tcPr marL="115738" marR="115738"/>
                </a:tc>
                <a:tc>
                  <a:txBody>
                    <a:bodyPr/>
                    <a:lstStyle/>
                    <a:p>
                      <a:pPr algn="ctr"/>
                      <a:r>
                        <a:rPr lang="en-US" dirty="0" smtClean="0"/>
                        <a:t>0.00625</a:t>
                      </a:r>
                      <a:endParaRPr lang="en-US" dirty="0"/>
                    </a:p>
                  </a:txBody>
                  <a:tcPr marL="115738" marR="115738"/>
                </a:tc>
                <a:extLst>
                  <a:ext uri="{0D108BD9-81ED-4DB2-BD59-A6C34878D82A}">
                    <a16:rowId xmlns:a16="http://schemas.microsoft.com/office/drawing/2014/main" xmlns="" val="10006"/>
                  </a:ext>
                </a:extLst>
              </a:tr>
            </a:tbl>
          </a:graphicData>
        </a:graphic>
      </p:graphicFrame>
      <p:sp>
        <p:nvSpPr>
          <p:cNvPr id="6" name="Text Placeholder 5"/>
          <p:cNvSpPr>
            <a:spLocks noGrp="1"/>
          </p:cNvSpPr>
          <p:nvPr>
            <p:ph type="body" sz="half" idx="2"/>
          </p:nvPr>
        </p:nvSpPr>
        <p:spPr>
          <a:xfrm>
            <a:off x="457200" y="1435100"/>
            <a:ext cx="4800600" cy="4691063"/>
          </a:xfrm>
        </p:spPr>
        <p:txBody>
          <a:bodyPr>
            <a:normAutofit/>
          </a:bodyPr>
          <a:lstStyle/>
          <a:p>
            <a:pPr algn="just"/>
            <a:r>
              <a:rPr lang="en-US" sz="2400" dirty="0" smtClean="0"/>
              <a:t>Using the data below verify that the decomposition of </a:t>
            </a:r>
            <a:r>
              <a:rPr lang="en-US" sz="2400" dirty="0" err="1" smtClean="0"/>
              <a:t>dinitrogen</a:t>
            </a:r>
            <a:r>
              <a:rPr lang="en-US" sz="2400" dirty="0" smtClean="0"/>
              <a:t> </a:t>
            </a:r>
            <a:r>
              <a:rPr lang="en-US" sz="2400" dirty="0" err="1" smtClean="0"/>
              <a:t>pentaoxide</a:t>
            </a:r>
            <a:r>
              <a:rPr lang="en-US" sz="2400" dirty="0" smtClean="0"/>
              <a:t> is first order and calculate the value of the rate constant, where rate = -</a:t>
            </a:r>
            <a:r>
              <a:rPr lang="el-GR" sz="2400" dirty="0" smtClean="0"/>
              <a:t>Δ</a:t>
            </a:r>
            <a:r>
              <a:rPr lang="en-US" sz="2400" dirty="0" smtClean="0"/>
              <a:t>[N</a:t>
            </a:r>
            <a:r>
              <a:rPr lang="en-US" sz="2400" baseline="-25000" dirty="0" smtClean="0"/>
              <a:t>2</a:t>
            </a:r>
            <a:r>
              <a:rPr lang="en-US" sz="2400" dirty="0" smtClean="0"/>
              <a:t>O</a:t>
            </a:r>
            <a:r>
              <a:rPr lang="en-US" sz="2400" baseline="-25000" dirty="0" smtClean="0"/>
              <a:t>5</a:t>
            </a:r>
            <a:r>
              <a:rPr lang="en-US" sz="2400" dirty="0" smtClean="0"/>
              <a:t>]/</a:t>
            </a:r>
            <a:r>
              <a:rPr lang="el-GR" sz="2400" dirty="0" smtClean="0"/>
              <a:t>Δ</a:t>
            </a:r>
            <a:r>
              <a:rPr lang="en-US" sz="2400" dirty="0" smtClean="0"/>
              <a:t>t</a:t>
            </a:r>
          </a:p>
          <a:p>
            <a:pPr algn="ctr"/>
            <a:r>
              <a:rPr lang="en-US" sz="2400" dirty="0" smtClean="0"/>
              <a:t>2 N</a:t>
            </a:r>
            <a:r>
              <a:rPr lang="en-US" sz="2400" baseline="-25000" dirty="0" smtClean="0"/>
              <a:t>2</a:t>
            </a:r>
            <a:r>
              <a:rPr lang="en-US" sz="2400" dirty="0" smtClean="0"/>
              <a:t>O</a:t>
            </a:r>
            <a:r>
              <a:rPr lang="en-US" sz="2400" baseline="-25000" dirty="0" smtClean="0"/>
              <a:t>5 (g)</a:t>
            </a:r>
            <a:r>
              <a:rPr lang="en-US" sz="2400" dirty="0" smtClean="0"/>
              <a:t> </a:t>
            </a:r>
            <a:r>
              <a:rPr lang="en-US" sz="2400" dirty="0" smtClean="0">
                <a:sym typeface="Wingdings" pitchFamily="2" charset="2"/>
              </a:rPr>
              <a:t> 4 </a:t>
            </a:r>
            <a:r>
              <a:rPr lang="en-US" sz="2400" dirty="0" smtClean="0"/>
              <a:t>NO</a:t>
            </a:r>
            <a:r>
              <a:rPr lang="en-US" sz="2400" baseline="-25000" dirty="0" smtClean="0"/>
              <a:t>2 (g)</a:t>
            </a:r>
            <a:r>
              <a:rPr lang="en-US" sz="2400" dirty="0" smtClean="0"/>
              <a:t> + O</a:t>
            </a:r>
            <a:r>
              <a:rPr lang="en-US" sz="2400" baseline="-25000" dirty="0" smtClean="0"/>
              <a:t>2 (g)</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Examples</a:t>
            </a:r>
            <a:br>
              <a:rPr lang="en-US" sz="3100" dirty="0" smtClean="0"/>
            </a:br>
            <a:r>
              <a:rPr lang="en-US" sz="3100" dirty="0" smtClean="0"/>
              <a:t>Reaction Order</a:t>
            </a:r>
            <a:r>
              <a:rPr lang="en-US" dirty="0" smtClean="0"/>
              <a:t/>
            </a:r>
            <a:br>
              <a:rPr lang="en-US" dirty="0" smtClean="0"/>
            </a:b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53094188"/>
              </p:ext>
            </p:extLst>
          </p:nvPr>
        </p:nvGraphicFramePr>
        <p:xfrm>
          <a:off x="488515" y="3429001"/>
          <a:ext cx="4038600" cy="2682239"/>
        </p:xfrm>
        <a:graphic>
          <a:graphicData uri="http://schemas.openxmlformats.org/drawingml/2006/table">
            <a:tbl>
              <a:tblPr firstRow="1" bandRow="1">
                <a:tableStyleId>{5940675A-B579-460E-94D1-54222C63F5DA}</a:tableStyleId>
              </a:tblPr>
              <a:tblGrid>
                <a:gridCol w="1594184">
                  <a:extLst>
                    <a:ext uri="{9D8B030D-6E8A-4147-A177-3AD203B41FA5}">
                      <a16:colId xmlns:a16="http://schemas.microsoft.com/office/drawing/2014/main" xmlns="" val="20000"/>
                    </a:ext>
                  </a:extLst>
                </a:gridCol>
                <a:gridCol w="2444416">
                  <a:extLst>
                    <a:ext uri="{9D8B030D-6E8A-4147-A177-3AD203B41FA5}">
                      <a16:colId xmlns:a16="http://schemas.microsoft.com/office/drawing/2014/main" xmlns="" val="20001"/>
                    </a:ext>
                  </a:extLst>
                </a:gridCol>
              </a:tblGrid>
              <a:tr h="457199">
                <a:tc>
                  <a:txBody>
                    <a:bodyPr/>
                    <a:lstStyle/>
                    <a:p>
                      <a:pPr algn="ctr"/>
                      <a:r>
                        <a:rPr lang="en-US" dirty="0" smtClean="0"/>
                        <a:t>Time (s)</a:t>
                      </a:r>
                      <a:endParaRPr lang="en-US" dirty="0"/>
                    </a:p>
                  </a:txBody>
                  <a:tcPr marL="127535" marR="127535"/>
                </a:tc>
                <a:tc>
                  <a:txBody>
                    <a:bodyPr/>
                    <a:lstStyle/>
                    <a:p>
                      <a:pPr algn="ctr"/>
                      <a:r>
                        <a:rPr lang="en-US" dirty="0" smtClean="0"/>
                        <a:t>[N</a:t>
                      </a:r>
                      <a:r>
                        <a:rPr lang="en-US" baseline="-25000" dirty="0" smtClean="0"/>
                        <a:t>2</a:t>
                      </a:r>
                      <a:r>
                        <a:rPr lang="en-US" baseline="0" dirty="0" smtClean="0"/>
                        <a:t>O</a:t>
                      </a:r>
                      <a:r>
                        <a:rPr lang="en-US" baseline="-25000" dirty="0" smtClean="0"/>
                        <a:t>5</a:t>
                      </a:r>
                      <a:r>
                        <a:rPr lang="en-US" baseline="0" dirty="0" smtClean="0"/>
                        <a:t>] (mol/L)</a:t>
                      </a:r>
                      <a:endParaRPr lang="en-US" dirty="0"/>
                    </a:p>
                  </a:txBody>
                  <a:tcPr marL="127535" marR="127535"/>
                </a:tc>
                <a:extLst>
                  <a:ext uri="{0D108BD9-81ED-4DB2-BD59-A6C34878D82A}">
                    <a16:rowId xmlns:a16="http://schemas.microsoft.com/office/drawing/2014/main" xmlns="" val="10000"/>
                  </a:ext>
                </a:extLst>
              </a:tr>
              <a:tr h="370840">
                <a:tc>
                  <a:txBody>
                    <a:bodyPr/>
                    <a:lstStyle/>
                    <a:p>
                      <a:pPr algn="ctr"/>
                      <a:r>
                        <a:rPr lang="en-US" dirty="0" smtClean="0"/>
                        <a:t>0</a:t>
                      </a:r>
                      <a:endParaRPr lang="en-US" dirty="0"/>
                    </a:p>
                  </a:txBody>
                  <a:tcPr marL="127535" marR="127535"/>
                </a:tc>
                <a:tc>
                  <a:txBody>
                    <a:bodyPr/>
                    <a:lstStyle/>
                    <a:p>
                      <a:pPr algn="ctr"/>
                      <a:r>
                        <a:rPr lang="en-US" dirty="0" smtClean="0"/>
                        <a:t>0.100</a:t>
                      </a:r>
                      <a:endParaRPr lang="en-US" dirty="0"/>
                    </a:p>
                  </a:txBody>
                  <a:tcPr marL="127535" marR="127535"/>
                </a:tc>
                <a:extLst>
                  <a:ext uri="{0D108BD9-81ED-4DB2-BD59-A6C34878D82A}">
                    <a16:rowId xmlns:a16="http://schemas.microsoft.com/office/drawing/2014/main" xmlns="" val="10001"/>
                  </a:ext>
                </a:extLst>
              </a:tr>
              <a:tr h="370840">
                <a:tc>
                  <a:txBody>
                    <a:bodyPr/>
                    <a:lstStyle/>
                    <a:p>
                      <a:pPr algn="ctr"/>
                      <a:r>
                        <a:rPr lang="en-US" dirty="0" smtClean="0"/>
                        <a:t>50</a:t>
                      </a:r>
                      <a:endParaRPr lang="en-US" dirty="0"/>
                    </a:p>
                  </a:txBody>
                  <a:tcPr marL="127535" marR="127535"/>
                </a:tc>
                <a:tc>
                  <a:txBody>
                    <a:bodyPr/>
                    <a:lstStyle/>
                    <a:p>
                      <a:pPr algn="ctr"/>
                      <a:r>
                        <a:rPr lang="en-US" dirty="0" smtClean="0"/>
                        <a:t>0.0707</a:t>
                      </a:r>
                      <a:endParaRPr lang="en-US" dirty="0"/>
                    </a:p>
                  </a:txBody>
                  <a:tcPr marL="127535" marR="127535"/>
                </a:tc>
                <a:extLst>
                  <a:ext uri="{0D108BD9-81ED-4DB2-BD59-A6C34878D82A}">
                    <a16:rowId xmlns:a16="http://schemas.microsoft.com/office/drawing/2014/main" xmlns="" val="10002"/>
                  </a:ext>
                </a:extLst>
              </a:tr>
              <a:tr h="370840">
                <a:tc>
                  <a:txBody>
                    <a:bodyPr/>
                    <a:lstStyle/>
                    <a:p>
                      <a:pPr algn="ctr"/>
                      <a:r>
                        <a:rPr lang="en-US" dirty="0" smtClean="0"/>
                        <a:t>100</a:t>
                      </a:r>
                      <a:endParaRPr lang="en-US" dirty="0"/>
                    </a:p>
                  </a:txBody>
                  <a:tcPr marL="127535" marR="127535"/>
                </a:tc>
                <a:tc>
                  <a:txBody>
                    <a:bodyPr/>
                    <a:lstStyle/>
                    <a:p>
                      <a:pPr algn="ctr"/>
                      <a:r>
                        <a:rPr lang="en-US" dirty="0" smtClean="0"/>
                        <a:t>0.0500</a:t>
                      </a:r>
                      <a:endParaRPr lang="en-US" dirty="0"/>
                    </a:p>
                  </a:txBody>
                  <a:tcPr marL="127535" marR="127535"/>
                </a:tc>
                <a:extLst>
                  <a:ext uri="{0D108BD9-81ED-4DB2-BD59-A6C34878D82A}">
                    <a16:rowId xmlns:a16="http://schemas.microsoft.com/office/drawing/2014/main" xmlns="" val="10003"/>
                  </a:ext>
                </a:extLst>
              </a:tr>
              <a:tr h="370840">
                <a:tc>
                  <a:txBody>
                    <a:bodyPr/>
                    <a:lstStyle/>
                    <a:p>
                      <a:pPr algn="ctr"/>
                      <a:r>
                        <a:rPr lang="en-US" dirty="0" smtClean="0"/>
                        <a:t>200</a:t>
                      </a:r>
                      <a:endParaRPr lang="en-US" dirty="0"/>
                    </a:p>
                  </a:txBody>
                  <a:tcPr marL="127535" marR="127535"/>
                </a:tc>
                <a:tc>
                  <a:txBody>
                    <a:bodyPr/>
                    <a:lstStyle/>
                    <a:p>
                      <a:pPr algn="ctr"/>
                      <a:r>
                        <a:rPr lang="en-US" dirty="0" smtClean="0"/>
                        <a:t>0.0250</a:t>
                      </a:r>
                      <a:endParaRPr lang="en-US" dirty="0"/>
                    </a:p>
                  </a:txBody>
                  <a:tcPr marL="127535" marR="127535"/>
                </a:tc>
                <a:extLst>
                  <a:ext uri="{0D108BD9-81ED-4DB2-BD59-A6C34878D82A}">
                    <a16:rowId xmlns:a16="http://schemas.microsoft.com/office/drawing/2014/main" xmlns="" val="10004"/>
                  </a:ext>
                </a:extLst>
              </a:tr>
              <a:tr h="370840">
                <a:tc>
                  <a:txBody>
                    <a:bodyPr/>
                    <a:lstStyle/>
                    <a:p>
                      <a:pPr algn="ctr"/>
                      <a:r>
                        <a:rPr lang="en-US" dirty="0" smtClean="0"/>
                        <a:t>300</a:t>
                      </a:r>
                      <a:endParaRPr lang="en-US" dirty="0"/>
                    </a:p>
                  </a:txBody>
                  <a:tcPr marL="127535" marR="127535"/>
                </a:tc>
                <a:tc>
                  <a:txBody>
                    <a:bodyPr/>
                    <a:lstStyle/>
                    <a:p>
                      <a:pPr algn="ctr"/>
                      <a:r>
                        <a:rPr lang="en-US" dirty="0" smtClean="0"/>
                        <a:t>0.0125</a:t>
                      </a:r>
                      <a:endParaRPr lang="en-US" dirty="0"/>
                    </a:p>
                  </a:txBody>
                  <a:tcPr marL="127535" marR="127535"/>
                </a:tc>
                <a:extLst>
                  <a:ext uri="{0D108BD9-81ED-4DB2-BD59-A6C34878D82A}">
                    <a16:rowId xmlns:a16="http://schemas.microsoft.com/office/drawing/2014/main" xmlns="" val="10005"/>
                  </a:ext>
                </a:extLst>
              </a:tr>
              <a:tr h="370840">
                <a:tc>
                  <a:txBody>
                    <a:bodyPr/>
                    <a:lstStyle/>
                    <a:p>
                      <a:pPr algn="ctr"/>
                      <a:r>
                        <a:rPr lang="en-US" dirty="0" smtClean="0"/>
                        <a:t>400</a:t>
                      </a:r>
                      <a:endParaRPr lang="en-US" dirty="0"/>
                    </a:p>
                  </a:txBody>
                  <a:tcPr marL="127535" marR="127535"/>
                </a:tc>
                <a:tc>
                  <a:txBody>
                    <a:bodyPr/>
                    <a:lstStyle/>
                    <a:p>
                      <a:pPr algn="ctr"/>
                      <a:r>
                        <a:rPr lang="en-US" dirty="0" smtClean="0"/>
                        <a:t>0.00625</a:t>
                      </a:r>
                      <a:endParaRPr lang="en-US" dirty="0"/>
                    </a:p>
                  </a:txBody>
                  <a:tcPr marL="127535" marR="127535"/>
                </a:tc>
                <a:extLst>
                  <a:ext uri="{0D108BD9-81ED-4DB2-BD59-A6C34878D82A}">
                    <a16:rowId xmlns:a16="http://schemas.microsoft.com/office/drawing/2014/main" xmlns="" val="10006"/>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399109281"/>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57200" y="1524000"/>
            <a:ext cx="4572000" cy="1477328"/>
          </a:xfrm>
          <a:prstGeom prst="rect">
            <a:avLst/>
          </a:prstGeom>
        </p:spPr>
        <p:txBody>
          <a:bodyPr>
            <a:spAutoFit/>
          </a:bodyPr>
          <a:lstStyle/>
          <a:p>
            <a:pPr algn="just"/>
            <a:r>
              <a:rPr lang="en-US" dirty="0"/>
              <a:t>Using the data below verify that the decomposition of </a:t>
            </a:r>
            <a:r>
              <a:rPr lang="en-US" dirty="0" err="1"/>
              <a:t>dinitrogen</a:t>
            </a:r>
            <a:r>
              <a:rPr lang="en-US" dirty="0"/>
              <a:t> </a:t>
            </a:r>
            <a:r>
              <a:rPr lang="en-US" dirty="0" err="1"/>
              <a:t>pentaoxide</a:t>
            </a:r>
            <a:r>
              <a:rPr lang="en-US" dirty="0"/>
              <a:t> is first order and calculate the value of the rate constant, where rate = -</a:t>
            </a:r>
            <a:r>
              <a:rPr lang="el-GR" dirty="0"/>
              <a:t>Δ</a:t>
            </a:r>
            <a:r>
              <a:rPr lang="en-US" dirty="0"/>
              <a:t>[N</a:t>
            </a:r>
            <a:r>
              <a:rPr lang="en-US" baseline="-25000" dirty="0"/>
              <a:t>2</a:t>
            </a:r>
            <a:r>
              <a:rPr lang="en-US" dirty="0"/>
              <a:t>O</a:t>
            </a:r>
            <a:r>
              <a:rPr lang="en-US" baseline="-25000" dirty="0"/>
              <a:t>5</a:t>
            </a:r>
            <a:r>
              <a:rPr lang="en-US" dirty="0"/>
              <a:t>]/</a:t>
            </a:r>
            <a:r>
              <a:rPr lang="el-GR" dirty="0"/>
              <a:t>Δ</a:t>
            </a:r>
            <a:r>
              <a:rPr lang="en-US" dirty="0"/>
              <a:t>t</a:t>
            </a:r>
          </a:p>
          <a:p>
            <a:pPr algn="ctr"/>
            <a:r>
              <a:rPr lang="en-US" dirty="0"/>
              <a:t>2 N</a:t>
            </a:r>
            <a:r>
              <a:rPr lang="en-US" baseline="-25000" dirty="0"/>
              <a:t>2</a:t>
            </a:r>
            <a:r>
              <a:rPr lang="en-US" dirty="0"/>
              <a:t>O</a:t>
            </a:r>
            <a:r>
              <a:rPr lang="en-US" baseline="-25000" dirty="0"/>
              <a:t>5 (g)</a:t>
            </a:r>
            <a:r>
              <a:rPr lang="en-US" dirty="0"/>
              <a:t> </a:t>
            </a:r>
            <a:r>
              <a:rPr lang="en-US" dirty="0">
                <a:sym typeface="Wingdings" pitchFamily="2" charset="2"/>
              </a:rPr>
              <a:t> 4 </a:t>
            </a:r>
            <a:r>
              <a:rPr lang="en-US" dirty="0"/>
              <a:t>NO</a:t>
            </a:r>
            <a:r>
              <a:rPr lang="en-US" baseline="-25000" dirty="0"/>
              <a:t>2 (g)</a:t>
            </a:r>
            <a:r>
              <a:rPr lang="en-US" dirty="0"/>
              <a:t> + O</a:t>
            </a:r>
            <a:r>
              <a:rPr lang="en-US" baseline="-25000" dirty="0"/>
              <a:t>2 (g)</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Examples</a:t>
            </a:r>
            <a:br>
              <a:rPr lang="en-US" sz="3100" dirty="0" smtClean="0"/>
            </a:br>
            <a:r>
              <a:rPr lang="en-US" sz="3100" dirty="0" smtClean="0"/>
              <a:t>Reaction Order</a:t>
            </a:r>
            <a:r>
              <a:rPr lang="en-US" dirty="0" smtClean="0"/>
              <a:t/>
            </a:r>
            <a:br>
              <a:rPr lang="en-US" dirty="0" smtClean="0"/>
            </a:b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449536354"/>
              </p:ext>
            </p:extLst>
          </p:nvPr>
        </p:nvGraphicFramePr>
        <p:xfrm>
          <a:off x="533400" y="3657600"/>
          <a:ext cx="4038600" cy="2595880"/>
        </p:xfrm>
        <a:graphic>
          <a:graphicData uri="http://schemas.openxmlformats.org/drawingml/2006/table">
            <a:tbl>
              <a:tblPr firstRow="1" bandRow="1">
                <a:tableStyleId>{5940675A-B579-460E-94D1-54222C63F5DA}</a:tableStyleId>
              </a:tblPr>
              <a:tblGrid>
                <a:gridCol w="990600">
                  <a:extLst>
                    <a:ext uri="{9D8B030D-6E8A-4147-A177-3AD203B41FA5}">
                      <a16:colId xmlns:a16="http://schemas.microsoft.com/office/drawing/2014/main" xmlns="" val="20000"/>
                    </a:ext>
                  </a:extLst>
                </a:gridCol>
                <a:gridCol w="1701800">
                  <a:extLst>
                    <a:ext uri="{9D8B030D-6E8A-4147-A177-3AD203B41FA5}">
                      <a16:colId xmlns:a16="http://schemas.microsoft.com/office/drawing/2014/main" xmlns="" val="20001"/>
                    </a:ext>
                  </a:extLst>
                </a:gridCol>
                <a:gridCol w="1346200">
                  <a:extLst>
                    <a:ext uri="{9D8B030D-6E8A-4147-A177-3AD203B41FA5}">
                      <a16:colId xmlns:a16="http://schemas.microsoft.com/office/drawing/2014/main" xmlns="" val="20002"/>
                    </a:ext>
                  </a:extLst>
                </a:gridCol>
              </a:tblGrid>
              <a:tr h="370840">
                <a:tc>
                  <a:txBody>
                    <a:bodyPr/>
                    <a:lstStyle/>
                    <a:p>
                      <a:pPr algn="ctr"/>
                      <a:r>
                        <a:rPr lang="en-US" dirty="0" smtClean="0"/>
                        <a:t>Time (s)</a:t>
                      </a:r>
                      <a:endParaRPr lang="en-US" dirty="0"/>
                    </a:p>
                  </a:txBody>
                  <a:tcPr/>
                </a:tc>
                <a:tc>
                  <a:txBody>
                    <a:bodyPr/>
                    <a:lstStyle/>
                    <a:p>
                      <a:pPr algn="ctr"/>
                      <a:r>
                        <a:rPr lang="en-US" dirty="0" smtClean="0"/>
                        <a:t>[N</a:t>
                      </a:r>
                      <a:r>
                        <a:rPr lang="en-US" baseline="-25000" dirty="0" smtClean="0"/>
                        <a:t>2</a:t>
                      </a:r>
                      <a:r>
                        <a:rPr lang="en-US" baseline="0" dirty="0" smtClean="0"/>
                        <a:t>O</a:t>
                      </a:r>
                      <a:r>
                        <a:rPr lang="en-US" baseline="-25000" dirty="0" smtClean="0"/>
                        <a:t>5</a:t>
                      </a:r>
                      <a:r>
                        <a:rPr lang="en-US" baseline="0" dirty="0" smtClean="0"/>
                        <a:t>] (mol/L)</a:t>
                      </a:r>
                      <a:endParaRPr lang="en-US" dirty="0"/>
                    </a:p>
                  </a:txBody>
                  <a:tcPr/>
                </a:tc>
                <a:tc>
                  <a:txBody>
                    <a:bodyPr/>
                    <a:lstStyle/>
                    <a:p>
                      <a:pPr algn="ctr"/>
                      <a:r>
                        <a:rPr lang="en-US" dirty="0" err="1" smtClean="0"/>
                        <a:t>ln</a:t>
                      </a:r>
                      <a:r>
                        <a:rPr lang="en-US" dirty="0" smtClean="0"/>
                        <a:t>[N</a:t>
                      </a:r>
                      <a:r>
                        <a:rPr lang="en-US" baseline="-25000" dirty="0" smtClean="0"/>
                        <a:t>2</a:t>
                      </a:r>
                      <a:r>
                        <a:rPr lang="en-US" baseline="0" dirty="0" smtClean="0"/>
                        <a:t>O</a:t>
                      </a:r>
                      <a:r>
                        <a:rPr lang="en-US" baseline="-25000" dirty="0" smtClean="0"/>
                        <a:t>5</a:t>
                      </a:r>
                      <a:r>
                        <a:rPr lang="en-US" baseline="0" dirty="0" smtClean="0"/>
                        <a:t>]</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0</a:t>
                      </a:r>
                      <a:endParaRPr lang="en-US" dirty="0"/>
                    </a:p>
                  </a:txBody>
                  <a:tcPr/>
                </a:tc>
                <a:tc>
                  <a:txBody>
                    <a:bodyPr/>
                    <a:lstStyle/>
                    <a:p>
                      <a:pPr algn="ctr"/>
                      <a:r>
                        <a:rPr lang="en-US" dirty="0" smtClean="0"/>
                        <a:t>0.100</a:t>
                      </a:r>
                      <a:endParaRPr lang="en-US" dirty="0"/>
                    </a:p>
                  </a:txBody>
                  <a:tcPr/>
                </a:tc>
                <a:tc>
                  <a:txBody>
                    <a:bodyPr/>
                    <a:lstStyle/>
                    <a:p>
                      <a:pPr algn="ctr"/>
                      <a:r>
                        <a:rPr lang="en-US" dirty="0" smtClean="0"/>
                        <a:t>-2.303</a:t>
                      </a:r>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50</a:t>
                      </a:r>
                      <a:endParaRPr lang="en-US" dirty="0"/>
                    </a:p>
                  </a:txBody>
                  <a:tcPr/>
                </a:tc>
                <a:tc>
                  <a:txBody>
                    <a:bodyPr/>
                    <a:lstStyle/>
                    <a:p>
                      <a:pPr algn="ctr"/>
                      <a:r>
                        <a:rPr lang="en-US" dirty="0" smtClean="0"/>
                        <a:t>0.0707</a:t>
                      </a:r>
                      <a:endParaRPr lang="en-US" dirty="0"/>
                    </a:p>
                  </a:txBody>
                  <a:tcPr/>
                </a:tc>
                <a:tc>
                  <a:txBody>
                    <a:bodyPr/>
                    <a:lstStyle/>
                    <a:p>
                      <a:pPr algn="ctr"/>
                      <a:r>
                        <a:rPr lang="en-US" dirty="0" smtClean="0"/>
                        <a:t>-2.649</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smtClean="0"/>
                        <a:t>100</a:t>
                      </a:r>
                      <a:endParaRPr lang="en-US" dirty="0"/>
                    </a:p>
                  </a:txBody>
                  <a:tcPr/>
                </a:tc>
                <a:tc>
                  <a:txBody>
                    <a:bodyPr/>
                    <a:lstStyle/>
                    <a:p>
                      <a:pPr algn="ctr"/>
                      <a:r>
                        <a:rPr lang="en-US" dirty="0" smtClean="0"/>
                        <a:t>0.0500</a:t>
                      </a:r>
                      <a:endParaRPr lang="en-US" dirty="0"/>
                    </a:p>
                  </a:txBody>
                  <a:tcPr/>
                </a:tc>
                <a:tc>
                  <a:txBody>
                    <a:bodyPr/>
                    <a:lstStyle/>
                    <a:p>
                      <a:pPr algn="ctr"/>
                      <a:r>
                        <a:rPr lang="en-US" dirty="0" smtClean="0"/>
                        <a:t>-2.996</a:t>
                      </a:r>
                      <a:endParaRPr lang="en-US" dirty="0"/>
                    </a:p>
                  </a:txBody>
                  <a:tcPr/>
                </a:tc>
                <a:extLst>
                  <a:ext uri="{0D108BD9-81ED-4DB2-BD59-A6C34878D82A}">
                    <a16:rowId xmlns:a16="http://schemas.microsoft.com/office/drawing/2014/main" xmlns="" val="10003"/>
                  </a:ext>
                </a:extLst>
              </a:tr>
              <a:tr h="370840">
                <a:tc>
                  <a:txBody>
                    <a:bodyPr/>
                    <a:lstStyle/>
                    <a:p>
                      <a:pPr algn="ctr"/>
                      <a:r>
                        <a:rPr lang="en-US" dirty="0" smtClean="0"/>
                        <a:t>200</a:t>
                      </a:r>
                      <a:endParaRPr lang="en-US" dirty="0"/>
                    </a:p>
                  </a:txBody>
                  <a:tcPr/>
                </a:tc>
                <a:tc>
                  <a:txBody>
                    <a:bodyPr/>
                    <a:lstStyle/>
                    <a:p>
                      <a:pPr algn="ctr"/>
                      <a:r>
                        <a:rPr lang="en-US" dirty="0" smtClean="0"/>
                        <a:t>0.0250</a:t>
                      </a:r>
                      <a:endParaRPr lang="en-US" dirty="0"/>
                    </a:p>
                  </a:txBody>
                  <a:tcPr/>
                </a:tc>
                <a:tc>
                  <a:txBody>
                    <a:bodyPr/>
                    <a:lstStyle/>
                    <a:p>
                      <a:pPr algn="ctr"/>
                      <a:r>
                        <a:rPr lang="en-US" dirty="0" smtClean="0"/>
                        <a:t>-3.689</a:t>
                      </a:r>
                      <a:endParaRPr lang="en-US" dirty="0"/>
                    </a:p>
                  </a:txBody>
                  <a:tcPr/>
                </a:tc>
                <a:extLst>
                  <a:ext uri="{0D108BD9-81ED-4DB2-BD59-A6C34878D82A}">
                    <a16:rowId xmlns:a16="http://schemas.microsoft.com/office/drawing/2014/main" xmlns="" val="10004"/>
                  </a:ext>
                </a:extLst>
              </a:tr>
              <a:tr h="370840">
                <a:tc>
                  <a:txBody>
                    <a:bodyPr/>
                    <a:lstStyle/>
                    <a:p>
                      <a:pPr algn="ctr"/>
                      <a:r>
                        <a:rPr lang="en-US" dirty="0" smtClean="0"/>
                        <a:t>300</a:t>
                      </a:r>
                      <a:endParaRPr lang="en-US" dirty="0"/>
                    </a:p>
                  </a:txBody>
                  <a:tcPr/>
                </a:tc>
                <a:tc>
                  <a:txBody>
                    <a:bodyPr/>
                    <a:lstStyle/>
                    <a:p>
                      <a:pPr algn="ctr"/>
                      <a:r>
                        <a:rPr lang="en-US" dirty="0" smtClean="0"/>
                        <a:t>0.0125</a:t>
                      </a:r>
                      <a:endParaRPr lang="en-US" dirty="0"/>
                    </a:p>
                  </a:txBody>
                  <a:tcPr/>
                </a:tc>
                <a:tc>
                  <a:txBody>
                    <a:bodyPr/>
                    <a:lstStyle/>
                    <a:p>
                      <a:pPr algn="ctr"/>
                      <a:r>
                        <a:rPr lang="en-US" dirty="0" smtClean="0"/>
                        <a:t>-4.382</a:t>
                      </a:r>
                      <a:endParaRPr lang="en-US" dirty="0"/>
                    </a:p>
                  </a:txBody>
                  <a:tcPr/>
                </a:tc>
                <a:extLst>
                  <a:ext uri="{0D108BD9-81ED-4DB2-BD59-A6C34878D82A}">
                    <a16:rowId xmlns:a16="http://schemas.microsoft.com/office/drawing/2014/main" xmlns="" val="10005"/>
                  </a:ext>
                </a:extLst>
              </a:tr>
              <a:tr h="370840">
                <a:tc>
                  <a:txBody>
                    <a:bodyPr/>
                    <a:lstStyle/>
                    <a:p>
                      <a:pPr algn="ctr"/>
                      <a:r>
                        <a:rPr lang="en-US" dirty="0" smtClean="0"/>
                        <a:t>400</a:t>
                      </a:r>
                      <a:endParaRPr lang="en-US" dirty="0"/>
                    </a:p>
                  </a:txBody>
                  <a:tcPr/>
                </a:tc>
                <a:tc>
                  <a:txBody>
                    <a:bodyPr/>
                    <a:lstStyle/>
                    <a:p>
                      <a:pPr algn="ctr"/>
                      <a:r>
                        <a:rPr lang="en-US" dirty="0" smtClean="0"/>
                        <a:t>0.00625</a:t>
                      </a:r>
                      <a:endParaRPr lang="en-US" dirty="0"/>
                    </a:p>
                  </a:txBody>
                  <a:tcPr/>
                </a:tc>
                <a:tc>
                  <a:txBody>
                    <a:bodyPr/>
                    <a:lstStyle/>
                    <a:p>
                      <a:pPr algn="ctr"/>
                      <a:r>
                        <a:rPr lang="en-US" dirty="0" smtClean="0"/>
                        <a:t>-5.075</a:t>
                      </a:r>
                      <a:endParaRPr lang="en-US" dirty="0"/>
                    </a:p>
                  </a:txBody>
                  <a:tcPr/>
                </a:tc>
                <a:extLst>
                  <a:ext uri="{0D108BD9-81ED-4DB2-BD59-A6C34878D82A}">
                    <a16:rowId xmlns:a16="http://schemas.microsoft.com/office/drawing/2014/main" xmlns="" val="10006"/>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519172637"/>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28600" y="1600200"/>
            <a:ext cx="4572000" cy="1477328"/>
          </a:xfrm>
          <a:prstGeom prst="rect">
            <a:avLst/>
          </a:prstGeom>
        </p:spPr>
        <p:txBody>
          <a:bodyPr>
            <a:spAutoFit/>
          </a:bodyPr>
          <a:lstStyle/>
          <a:p>
            <a:pPr algn="just"/>
            <a:r>
              <a:rPr lang="en-US" dirty="0"/>
              <a:t>Using the data below verify that the decomposition of </a:t>
            </a:r>
            <a:r>
              <a:rPr lang="en-US" dirty="0" err="1"/>
              <a:t>dinitrogen</a:t>
            </a:r>
            <a:r>
              <a:rPr lang="en-US" dirty="0"/>
              <a:t> </a:t>
            </a:r>
            <a:r>
              <a:rPr lang="en-US" dirty="0" err="1"/>
              <a:t>pentaoxide</a:t>
            </a:r>
            <a:r>
              <a:rPr lang="en-US" dirty="0"/>
              <a:t> is first order and calculate the value of the rate constant, where rate = -</a:t>
            </a:r>
            <a:r>
              <a:rPr lang="el-GR" dirty="0"/>
              <a:t>Δ</a:t>
            </a:r>
            <a:r>
              <a:rPr lang="en-US" dirty="0"/>
              <a:t>[N</a:t>
            </a:r>
            <a:r>
              <a:rPr lang="en-US" baseline="-25000" dirty="0"/>
              <a:t>2</a:t>
            </a:r>
            <a:r>
              <a:rPr lang="en-US" dirty="0"/>
              <a:t>O</a:t>
            </a:r>
            <a:r>
              <a:rPr lang="en-US" baseline="-25000" dirty="0"/>
              <a:t>5</a:t>
            </a:r>
            <a:r>
              <a:rPr lang="en-US" dirty="0"/>
              <a:t>]/</a:t>
            </a:r>
            <a:r>
              <a:rPr lang="el-GR" dirty="0"/>
              <a:t>Δ</a:t>
            </a:r>
            <a:r>
              <a:rPr lang="en-US" dirty="0"/>
              <a:t>t</a:t>
            </a:r>
          </a:p>
          <a:p>
            <a:pPr algn="ctr"/>
            <a:r>
              <a:rPr lang="en-US" dirty="0"/>
              <a:t>2 N</a:t>
            </a:r>
            <a:r>
              <a:rPr lang="en-US" baseline="-25000" dirty="0"/>
              <a:t>2</a:t>
            </a:r>
            <a:r>
              <a:rPr lang="en-US" dirty="0"/>
              <a:t>O</a:t>
            </a:r>
            <a:r>
              <a:rPr lang="en-US" baseline="-25000" dirty="0"/>
              <a:t>5 (g)</a:t>
            </a:r>
            <a:r>
              <a:rPr lang="en-US" dirty="0"/>
              <a:t> </a:t>
            </a:r>
            <a:r>
              <a:rPr lang="en-US" dirty="0">
                <a:sym typeface="Wingdings" pitchFamily="2" charset="2"/>
              </a:rPr>
              <a:t> 4 </a:t>
            </a:r>
            <a:r>
              <a:rPr lang="en-US" dirty="0"/>
              <a:t>NO</a:t>
            </a:r>
            <a:r>
              <a:rPr lang="en-US" baseline="-25000" dirty="0"/>
              <a:t>2 (g)</a:t>
            </a:r>
            <a:r>
              <a:rPr lang="en-US" dirty="0"/>
              <a:t> + O</a:t>
            </a:r>
            <a:r>
              <a:rPr lang="en-US" baseline="-25000" dirty="0"/>
              <a:t>2 (g)</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AB874236-E548-49B1-9BE0-40B4BE0A90A6}" type="slidenum">
              <a:rPr lang="en-US"/>
              <a:pPr/>
              <a:t>49</a:t>
            </a:fld>
            <a:endParaRPr lang="en-US"/>
          </a:p>
        </p:txBody>
      </p:sp>
      <p:sp>
        <p:nvSpPr>
          <p:cNvPr id="61444" name="Rectangle 4"/>
          <p:cNvSpPr>
            <a:spLocks noGrp="1" noChangeArrowheads="1"/>
          </p:cNvSpPr>
          <p:nvPr>
            <p:ph type="title"/>
          </p:nvPr>
        </p:nvSpPr>
        <p:spPr>
          <a:xfrm>
            <a:off x="304800" y="76200"/>
            <a:ext cx="8458200" cy="685800"/>
          </a:xfrm>
        </p:spPr>
        <p:txBody>
          <a:bodyPr>
            <a:noAutofit/>
          </a:bodyPr>
          <a:lstStyle/>
          <a:p>
            <a:r>
              <a:rPr lang="en-US" sz="3400" dirty="0"/>
              <a:t>Half-Life of a First-Order </a:t>
            </a:r>
            <a:r>
              <a:rPr lang="en-US" sz="3400" dirty="0" smtClean="0"/>
              <a:t>Reaction Is </a:t>
            </a:r>
            <a:r>
              <a:rPr lang="en-US" sz="3400" dirty="0"/>
              <a:t>Constant</a:t>
            </a:r>
          </a:p>
        </p:txBody>
      </p:sp>
      <p:pic>
        <p:nvPicPr>
          <p:cNvPr id="61445" name="Picture 5" descr="13_11[1]"/>
          <p:cNvPicPr>
            <a:picLocks noChangeAspect="1" noChangeArrowheads="1"/>
          </p:cNvPicPr>
          <p:nvPr/>
        </p:nvPicPr>
        <p:blipFill>
          <a:blip r:embed="rId3" cstate="print"/>
          <a:srcRect/>
          <a:stretch>
            <a:fillRect/>
          </a:stretch>
        </p:blipFill>
        <p:spPr bwMode="auto">
          <a:xfrm>
            <a:off x="1828800" y="898507"/>
            <a:ext cx="5664152" cy="59594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639762"/>
          </a:xfrm>
        </p:spPr>
        <p:txBody>
          <a:bodyPr>
            <a:normAutofit/>
          </a:bodyPr>
          <a:lstStyle/>
          <a:p>
            <a:r>
              <a:rPr lang="en-US" sz="3200" dirty="0" smtClean="0"/>
              <a:t>Examples: Rate</a:t>
            </a:r>
            <a:endParaRPr lang="en-US" sz="3200" dirty="0"/>
          </a:p>
        </p:txBody>
      </p:sp>
      <p:sp>
        <p:nvSpPr>
          <p:cNvPr id="3" name="Content Placeholder 2"/>
          <p:cNvSpPr>
            <a:spLocks noGrp="1"/>
          </p:cNvSpPr>
          <p:nvPr>
            <p:ph idx="1"/>
          </p:nvPr>
        </p:nvSpPr>
        <p:spPr>
          <a:xfrm>
            <a:off x="457200" y="990600"/>
            <a:ext cx="3886200" cy="5410200"/>
          </a:xfrm>
        </p:spPr>
        <p:txBody>
          <a:bodyPr>
            <a:normAutofit lnSpcReduction="10000"/>
          </a:bodyPr>
          <a:lstStyle/>
          <a:p>
            <a:pPr algn="ctr">
              <a:buNone/>
            </a:pPr>
            <a:r>
              <a:rPr lang="en-US" sz="2400" dirty="0" smtClean="0"/>
              <a:t>2 N</a:t>
            </a:r>
            <a:r>
              <a:rPr lang="en-US" sz="2400" baseline="-25000" dirty="0" smtClean="0"/>
              <a:t>2</a:t>
            </a:r>
            <a:r>
              <a:rPr lang="en-US" sz="2400" dirty="0" smtClean="0"/>
              <a:t>O</a:t>
            </a:r>
            <a:r>
              <a:rPr lang="en-US" sz="2400" baseline="-25000" dirty="0" smtClean="0"/>
              <a:t>5 (g) </a:t>
            </a:r>
            <a:r>
              <a:rPr lang="en-US" sz="2400" dirty="0" smtClean="0">
                <a:sym typeface="Wingdings" pitchFamily="2" charset="2"/>
              </a:rPr>
              <a:t> 4 NO</a:t>
            </a:r>
            <a:r>
              <a:rPr lang="en-US" sz="2400" baseline="-25000" dirty="0" smtClean="0">
                <a:sym typeface="Wingdings" pitchFamily="2" charset="2"/>
              </a:rPr>
              <a:t>2 (g) </a:t>
            </a:r>
            <a:r>
              <a:rPr lang="en-US" sz="2400" dirty="0" smtClean="0">
                <a:sym typeface="Wingdings" pitchFamily="2" charset="2"/>
              </a:rPr>
              <a:t>+ O</a:t>
            </a:r>
            <a:r>
              <a:rPr lang="en-US" sz="2400" baseline="-25000" dirty="0" smtClean="0">
                <a:sym typeface="Wingdings" pitchFamily="2" charset="2"/>
              </a:rPr>
              <a:t>2 (g)</a:t>
            </a:r>
          </a:p>
          <a:p>
            <a:pPr marL="514350" indent="-514350" algn="just">
              <a:buFont typeface="+mj-lt"/>
              <a:buAutoNum type="alphaLcParenR"/>
            </a:pPr>
            <a:r>
              <a:rPr lang="en-US" sz="2400" dirty="0" smtClean="0"/>
              <a:t>Calculate the average rate of decomposition of </a:t>
            </a:r>
            <a:r>
              <a:rPr lang="en-US" sz="2400" dirty="0" err="1" smtClean="0"/>
              <a:t>dinitrogen</a:t>
            </a:r>
            <a:r>
              <a:rPr lang="en-US" sz="2400" dirty="0" smtClean="0"/>
              <a:t> </a:t>
            </a:r>
            <a:r>
              <a:rPr lang="en-US" sz="2400" dirty="0" err="1" smtClean="0"/>
              <a:t>pentaoxide</a:t>
            </a:r>
            <a:r>
              <a:rPr lang="en-US" sz="2400" dirty="0" smtClean="0"/>
              <a:t> during the time interval 200-300 s.</a:t>
            </a:r>
          </a:p>
          <a:p>
            <a:pPr marL="514350" indent="-514350" algn="just">
              <a:buFont typeface="+mj-lt"/>
              <a:buAutoNum type="alphaLcParenR"/>
            </a:pPr>
            <a:r>
              <a:rPr lang="en-US" sz="2400" dirty="0" smtClean="0"/>
              <a:t>Calculate the average rate of formation of oxygen gas during the same interval.</a:t>
            </a:r>
          </a:p>
          <a:p>
            <a:pPr marL="514350" indent="-514350" algn="just">
              <a:buFont typeface="+mj-lt"/>
              <a:buAutoNum type="alphaLcParenR"/>
            </a:pPr>
            <a:r>
              <a:rPr lang="en-US" sz="2400" dirty="0" smtClean="0"/>
              <a:t>What is the instantaneous rate of nitrogen dioxide formation at 250 s?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309299867"/>
              </p:ext>
            </p:extLst>
          </p:nvPr>
        </p:nvGraphicFramePr>
        <p:xfrm>
          <a:off x="5550074" y="355948"/>
          <a:ext cx="2209800" cy="3337560"/>
        </p:xfrm>
        <a:graphic>
          <a:graphicData uri="http://schemas.openxmlformats.org/drawingml/2006/table">
            <a:tbl>
              <a:tblPr firstRow="1" bandRow="1">
                <a:tableStyleId>{5940675A-B579-460E-94D1-54222C63F5DA}</a:tableStyleId>
              </a:tblPr>
              <a:tblGrid>
                <a:gridCol w="990599">
                  <a:extLst>
                    <a:ext uri="{9D8B030D-6E8A-4147-A177-3AD203B41FA5}">
                      <a16:colId xmlns:a16="http://schemas.microsoft.com/office/drawing/2014/main" xmlns="" val="20000"/>
                    </a:ext>
                  </a:extLst>
                </a:gridCol>
                <a:gridCol w="1219201">
                  <a:extLst>
                    <a:ext uri="{9D8B030D-6E8A-4147-A177-3AD203B41FA5}">
                      <a16:colId xmlns:a16="http://schemas.microsoft.com/office/drawing/2014/main" xmlns="" val="20001"/>
                    </a:ext>
                  </a:extLst>
                </a:gridCol>
              </a:tblGrid>
              <a:tr h="370840">
                <a:tc>
                  <a:txBody>
                    <a:bodyPr/>
                    <a:lstStyle/>
                    <a:p>
                      <a:r>
                        <a:rPr lang="en-US" dirty="0" smtClean="0"/>
                        <a:t>Time (s)</a:t>
                      </a:r>
                      <a:endParaRPr lang="en-US" dirty="0"/>
                    </a:p>
                  </a:txBody>
                  <a:tcPr/>
                </a:tc>
                <a:tc>
                  <a:txBody>
                    <a:bodyPr/>
                    <a:lstStyle/>
                    <a:p>
                      <a:r>
                        <a:rPr lang="en-US" dirty="0" smtClean="0"/>
                        <a:t>[N</a:t>
                      </a:r>
                      <a:r>
                        <a:rPr lang="en-US" baseline="-25000" dirty="0" smtClean="0"/>
                        <a:t>2</a:t>
                      </a:r>
                      <a:r>
                        <a:rPr lang="en-US" dirty="0" smtClean="0"/>
                        <a:t>O</a:t>
                      </a:r>
                      <a:r>
                        <a:rPr lang="en-US" baseline="-25000" dirty="0" smtClean="0"/>
                        <a:t>5</a:t>
                      </a:r>
                      <a:r>
                        <a:rPr lang="en-US" dirty="0" smtClean="0"/>
                        <a:t>] (M)</a:t>
                      </a:r>
                      <a:endParaRPr lang="en-US" dirty="0"/>
                    </a:p>
                  </a:txBody>
                  <a:tcPr/>
                </a:tc>
                <a:extLst>
                  <a:ext uri="{0D108BD9-81ED-4DB2-BD59-A6C34878D82A}">
                    <a16:rowId xmlns:a16="http://schemas.microsoft.com/office/drawing/2014/main" xmlns="" val="10000"/>
                  </a:ext>
                </a:extLst>
              </a:tr>
              <a:tr h="370840">
                <a:tc>
                  <a:txBody>
                    <a:bodyPr/>
                    <a:lstStyle/>
                    <a:p>
                      <a:r>
                        <a:rPr lang="en-US" dirty="0" smtClean="0"/>
                        <a:t>0</a:t>
                      </a:r>
                      <a:endParaRPr lang="en-US" dirty="0"/>
                    </a:p>
                  </a:txBody>
                  <a:tcPr/>
                </a:tc>
                <a:tc>
                  <a:txBody>
                    <a:bodyPr/>
                    <a:lstStyle/>
                    <a:p>
                      <a:r>
                        <a:rPr lang="en-US" dirty="0" smtClean="0"/>
                        <a:t>0.0200</a:t>
                      </a:r>
                      <a:endParaRPr lang="en-US" dirty="0"/>
                    </a:p>
                  </a:txBody>
                  <a:tcPr/>
                </a:tc>
                <a:extLst>
                  <a:ext uri="{0D108BD9-81ED-4DB2-BD59-A6C34878D82A}">
                    <a16:rowId xmlns:a16="http://schemas.microsoft.com/office/drawing/2014/main" xmlns="" val="10001"/>
                  </a:ext>
                </a:extLst>
              </a:tr>
              <a:tr h="370840">
                <a:tc>
                  <a:txBody>
                    <a:bodyPr/>
                    <a:lstStyle/>
                    <a:p>
                      <a:r>
                        <a:rPr lang="en-US" dirty="0" smtClean="0"/>
                        <a:t>100</a:t>
                      </a:r>
                      <a:endParaRPr lang="en-US" dirty="0"/>
                    </a:p>
                  </a:txBody>
                  <a:tcPr/>
                </a:tc>
                <a:tc>
                  <a:txBody>
                    <a:bodyPr/>
                    <a:lstStyle/>
                    <a:p>
                      <a:r>
                        <a:rPr lang="en-US" dirty="0" smtClean="0"/>
                        <a:t>0.0169</a:t>
                      </a:r>
                      <a:endParaRPr lang="en-US" dirty="0"/>
                    </a:p>
                  </a:txBody>
                  <a:tcPr/>
                </a:tc>
                <a:extLst>
                  <a:ext uri="{0D108BD9-81ED-4DB2-BD59-A6C34878D82A}">
                    <a16:rowId xmlns:a16="http://schemas.microsoft.com/office/drawing/2014/main" xmlns="" val="10002"/>
                  </a:ext>
                </a:extLst>
              </a:tr>
              <a:tr h="370840">
                <a:tc>
                  <a:txBody>
                    <a:bodyPr/>
                    <a:lstStyle/>
                    <a:p>
                      <a:r>
                        <a:rPr lang="en-US" dirty="0" smtClean="0"/>
                        <a:t>200</a:t>
                      </a:r>
                      <a:endParaRPr lang="en-US" dirty="0"/>
                    </a:p>
                  </a:txBody>
                  <a:tcPr/>
                </a:tc>
                <a:tc>
                  <a:txBody>
                    <a:bodyPr/>
                    <a:lstStyle/>
                    <a:p>
                      <a:r>
                        <a:rPr lang="en-US" dirty="0" smtClean="0"/>
                        <a:t>0.0142</a:t>
                      </a:r>
                      <a:endParaRPr lang="en-US" dirty="0"/>
                    </a:p>
                  </a:txBody>
                  <a:tcPr/>
                </a:tc>
                <a:extLst>
                  <a:ext uri="{0D108BD9-81ED-4DB2-BD59-A6C34878D82A}">
                    <a16:rowId xmlns:a16="http://schemas.microsoft.com/office/drawing/2014/main" xmlns="" val="10003"/>
                  </a:ext>
                </a:extLst>
              </a:tr>
              <a:tr h="370840">
                <a:tc>
                  <a:txBody>
                    <a:bodyPr/>
                    <a:lstStyle/>
                    <a:p>
                      <a:r>
                        <a:rPr lang="en-US" dirty="0" smtClean="0"/>
                        <a:t>300</a:t>
                      </a:r>
                      <a:endParaRPr lang="en-US" dirty="0"/>
                    </a:p>
                  </a:txBody>
                  <a:tcPr/>
                </a:tc>
                <a:tc>
                  <a:txBody>
                    <a:bodyPr/>
                    <a:lstStyle/>
                    <a:p>
                      <a:r>
                        <a:rPr lang="en-US" dirty="0" smtClean="0"/>
                        <a:t>0.0120</a:t>
                      </a:r>
                      <a:endParaRPr lang="en-US" dirty="0"/>
                    </a:p>
                  </a:txBody>
                  <a:tcPr/>
                </a:tc>
                <a:extLst>
                  <a:ext uri="{0D108BD9-81ED-4DB2-BD59-A6C34878D82A}">
                    <a16:rowId xmlns:a16="http://schemas.microsoft.com/office/drawing/2014/main" xmlns="" val="10004"/>
                  </a:ext>
                </a:extLst>
              </a:tr>
              <a:tr h="370840">
                <a:tc>
                  <a:txBody>
                    <a:bodyPr/>
                    <a:lstStyle/>
                    <a:p>
                      <a:r>
                        <a:rPr lang="en-US" dirty="0" smtClean="0"/>
                        <a:t>400</a:t>
                      </a:r>
                      <a:endParaRPr lang="en-US" dirty="0"/>
                    </a:p>
                  </a:txBody>
                  <a:tcPr/>
                </a:tc>
                <a:tc>
                  <a:txBody>
                    <a:bodyPr/>
                    <a:lstStyle/>
                    <a:p>
                      <a:r>
                        <a:rPr lang="en-US" dirty="0" smtClean="0"/>
                        <a:t>0.0101</a:t>
                      </a:r>
                      <a:endParaRPr lang="en-US" dirty="0"/>
                    </a:p>
                  </a:txBody>
                  <a:tcPr/>
                </a:tc>
                <a:extLst>
                  <a:ext uri="{0D108BD9-81ED-4DB2-BD59-A6C34878D82A}">
                    <a16:rowId xmlns:a16="http://schemas.microsoft.com/office/drawing/2014/main" xmlns="" val="10005"/>
                  </a:ext>
                </a:extLst>
              </a:tr>
              <a:tr h="370840">
                <a:tc>
                  <a:txBody>
                    <a:bodyPr/>
                    <a:lstStyle/>
                    <a:p>
                      <a:r>
                        <a:rPr lang="en-US" dirty="0" smtClean="0"/>
                        <a:t>500</a:t>
                      </a:r>
                      <a:endParaRPr lang="en-US" dirty="0"/>
                    </a:p>
                  </a:txBody>
                  <a:tcPr/>
                </a:tc>
                <a:tc>
                  <a:txBody>
                    <a:bodyPr/>
                    <a:lstStyle/>
                    <a:p>
                      <a:r>
                        <a:rPr lang="en-US" dirty="0" smtClean="0"/>
                        <a:t>0.0086</a:t>
                      </a:r>
                      <a:endParaRPr lang="en-US" dirty="0"/>
                    </a:p>
                  </a:txBody>
                  <a:tcPr/>
                </a:tc>
                <a:extLst>
                  <a:ext uri="{0D108BD9-81ED-4DB2-BD59-A6C34878D82A}">
                    <a16:rowId xmlns:a16="http://schemas.microsoft.com/office/drawing/2014/main" xmlns="" val="10006"/>
                  </a:ext>
                </a:extLst>
              </a:tr>
              <a:tr h="370840">
                <a:tc>
                  <a:txBody>
                    <a:bodyPr/>
                    <a:lstStyle/>
                    <a:p>
                      <a:r>
                        <a:rPr lang="en-US" dirty="0" smtClean="0"/>
                        <a:t>600</a:t>
                      </a:r>
                      <a:endParaRPr lang="en-US" dirty="0"/>
                    </a:p>
                  </a:txBody>
                  <a:tcPr/>
                </a:tc>
                <a:tc>
                  <a:txBody>
                    <a:bodyPr/>
                    <a:lstStyle/>
                    <a:p>
                      <a:r>
                        <a:rPr lang="en-US" dirty="0" smtClean="0"/>
                        <a:t>0.0072</a:t>
                      </a:r>
                      <a:endParaRPr lang="en-US" dirty="0"/>
                    </a:p>
                  </a:txBody>
                  <a:tcPr/>
                </a:tc>
                <a:extLst>
                  <a:ext uri="{0D108BD9-81ED-4DB2-BD59-A6C34878D82A}">
                    <a16:rowId xmlns:a16="http://schemas.microsoft.com/office/drawing/2014/main" xmlns="" val="10007"/>
                  </a:ext>
                </a:extLst>
              </a:tr>
              <a:tr h="370840">
                <a:tc>
                  <a:txBody>
                    <a:bodyPr/>
                    <a:lstStyle/>
                    <a:p>
                      <a:r>
                        <a:rPr lang="en-US" dirty="0" smtClean="0"/>
                        <a:t>700</a:t>
                      </a:r>
                      <a:endParaRPr lang="en-US" dirty="0"/>
                    </a:p>
                  </a:txBody>
                  <a:tcPr/>
                </a:tc>
                <a:tc>
                  <a:txBody>
                    <a:bodyPr/>
                    <a:lstStyle/>
                    <a:p>
                      <a:r>
                        <a:rPr lang="en-US" dirty="0" smtClean="0"/>
                        <a:t>0.0061</a:t>
                      </a:r>
                      <a:endParaRPr lang="en-US" dirty="0"/>
                    </a:p>
                  </a:txBody>
                  <a:tcPr/>
                </a:tc>
                <a:extLst>
                  <a:ext uri="{0D108BD9-81ED-4DB2-BD59-A6C34878D82A}">
                    <a16:rowId xmlns:a16="http://schemas.microsoft.com/office/drawing/2014/main" xmlns="" val="10008"/>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4231189203"/>
              </p:ext>
            </p:extLst>
          </p:nvPr>
        </p:nvGraphicFramePr>
        <p:xfrm>
          <a:off x="4552167" y="3886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898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Examples</a:t>
            </a:r>
            <a:br>
              <a:rPr lang="en-US" sz="3200" dirty="0" smtClean="0"/>
            </a:br>
            <a:r>
              <a:rPr lang="en-US" sz="3200" dirty="0" smtClean="0"/>
              <a:t> Half-life</a:t>
            </a:r>
            <a:endParaRPr lang="en-US" sz="3200" dirty="0"/>
          </a:p>
        </p:txBody>
      </p:sp>
      <p:sp>
        <p:nvSpPr>
          <p:cNvPr id="6" name="Content Placeholder 5"/>
          <p:cNvSpPr>
            <a:spLocks noGrp="1"/>
          </p:cNvSpPr>
          <p:nvPr>
            <p:ph idx="1"/>
          </p:nvPr>
        </p:nvSpPr>
        <p:spPr/>
        <p:txBody>
          <a:bodyPr>
            <a:normAutofit/>
          </a:bodyPr>
          <a:lstStyle/>
          <a:p>
            <a:pPr>
              <a:buNone/>
            </a:pPr>
            <a:r>
              <a:rPr lang="en-US" sz="2800" dirty="0" smtClean="0"/>
              <a:t>A certain first order reaction has a half-life  of  </a:t>
            </a:r>
          </a:p>
          <a:p>
            <a:pPr>
              <a:buNone/>
            </a:pPr>
            <a:r>
              <a:rPr lang="en-US" sz="2800" dirty="0" smtClean="0"/>
              <a:t> 20.0 	minutes.</a:t>
            </a:r>
          </a:p>
          <a:p>
            <a:pPr>
              <a:buNone/>
            </a:pPr>
            <a:r>
              <a:rPr lang="en-US" sz="2800" dirty="0" smtClean="0"/>
              <a:t>	a.	Calculate the rate constant.</a:t>
            </a:r>
          </a:p>
          <a:p>
            <a:pPr>
              <a:buNone/>
            </a:pPr>
            <a:r>
              <a:rPr lang="en-US" sz="2800" dirty="0" smtClean="0"/>
              <a:t>	b.	How much time is required for this reaction to be     </a:t>
            </a:r>
          </a:p>
          <a:p>
            <a:pPr>
              <a:buNone/>
            </a:pPr>
            <a:r>
              <a:rPr lang="en-US" sz="2800" dirty="0" smtClean="0"/>
              <a:t>           75% 	complete?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t>Tro, Chemistry: A Molecular Approach</a:t>
            </a:r>
          </a:p>
        </p:txBody>
      </p:sp>
      <p:sp>
        <p:nvSpPr>
          <p:cNvPr id="10" name="Slide Number Placeholder 2"/>
          <p:cNvSpPr>
            <a:spLocks noGrp="1"/>
          </p:cNvSpPr>
          <p:nvPr>
            <p:ph type="sldNum" sz="quarter" idx="12"/>
          </p:nvPr>
        </p:nvSpPr>
        <p:spPr/>
        <p:txBody>
          <a:bodyPr/>
          <a:lstStyle/>
          <a:p>
            <a:fld id="{09C6A338-BF32-43E3-ADD7-4C95D1C42BFB}" type="slidenum">
              <a:rPr lang="en-US"/>
              <a:pPr/>
              <a:t>51</a:t>
            </a:fld>
            <a:endParaRPr lang="en-US"/>
          </a:p>
        </p:txBody>
      </p:sp>
      <p:sp>
        <p:nvSpPr>
          <p:cNvPr id="11" name="Title 10"/>
          <p:cNvSpPr>
            <a:spLocks noGrp="1"/>
          </p:cNvSpPr>
          <p:nvPr>
            <p:ph type="title" idx="4294967295"/>
          </p:nvPr>
        </p:nvSpPr>
        <p:spPr>
          <a:xfrm>
            <a:off x="457200" y="228600"/>
            <a:ext cx="8229600" cy="1143000"/>
          </a:xfrm>
        </p:spPr>
        <p:txBody>
          <a:bodyPr/>
          <a:lstStyle/>
          <a:p>
            <a:r>
              <a:rPr lang="en-US" dirty="0" smtClean="0"/>
              <a:t>What is a second </a:t>
            </a:r>
            <a:r>
              <a:rPr lang="en-US" dirty="0"/>
              <a:t>o</a:t>
            </a:r>
            <a:r>
              <a:rPr lang="en-US" dirty="0" smtClean="0"/>
              <a:t>rder reaction?</a:t>
            </a:r>
            <a:endParaRPr lang="en-US" dirty="0"/>
          </a:p>
        </p:txBody>
      </p:sp>
      <p:sp>
        <p:nvSpPr>
          <p:cNvPr id="64514" name="Line 2"/>
          <p:cNvSpPr>
            <a:spLocks noChangeShapeType="1"/>
          </p:cNvSpPr>
          <p:nvPr/>
        </p:nvSpPr>
        <p:spPr bwMode="auto">
          <a:xfrm>
            <a:off x="2765425" y="1371600"/>
            <a:ext cx="0" cy="4189413"/>
          </a:xfrm>
          <a:prstGeom prst="line">
            <a:avLst/>
          </a:prstGeom>
          <a:noFill/>
          <a:ln w="12700">
            <a:solidFill>
              <a:schemeClr val="tx1"/>
            </a:solidFill>
            <a:round/>
            <a:headEnd/>
            <a:tailEnd/>
          </a:ln>
          <a:effectLst/>
        </p:spPr>
        <p:txBody>
          <a:bodyPr/>
          <a:lstStyle/>
          <a:p>
            <a:endParaRPr lang="en-US"/>
          </a:p>
        </p:txBody>
      </p:sp>
      <p:sp>
        <p:nvSpPr>
          <p:cNvPr id="64515" name="Line 3"/>
          <p:cNvSpPr>
            <a:spLocks noChangeShapeType="1"/>
          </p:cNvSpPr>
          <p:nvPr/>
        </p:nvSpPr>
        <p:spPr bwMode="auto">
          <a:xfrm>
            <a:off x="2765425" y="5561013"/>
            <a:ext cx="4549775" cy="0"/>
          </a:xfrm>
          <a:prstGeom prst="line">
            <a:avLst/>
          </a:prstGeom>
          <a:noFill/>
          <a:ln w="12700">
            <a:solidFill>
              <a:schemeClr val="tx1"/>
            </a:solidFill>
            <a:round/>
            <a:headEnd/>
            <a:tailEnd/>
          </a:ln>
          <a:effectLst/>
        </p:spPr>
        <p:txBody>
          <a:bodyPr/>
          <a:lstStyle/>
          <a:p>
            <a:endParaRPr lang="en-US"/>
          </a:p>
        </p:txBody>
      </p:sp>
      <p:sp>
        <p:nvSpPr>
          <p:cNvPr id="64516" name="Line 4"/>
          <p:cNvSpPr>
            <a:spLocks noChangeShapeType="1"/>
          </p:cNvSpPr>
          <p:nvPr/>
        </p:nvSpPr>
        <p:spPr bwMode="auto">
          <a:xfrm flipV="1">
            <a:off x="2819400" y="2133600"/>
            <a:ext cx="4724400" cy="2590800"/>
          </a:xfrm>
          <a:prstGeom prst="line">
            <a:avLst/>
          </a:prstGeom>
          <a:noFill/>
          <a:ln w="12700">
            <a:solidFill>
              <a:schemeClr val="tx1"/>
            </a:solidFill>
            <a:round/>
            <a:headEnd/>
            <a:tailEnd/>
          </a:ln>
          <a:effectLst/>
        </p:spPr>
        <p:txBody>
          <a:bodyPr/>
          <a:lstStyle/>
          <a:p>
            <a:endParaRPr lang="en-US"/>
          </a:p>
        </p:txBody>
      </p:sp>
      <p:sp>
        <p:nvSpPr>
          <p:cNvPr id="64517" name="Rectangle 5"/>
          <p:cNvSpPr>
            <a:spLocks noChangeArrowheads="1"/>
          </p:cNvSpPr>
          <p:nvPr/>
        </p:nvSpPr>
        <p:spPr bwMode="auto">
          <a:xfrm>
            <a:off x="1917700" y="4581525"/>
            <a:ext cx="755650" cy="393700"/>
          </a:xfrm>
          <a:prstGeom prst="rect">
            <a:avLst/>
          </a:prstGeom>
          <a:noFill/>
          <a:ln w="12700">
            <a:noFill/>
            <a:miter lim="800000"/>
            <a:headEnd/>
            <a:tailEnd/>
          </a:ln>
          <a:effectLst/>
        </p:spPr>
        <p:txBody>
          <a:bodyPr wrap="none" lIns="90488" tIns="44450" rIns="90488" bIns="44450">
            <a:spAutoFit/>
          </a:bodyPr>
          <a:lstStyle/>
          <a:p>
            <a:pPr eaLnBrk="0" hangingPunct="0"/>
            <a:r>
              <a:rPr lang="en-US" sz="2000"/>
              <a:t>l/[A]</a:t>
            </a:r>
            <a:r>
              <a:rPr lang="en-US" sz="2000" baseline="-25000"/>
              <a:t>0</a:t>
            </a:r>
            <a:endParaRPr lang="en-US" sz="2000"/>
          </a:p>
        </p:txBody>
      </p:sp>
      <p:sp>
        <p:nvSpPr>
          <p:cNvPr id="64518" name="Rectangle 6"/>
          <p:cNvSpPr>
            <a:spLocks noChangeArrowheads="1"/>
          </p:cNvSpPr>
          <p:nvPr/>
        </p:nvSpPr>
        <p:spPr bwMode="auto">
          <a:xfrm>
            <a:off x="1700213" y="2794000"/>
            <a:ext cx="1060450" cy="576263"/>
          </a:xfrm>
          <a:prstGeom prst="rect">
            <a:avLst/>
          </a:prstGeom>
          <a:noFill/>
          <a:ln w="12700">
            <a:noFill/>
            <a:miter lim="800000"/>
            <a:headEnd/>
            <a:tailEnd/>
          </a:ln>
          <a:effectLst/>
        </p:spPr>
        <p:txBody>
          <a:bodyPr wrap="none" lIns="90488" tIns="44450" rIns="90488" bIns="44450">
            <a:spAutoFit/>
          </a:bodyPr>
          <a:lstStyle/>
          <a:p>
            <a:pPr eaLnBrk="0" hangingPunct="0"/>
            <a:r>
              <a:rPr lang="en-US" sz="3200" dirty="0"/>
              <a:t>1/[A]</a:t>
            </a:r>
          </a:p>
        </p:txBody>
      </p:sp>
      <p:sp>
        <p:nvSpPr>
          <p:cNvPr id="64519" name="Rectangle 7"/>
          <p:cNvSpPr>
            <a:spLocks noChangeArrowheads="1"/>
          </p:cNvSpPr>
          <p:nvPr/>
        </p:nvSpPr>
        <p:spPr bwMode="auto">
          <a:xfrm>
            <a:off x="4083050" y="5619750"/>
            <a:ext cx="811213" cy="515938"/>
          </a:xfrm>
          <a:prstGeom prst="rect">
            <a:avLst/>
          </a:prstGeom>
          <a:noFill/>
          <a:ln w="12700">
            <a:noFill/>
            <a:miter lim="800000"/>
            <a:headEnd/>
            <a:tailEnd/>
          </a:ln>
          <a:effectLst/>
        </p:spPr>
        <p:txBody>
          <a:bodyPr wrap="none" lIns="90488" tIns="44450" rIns="90488" bIns="44450">
            <a:spAutoFit/>
          </a:bodyPr>
          <a:lstStyle/>
          <a:p>
            <a:pPr eaLnBrk="0" hangingPunct="0"/>
            <a:r>
              <a:rPr lang="en-US" sz="2800"/>
              <a:t>time</a:t>
            </a:r>
          </a:p>
        </p:txBody>
      </p:sp>
      <p:sp>
        <p:nvSpPr>
          <p:cNvPr id="64520" name="Rectangle 8"/>
          <p:cNvSpPr>
            <a:spLocks noChangeArrowheads="1"/>
          </p:cNvSpPr>
          <p:nvPr/>
        </p:nvSpPr>
        <p:spPr bwMode="auto">
          <a:xfrm rot="19980000">
            <a:off x="4595813" y="2706688"/>
            <a:ext cx="1465262" cy="515937"/>
          </a:xfrm>
          <a:prstGeom prst="rect">
            <a:avLst/>
          </a:prstGeom>
          <a:noFill/>
          <a:ln w="12700">
            <a:noFill/>
            <a:miter lim="800000"/>
            <a:headEnd/>
            <a:tailEnd/>
          </a:ln>
          <a:effectLst/>
        </p:spPr>
        <p:txBody>
          <a:bodyPr wrap="none" lIns="90488" tIns="44450" rIns="90488" bIns="44450">
            <a:spAutoFit/>
          </a:bodyPr>
          <a:lstStyle/>
          <a:p>
            <a:pPr eaLnBrk="0" hangingPunct="0"/>
            <a:r>
              <a:rPr lang="en-US" sz="2800"/>
              <a:t>slope = </a:t>
            </a:r>
            <a:r>
              <a:rPr lang="en-US" sz="2800" i="1"/>
              <a:t>k</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Examples</a:t>
            </a:r>
            <a:br>
              <a:rPr lang="en-US" sz="2400" dirty="0" smtClean="0"/>
            </a:br>
            <a:r>
              <a:rPr lang="en-US" sz="2400" dirty="0" smtClean="0"/>
              <a:t>Rate Laws</a:t>
            </a:r>
            <a:br>
              <a:rPr lang="en-US" sz="2400" dirty="0" smtClean="0"/>
            </a:br>
            <a:endParaRPr lang="en-US" sz="2400" dirty="0"/>
          </a:p>
        </p:txBody>
      </p:sp>
      <p:sp>
        <p:nvSpPr>
          <p:cNvPr id="6" name="Text Placeholder 5"/>
          <p:cNvSpPr>
            <a:spLocks noGrp="1"/>
          </p:cNvSpPr>
          <p:nvPr>
            <p:ph type="body" sz="half" idx="4294967295"/>
          </p:nvPr>
        </p:nvSpPr>
        <p:spPr>
          <a:xfrm>
            <a:off x="457200" y="1143000"/>
            <a:ext cx="4267200" cy="4691063"/>
          </a:xfrm>
        </p:spPr>
        <p:txBody>
          <a:bodyPr>
            <a:normAutofit lnSpcReduction="10000"/>
          </a:bodyPr>
          <a:lstStyle/>
          <a:p>
            <a:pPr algn="just">
              <a:buNone/>
            </a:pPr>
            <a:r>
              <a:rPr lang="en-US" sz="2400" dirty="0" smtClean="0"/>
              <a:t>Butadiene reacts to form its </a:t>
            </a:r>
            <a:r>
              <a:rPr lang="en-US" sz="2400" dirty="0" err="1" smtClean="0"/>
              <a:t>dimer</a:t>
            </a:r>
            <a:r>
              <a:rPr lang="en-US" sz="2400" dirty="0" smtClean="0"/>
              <a:t> according to:</a:t>
            </a:r>
          </a:p>
          <a:p>
            <a:pPr algn="ctr">
              <a:buNone/>
            </a:pPr>
            <a:r>
              <a:rPr lang="en-US" sz="2400" dirty="0" smtClean="0"/>
              <a:t>2 C</a:t>
            </a:r>
            <a:r>
              <a:rPr lang="en-US" sz="2400" baseline="-25000" dirty="0" smtClean="0"/>
              <a:t>4</a:t>
            </a:r>
            <a:r>
              <a:rPr lang="en-US" sz="2400" dirty="0" smtClean="0"/>
              <a:t>H</a:t>
            </a:r>
            <a:r>
              <a:rPr lang="en-US" sz="2400" baseline="-25000" dirty="0" smtClean="0"/>
              <a:t>6 (g)</a:t>
            </a:r>
            <a:r>
              <a:rPr lang="en-US" sz="2400" dirty="0" smtClean="0"/>
              <a:t> </a:t>
            </a:r>
            <a:r>
              <a:rPr lang="en-US" sz="2400" dirty="0" smtClean="0">
                <a:sym typeface="Wingdings" pitchFamily="2" charset="2"/>
              </a:rPr>
              <a:t> C</a:t>
            </a:r>
            <a:r>
              <a:rPr lang="en-US" sz="2400" baseline="-25000" dirty="0" smtClean="0">
                <a:sym typeface="Wingdings" pitchFamily="2" charset="2"/>
              </a:rPr>
              <a:t>8</a:t>
            </a:r>
            <a:r>
              <a:rPr lang="en-US" sz="2400" dirty="0" smtClean="0"/>
              <a:t>H</a:t>
            </a:r>
            <a:r>
              <a:rPr lang="en-US" sz="2400" baseline="-25000" dirty="0" smtClean="0"/>
              <a:t>12 (g)</a:t>
            </a:r>
            <a:r>
              <a:rPr lang="en-US" sz="2400" dirty="0" smtClean="0"/>
              <a:t> </a:t>
            </a:r>
          </a:p>
          <a:p>
            <a:pPr algn="ctr">
              <a:buNone/>
            </a:pPr>
            <a:endParaRPr lang="en-US" sz="2400" dirty="0" smtClean="0"/>
          </a:p>
          <a:p>
            <a:pPr marL="342900" indent="-342900" algn="just">
              <a:buAutoNum type="alphaLcParenR"/>
            </a:pPr>
            <a:r>
              <a:rPr lang="en-US" sz="2400" dirty="0" smtClean="0"/>
              <a:t>Is this reaction first order or second order?</a:t>
            </a:r>
          </a:p>
          <a:p>
            <a:pPr marL="342900" indent="-342900" algn="just">
              <a:buAutoNum type="alphaLcParenR"/>
            </a:pPr>
            <a:r>
              <a:rPr lang="en-US" sz="2400" dirty="0" smtClean="0"/>
              <a:t>What is the value of the rate constant function of the reaction?</a:t>
            </a:r>
          </a:p>
          <a:p>
            <a:pPr marL="342900" indent="-342900" algn="just">
              <a:buAutoNum type="alphaLcParenR"/>
            </a:pPr>
            <a:r>
              <a:rPr lang="en-US" sz="2400" dirty="0" smtClean="0"/>
              <a:t>What is the half-life for the reaction under the conditions of this experiment?</a:t>
            </a:r>
          </a:p>
          <a:p>
            <a:pPr algn="ctr"/>
            <a:endParaRPr lang="en-US" sz="1600" dirty="0"/>
          </a:p>
        </p:txBody>
      </p:sp>
      <p:graphicFrame>
        <p:nvGraphicFramePr>
          <p:cNvPr id="7" name="Table 6"/>
          <p:cNvGraphicFramePr>
            <a:graphicFrameLocks noGrp="1"/>
          </p:cNvGraphicFramePr>
          <p:nvPr/>
        </p:nvGraphicFramePr>
        <p:xfrm>
          <a:off x="4876800" y="1143000"/>
          <a:ext cx="3403600" cy="2695575"/>
        </p:xfrm>
        <a:graphic>
          <a:graphicData uri="http://schemas.openxmlformats.org/drawingml/2006/table">
            <a:tbl>
              <a:tblPr/>
              <a:tblGrid>
                <a:gridCol w="1701800">
                  <a:extLst>
                    <a:ext uri="{9D8B030D-6E8A-4147-A177-3AD203B41FA5}">
                      <a16:colId xmlns:a16="http://schemas.microsoft.com/office/drawing/2014/main" xmlns="" val="20000"/>
                    </a:ext>
                  </a:extLst>
                </a:gridCol>
                <a:gridCol w="1701800">
                  <a:extLst>
                    <a:ext uri="{9D8B030D-6E8A-4147-A177-3AD203B41FA5}">
                      <a16:colId xmlns:a16="http://schemas.microsoft.com/office/drawing/2014/main" xmlns="" val="20001"/>
                    </a:ext>
                  </a:extLst>
                </a:gridCol>
              </a:tblGrid>
              <a:tr h="333375">
                <a:tc>
                  <a:txBody>
                    <a:bodyPr/>
                    <a:lstStyle/>
                    <a:p>
                      <a:pPr algn="ctr" fontAlgn="b"/>
                      <a:r>
                        <a:rPr lang="en-US" sz="1800" b="0" i="0" u="none" strike="noStrike" dirty="0">
                          <a:solidFill>
                            <a:srgbClr val="000000"/>
                          </a:solidFill>
                          <a:latin typeface="Calibri"/>
                        </a:rPr>
                        <a:t>time (s)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[C</a:t>
                      </a:r>
                      <a:r>
                        <a:rPr lang="en-US" sz="1800" b="0" i="0" u="none" strike="noStrike" baseline="-25000" dirty="0">
                          <a:solidFill>
                            <a:srgbClr val="000000"/>
                          </a:solidFill>
                          <a:latin typeface="Calibri"/>
                        </a:rPr>
                        <a:t>4</a:t>
                      </a:r>
                      <a:r>
                        <a:rPr lang="en-US" sz="1800" b="0" i="0" u="none" strike="noStrike" dirty="0">
                          <a:solidFill>
                            <a:srgbClr val="000000"/>
                          </a:solidFill>
                          <a:latin typeface="Calibri"/>
                        </a:rPr>
                        <a:t>H</a:t>
                      </a:r>
                      <a:r>
                        <a:rPr lang="en-US" sz="1800" b="0" i="0" u="none" strike="noStrike" baseline="-25000" dirty="0">
                          <a:solidFill>
                            <a:srgbClr val="000000"/>
                          </a:solidFill>
                          <a:latin typeface="Calibri"/>
                        </a:rPr>
                        <a:t>6</a:t>
                      </a:r>
                      <a:r>
                        <a:rPr lang="en-US" sz="1800" b="0" i="0" u="none" strike="noStrike" dirty="0">
                          <a:solidFill>
                            <a:srgbClr val="000000"/>
                          </a:solidFill>
                          <a:latin typeface="Calibri"/>
                        </a:rPr>
                        <a:t>] (mol/L)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5275">
                <a:tc>
                  <a:txBody>
                    <a:bodyPr/>
                    <a:lstStyle/>
                    <a:p>
                      <a:pPr algn="ctr" fontAlgn="b"/>
                      <a:r>
                        <a:rPr lang="en-US" sz="18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5275">
                <a:tc>
                  <a:txBody>
                    <a:bodyPr/>
                    <a:lstStyle/>
                    <a:p>
                      <a:pPr algn="ctr" fontAlgn="b"/>
                      <a:r>
                        <a:rPr lang="en-US" sz="1800" b="0" i="0" u="none" strike="noStrike">
                          <a:solidFill>
                            <a:srgbClr val="000000"/>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0.00625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5275">
                <a:tc>
                  <a:txBody>
                    <a:bodyPr/>
                    <a:lstStyle/>
                    <a:p>
                      <a:pPr algn="ctr" fontAlgn="b"/>
                      <a:r>
                        <a:rPr lang="en-US" sz="1800" b="0" i="0" u="none" strike="noStrike">
                          <a:solidFill>
                            <a:srgbClr val="000000"/>
                          </a:solidFill>
                          <a:latin typeface="Calibri"/>
                        </a:rPr>
                        <a:t>1800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0.00476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5275">
                <a:tc>
                  <a:txBody>
                    <a:bodyPr/>
                    <a:lstStyle/>
                    <a:p>
                      <a:pPr algn="ctr" fontAlgn="b"/>
                      <a:r>
                        <a:rPr lang="en-US" sz="1800" b="0" i="0" u="none" strike="noStrike">
                          <a:solidFill>
                            <a:srgbClr val="000000"/>
                          </a:solidFill>
                          <a:latin typeface="Calibri"/>
                        </a:rPr>
                        <a:t>2800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0.00370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5275">
                <a:tc>
                  <a:txBody>
                    <a:bodyPr/>
                    <a:lstStyle/>
                    <a:p>
                      <a:pPr algn="ctr" fontAlgn="b"/>
                      <a:r>
                        <a:rPr lang="en-US" sz="1800" b="0" i="0" u="none" strike="noStrike">
                          <a:solidFill>
                            <a:srgbClr val="000000"/>
                          </a:solidFill>
                          <a:latin typeface="Calibri"/>
                        </a:rPr>
                        <a:t>3600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0.00313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5275">
                <a:tc>
                  <a:txBody>
                    <a:bodyPr/>
                    <a:lstStyle/>
                    <a:p>
                      <a:pPr algn="ctr" fontAlgn="b"/>
                      <a:r>
                        <a:rPr lang="en-US" sz="1800" b="0" i="0" u="none" strike="noStrike">
                          <a:solidFill>
                            <a:srgbClr val="000000"/>
                          </a:solidFill>
                          <a:latin typeface="Calibri"/>
                        </a:rPr>
                        <a:t>4400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0.00270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5275">
                <a:tc>
                  <a:txBody>
                    <a:bodyPr/>
                    <a:lstStyle/>
                    <a:p>
                      <a:pPr algn="ctr" fontAlgn="b"/>
                      <a:r>
                        <a:rPr lang="en-US" sz="1800" b="0" i="0" u="none" strike="noStrike">
                          <a:solidFill>
                            <a:srgbClr val="000000"/>
                          </a:solidFill>
                          <a:latin typeface="Calibri"/>
                        </a:rPr>
                        <a:t>5200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0.00241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95275">
                <a:tc>
                  <a:txBody>
                    <a:bodyPr/>
                    <a:lstStyle/>
                    <a:p>
                      <a:pPr algn="ctr" fontAlgn="b"/>
                      <a:r>
                        <a:rPr lang="en-US" sz="1800" b="0" i="0" u="none" strike="noStrike">
                          <a:solidFill>
                            <a:srgbClr val="000000"/>
                          </a:solidFill>
                          <a:latin typeface="Calibri"/>
                        </a:rPr>
                        <a:t>6200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0.00208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00" y="152400"/>
            <a:ext cx="5486400" cy="838200"/>
          </a:xfrm>
        </p:spPr>
        <p:txBody>
          <a:bodyPr>
            <a:normAutofit/>
          </a:bodyPr>
          <a:lstStyle/>
          <a:p>
            <a:r>
              <a:rPr lang="en-US" sz="2400" dirty="0" smtClean="0"/>
              <a:t>Examples</a:t>
            </a:r>
            <a:br>
              <a:rPr lang="en-US" sz="2400" dirty="0" smtClean="0"/>
            </a:br>
            <a:r>
              <a:rPr lang="en-US" sz="2400" dirty="0" smtClean="0"/>
              <a:t>Rate Laws</a:t>
            </a:r>
            <a:endParaRPr lang="en-US" sz="2400" dirty="0"/>
          </a:p>
        </p:txBody>
      </p:sp>
      <p:graphicFrame>
        <p:nvGraphicFramePr>
          <p:cNvPr id="7" name="Chart 6"/>
          <p:cNvGraphicFramePr/>
          <p:nvPr>
            <p:extLst>
              <p:ext uri="{D42A27DB-BD31-4B8C-83A1-F6EECF244321}">
                <p14:modId xmlns:p14="http://schemas.microsoft.com/office/powerpoint/2010/main" val="397187739"/>
              </p:ext>
            </p:extLst>
          </p:nvPr>
        </p:nvGraphicFramePr>
        <p:xfrm>
          <a:off x="184759" y="4191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794013048"/>
              </p:ext>
            </p:extLst>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1737102825"/>
              </p:ext>
            </p:extLst>
          </p:nvPr>
        </p:nvGraphicFramePr>
        <p:xfrm>
          <a:off x="3581400" y="1143000"/>
          <a:ext cx="5429250" cy="2667000"/>
        </p:xfrm>
        <a:graphic>
          <a:graphicData uri="http://schemas.openxmlformats.org/presentationml/2006/ole">
            <mc:AlternateContent xmlns:mc="http://schemas.openxmlformats.org/markup-compatibility/2006">
              <mc:Choice xmlns:v="urn:schemas-microsoft-com:vml" Requires="v">
                <p:oleObj spid="_x0000_s48155" name="Worksheet" r:id="rId6" imgW="5429216" imgH="2666975" progId="Excel.Sheet.12">
                  <p:embed/>
                </p:oleObj>
              </mc:Choice>
              <mc:Fallback>
                <p:oleObj name="Worksheet" r:id="rId6" imgW="5429216" imgH="2666975" progId="Excel.Sheet.12">
                  <p:embed/>
                  <p:pic>
                    <p:nvPicPr>
                      <p:cNvPr id="0" name="Picture 3"/>
                      <p:cNvPicPr>
                        <a:picLocks noChangeAspect="1" noChangeArrowheads="1"/>
                      </p:cNvPicPr>
                      <p:nvPr/>
                    </p:nvPicPr>
                    <p:blipFill>
                      <a:blip r:embed="rId7"/>
                      <a:srcRect/>
                      <a:stretch>
                        <a:fillRect/>
                      </a:stretch>
                    </p:blipFill>
                    <p:spPr bwMode="auto">
                      <a:xfrm>
                        <a:off x="3581400" y="1143000"/>
                        <a:ext cx="54292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Placeholder 5"/>
          <p:cNvSpPr txBox="1">
            <a:spLocks/>
          </p:cNvSpPr>
          <p:nvPr/>
        </p:nvSpPr>
        <p:spPr>
          <a:xfrm>
            <a:off x="152400" y="228600"/>
            <a:ext cx="3276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en-US" sz="1800" dirty="0" smtClean="0"/>
              <a:t>Butadiene reacts to form its dimer according to:</a:t>
            </a:r>
          </a:p>
          <a:p>
            <a:pPr algn="ctr">
              <a:buFont typeface="Arial" pitchFamily="34" charset="0"/>
              <a:buNone/>
            </a:pPr>
            <a:r>
              <a:rPr lang="en-US" sz="1800" dirty="0" smtClean="0"/>
              <a:t>2 C</a:t>
            </a:r>
            <a:r>
              <a:rPr lang="en-US" sz="1800" baseline="-25000" dirty="0" smtClean="0"/>
              <a:t>4</a:t>
            </a:r>
            <a:r>
              <a:rPr lang="en-US" sz="1800" dirty="0" smtClean="0"/>
              <a:t>H</a:t>
            </a:r>
            <a:r>
              <a:rPr lang="en-US" sz="1800" baseline="-25000" dirty="0" smtClean="0"/>
              <a:t>6 (g)</a:t>
            </a:r>
            <a:r>
              <a:rPr lang="en-US" sz="1800" dirty="0" smtClean="0"/>
              <a:t> </a:t>
            </a:r>
            <a:r>
              <a:rPr lang="en-US" sz="1800" dirty="0" smtClean="0">
                <a:sym typeface="Wingdings" pitchFamily="2" charset="2"/>
              </a:rPr>
              <a:t> C</a:t>
            </a:r>
            <a:r>
              <a:rPr lang="en-US" sz="1800" baseline="-25000" dirty="0" smtClean="0">
                <a:sym typeface="Wingdings" pitchFamily="2" charset="2"/>
              </a:rPr>
              <a:t>8</a:t>
            </a:r>
            <a:r>
              <a:rPr lang="en-US" sz="1800" dirty="0" smtClean="0"/>
              <a:t>H</a:t>
            </a:r>
            <a:r>
              <a:rPr lang="en-US" sz="1800" baseline="-25000" dirty="0" smtClean="0"/>
              <a:t>12 (g)</a:t>
            </a:r>
            <a:r>
              <a:rPr lang="en-US" sz="1800" dirty="0" smtClean="0"/>
              <a:t> </a:t>
            </a:r>
          </a:p>
          <a:p>
            <a:pPr algn="ctr">
              <a:buFont typeface="Arial" pitchFamily="34" charset="0"/>
              <a:buNone/>
            </a:pPr>
            <a:endParaRPr lang="en-US" sz="1800" dirty="0" smtClean="0"/>
          </a:p>
          <a:p>
            <a:pPr algn="just">
              <a:buFont typeface="Arial" pitchFamily="34" charset="0"/>
              <a:buAutoNum type="alphaLcParenR"/>
            </a:pPr>
            <a:r>
              <a:rPr lang="en-US" sz="1800" dirty="0" smtClean="0"/>
              <a:t>Is this reaction first order or second order?</a:t>
            </a:r>
          </a:p>
          <a:p>
            <a:pPr algn="just">
              <a:buFont typeface="Arial" pitchFamily="34" charset="0"/>
              <a:buAutoNum type="alphaLcParenR"/>
            </a:pPr>
            <a:r>
              <a:rPr lang="en-US" sz="1800" dirty="0" smtClean="0"/>
              <a:t>What is the value of the rate constant function of the reaction?</a:t>
            </a:r>
          </a:p>
          <a:p>
            <a:pPr algn="just">
              <a:buFont typeface="Arial" pitchFamily="34" charset="0"/>
              <a:buAutoNum type="alphaLcParenR"/>
            </a:pPr>
            <a:r>
              <a:rPr lang="en-US" sz="1800" dirty="0" smtClean="0"/>
              <a:t>What is the half-life for the reaction under the conditions of this experiment?</a:t>
            </a:r>
          </a:p>
          <a:p>
            <a:pPr algn="ct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Half-life for a second order reaction</a:t>
            </a:r>
            <a:endParaRPr lang="en-US" dirty="0"/>
          </a:p>
        </p:txBody>
      </p:sp>
      <p:pic>
        <p:nvPicPr>
          <p:cNvPr id="37892" name="Picture 4" descr="second_order_half_life"/>
          <p:cNvPicPr>
            <a:picLocks noGrp="1" noChangeAspect="1" noChangeArrowheads="1"/>
          </p:cNvPicPr>
          <p:nvPr>
            <p:ph idx="1"/>
          </p:nvPr>
        </p:nvPicPr>
        <p:blipFill>
          <a:blip r:embed="rId3" cstate="print"/>
          <a:stretch>
            <a:fillRect/>
          </a:stretch>
        </p:blipFill>
        <p:spPr>
          <a:xfrm>
            <a:off x="1219200" y="1524000"/>
            <a:ext cx="6895743" cy="4597162"/>
          </a:xfrm>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p:spPr>
        <p:txBody>
          <a:bodyPr lIns="90488" tIns="44450" rIns="90488" bIns="44450"/>
          <a:lstStyle/>
          <a:p>
            <a:r>
              <a:rPr lang="en-US" dirty="0" smtClean="0"/>
              <a:t>What is a zero </a:t>
            </a:r>
            <a:r>
              <a:rPr lang="en-US" dirty="0"/>
              <a:t>o</a:t>
            </a:r>
            <a:r>
              <a:rPr lang="en-US" dirty="0" smtClean="0"/>
              <a:t>rder reaction?</a:t>
            </a:r>
            <a:endParaRPr lang="en-US" dirty="0"/>
          </a:p>
        </p:txBody>
      </p:sp>
      <p:sp>
        <p:nvSpPr>
          <p:cNvPr id="12" name="Footer Placeholder 3"/>
          <p:cNvSpPr>
            <a:spLocks noGrp="1"/>
          </p:cNvSpPr>
          <p:nvPr>
            <p:ph type="ftr" sz="quarter" idx="11"/>
          </p:nvPr>
        </p:nvSpPr>
        <p:spPr/>
        <p:txBody>
          <a:bodyPr/>
          <a:lstStyle/>
          <a:p>
            <a:r>
              <a:rPr lang="en-US"/>
              <a:t>Tro, Chemistry: A Molecular Approach</a:t>
            </a:r>
          </a:p>
        </p:txBody>
      </p:sp>
      <p:sp>
        <p:nvSpPr>
          <p:cNvPr id="13" name="Slide Number Placeholder 4"/>
          <p:cNvSpPr>
            <a:spLocks noGrp="1"/>
          </p:cNvSpPr>
          <p:nvPr>
            <p:ph type="sldNum" sz="quarter" idx="12"/>
          </p:nvPr>
        </p:nvSpPr>
        <p:spPr/>
        <p:txBody>
          <a:bodyPr/>
          <a:lstStyle/>
          <a:p>
            <a:fld id="{1B464203-36F2-49E6-8E91-BAF4379B4D3A}" type="slidenum">
              <a:rPr lang="en-US"/>
              <a:pPr/>
              <a:t>55</a:t>
            </a:fld>
            <a:endParaRPr lang="en-US"/>
          </a:p>
        </p:txBody>
      </p:sp>
      <p:grpSp>
        <p:nvGrpSpPr>
          <p:cNvPr id="2" name="Group 4"/>
          <p:cNvGrpSpPr>
            <a:grpSpLocks/>
          </p:cNvGrpSpPr>
          <p:nvPr/>
        </p:nvGrpSpPr>
        <p:grpSpPr bwMode="auto">
          <a:xfrm>
            <a:off x="1981200" y="1447800"/>
            <a:ext cx="4978400" cy="4745038"/>
            <a:chOff x="1808" y="2736"/>
            <a:chExt cx="2080" cy="1549"/>
          </a:xfrm>
        </p:grpSpPr>
        <p:sp>
          <p:nvSpPr>
            <p:cNvPr id="50181" name="Line 5"/>
            <p:cNvSpPr>
              <a:spLocks noChangeShapeType="1"/>
            </p:cNvSpPr>
            <p:nvPr/>
          </p:nvSpPr>
          <p:spPr bwMode="auto">
            <a:xfrm>
              <a:off x="2221" y="2736"/>
              <a:ext cx="0" cy="1221"/>
            </a:xfrm>
            <a:prstGeom prst="line">
              <a:avLst/>
            </a:prstGeom>
            <a:noFill/>
            <a:ln w="12700">
              <a:solidFill>
                <a:schemeClr val="tx1"/>
              </a:solidFill>
              <a:round/>
              <a:headEnd/>
              <a:tailEnd/>
            </a:ln>
            <a:effectLst/>
          </p:spPr>
          <p:txBody>
            <a:bodyPr/>
            <a:lstStyle/>
            <a:p>
              <a:endParaRPr lang="en-US"/>
            </a:p>
          </p:txBody>
        </p:sp>
        <p:sp>
          <p:nvSpPr>
            <p:cNvPr id="50182" name="Line 6"/>
            <p:cNvSpPr>
              <a:spLocks noChangeShapeType="1"/>
            </p:cNvSpPr>
            <p:nvPr/>
          </p:nvSpPr>
          <p:spPr bwMode="auto">
            <a:xfrm>
              <a:off x="2221" y="3957"/>
              <a:ext cx="1667" cy="0"/>
            </a:xfrm>
            <a:prstGeom prst="line">
              <a:avLst/>
            </a:prstGeom>
            <a:noFill/>
            <a:ln w="12700">
              <a:solidFill>
                <a:schemeClr val="tx1"/>
              </a:solidFill>
              <a:round/>
              <a:headEnd/>
              <a:tailEnd/>
            </a:ln>
            <a:effectLst/>
          </p:spPr>
          <p:txBody>
            <a:bodyPr/>
            <a:lstStyle/>
            <a:p>
              <a:endParaRPr lang="en-US"/>
            </a:p>
          </p:txBody>
        </p:sp>
        <p:sp>
          <p:nvSpPr>
            <p:cNvPr id="50183" name="Line 7"/>
            <p:cNvSpPr>
              <a:spLocks noChangeShapeType="1"/>
            </p:cNvSpPr>
            <p:nvPr/>
          </p:nvSpPr>
          <p:spPr bwMode="auto">
            <a:xfrm>
              <a:off x="2221" y="2851"/>
              <a:ext cx="1626" cy="877"/>
            </a:xfrm>
            <a:prstGeom prst="line">
              <a:avLst/>
            </a:prstGeom>
            <a:noFill/>
            <a:ln w="12700">
              <a:solidFill>
                <a:schemeClr val="tx1"/>
              </a:solidFill>
              <a:round/>
              <a:headEnd/>
              <a:tailEnd/>
            </a:ln>
            <a:effectLst/>
          </p:spPr>
          <p:txBody>
            <a:bodyPr/>
            <a:lstStyle/>
            <a:p>
              <a:endParaRPr lang="en-US"/>
            </a:p>
          </p:txBody>
        </p:sp>
        <p:sp>
          <p:nvSpPr>
            <p:cNvPr id="50184" name="Rectangle 8"/>
            <p:cNvSpPr>
              <a:spLocks noChangeArrowheads="1"/>
            </p:cNvSpPr>
            <p:nvPr/>
          </p:nvSpPr>
          <p:spPr bwMode="auto">
            <a:xfrm>
              <a:off x="1888" y="2747"/>
              <a:ext cx="388" cy="248"/>
            </a:xfrm>
            <a:prstGeom prst="rect">
              <a:avLst/>
            </a:prstGeom>
            <a:noFill/>
            <a:ln w="12700">
              <a:noFill/>
              <a:miter lim="800000"/>
              <a:headEnd/>
              <a:tailEnd/>
            </a:ln>
            <a:effectLst/>
          </p:spPr>
          <p:txBody>
            <a:bodyPr wrap="none" lIns="90488" tIns="44450" rIns="90488" bIns="44450">
              <a:spAutoFit/>
            </a:bodyPr>
            <a:lstStyle/>
            <a:p>
              <a:pPr eaLnBrk="0" hangingPunct="0"/>
              <a:r>
                <a:rPr lang="en-US" sz="2000"/>
                <a:t>[A]</a:t>
              </a:r>
              <a:r>
                <a:rPr lang="en-US" sz="2000" baseline="-25000"/>
                <a:t>0</a:t>
              </a:r>
              <a:endParaRPr lang="en-US" sz="2000"/>
            </a:p>
          </p:txBody>
        </p:sp>
        <p:sp>
          <p:nvSpPr>
            <p:cNvPr id="50185" name="Rectangle 9"/>
            <p:cNvSpPr>
              <a:spLocks noChangeArrowheads="1"/>
            </p:cNvSpPr>
            <p:nvPr/>
          </p:nvSpPr>
          <p:spPr bwMode="auto">
            <a:xfrm>
              <a:off x="1808" y="3135"/>
              <a:ext cx="469" cy="363"/>
            </a:xfrm>
            <a:prstGeom prst="rect">
              <a:avLst/>
            </a:prstGeom>
            <a:noFill/>
            <a:ln w="12700">
              <a:noFill/>
              <a:miter lim="800000"/>
              <a:headEnd/>
              <a:tailEnd/>
            </a:ln>
            <a:effectLst/>
          </p:spPr>
          <p:txBody>
            <a:bodyPr wrap="none" lIns="90488" tIns="44450" rIns="90488" bIns="44450">
              <a:spAutoFit/>
            </a:bodyPr>
            <a:lstStyle/>
            <a:p>
              <a:pPr eaLnBrk="0" hangingPunct="0"/>
              <a:r>
                <a:rPr lang="en-US" sz="3200"/>
                <a:t>[A]</a:t>
              </a:r>
            </a:p>
          </p:txBody>
        </p:sp>
        <p:sp>
          <p:nvSpPr>
            <p:cNvPr id="50186" name="Rectangle 10"/>
            <p:cNvSpPr>
              <a:spLocks noChangeArrowheads="1"/>
            </p:cNvSpPr>
            <p:nvPr/>
          </p:nvSpPr>
          <p:spPr bwMode="auto">
            <a:xfrm>
              <a:off x="2682" y="3960"/>
              <a:ext cx="511" cy="325"/>
            </a:xfrm>
            <a:prstGeom prst="rect">
              <a:avLst/>
            </a:prstGeom>
            <a:noFill/>
            <a:ln w="12700">
              <a:noFill/>
              <a:miter lim="800000"/>
              <a:headEnd/>
              <a:tailEnd/>
            </a:ln>
            <a:effectLst/>
          </p:spPr>
          <p:txBody>
            <a:bodyPr wrap="none" lIns="90488" tIns="44450" rIns="90488" bIns="44450">
              <a:spAutoFit/>
            </a:bodyPr>
            <a:lstStyle/>
            <a:p>
              <a:pPr eaLnBrk="0" hangingPunct="0"/>
              <a:r>
                <a:rPr lang="en-US" sz="2800" dirty="0"/>
                <a:t>time</a:t>
              </a:r>
            </a:p>
          </p:txBody>
        </p:sp>
        <p:sp>
          <p:nvSpPr>
            <p:cNvPr id="50187" name="Rectangle 11"/>
            <p:cNvSpPr>
              <a:spLocks noChangeArrowheads="1"/>
            </p:cNvSpPr>
            <p:nvPr/>
          </p:nvSpPr>
          <p:spPr bwMode="auto">
            <a:xfrm rot="1560000">
              <a:off x="2759" y="3035"/>
              <a:ext cx="1054" cy="325"/>
            </a:xfrm>
            <a:prstGeom prst="rect">
              <a:avLst/>
            </a:prstGeom>
            <a:noFill/>
            <a:ln w="12700">
              <a:noFill/>
              <a:miter lim="800000"/>
              <a:headEnd/>
              <a:tailEnd/>
            </a:ln>
            <a:effectLst/>
          </p:spPr>
          <p:txBody>
            <a:bodyPr wrap="none" lIns="90488" tIns="44450" rIns="90488" bIns="44450">
              <a:spAutoFit/>
            </a:bodyPr>
            <a:lstStyle/>
            <a:p>
              <a:pPr eaLnBrk="0" hangingPunct="0"/>
              <a:r>
                <a:rPr lang="en-US" sz="2800"/>
                <a:t>slope = - </a:t>
              </a:r>
              <a:r>
                <a:rPr lang="en-US" sz="2800" i="1"/>
                <a:t>k</a:t>
              </a:r>
            </a:p>
          </p:txBody>
        </p:sp>
      </p:gr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t>Tro, Chemistry: A Molecular Approach</a:t>
            </a:r>
          </a:p>
        </p:txBody>
      </p:sp>
      <p:sp>
        <p:nvSpPr>
          <p:cNvPr id="4" name="Slide Number Placeholder 2"/>
          <p:cNvSpPr>
            <a:spLocks noGrp="1"/>
          </p:cNvSpPr>
          <p:nvPr>
            <p:ph type="sldNum" sz="quarter" idx="11"/>
          </p:nvPr>
        </p:nvSpPr>
        <p:spPr/>
        <p:txBody>
          <a:bodyPr/>
          <a:lstStyle/>
          <a:p>
            <a:fld id="{B6A6A8AD-BBE6-4902-814F-540B990A1C90}" type="slidenum">
              <a:rPr lang="en-US"/>
              <a:pPr/>
              <a:t>56</a:t>
            </a:fld>
            <a:endParaRPr lang="en-US"/>
          </a:p>
        </p:txBody>
      </p:sp>
      <p:pic>
        <p:nvPicPr>
          <p:cNvPr id="92165" name="Picture 5" descr="13_T02"/>
          <p:cNvPicPr>
            <a:picLocks noChangeAspect="1" noChangeArrowheads="1"/>
          </p:cNvPicPr>
          <p:nvPr/>
        </p:nvPicPr>
        <p:blipFill>
          <a:blip r:embed="rId3" cstate="print"/>
          <a:srcRect/>
          <a:stretch>
            <a:fillRect/>
          </a:stretch>
        </p:blipFill>
        <p:spPr bwMode="auto">
          <a:xfrm>
            <a:off x="152400" y="133350"/>
            <a:ext cx="8891588" cy="649605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639762"/>
          </a:xfrm>
        </p:spPr>
        <p:txBody>
          <a:bodyPr>
            <a:normAutofit/>
          </a:bodyPr>
          <a:lstStyle/>
          <a:p>
            <a:r>
              <a:rPr lang="en-US" sz="3200" dirty="0" smtClean="0"/>
              <a:t>Examples: Rate</a:t>
            </a:r>
            <a:endParaRPr lang="en-US" sz="3200" dirty="0"/>
          </a:p>
        </p:txBody>
      </p:sp>
      <p:sp>
        <p:nvSpPr>
          <p:cNvPr id="3" name="Content Placeholder 2"/>
          <p:cNvSpPr>
            <a:spLocks noGrp="1"/>
          </p:cNvSpPr>
          <p:nvPr>
            <p:ph idx="1"/>
          </p:nvPr>
        </p:nvSpPr>
        <p:spPr>
          <a:xfrm>
            <a:off x="457200" y="990600"/>
            <a:ext cx="3886200" cy="5410200"/>
          </a:xfrm>
        </p:spPr>
        <p:txBody>
          <a:bodyPr>
            <a:normAutofit fontScale="92500"/>
          </a:bodyPr>
          <a:lstStyle/>
          <a:p>
            <a:pPr algn="ctr">
              <a:buNone/>
            </a:pPr>
            <a:r>
              <a:rPr lang="en-US" sz="2400" dirty="0" smtClean="0"/>
              <a:t>2 N</a:t>
            </a:r>
            <a:r>
              <a:rPr lang="en-US" sz="2400" baseline="-25000" dirty="0" smtClean="0"/>
              <a:t>2</a:t>
            </a:r>
            <a:r>
              <a:rPr lang="en-US" sz="2400" dirty="0" smtClean="0"/>
              <a:t>O</a:t>
            </a:r>
            <a:r>
              <a:rPr lang="en-US" sz="2400" baseline="-25000" dirty="0" smtClean="0"/>
              <a:t>5 (g) </a:t>
            </a:r>
            <a:r>
              <a:rPr lang="en-US" sz="2400" dirty="0" smtClean="0">
                <a:sym typeface="Wingdings" pitchFamily="2" charset="2"/>
              </a:rPr>
              <a:t> 4 NO</a:t>
            </a:r>
            <a:r>
              <a:rPr lang="en-US" sz="2400" baseline="-25000" dirty="0" smtClean="0">
                <a:sym typeface="Wingdings" pitchFamily="2" charset="2"/>
              </a:rPr>
              <a:t>2 (g) </a:t>
            </a:r>
            <a:r>
              <a:rPr lang="en-US" sz="2400" dirty="0" smtClean="0">
                <a:sym typeface="Wingdings" pitchFamily="2" charset="2"/>
              </a:rPr>
              <a:t>+ O</a:t>
            </a:r>
            <a:r>
              <a:rPr lang="en-US" sz="2400" baseline="-25000" dirty="0" smtClean="0">
                <a:sym typeface="Wingdings" pitchFamily="2" charset="2"/>
              </a:rPr>
              <a:t>2 (g)</a:t>
            </a:r>
          </a:p>
          <a:p>
            <a:pPr marL="514350" indent="-514350" algn="just">
              <a:buFont typeface="+mj-lt"/>
              <a:buAutoNum type="alphaLcParenR"/>
            </a:pPr>
            <a:r>
              <a:rPr lang="en-US" sz="2400" dirty="0" smtClean="0"/>
              <a:t>Calculate the average rate of decomposition of </a:t>
            </a:r>
            <a:r>
              <a:rPr lang="en-US" sz="2400" dirty="0" err="1" smtClean="0"/>
              <a:t>dinitrogen</a:t>
            </a:r>
            <a:r>
              <a:rPr lang="en-US" sz="2400" dirty="0" smtClean="0"/>
              <a:t> </a:t>
            </a:r>
            <a:r>
              <a:rPr lang="en-US" sz="2400" dirty="0" err="1" smtClean="0"/>
              <a:t>pentaoxide</a:t>
            </a:r>
            <a:r>
              <a:rPr lang="en-US" sz="2400" dirty="0" smtClean="0"/>
              <a:t> during the time interval 200-300 s.</a:t>
            </a:r>
          </a:p>
          <a:p>
            <a:pPr marL="514350" indent="-514350" algn="just">
              <a:buFont typeface="+mj-lt"/>
              <a:buAutoNum type="alphaLcParenR"/>
            </a:pPr>
            <a:r>
              <a:rPr lang="en-US" sz="2400" dirty="0" smtClean="0"/>
              <a:t>Calculate the average rate of formation of oxygen gas during the same interval.</a:t>
            </a:r>
          </a:p>
          <a:p>
            <a:pPr marL="514350" indent="-514350" algn="just">
              <a:buFont typeface="+mj-lt"/>
              <a:buAutoNum type="alphaLcParenR"/>
            </a:pPr>
            <a:r>
              <a:rPr lang="en-US" sz="2400" dirty="0" smtClean="0"/>
              <a:t>What is the instantaneous rate of nitrogen dioxide formation at 250 s?</a:t>
            </a:r>
          </a:p>
          <a:p>
            <a:pPr marL="514350" indent="-514350" algn="just">
              <a:buFont typeface="+mj-lt"/>
              <a:buAutoNum type="alphaLcParenR"/>
            </a:pPr>
            <a:r>
              <a:rPr lang="en-US" sz="2400" dirty="0" smtClean="0"/>
              <a:t>Is this reaction first order, second order, or zero order?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541798263"/>
              </p:ext>
            </p:extLst>
          </p:nvPr>
        </p:nvGraphicFramePr>
        <p:xfrm>
          <a:off x="5562600" y="381000"/>
          <a:ext cx="2286000" cy="3337560"/>
        </p:xfrm>
        <a:graphic>
          <a:graphicData uri="http://schemas.openxmlformats.org/drawingml/2006/table">
            <a:tbl>
              <a:tblPr firstRow="1" bandRow="1">
                <a:tableStyleId>{5940675A-B579-460E-94D1-54222C63F5DA}</a:tableStyleId>
              </a:tblPr>
              <a:tblGrid>
                <a:gridCol w="990599">
                  <a:extLst>
                    <a:ext uri="{9D8B030D-6E8A-4147-A177-3AD203B41FA5}">
                      <a16:colId xmlns:a16="http://schemas.microsoft.com/office/drawing/2014/main" xmlns="" val="20000"/>
                    </a:ext>
                  </a:extLst>
                </a:gridCol>
                <a:gridCol w="1295401">
                  <a:extLst>
                    <a:ext uri="{9D8B030D-6E8A-4147-A177-3AD203B41FA5}">
                      <a16:colId xmlns:a16="http://schemas.microsoft.com/office/drawing/2014/main" xmlns="" val="20001"/>
                    </a:ext>
                  </a:extLst>
                </a:gridCol>
              </a:tblGrid>
              <a:tr h="370840">
                <a:tc>
                  <a:txBody>
                    <a:bodyPr/>
                    <a:lstStyle/>
                    <a:p>
                      <a:r>
                        <a:rPr lang="en-US" dirty="0" smtClean="0"/>
                        <a:t>Time (s)</a:t>
                      </a:r>
                      <a:endParaRPr lang="en-US" dirty="0"/>
                    </a:p>
                  </a:txBody>
                  <a:tcPr/>
                </a:tc>
                <a:tc>
                  <a:txBody>
                    <a:bodyPr/>
                    <a:lstStyle/>
                    <a:p>
                      <a:r>
                        <a:rPr lang="en-US" dirty="0" smtClean="0"/>
                        <a:t>[N</a:t>
                      </a:r>
                      <a:r>
                        <a:rPr lang="en-US" baseline="-25000" dirty="0" smtClean="0"/>
                        <a:t>2</a:t>
                      </a:r>
                      <a:r>
                        <a:rPr lang="en-US" dirty="0" smtClean="0"/>
                        <a:t>O</a:t>
                      </a:r>
                      <a:r>
                        <a:rPr lang="en-US" baseline="-25000" dirty="0" smtClean="0"/>
                        <a:t>5</a:t>
                      </a:r>
                      <a:r>
                        <a:rPr lang="en-US" dirty="0" smtClean="0"/>
                        <a:t>] (M)</a:t>
                      </a:r>
                      <a:endParaRPr lang="en-US" dirty="0"/>
                    </a:p>
                  </a:txBody>
                  <a:tcPr/>
                </a:tc>
                <a:extLst>
                  <a:ext uri="{0D108BD9-81ED-4DB2-BD59-A6C34878D82A}">
                    <a16:rowId xmlns:a16="http://schemas.microsoft.com/office/drawing/2014/main" xmlns="" val="10000"/>
                  </a:ext>
                </a:extLst>
              </a:tr>
              <a:tr h="370840">
                <a:tc>
                  <a:txBody>
                    <a:bodyPr/>
                    <a:lstStyle/>
                    <a:p>
                      <a:r>
                        <a:rPr lang="en-US" dirty="0" smtClean="0"/>
                        <a:t>0</a:t>
                      </a:r>
                      <a:endParaRPr lang="en-US" dirty="0"/>
                    </a:p>
                  </a:txBody>
                  <a:tcPr/>
                </a:tc>
                <a:tc>
                  <a:txBody>
                    <a:bodyPr/>
                    <a:lstStyle/>
                    <a:p>
                      <a:r>
                        <a:rPr lang="en-US" dirty="0" smtClean="0"/>
                        <a:t>0.0200</a:t>
                      </a:r>
                      <a:endParaRPr lang="en-US" dirty="0"/>
                    </a:p>
                  </a:txBody>
                  <a:tcPr/>
                </a:tc>
                <a:extLst>
                  <a:ext uri="{0D108BD9-81ED-4DB2-BD59-A6C34878D82A}">
                    <a16:rowId xmlns:a16="http://schemas.microsoft.com/office/drawing/2014/main" xmlns="" val="10001"/>
                  </a:ext>
                </a:extLst>
              </a:tr>
              <a:tr h="370840">
                <a:tc>
                  <a:txBody>
                    <a:bodyPr/>
                    <a:lstStyle/>
                    <a:p>
                      <a:r>
                        <a:rPr lang="en-US" dirty="0" smtClean="0"/>
                        <a:t>100</a:t>
                      </a:r>
                      <a:endParaRPr lang="en-US" dirty="0"/>
                    </a:p>
                  </a:txBody>
                  <a:tcPr/>
                </a:tc>
                <a:tc>
                  <a:txBody>
                    <a:bodyPr/>
                    <a:lstStyle/>
                    <a:p>
                      <a:r>
                        <a:rPr lang="en-US" dirty="0" smtClean="0"/>
                        <a:t>0.0169</a:t>
                      </a:r>
                      <a:endParaRPr lang="en-US" dirty="0"/>
                    </a:p>
                  </a:txBody>
                  <a:tcPr/>
                </a:tc>
                <a:extLst>
                  <a:ext uri="{0D108BD9-81ED-4DB2-BD59-A6C34878D82A}">
                    <a16:rowId xmlns:a16="http://schemas.microsoft.com/office/drawing/2014/main" xmlns="" val="10002"/>
                  </a:ext>
                </a:extLst>
              </a:tr>
              <a:tr h="370840">
                <a:tc>
                  <a:txBody>
                    <a:bodyPr/>
                    <a:lstStyle/>
                    <a:p>
                      <a:r>
                        <a:rPr lang="en-US" dirty="0" smtClean="0"/>
                        <a:t>200</a:t>
                      </a:r>
                      <a:endParaRPr lang="en-US" dirty="0"/>
                    </a:p>
                  </a:txBody>
                  <a:tcPr/>
                </a:tc>
                <a:tc>
                  <a:txBody>
                    <a:bodyPr/>
                    <a:lstStyle/>
                    <a:p>
                      <a:r>
                        <a:rPr lang="en-US" dirty="0" smtClean="0"/>
                        <a:t>0.0142</a:t>
                      </a:r>
                      <a:endParaRPr lang="en-US" dirty="0"/>
                    </a:p>
                  </a:txBody>
                  <a:tcPr/>
                </a:tc>
                <a:extLst>
                  <a:ext uri="{0D108BD9-81ED-4DB2-BD59-A6C34878D82A}">
                    <a16:rowId xmlns:a16="http://schemas.microsoft.com/office/drawing/2014/main" xmlns="" val="10003"/>
                  </a:ext>
                </a:extLst>
              </a:tr>
              <a:tr h="370840">
                <a:tc>
                  <a:txBody>
                    <a:bodyPr/>
                    <a:lstStyle/>
                    <a:p>
                      <a:r>
                        <a:rPr lang="en-US" dirty="0" smtClean="0"/>
                        <a:t>300</a:t>
                      </a:r>
                      <a:endParaRPr lang="en-US" dirty="0"/>
                    </a:p>
                  </a:txBody>
                  <a:tcPr/>
                </a:tc>
                <a:tc>
                  <a:txBody>
                    <a:bodyPr/>
                    <a:lstStyle/>
                    <a:p>
                      <a:r>
                        <a:rPr lang="en-US" dirty="0" smtClean="0"/>
                        <a:t>0.0120</a:t>
                      </a:r>
                      <a:endParaRPr lang="en-US" dirty="0"/>
                    </a:p>
                  </a:txBody>
                  <a:tcPr/>
                </a:tc>
                <a:extLst>
                  <a:ext uri="{0D108BD9-81ED-4DB2-BD59-A6C34878D82A}">
                    <a16:rowId xmlns:a16="http://schemas.microsoft.com/office/drawing/2014/main" xmlns="" val="10004"/>
                  </a:ext>
                </a:extLst>
              </a:tr>
              <a:tr h="370840">
                <a:tc>
                  <a:txBody>
                    <a:bodyPr/>
                    <a:lstStyle/>
                    <a:p>
                      <a:r>
                        <a:rPr lang="en-US" dirty="0" smtClean="0"/>
                        <a:t>400</a:t>
                      </a:r>
                      <a:endParaRPr lang="en-US" dirty="0"/>
                    </a:p>
                  </a:txBody>
                  <a:tcPr/>
                </a:tc>
                <a:tc>
                  <a:txBody>
                    <a:bodyPr/>
                    <a:lstStyle/>
                    <a:p>
                      <a:r>
                        <a:rPr lang="en-US" dirty="0" smtClean="0"/>
                        <a:t>0.0101</a:t>
                      </a:r>
                      <a:endParaRPr lang="en-US" dirty="0"/>
                    </a:p>
                  </a:txBody>
                  <a:tcPr/>
                </a:tc>
                <a:extLst>
                  <a:ext uri="{0D108BD9-81ED-4DB2-BD59-A6C34878D82A}">
                    <a16:rowId xmlns:a16="http://schemas.microsoft.com/office/drawing/2014/main" xmlns="" val="10005"/>
                  </a:ext>
                </a:extLst>
              </a:tr>
              <a:tr h="370840">
                <a:tc>
                  <a:txBody>
                    <a:bodyPr/>
                    <a:lstStyle/>
                    <a:p>
                      <a:r>
                        <a:rPr lang="en-US" dirty="0" smtClean="0"/>
                        <a:t>500</a:t>
                      </a:r>
                      <a:endParaRPr lang="en-US" dirty="0"/>
                    </a:p>
                  </a:txBody>
                  <a:tcPr/>
                </a:tc>
                <a:tc>
                  <a:txBody>
                    <a:bodyPr/>
                    <a:lstStyle/>
                    <a:p>
                      <a:r>
                        <a:rPr lang="en-US" dirty="0" smtClean="0"/>
                        <a:t>0.0086</a:t>
                      </a:r>
                      <a:endParaRPr lang="en-US" dirty="0"/>
                    </a:p>
                  </a:txBody>
                  <a:tcPr/>
                </a:tc>
                <a:extLst>
                  <a:ext uri="{0D108BD9-81ED-4DB2-BD59-A6C34878D82A}">
                    <a16:rowId xmlns:a16="http://schemas.microsoft.com/office/drawing/2014/main" xmlns="" val="10006"/>
                  </a:ext>
                </a:extLst>
              </a:tr>
              <a:tr h="370840">
                <a:tc>
                  <a:txBody>
                    <a:bodyPr/>
                    <a:lstStyle/>
                    <a:p>
                      <a:r>
                        <a:rPr lang="en-US" dirty="0" smtClean="0"/>
                        <a:t>600</a:t>
                      </a:r>
                      <a:endParaRPr lang="en-US" dirty="0"/>
                    </a:p>
                  </a:txBody>
                  <a:tcPr/>
                </a:tc>
                <a:tc>
                  <a:txBody>
                    <a:bodyPr/>
                    <a:lstStyle/>
                    <a:p>
                      <a:r>
                        <a:rPr lang="en-US" dirty="0" smtClean="0"/>
                        <a:t>0.0072</a:t>
                      </a:r>
                      <a:endParaRPr lang="en-US" dirty="0"/>
                    </a:p>
                  </a:txBody>
                  <a:tcPr/>
                </a:tc>
                <a:extLst>
                  <a:ext uri="{0D108BD9-81ED-4DB2-BD59-A6C34878D82A}">
                    <a16:rowId xmlns:a16="http://schemas.microsoft.com/office/drawing/2014/main" xmlns="" val="10007"/>
                  </a:ext>
                </a:extLst>
              </a:tr>
              <a:tr h="370840">
                <a:tc>
                  <a:txBody>
                    <a:bodyPr/>
                    <a:lstStyle/>
                    <a:p>
                      <a:r>
                        <a:rPr lang="en-US" dirty="0" smtClean="0"/>
                        <a:t>700</a:t>
                      </a:r>
                      <a:endParaRPr lang="en-US" dirty="0"/>
                    </a:p>
                  </a:txBody>
                  <a:tcPr/>
                </a:tc>
                <a:tc>
                  <a:txBody>
                    <a:bodyPr/>
                    <a:lstStyle/>
                    <a:p>
                      <a:r>
                        <a:rPr lang="en-US" dirty="0" smtClean="0"/>
                        <a:t>0.0061</a:t>
                      </a:r>
                      <a:endParaRPr lang="en-US"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4555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487362"/>
          </a:xfrm>
        </p:spPr>
        <p:txBody>
          <a:bodyPr>
            <a:normAutofit fontScale="90000"/>
          </a:bodyPr>
          <a:lstStyle/>
          <a:p>
            <a:r>
              <a:rPr lang="en-US" sz="3200" dirty="0" smtClean="0"/>
              <a:t>Examples: Rate</a:t>
            </a:r>
            <a:endParaRPr lang="en-US" sz="3200" dirty="0"/>
          </a:p>
        </p:txBody>
      </p:sp>
      <p:sp>
        <p:nvSpPr>
          <p:cNvPr id="3" name="Content Placeholder 2"/>
          <p:cNvSpPr>
            <a:spLocks noGrp="1"/>
          </p:cNvSpPr>
          <p:nvPr>
            <p:ph idx="1"/>
          </p:nvPr>
        </p:nvSpPr>
        <p:spPr>
          <a:xfrm>
            <a:off x="762000" y="762000"/>
            <a:ext cx="3886200" cy="1371600"/>
          </a:xfrm>
        </p:spPr>
        <p:txBody>
          <a:bodyPr>
            <a:normAutofit fontScale="92500" lnSpcReduction="20000"/>
          </a:bodyPr>
          <a:lstStyle/>
          <a:p>
            <a:pPr algn="ctr">
              <a:buNone/>
            </a:pPr>
            <a:r>
              <a:rPr lang="en-US" sz="2400" dirty="0" smtClean="0"/>
              <a:t>2 N</a:t>
            </a:r>
            <a:r>
              <a:rPr lang="en-US" sz="2400" baseline="-25000" dirty="0" smtClean="0"/>
              <a:t>2</a:t>
            </a:r>
            <a:r>
              <a:rPr lang="en-US" sz="2400" dirty="0" smtClean="0"/>
              <a:t>O</a:t>
            </a:r>
            <a:r>
              <a:rPr lang="en-US" sz="2400" baseline="-25000" dirty="0" smtClean="0"/>
              <a:t>5 (g) </a:t>
            </a:r>
            <a:r>
              <a:rPr lang="en-US" sz="2400" dirty="0" smtClean="0">
                <a:sym typeface="Wingdings" pitchFamily="2" charset="2"/>
              </a:rPr>
              <a:t> 4 NO</a:t>
            </a:r>
            <a:r>
              <a:rPr lang="en-US" sz="2400" baseline="-25000" dirty="0" smtClean="0">
                <a:sym typeface="Wingdings" pitchFamily="2" charset="2"/>
              </a:rPr>
              <a:t>2 (g) </a:t>
            </a:r>
            <a:r>
              <a:rPr lang="en-US" sz="2400" dirty="0" smtClean="0">
                <a:sym typeface="Wingdings" pitchFamily="2" charset="2"/>
              </a:rPr>
              <a:t>+ O</a:t>
            </a:r>
            <a:r>
              <a:rPr lang="en-US" sz="2400" baseline="-25000" dirty="0" smtClean="0">
                <a:sym typeface="Wingdings" pitchFamily="2" charset="2"/>
              </a:rPr>
              <a:t>2 (g)</a:t>
            </a:r>
          </a:p>
          <a:p>
            <a:pPr marL="0" indent="0" algn="just">
              <a:buNone/>
            </a:pPr>
            <a:r>
              <a:rPr lang="en-US" sz="2400" dirty="0" smtClean="0"/>
              <a:t>d)  Is this reaction first order,   </a:t>
            </a:r>
          </a:p>
          <a:p>
            <a:pPr marL="0" indent="0" algn="just">
              <a:buNone/>
            </a:pPr>
            <a:r>
              <a:rPr lang="en-US" sz="2400" dirty="0"/>
              <a:t> </a:t>
            </a:r>
            <a:r>
              <a:rPr lang="en-US" sz="2400" dirty="0" smtClean="0"/>
              <a:t>     second order, or zero  </a:t>
            </a:r>
          </a:p>
          <a:p>
            <a:pPr marL="0" indent="0" algn="just">
              <a:buNone/>
            </a:pPr>
            <a:r>
              <a:rPr lang="en-US" sz="2400" dirty="0"/>
              <a:t> </a:t>
            </a:r>
            <a:r>
              <a:rPr lang="en-US" sz="2400" dirty="0" smtClean="0"/>
              <a:t>     order?  </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3389985181"/>
              </p:ext>
            </p:extLst>
          </p:nvPr>
        </p:nvGraphicFramePr>
        <p:xfrm>
          <a:off x="533400" y="1905000"/>
          <a:ext cx="42672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480465535"/>
              </p:ext>
            </p:extLst>
          </p:nvPr>
        </p:nvGraphicFramePr>
        <p:xfrm>
          <a:off x="4800600" y="3886200"/>
          <a:ext cx="43434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259295049"/>
              </p:ext>
            </p:extLst>
          </p:nvPr>
        </p:nvGraphicFramePr>
        <p:xfrm>
          <a:off x="381000" y="4191000"/>
          <a:ext cx="42672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86352381"/>
              </p:ext>
            </p:extLst>
          </p:nvPr>
        </p:nvGraphicFramePr>
        <p:xfrm>
          <a:off x="4876800" y="762000"/>
          <a:ext cx="4076700" cy="2781300"/>
        </p:xfrm>
        <a:graphic>
          <a:graphicData uri="http://schemas.openxmlformats.org/drawingml/2006/table">
            <a:tbl>
              <a:tblPr>
                <a:tableStyleId>{616DA210-FB5B-4158-B5E0-FEB733F419BA}</a:tableStyleId>
              </a:tblPr>
              <a:tblGrid>
                <a:gridCol w="1015209">
                  <a:extLst>
                    <a:ext uri="{9D8B030D-6E8A-4147-A177-3AD203B41FA5}">
                      <a16:colId xmlns:a16="http://schemas.microsoft.com/office/drawing/2014/main" xmlns="" val="20000"/>
                    </a:ext>
                  </a:extLst>
                </a:gridCol>
                <a:gridCol w="1132593">
                  <a:extLst>
                    <a:ext uri="{9D8B030D-6E8A-4147-A177-3AD203B41FA5}">
                      <a16:colId xmlns:a16="http://schemas.microsoft.com/office/drawing/2014/main" xmlns="" val="20001"/>
                    </a:ext>
                  </a:extLst>
                </a:gridCol>
                <a:gridCol w="964449">
                  <a:extLst>
                    <a:ext uri="{9D8B030D-6E8A-4147-A177-3AD203B41FA5}">
                      <a16:colId xmlns:a16="http://schemas.microsoft.com/office/drawing/2014/main" xmlns="" val="20002"/>
                    </a:ext>
                  </a:extLst>
                </a:gridCol>
                <a:gridCol w="964449">
                  <a:extLst>
                    <a:ext uri="{9D8B030D-6E8A-4147-A177-3AD203B41FA5}">
                      <a16:colId xmlns:a16="http://schemas.microsoft.com/office/drawing/2014/main" xmlns="" val="20003"/>
                    </a:ext>
                  </a:extLst>
                </a:gridCol>
              </a:tblGrid>
              <a:tr h="342900">
                <a:tc>
                  <a:txBody>
                    <a:bodyPr/>
                    <a:lstStyle/>
                    <a:p>
                      <a:pPr algn="l" rtl="0" fontAlgn="ctr"/>
                      <a:r>
                        <a:rPr lang="en-US" sz="1800" u="none" strike="noStrike" dirty="0">
                          <a:effectLst/>
                        </a:rPr>
                        <a:t>Time (s)</a:t>
                      </a:r>
                      <a:endParaRPr lang="en-US" sz="1800" b="0" i="0" u="none" strike="noStrike" dirty="0">
                        <a:solidFill>
                          <a:srgbClr val="000000"/>
                        </a:solidFill>
                        <a:effectLst/>
                        <a:latin typeface="Calibri"/>
                      </a:endParaRPr>
                    </a:p>
                  </a:txBody>
                  <a:tcPr marL="9525" marR="9525" marT="9525" marB="0" anchor="ctr"/>
                </a:tc>
                <a:tc>
                  <a:txBody>
                    <a:bodyPr/>
                    <a:lstStyle/>
                    <a:p>
                      <a:pPr algn="l" rtl="0" fontAlgn="ctr"/>
                      <a:r>
                        <a:rPr lang="en-US" sz="1800" u="none" strike="noStrike" dirty="0">
                          <a:effectLst/>
                        </a:rPr>
                        <a:t>[N</a:t>
                      </a:r>
                      <a:r>
                        <a:rPr lang="en-US" sz="1800" u="none" strike="noStrike" baseline="-25000" dirty="0">
                          <a:effectLst/>
                        </a:rPr>
                        <a:t>2</a:t>
                      </a:r>
                      <a:r>
                        <a:rPr lang="en-US" sz="1800" u="none" strike="noStrike" dirty="0">
                          <a:effectLst/>
                        </a:rPr>
                        <a:t>O</a:t>
                      </a:r>
                      <a:r>
                        <a:rPr lang="en-US" sz="1800" u="none" strike="noStrike" baseline="-25000" dirty="0">
                          <a:effectLst/>
                        </a:rPr>
                        <a:t>5</a:t>
                      </a:r>
                      <a:r>
                        <a:rPr lang="en-US" sz="1800" u="none" strike="noStrike" dirty="0">
                          <a:effectLst/>
                        </a:rPr>
                        <a:t>] (M)</a:t>
                      </a:r>
                      <a:endParaRPr lang="en-US" sz="1800" b="0" i="0" u="none" strike="noStrike" dirty="0">
                        <a:solidFill>
                          <a:srgbClr val="000000"/>
                        </a:solidFill>
                        <a:effectLst/>
                        <a:latin typeface="Calibri"/>
                      </a:endParaRPr>
                    </a:p>
                  </a:txBody>
                  <a:tcPr marL="9525" marR="9525" marT="9525" marB="0" anchor="ctr"/>
                </a:tc>
                <a:tc>
                  <a:txBody>
                    <a:bodyPr/>
                    <a:lstStyle/>
                    <a:p>
                      <a:pPr algn="l" fontAlgn="b"/>
                      <a:r>
                        <a:rPr lang="en-US" sz="1800" u="none" strike="noStrike">
                          <a:effectLst/>
                        </a:rPr>
                        <a:t>ln[N</a:t>
                      </a:r>
                      <a:r>
                        <a:rPr lang="en-US" sz="1800" u="none" strike="noStrike" baseline="-25000">
                          <a:effectLst/>
                        </a:rPr>
                        <a:t>2</a:t>
                      </a:r>
                      <a:r>
                        <a:rPr lang="en-US" sz="1800" u="none" strike="noStrike">
                          <a:effectLst/>
                        </a:rPr>
                        <a:t>O</a:t>
                      </a:r>
                      <a:r>
                        <a:rPr lang="en-US" sz="1800" u="none" strike="noStrike" baseline="-25000">
                          <a:effectLst/>
                        </a:rPr>
                        <a:t>5</a:t>
                      </a:r>
                      <a:r>
                        <a:rPr lang="en-US" sz="1800" u="none" strike="noStrike">
                          <a:effectLst/>
                        </a:rPr>
                        <a:t>]</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1/[N</a:t>
                      </a:r>
                      <a:r>
                        <a:rPr lang="en-US" sz="1800" u="none" strike="noStrike" baseline="-25000">
                          <a:effectLst/>
                        </a:rPr>
                        <a:t>2</a:t>
                      </a:r>
                      <a:r>
                        <a:rPr lang="en-US" sz="1800" u="none" strike="noStrike">
                          <a:effectLst/>
                        </a:rPr>
                        <a:t>O</a:t>
                      </a:r>
                      <a:r>
                        <a:rPr lang="en-US" sz="1800" u="none" strike="noStrike" baseline="-25000">
                          <a:effectLst/>
                        </a:rPr>
                        <a:t>5</a:t>
                      </a:r>
                      <a:r>
                        <a:rPr lang="en-US" sz="1800" u="none" strike="noStrike">
                          <a:effectLst/>
                        </a:rPr>
                        <a:t>]</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304800">
                <a:tc>
                  <a:txBody>
                    <a:bodyPr/>
                    <a:lstStyle/>
                    <a:p>
                      <a:pPr algn="l" rtl="0" fontAlgn="ctr"/>
                      <a:r>
                        <a:rPr lang="en-US" sz="1800" u="none" strike="noStrike">
                          <a:effectLst/>
                        </a:rPr>
                        <a:t>0</a:t>
                      </a:r>
                      <a:endParaRPr lang="en-US" sz="1800" b="0" i="0" u="none" strike="noStrike">
                        <a:solidFill>
                          <a:srgbClr val="000000"/>
                        </a:solidFill>
                        <a:effectLst/>
                        <a:latin typeface="Calibri"/>
                      </a:endParaRPr>
                    </a:p>
                  </a:txBody>
                  <a:tcPr marL="9525" marR="9525" marT="9525" marB="0" anchor="ctr"/>
                </a:tc>
                <a:tc>
                  <a:txBody>
                    <a:bodyPr/>
                    <a:lstStyle/>
                    <a:p>
                      <a:pPr algn="l" rtl="0" fontAlgn="ctr"/>
                      <a:r>
                        <a:rPr lang="en-US" sz="1800" u="none" strike="noStrike" dirty="0">
                          <a:effectLst/>
                        </a:rPr>
                        <a:t>0.0200</a:t>
                      </a:r>
                      <a:endParaRPr lang="en-US" sz="1800" b="0" i="0" u="none" strike="noStrike" dirty="0">
                        <a:solidFill>
                          <a:srgbClr val="000000"/>
                        </a:solidFill>
                        <a:effectLst/>
                        <a:latin typeface="Calibri"/>
                      </a:endParaRPr>
                    </a:p>
                  </a:txBody>
                  <a:tcPr marL="9525" marR="9525" marT="9525" marB="0" anchor="ctr"/>
                </a:tc>
                <a:tc>
                  <a:txBody>
                    <a:bodyPr/>
                    <a:lstStyle/>
                    <a:p>
                      <a:pPr algn="r" fontAlgn="b"/>
                      <a:r>
                        <a:rPr lang="en-US" sz="1800" u="none" strike="noStrike" dirty="0">
                          <a:effectLst/>
                        </a:rPr>
                        <a:t>-3.912</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50.0</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304800">
                <a:tc>
                  <a:txBody>
                    <a:bodyPr/>
                    <a:lstStyle/>
                    <a:p>
                      <a:pPr algn="l" rtl="0" fontAlgn="ctr"/>
                      <a:r>
                        <a:rPr lang="en-US" sz="1800" u="none" strike="noStrike">
                          <a:effectLst/>
                        </a:rPr>
                        <a:t>100</a:t>
                      </a:r>
                      <a:endParaRPr lang="en-US" sz="1800" b="0" i="0" u="none" strike="noStrike">
                        <a:solidFill>
                          <a:srgbClr val="000000"/>
                        </a:solidFill>
                        <a:effectLst/>
                        <a:latin typeface="Calibri"/>
                      </a:endParaRPr>
                    </a:p>
                  </a:txBody>
                  <a:tcPr marL="9525" marR="9525" marT="9525" marB="0" anchor="ctr"/>
                </a:tc>
                <a:tc>
                  <a:txBody>
                    <a:bodyPr/>
                    <a:lstStyle/>
                    <a:p>
                      <a:pPr algn="l" rtl="0" fontAlgn="ctr"/>
                      <a:r>
                        <a:rPr lang="en-US" sz="1800" u="none" strike="noStrike">
                          <a:effectLst/>
                        </a:rPr>
                        <a:t>0.0169</a:t>
                      </a:r>
                      <a:endParaRPr lang="en-US" sz="1800" b="0" i="0" u="none" strike="noStrike">
                        <a:solidFill>
                          <a:srgbClr val="000000"/>
                        </a:solidFill>
                        <a:effectLst/>
                        <a:latin typeface="Calibri"/>
                      </a:endParaRPr>
                    </a:p>
                  </a:txBody>
                  <a:tcPr marL="9525" marR="9525" marT="9525" marB="0" anchor="ctr"/>
                </a:tc>
                <a:tc>
                  <a:txBody>
                    <a:bodyPr/>
                    <a:lstStyle/>
                    <a:p>
                      <a:pPr algn="r" fontAlgn="b"/>
                      <a:r>
                        <a:rPr lang="en-US" sz="1800" u="none" strike="noStrike" dirty="0">
                          <a:effectLst/>
                        </a:rPr>
                        <a:t>-4.080</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59.2</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304800">
                <a:tc>
                  <a:txBody>
                    <a:bodyPr/>
                    <a:lstStyle/>
                    <a:p>
                      <a:pPr algn="l" rtl="0" fontAlgn="ctr"/>
                      <a:r>
                        <a:rPr lang="en-US" sz="1800" u="none" strike="noStrike">
                          <a:effectLst/>
                        </a:rPr>
                        <a:t>200</a:t>
                      </a:r>
                      <a:endParaRPr lang="en-US" sz="1800" b="0" i="0" u="none" strike="noStrike">
                        <a:solidFill>
                          <a:srgbClr val="000000"/>
                        </a:solidFill>
                        <a:effectLst/>
                        <a:latin typeface="Calibri"/>
                      </a:endParaRPr>
                    </a:p>
                  </a:txBody>
                  <a:tcPr marL="9525" marR="9525" marT="9525" marB="0" anchor="ctr"/>
                </a:tc>
                <a:tc>
                  <a:txBody>
                    <a:bodyPr/>
                    <a:lstStyle/>
                    <a:p>
                      <a:pPr algn="l" rtl="0" fontAlgn="ctr"/>
                      <a:r>
                        <a:rPr lang="en-US" sz="1800" u="none" strike="noStrike">
                          <a:effectLst/>
                        </a:rPr>
                        <a:t>0.0142</a:t>
                      </a:r>
                      <a:endParaRPr lang="en-US" sz="1800" b="0" i="0" u="none" strike="noStrike">
                        <a:solidFill>
                          <a:srgbClr val="000000"/>
                        </a:solidFill>
                        <a:effectLst/>
                        <a:latin typeface="Calibri"/>
                      </a:endParaRPr>
                    </a:p>
                  </a:txBody>
                  <a:tcPr marL="9525" marR="9525" marT="9525" marB="0" anchor="ctr"/>
                </a:tc>
                <a:tc>
                  <a:txBody>
                    <a:bodyPr/>
                    <a:lstStyle/>
                    <a:p>
                      <a:pPr algn="r" fontAlgn="b"/>
                      <a:r>
                        <a:rPr lang="en-US" sz="1800" u="none" strike="noStrike" dirty="0">
                          <a:effectLst/>
                        </a:rPr>
                        <a:t>-4.255</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70.4</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304800">
                <a:tc>
                  <a:txBody>
                    <a:bodyPr/>
                    <a:lstStyle/>
                    <a:p>
                      <a:pPr algn="l" rtl="0" fontAlgn="ctr"/>
                      <a:r>
                        <a:rPr lang="en-US" sz="1800" u="none" strike="noStrike">
                          <a:effectLst/>
                        </a:rPr>
                        <a:t>300</a:t>
                      </a:r>
                      <a:endParaRPr lang="en-US" sz="1800" b="0" i="0" u="none" strike="noStrike">
                        <a:solidFill>
                          <a:srgbClr val="000000"/>
                        </a:solidFill>
                        <a:effectLst/>
                        <a:latin typeface="Calibri"/>
                      </a:endParaRPr>
                    </a:p>
                  </a:txBody>
                  <a:tcPr marL="9525" marR="9525" marT="9525" marB="0" anchor="ctr"/>
                </a:tc>
                <a:tc>
                  <a:txBody>
                    <a:bodyPr/>
                    <a:lstStyle/>
                    <a:p>
                      <a:pPr algn="l" rtl="0" fontAlgn="ctr"/>
                      <a:r>
                        <a:rPr lang="en-US" sz="1800" u="none" strike="noStrike">
                          <a:effectLst/>
                        </a:rPr>
                        <a:t>0.0120</a:t>
                      </a:r>
                      <a:endParaRPr lang="en-US" sz="1800" b="0" i="0" u="none" strike="noStrike">
                        <a:solidFill>
                          <a:srgbClr val="000000"/>
                        </a:solidFill>
                        <a:effectLst/>
                        <a:latin typeface="Calibri"/>
                      </a:endParaRPr>
                    </a:p>
                  </a:txBody>
                  <a:tcPr marL="9525" marR="9525" marT="9525" marB="0" anchor="ctr"/>
                </a:tc>
                <a:tc>
                  <a:txBody>
                    <a:bodyPr/>
                    <a:lstStyle/>
                    <a:p>
                      <a:pPr algn="r" fontAlgn="b"/>
                      <a:r>
                        <a:rPr lang="en-US" sz="1800" u="none" strike="noStrike" dirty="0">
                          <a:effectLst/>
                        </a:rPr>
                        <a:t>-4.423</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83.3</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304800">
                <a:tc>
                  <a:txBody>
                    <a:bodyPr/>
                    <a:lstStyle/>
                    <a:p>
                      <a:pPr algn="l" rtl="0" fontAlgn="ctr"/>
                      <a:r>
                        <a:rPr lang="en-US" sz="1800" u="none" strike="noStrike">
                          <a:effectLst/>
                        </a:rPr>
                        <a:t>400</a:t>
                      </a:r>
                      <a:endParaRPr lang="en-US" sz="1800" b="0" i="0" u="none" strike="noStrike">
                        <a:solidFill>
                          <a:srgbClr val="000000"/>
                        </a:solidFill>
                        <a:effectLst/>
                        <a:latin typeface="Calibri"/>
                      </a:endParaRPr>
                    </a:p>
                  </a:txBody>
                  <a:tcPr marL="9525" marR="9525" marT="9525" marB="0" anchor="ctr"/>
                </a:tc>
                <a:tc>
                  <a:txBody>
                    <a:bodyPr/>
                    <a:lstStyle/>
                    <a:p>
                      <a:pPr algn="l" rtl="0" fontAlgn="ctr"/>
                      <a:r>
                        <a:rPr lang="en-US" sz="1800" u="none" strike="noStrike">
                          <a:effectLst/>
                        </a:rPr>
                        <a:t>0.0101</a:t>
                      </a:r>
                      <a:endParaRPr lang="en-US" sz="1800" b="0" i="0" u="none" strike="noStrike">
                        <a:solidFill>
                          <a:srgbClr val="000000"/>
                        </a:solidFill>
                        <a:effectLst/>
                        <a:latin typeface="Calibri"/>
                      </a:endParaRPr>
                    </a:p>
                  </a:txBody>
                  <a:tcPr marL="9525" marR="9525" marT="9525" marB="0" anchor="ctr"/>
                </a:tc>
                <a:tc>
                  <a:txBody>
                    <a:bodyPr/>
                    <a:lstStyle/>
                    <a:p>
                      <a:pPr algn="r" fontAlgn="b"/>
                      <a:r>
                        <a:rPr lang="en-US" sz="1800" u="none" strike="noStrike" dirty="0">
                          <a:effectLst/>
                        </a:rPr>
                        <a:t>-4.595</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99.0</a:t>
                      </a:r>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304800">
                <a:tc>
                  <a:txBody>
                    <a:bodyPr/>
                    <a:lstStyle/>
                    <a:p>
                      <a:pPr algn="l" rtl="0" fontAlgn="ctr"/>
                      <a:r>
                        <a:rPr lang="en-US" sz="1800" u="none" strike="noStrike">
                          <a:effectLst/>
                        </a:rPr>
                        <a:t>500</a:t>
                      </a:r>
                      <a:endParaRPr lang="en-US" sz="1800" b="0" i="0" u="none" strike="noStrike">
                        <a:solidFill>
                          <a:srgbClr val="000000"/>
                        </a:solidFill>
                        <a:effectLst/>
                        <a:latin typeface="Calibri"/>
                      </a:endParaRPr>
                    </a:p>
                  </a:txBody>
                  <a:tcPr marL="9525" marR="9525" marT="9525" marB="0" anchor="ctr"/>
                </a:tc>
                <a:tc>
                  <a:txBody>
                    <a:bodyPr/>
                    <a:lstStyle/>
                    <a:p>
                      <a:pPr algn="l" rtl="0" fontAlgn="ctr"/>
                      <a:r>
                        <a:rPr lang="en-US" sz="1800" u="none" strike="noStrike">
                          <a:effectLst/>
                        </a:rPr>
                        <a:t>0.0086</a:t>
                      </a:r>
                      <a:endParaRPr lang="en-US" sz="1800" b="0" i="0" u="none" strike="noStrike">
                        <a:solidFill>
                          <a:srgbClr val="000000"/>
                        </a:solidFill>
                        <a:effectLst/>
                        <a:latin typeface="Calibri"/>
                      </a:endParaRPr>
                    </a:p>
                  </a:txBody>
                  <a:tcPr marL="9525" marR="9525" marT="9525" marB="0" anchor="ctr"/>
                </a:tc>
                <a:tc>
                  <a:txBody>
                    <a:bodyPr/>
                    <a:lstStyle/>
                    <a:p>
                      <a:pPr algn="r" fontAlgn="b"/>
                      <a:r>
                        <a:rPr lang="en-US" sz="1800" u="none" strike="noStrike">
                          <a:effectLst/>
                        </a:rPr>
                        <a:t>-4.76</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116</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304800">
                <a:tc>
                  <a:txBody>
                    <a:bodyPr/>
                    <a:lstStyle/>
                    <a:p>
                      <a:pPr algn="l" rtl="0" fontAlgn="ctr"/>
                      <a:r>
                        <a:rPr lang="en-US" sz="1800" u="none" strike="noStrike">
                          <a:effectLst/>
                        </a:rPr>
                        <a:t>600</a:t>
                      </a:r>
                      <a:endParaRPr lang="en-US" sz="1800" b="0" i="0" u="none" strike="noStrike">
                        <a:solidFill>
                          <a:srgbClr val="000000"/>
                        </a:solidFill>
                        <a:effectLst/>
                        <a:latin typeface="Calibri"/>
                      </a:endParaRPr>
                    </a:p>
                  </a:txBody>
                  <a:tcPr marL="9525" marR="9525" marT="9525" marB="0" anchor="ctr"/>
                </a:tc>
                <a:tc>
                  <a:txBody>
                    <a:bodyPr/>
                    <a:lstStyle/>
                    <a:p>
                      <a:pPr algn="l" rtl="0" fontAlgn="ctr"/>
                      <a:r>
                        <a:rPr lang="en-US" sz="1800" u="none" strike="noStrike">
                          <a:effectLst/>
                        </a:rPr>
                        <a:t>0.0072</a:t>
                      </a:r>
                      <a:endParaRPr lang="en-US" sz="1800" b="0" i="0" u="none" strike="noStrike">
                        <a:solidFill>
                          <a:srgbClr val="000000"/>
                        </a:solidFill>
                        <a:effectLst/>
                        <a:latin typeface="Calibri"/>
                      </a:endParaRPr>
                    </a:p>
                  </a:txBody>
                  <a:tcPr marL="9525" marR="9525" marT="9525" marB="0" anchor="ctr"/>
                </a:tc>
                <a:tc>
                  <a:txBody>
                    <a:bodyPr/>
                    <a:lstStyle/>
                    <a:p>
                      <a:pPr algn="r" fontAlgn="b"/>
                      <a:r>
                        <a:rPr lang="en-US" sz="1800" u="none" strike="noStrike">
                          <a:effectLst/>
                        </a:rPr>
                        <a:t>-4.93</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139</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304800">
                <a:tc>
                  <a:txBody>
                    <a:bodyPr/>
                    <a:lstStyle/>
                    <a:p>
                      <a:pPr algn="l" rtl="0" fontAlgn="ctr"/>
                      <a:r>
                        <a:rPr lang="en-US" sz="1800" u="none" strike="noStrike">
                          <a:effectLst/>
                        </a:rPr>
                        <a:t>700</a:t>
                      </a:r>
                      <a:endParaRPr lang="en-US" sz="1800" b="0" i="0" u="none" strike="noStrike">
                        <a:solidFill>
                          <a:srgbClr val="000000"/>
                        </a:solidFill>
                        <a:effectLst/>
                        <a:latin typeface="Calibri"/>
                      </a:endParaRPr>
                    </a:p>
                  </a:txBody>
                  <a:tcPr marL="9525" marR="9525" marT="9525" marB="0" anchor="ctr"/>
                </a:tc>
                <a:tc>
                  <a:txBody>
                    <a:bodyPr/>
                    <a:lstStyle/>
                    <a:p>
                      <a:pPr algn="l" rtl="0" fontAlgn="ctr"/>
                      <a:r>
                        <a:rPr lang="en-US" sz="1800" u="none" strike="noStrike">
                          <a:effectLst/>
                        </a:rPr>
                        <a:t>0.0061</a:t>
                      </a:r>
                      <a:endParaRPr lang="en-US" sz="1800" b="0" i="0" u="none" strike="noStrike">
                        <a:solidFill>
                          <a:srgbClr val="000000"/>
                        </a:solidFill>
                        <a:effectLst/>
                        <a:latin typeface="Calibri"/>
                      </a:endParaRPr>
                    </a:p>
                  </a:txBody>
                  <a:tcPr marL="9525" marR="9525" marT="9525" marB="0" anchor="ctr"/>
                </a:tc>
                <a:tc>
                  <a:txBody>
                    <a:bodyPr/>
                    <a:lstStyle/>
                    <a:p>
                      <a:pPr algn="r" fontAlgn="b"/>
                      <a:r>
                        <a:rPr lang="en-US" sz="1800" u="none" strike="noStrike">
                          <a:effectLst/>
                        </a:rPr>
                        <a:t>-5.10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164</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564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8"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a:t>
            </a:r>
            <a:br>
              <a:rPr lang="en-US" dirty="0" smtClean="0"/>
            </a:br>
            <a:r>
              <a:rPr lang="en-US" dirty="0" smtClean="0"/>
              <a:t>Initial rate method</a:t>
            </a:r>
            <a:endParaRPr lang="en-US" dirty="0"/>
          </a:p>
        </p:txBody>
      </p:sp>
      <p:sp>
        <p:nvSpPr>
          <p:cNvPr id="3" name="Content Placeholder 2"/>
          <p:cNvSpPr>
            <a:spLocks noGrp="1"/>
          </p:cNvSpPr>
          <p:nvPr>
            <p:ph idx="1"/>
          </p:nvPr>
        </p:nvSpPr>
        <p:spPr/>
        <p:txBody>
          <a:bodyPr/>
          <a:lstStyle/>
          <a:p>
            <a:pPr algn="just">
              <a:buNone/>
            </a:pPr>
            <a:r>
              <a:rPr lang="en-US" dirty="0" smtClean="0"/>
              <a:t>   Describe the general form of the rate law for the reaction given the results of four experiments below:</a:t>
            </a:r>
          </a:p>
          <a:p>
            <a:pPr algn="ctr">
              <a:buNone/>
            </a:pPr>
            <a:r>
              <a:rPr lang="en-US" dirty="0" smtClean="0"/>
              <a:t>NH</a:t>
            </a:r>
            <a:r>
              <a:rPr lang="en-US" baseline="-25000" dirty="0" smtClean="0"/>
              <a:t>4</a:t>
            </a:r>
            <a:r>
              <a:rPr lang="en-US" baseline="30000" dirty="0" smtClean="0"/>
              <a:t>+</a:t>
            </a:r>
            <a:r>
              <a:rPr lang="en-US" baseline="-25000" dirty="0" smtClean="0"/>
              <a:t> (aq)</a:t>
            </a:r>
            <a:r>
              <a:rPr lang="en-US" dirty="0" smtClean="0"/>
              <a:t> + NO</a:t>
            </a:r>
            <a:r>
              <a:rPr lang="en-US" baseline="-25000" dirty="0" smtClean="0"/>
              <a:t>2</a:t>
            </a:r>
            <a:r>
              <a:rPr lang="en-US" baseline="30000" dirty="0" smtClean="0"/>
              <a:t>-</a:t>
            </a:r>
            <a:r>
              <a:rPr lang="en-US" baseline="-25000" dirty="0" smtClean="0"/>
              <a:t> (aq)</a:t>
            </a:r>
            <a:r>
              <a:rPr lang="en-US" dirty="0" smtClean="0"/>
              <a:t> </a:t>
            </a:r>
            <a:r>
              <a:rPr lang="en-US" dirty="0" smtClean="0">
                <a:sym typeface="Wingdings" pitchFamily="2" charset="2"/>
              </a:rPr>
              <a:t> N</a:t>
            </a:r>
            <a:r>
              <a:rPr lang="en-US" baseline="-25000" dirty="0" smtClean="0"/>
              <a:t>2 (g)</a:t>
            </a:r>
            <a:r>
              <a:rPr lang="en-US" dirty="0" smtClean="0"/>
              <a:t> + 2 H</a:t>
            </a:r>
            <a:r>
              <a:rPr lang="en-US" baseline="-25000" dirty="0" smtClean="0"/>
              <a:t>2</a:t>
            </a:r>
            <a:r>
              <a:rPr lang="en-US" dirty="0" smtClean="0"/>
              <a:t>O</a:t>
            </a:r>
            <a:r>
              <a:rPr lang="en-US" baseline="-25000" dirty="0" smtClean="0"/>
              <a:t> (l)</a:t>
            </a:r>
            <a:r>
              <a:rPr lang="en-US" dirty="0" smtClean="0"/>
              <a:t> </a:t>
            </a:r>
          </a:p>
          <a:p>
            <a:pPr>
              <a:buNone/>
            </a:pPr>
            <a:endParaRPr lang="en-US" dirty="0" smtClean="0"/>
          </a:p>
          <a:p>
            <a:pPr>
              <a:buNone/>
            </a:pPr>
            <a:endParaRPr lang="en-US" dirty="0"/>
          </a:p>
        </p:txBody>
      </p:sp>
      <p:graphicFrame>
        <p:nvGraphicFramePr>
          <p:cNvPr id="4" name="Table 3"/>
          <p:cNvGraphicFramePr>
            <a:graphicFrameLocks noGrp="1"/>
          </p:cNvGraphicFramePr>
          <p:nvPr/>
        </p:nvGraphicFramePr>
        <p:xfrm>
          <a:off x="1295400" y="4114800"/>
          <a:ext cx="6096000" cy="148336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2590800">
                  <a:extLst>
                    <a:ext uri="{9D8B030D-6E8A-4147-A177-3AD203B41FA5}">
                      <a16:colId xmlns:a16="http://schemas.microsoft.com/office/drawing/2014/main" xmlns="" val="20003"/>
                    </a:ext>
                  </a:extLst>
                </a:gridCol>
              </a:tblGrid>
              <a:tr h="370840">
                <a:tc>
                  <a:txBody>
                    <a:bodyPr/>
                    <a:lstStyle/>
                    <a:p>
                      <a:pPr algn="ctr"/>
                      <a:r>
                        <a:rPr lang="en-US" dirty="0" smtClean="0"/>
                        <a:t>Experiment</a:t>
                      </a:r>
                      <a:endParaRPr lang="en-US" dirty="0"/>
                    </a:p>
                  </a:txBody>
                  <a:tcPr/>
                </a:tc>
                <a:tc>
                  <a:txBody>
                    <a:bodyPr/>
                    <a:lstStyle/>
                    <a:p>
                      <a:pPr algn="ctr"/>
                      <a:r>
                        <a:rPr lang="en-US" dirty="0" smtClean="0"/>
                        <a:t>[NH</a:t>
                      </a:r>
                      <a:r>
                        <a:rPr lang="en-US" baseline="-25000" dirty="0" smtClean="0"/>
                        <a:t>4</a:t>
                      </a:r>
                      <a:r>
                        <a:rPr lang="en-US" baseline="30000" dirty="0" smtClean="0"/>
                        <a:t>+</a:t>
                      </a:r>
                      <a:r>
                        <a:rPr lang="en-US" baseline="-25000" dirty="0" smtClean="0"/>
                        <a:t> </a:t>
                      </a:r>
                      <a:r>
                        <a:rPr lang="en-US" baseline="0" dirty="0" smtClean="0"/>
                        <a:t>]</a:t>
                      </a:r>
                      <a:r>
                        <a:rPr lang="en-US" baseline="-25000"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a:t>
                      </a:r>
                      <a:r>
                        <a:rPr lang="en-US" baseline="-25000" dirty="0" smtClean="0"/>
                        <a:t>2</a:t>
                      </a:r>
                      <a:r>
                        <a:rPr lang="en-US" baseline="30000" dirty="0" smtClean="0"/>
                        <a:t>-</a:t>
                      </a:r>
                      <a:r>
                        <a:rPr lang="en-US" baseline="-25000" dirty="0" smtClean="0"/>
                        <a:t> </a:t>
                      </a:r>
                      <a:r>
                        <a:rPr lang="en-US" baseline="0" dirty="0" smtClean="0"/>
                        <a:t>]</a:t>
                      </a:r>
                      <a:r>
                        <a:rPr lang="en-US" baseline="-25000" dirty="0" smtClean="0"/>
                        <a:t>0</a:t>
                      </a:r>
                      <a:endParaRPr lang="en-US" dirty="0"/>
                    </a:p>
                  </a:txBody>
                  <a:tcPr/>
                </a:tc>
                <a:tc>
                  <a:txBody>
                    <a:bodyPr/>
                    <a:lstStyle/>
                    <a:p>
                      <a:pPr algn="ctr"/>
                      <a:r>
                        <a:rPr lang="en-US" dirty="0" smtClean="0"/>
                        <a:t>Initial</a:t>
                      </a:r>
                      <a:r>
                        <a:rPr lang="en-US" baseline="0" dirty="0" smtClean="0"/>
                        <a:t> rate (mol/L s)</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tc>
                <a:tc>
                  <a:txBody>
                    <a:bodyPr/>
                    <a:lstStyle/>
                    <a:p>
                      <a:pPr algn="ctr"/>
                      <a:r>
                        <a:rPr lang="en-US" dirty="0" smtClean="0"/>
                        <a:t>0.100</a:t>
                      </a:r>
                      <a:r>
                        <a:rPr lang="en-US" baseline="0" dirty="0" smtClean="0"/>
                        <a:t> M</a:t>
                      </a:r>
                      <a:endParaRPr lang="en-US" dirty="0"/>
                    </a:p>
                  </a:txBody>
                  <a:tcPr/>
                </a:tc>
                <a:tc>
                  <a:txBody>
                    <a:bodyPr/>
                    <a:lstStyle/>
                    <a:p>
                      <a:pPr algn="ctr"/>
                      <a:r>
                        <a:rPr lang="en-US" dirty="0" smtClean="0"/>
                        <a:t>0.0050 M</a:t>
                      </a:r>
                      <a:endParaRPr lang="en-US" dirty="0"/>
                    </a:p>
                  </a:txBody>
                  <a:tcPr/>
                </a:tc>
                <a:tc>
                  <a:txBody>
                    <a:bodyPr/>
                    <a:lstStyle/>
                    <a:p>
                      <a:pPr algn="ctr"/>
                      <a:r>
                        <a:rPr lang="en-US" dirty="0" smtClean="0"/>
                        <a:t>1.35 x 10</a:t>
                      </a:r>
                      <a:r>
                        <a:rPr lang="en-US" baseline="30000" dirty="0" smtClean="0"/>
                        <a:t>-7</a:t>
                      </a:r>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2</a:t>
                      </a:r>
                      <a:endParaRPr lang="en-US" dirty="0"/>
                    </a:p>
                  </a:txBody>
                  <a:tcPr/>
                </a:tc>
                <a:tc>
                  <a:txBody>
                    <a:bodyPr/>
                    <a:lstStyle/>
                    <a:p>
                      <a:pPr algn="ctr"/>
                      <a:r>
                        <a:rPr lang="en-US" dirty="0" smtClean="0"/>
                        <a:t>0.100 M</a:t>
                      </a:r>
                      <a:endParaRPr lang="en-US" dirty="0"/>
                    </a:p>
                  </a:txBody>
                  <a:tcPr/>
                </a:tc>
                <a:tc>
                  <a:txBody>
                    <a:bodyPr/>
                    <a:lstStyle/>
                    <a:p>
                      <a:pPr algn="ctr"/>
                      <a:r>
                        <a:rPr lang="en-US" dirty="0" smtClean="0"/>
                        <a:t>0.010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2.70 x 10</a:t>
                      </a:r>
                      <a:r>
                        <a:rPr lang="en-US" baseline="30000" dirty="0" smtClean="0"/>
                        <a:t>-7</a:t>
                      </a:r>
                      <a:endParaRPr lang="en-US" dirty="0" smtClean="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algn="ctr"/>
                      <a:r>
                        <a:rPr lang="en-US" dirty="0" smtClean="0"/>
                        <a:t>0.200</a:t>
                      </a:r>
                      <a:r>
                        <a:rPr lang="en-US" baseline="0" dirty="0" smtClean="0"/>
                        <a:t> M</a:t>
                      </a:r>
                      <a:endParaRPr lang="en-US" dirty="0"/>
                    </a:p>
                  </a:txBody>
                  <a:tcPr/>
                </a:tc>
                <a:tc>
                  <a:txBody>
                    <a:bodyPr/>
                    <a:lstStyle/>
                    <a:p>
                      <a:pPr algn="ctr"/>
                      <a:r>
                        <a:rPr lang="en-US" dirty="0" smtClean="0"/>
                        <a:t>0.010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5.40 x 10</a:t>
                      </a:r>
                      <a:r>
                        <a:rPr lang="en-US" baseline="30000" dirty="0" smtClean="0"/>
                        <a:t>-7</a:t>
                      </a:r>
                      <a:endParaRPr lang="en-US" dirty="0" smtClean="0"/>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639762"/>
          </a:xfrm>
        </p:spPr>
        <p:txBody>
          <a:bodyPr>
            <a:normAutofit/>
          </a:bodyPr>
          <a:lstStyle/>
          <a:p>
            <a:r>
              <a:rPr lang="en-US" sz="3200" dirty="0" smtClean="0"/>
              <a:t>Examples: Rate</a:t>
            </a:r>
            <a:endParaRPr lang="en-US" sz="3200" dirty="0"/>
          </a:p>
        </p:txBody>
      </p:sp>
      <p:sp>
        <p:nvSpPr>
          <p:cNvPr id="3" name="Content Placeholder 2"/>
          <p:cNvSpPr>
            <a:spLocks noGrp="1"/>
          </p:cNvSpPr>
          <p:nvPr>
            <p:ph idx="1"/>
          </p:nvPr>
        </p:nvSpPr>
        <p:spPr>
          <a:xfrm>
            <a:off x="457200" y="990600"/>
            <a:ext cx="3886200" cy="5410200"/>
          </a:xfrm>
        </p:spPr>
        <p:txBody>
          <a:bodyPr>
            <a:normAutofit lnSpcReduction="10000"/>
          </a:bodyPr>
          <a:lstStyle/>
          <a:p>
            <a:pPr algn="ctr">
              <a:buNone/>
            </a:pPr>
            <a:r>
              <a:rPr lang="en-US" sz="2400" dirty="0" smtClean="0"/>
              <a:t>2 N</a:t>
            </a:r>
            <a:r>
              <a:rPr lang="en-US" sz="2400" baseline="-25000" dirty="0" smtClean="0"/>
              <a:t>2</a:t>
            </a:r>
            <a:r>
              <a:rPr lang="en-US" sz="2400" dirty="0" smtClean="0"/>
              <a:t>O</a:t>
            </a:r>
            <a:r>
              <a:rPr lang="en-US" sz="2400" baseline="-25000" dirty="0" smtClean="0"/>
              <a:t>5 (g) </a:t>
            </a:r>
            <a:r>
              <a:rPr lang="en-US" sz="2400" dirty="0" smtClean="0">
                <a:sym typeface="Wingdings" pitchFamily="2" charset="2"/>
              </a:rPr>
              <a:t> 4 NO</a:t>
            </a:r>
            <a:r>
              <a:rPr lang="en-US" sz="2400" baseline="-25000" dirty="0" smtClean="0">
                <a:sym typeface="Wingdings" pitchFamily="2" charset="2"/>
              </a:rPr>
              <a:t>2 (g) </a:t>
            </a:r>
            <a:r>
              <a:rPr lang="en-US" sz="2400" dirty="0" smtClean="0">
                <a:sym typeface="Wingdings" pitchFamily="2" charset="2"/>
              </a:rPr>
              <a:t>+ O</a:t>
            </a:r>
            <a:r>
              <a:rPr lang="en-US" sz="2400" baseline="-25000" dirty="0" smtClean="0">
                <a:sym typeface="Wingdings" pitchFamily="2" charset="2"/>
              </a:rPr>
              <a:t>2 (g)</a:t>
            </a:r>
          </a:p>
          <a:p>
            <a:pPr marL="514350" indent="-514350" algn="just">
              <a:buFont typeface="+mj-lt"/>
              <a:buAutoNum type="alphaLcParenR"/>
            </a:pPr>
            <a:r>
              <a:rPr lang="en-US" sz="2400" dirty="0" smtClean="0"/>
              <a:t>Calculate the average rate of decomposition of </a:t>
            </a:r>
            <a:r>
              <a:rPr lang="en-US" sz="2400" dirty="0" err="1" smtClean="0"/>
              <a:t>dinitrogen</a:t>
            </a:r>
            <a:r>
              <a:rPr lang="en-US" sz="2400" dirty="0" smtClean="0"/>
              <a:t> </a:t>
            </a:r>
            <a:r>
              <a:rPr lang="en-US" sz="2400" dirty="0" err="1" smtClean="0"/>
              <a:t>pentaoxide</a:t>
            </a:r>
            <a:r>
              <a:rPr lang="en-US" sz="2400" dirty="0" smtClean="0"/>
              <a:t> during the time interval 200-300 s.</a:t>
            </a:r>
          </a:p>
          <a:p>
            <a:pPr marL="514350" indent="-514350" algn="just">
              <a:buFont typeface="+mj-lt"/>
              <a:buAutoNum type="alphaLcParenR"/>
            </a:pPr>
            <a:r>
              <a:rPr lang="en-US" sz="2400" dirty="0" smtClean="0"/>
              <a:t>Calculate the average rate of formation of oxygen gas during the same interval.</a:t>
            </a:r>
          </a:p>
          <a:p>
            <a:pPr marL="514350" indent="-514350" algn="just">
              <a:buFont typeface="+mj-lt"/>
              <a:buAutoNum type="alphaLcParenR"/>
            </a:pPr>
            <a:r>
              <a:rPr lang="en-US" sz="2400" dirty="0" smtClean="0"/>
              <a:t>What is the instantaneous rate of nitrogen dioxide formation at 250 s? </a:t>
            </a:r>
            <a:endParaRPr lang="en-US" sz="2400" dirty="0"/>
          </a:p>
        </p:txBody>
      </p:sp>
      <p:graphicFrame>
        <p:nvGraphicFramePr>
          <p:cNvPr id="4" name="Table 3"/>
          <p:cNvGraphicFramePr>
            <a:graphicFrameLocks noGrp="1"/>
          </p:cNvGraphicFramePr>
          <p:nvPr>
            <p:extLst/>
          </p:nvPr>
        </p:nvGraphicFramePr>
        <p:xfrm>
          <a:off x="5550074" y="355948"/>
          <a:ext cx="2209800" cy="3337560"/>
        </p:xfrm>
        <a:graphic>
          <a:graphicData uri="http://schemas.openxmlformats.org/drawingml/2006/table">
            <a:tbl>
              <a:tblPr firstRow="1" bandRow="1">
                <a:tableStyleId>{5940675A-B579-460E-94D1-54222C63F5DA}</a:tableStyleId>
              </a:tblPr>
              <a:tblGrid>
                <a:gridCol w="990599">
                  <a:extLst>
                    <a:ext uri="{9D8B030D-6E8A-4147-A177-3AD203B41FA5}">
                      <a16:colId xmlns:a16="http://schemas.microsoft.com/office/drawing/2014/main" xmlns="" val="20000"/>
                    </a:ext>
                  </a:extLst>
                </a:gridCol>
                <a:gridCol w="1219201">
                  <a:extLst>
                    <a:ext uri="{9D8B030D-6E8A-4147-A177-3AD203B41FA5}">
                      <a16:colId xmlns:a16="http://schemas.microsoft.com/office/drawing/2014/main" xmlns="" val="20001"/>
                    </a:ext>
                  </a:extLst>
                </a:gridCol>
              </a:tblGrid>
              <a:tr h="370840">
                <a:tc>
                  <a:txBody>
                    <a:bodyPr/>
                    <a:lstStyle/>
                    <a:p>
                      <a:r>
                        <a:rPr lang="en-US" dirty="0" smtClean="0"/>
                        <a:t>Time (s)</a:t>
                      </a:r>
                      <a:endParaRPr lang="en-US" dirty="0"/>
                    </a:p>
                  </a:txBody>
                  <a:tcPr/>
                </a:tc>
                <a:tc>
                  <a:txBody>
                    <a:bodyPr/>
                    <a:lstStyle/>
                    <a:p>
                      <a:r>
                        <a:rPr lang="en-US" dirty="0" smtClean="0"/>
                        <a:t>[N</a:t>
                      </a:r>
                      <a:r>
                        <a:rPr lang="en-US" baseline="-25000" dirty="0" smtClean="0"/>
                        <a:t>2</a:t>
                      </a:r>
                      <a:r>
                        <a:rPr lang="en-US" dirty="0" smtClean="0"/>
                        <a:t>O</a:t>
                      </a:r>
                      <a:r>
                        <a:rPr lang="en-US" baseline="-25000" dirty="0" smtClean="0"/>
                        <a:t>5</a:t>
                      </a:r>
                      <a:r>
                        <a:rPr lang="en-US" dirty="0" smtClean="0"/>
                        <a:t>] (M)</a:t>
                      </a:r>
                      <a:endParaRPr lang="en-US" dirty="0"/>
                    </a:p>
                  </a:txBody>
                  <a:tcPr/>
                </a:tc>
                <a:extLst>
                  <a:ext uri="{0D108BD9-81ED-4DB2-BD59-A6C34878D82A}">
                    <a16:rowId xmlns:a16="http://schemas.microsoft.com/office/drawing/2014/main" xmlns="" val="10000"/>
                  </a:ext>
                </a:extLst>
              </a:tr>
              <a:tr h="370840">
                <a:tc>
                  <a:txBody>
                    <a:bodyPr/>
                    <a:lstStyle/>
                    <a:p>
                      <a:r>
                        <a:rPr lang="en-US" dirty="0" smtClean="0"/>
                        <a:t>0</a:t>
                      </a:r>
                      <a:endParaRPr lang="en-US" dirty="0"/>
                    </a:p>
                  </a:txBody>
                  <a:tcPr/>
                </a:tc>
                <a:tc>
                  <a:txBody>
                    <a:bodyPr/>
                    <a:lstStyle/>
                    <a:p>
                      <a:r>
                        <a:rPr lang="en-US" dirty="0" smtClean="0"/>
                        <a:t>0.0200</a:t>
                      </a:r>
                      <a:endParaRPr lang="en-US" dirty="0"/>
                    </a:p>
                  </a:txBody>
                  <a:tcPr/>
                </a:tc>
                <a:extLst>
                  <a:ext uri="{0D108BD9-81ED-4DB2-BD59-A6C34878D82A}">
                    <a16:rowId xmlns:a16="http://schemas.microsoft.com/office/drawing/2014/main" xmlns="" val="10001"/>
                  </a:ext>
                </a:extLst>
              </a:tr>
              <a:tr h="370840">
                <a:tc>
                  <a:txBody>
                    <a:bodyPr/>
                    <a:lstStyle/>
                    <a:p>
                      <a:r>
                        <a:rPr lang="en-US" dirty="0" smtClean="0"/>
                        <a:t>100</a:t>
                      </a:r>
                      <a:endParaRPr lang="en-US" dirty="0"/>
                    </a:p>
                  </a:txBody>
                  <a:tcPr/>
                </a:tc>
                <a:tc>
                  <a:txBody>
                    <a:bodyPr/>
                    <a:lstStyle/>
                    <a:p>
                      <a:r>
                        <a:rPr lang="en-US" dirty="0" smtClean="0"/>
                        <a:t>0.0169</a:t>
                      </a:r>
                      <a:endParaRPr lang="en-US" dirty="0"/>
                    </a:p>
                  </a:txBody>
                  <a:tcPr/>
                </a:tc>
                <a:extLst>
                  <a:ext uri="{0D108BD9-81ED-4DB2-BD59-A6C34878D82A}">
                    <a16:rowId xmlns:a16="http://schemas.microsoft.com/office/drawing/2014/main" xmlns="" val="10002"/>
                  </a:ext>
                </a:extLst>
              </a:tr>
              <a:tr h="370840">
                <a:tc>
                  <a:txBody>
                    <a:bodyPr/>
                    <a:lstStyle/>
                    <a:p>
                      <a:r>
                        <a:rPr lang="en-US" dirty="0" smtClean="0"/>
                        <a:t>200</a:t>
                      </a:r>
                      <a:endParaRPr lang="en-US" dirty="0"/>
                    </a:p>
                  </a:txBody>
                  <a:tcPr/>
                </a:tc>
                <a:tc>
                  <a:txBody>
                    <a:bodyPr/>
                    <a:lstStyle/>
                    <a:p>
                      <a:r>
                        <a:rPr lang="en-US" dirty="0" smtClean="0"/>
                        <a:t>0.0142</a:t>
                      </a:r>
                      <a:endParaRPr lang="en-US" dirty="0"/>
                    </a:p>
                  </a:txBody>
                  <a:tcPr/>
                </a:tc>
                <a:extLst>
                  <a:ext uri="{0D108BD9-81ED-4DB2-BD59-A6C34878D82A}">
                    <a16:rowId xmlns:a16="http://schemas.microsoft.com/office/drawing/2014/main" xmlns="" val="10003"/>
                  </a:ext>
                </a:extLst>
              </a:tr>
              <a:tr h="370840">
                <a:tc>
                  <a:txBody>
                    <a:bodyPr/>
                    <a:lstStyle/>
                    <a:p>
                      <a:r>
                        <a:rPr lang="en-US" dirty="0" smtClean="0"/>
                        <a:t>300</a:t>
                      </a:r>
                      <a:endParaRPr lang="en-US" dirty="0"/>
                    </a:p>
                  </a:txBody>
                  <a:tcPr/>
                </a:tc>
                <a:tc>
                  <a:txBody>
                    <a:bodyPr/>
                    <a:lstStyle/>
                    <a:p>
                      <a:r>
                        <a:rPr lang="en-US" dirty="0" smtClean="0"/>
                        <a:t>0.0120</a:t>
                      </a:r>
                      <a:endParaRPr lang="en-US" dirty="0"/>
                    </a:p>
                  </a:txBody>
                  <a:tcPr/>
                </a:tc>
                <a:extLst>
                  <a:ext uri="{0D108BD9-81ED-4DB2-BD59-A6C34878D82A}">
                    <a16:rowId xmlns:a16="http://schemas.microsoft.com/office/drawing/2014/main" xmlns="" val="10004"/>
                  </a:ext>
                </a:extLst>
              </a:tr>
              <a:tr h="370840">
                <a:tc>
                  <a:txBody>
                    <a:bodyPr/>
                    <a:lstStyle/>
                    <a:p>
                      <a:r>
                        <a:rPr lang="en-US" dirty="0" smtClean="0"/>
                        <a:t>400</a:t>
                      </a:r>
                      <a:endParaRPr lang="en-US" dirty="0"/>
                    </a:p>
                  </a:txBody>
                  <a:tcPr/>
                </a:tc>
                <a:tc>
                  <a:txBody>
                    <a:bodyPr/>
                    <a:lstStyle/>
                    <a:p>
                      <a:r>
                        <a:rPr lang="en-US" dirty="0" smtClean="0"/>
                        <a:t>0.0101</a:t>
                      </a:r>
                      <a:endParaRPr lang="en-US" dirty="0"/>
                    </a:p>
                  </a:txBody>
                  <a:tcPr/>
                </a:tc>
                <a:extLst>
                  <a:ext uri="{0D108BD9-81ED-4DB2-BD59-A6C34878D82A}">
                    <a16:rowId xmlns:a16="http://schemas.microsoft.com/office/drawing/2014/main" xmlns="" val="10005"/>
                  </a:ext>
                </a:extLst>
              </a:tr>
              <a:tr h="370840">
                <a:tc>
                  <a:txBody>
                    <a:bodyPr/>
                    <a:lstStyle/>
                    <a:p>
                      <a:r>
                        <a:rPr lang="en-US" dirty="0" smtClean="0"/>
                        <a:t>500</a:t>
                      </a:r>
                      <a:endParaRPr lang="en-US" dirty="0"/>
                    </a:p>
                  </a:txBody>
                  <a:tcPr/>
                </a:tc>
                <a:tc>
                  <a:txBody>
                    <a:bodyPr/>
                    <a:lstStyle/>
                    <a:p>
                      <a:r>
                        <a:rPr lang="en-US" dirty="0" smtClean="0"/>
                        <a:t>0.0086</a:t>
                      </a:r>
                      <a:endParaRPr lang="en-US" dirty="0"/>
                    </a:p>
                  </a:txBody>
                  <a:tcPr/>
                </a:tc>
                <a:extLst>
                  <a:ext uri="{0D108BD9-81ED-4DB2-BD59-A6C34878D82A}">
                    <a16:rowId xmlns:a16="http://schemas.microsoft.com/office/drawing/2014/main" xmlns="" val="10006"/>
                  </a:ext>
                </a:extLst>
              </a:tr>
              <a:tr h="370840">
                <a:tc>
                  <a:txBody>
                    <a:bodyPr/>
                    <a:lstStyle/>
                    <a:p>
                      <a:r>
                        <a:rPr lang="en-US" dirty="0" smtClean="0"/>
                        <a:t>600</a:t>
                      </a:r>
                      <a:endParaRPr lang="en-US" dirty="0"/>
                    </a:p>
                  </a:txBody>
                  <a:tcPr/>
                </a:tc>
                <a:tc>
                  <a:txBody>
                    <a:bodyPr/>
                    <a:lstStyle/>
                    <a:p>
                      <a:r>
                        <a:rPr lang="en-US" dirty="0" smtClean="0"/>
                        <a:t>0.0072</a:t>
                      </a:r>
                      <a:endParaRPr lang="en-US" dirty="0"/>
                    </a:p>
                  </a:txBody>
                  <a:tcPr/>
                </a:tc>
                <a:extLst>
                  <a:ext uri="{0D108BD9-81ED-4DB2-BD59-A6C34878D82A}">
                    <a16:rowId xmlns:a16="http://schemas.microsoft.com/office/drawing/2014/main" xmlns="" val="10007"/>
                  </a:ext>
                </a:extLst>
              </a:tr>
              <a:tr h="370840">
                <a:tc>
                  <a:txBody>
                    <a:bodyPr/>
                    <a:lstStyle/>
                    <a:p>
                      <a:r>
                        <a:rPr lang="en-US" dirty="0" smtClean="0"/>
                        <a:t>700</a:t>
                      </a:r>
                      <a:endParaRPr lang="en-US" dirty="0"/>
                    </a:p>
                  </a:txBody>
                  <a:tcPr/>
                </a:tc>
                <a:tc>
                  <a:txBody>
                    <a:bodyPr/>
                    <a:lstStyle/>
                    <a:p>
                      <a:r>
                        <a:rPr lang="en-US" dirty="0" smtClean="0"/>
                        <a:t>0.0061</a:t>
                      </a:r>
                      <a:endParaRPr lang="en-US" dirty="0"/>
                    </a:p>
                  </a:txBody>
                  <a:tcPr/>
                </a:tc>
                <a:extLst>
                  <a:ext uri="{0D108BD9-81ED-4DB2-BD59-A6C34878D82A}">
                    <a16:rowId xmlns:a16="http://schemas.microsoft.com/office/drawing/2014/main" xmlns="" val="10008"/>
                  </a:ext>
                </a:extLst>
              </a:tr>
            </a:tbl>
          </a:graphicData>
        </a:graphic>
      </p:graphicFrame>
      <p:graphicFrame>
        <p:nvGraphicFramePr>
          <p:cNvPr id="5" name="Chart 4"/>
          <p:cNvGraphicFramePr>
            <a:graphicFrameLocks/>
          </p:cNvGraphicFramePr>
          <p:nvPr>
            <p:extLst/>
          </p:nvPr>
        </p:nvGraphicFramePr>
        <p:xfrm>
          <a:off x="4552167" y="3886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06034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a:t>
            </a:r>
            <a:br>
              <a:rPr lang="en-US" dirty="0" smtClean="0"/>
            </a:br>
            <a:r>
              <a:rPr lang="en-US" dirty="0" smtClean="0"/>
              <a:t>Initial rate method</a:t>
            </a:r>
            <a:endParaRPr lang="en-US" dirty="0"/>
          </a:p>
        </p:txBody>
      </p:sp>
      <p:sp>
        <p:nvSpPr>
          <p:cNvPr id="3" name="Content Placeholder 2"/>
          <p:cNvSpPr>
            <a:spLocks noGrp="1"/>
          </p:cNvSpPr>
          <p:nvPr>
            <p:ph idx="1"/>
          </p:nvPr>
        </p:nvSpPr>
        <p:spPr/>
        <p:txBody>
          <a:bodyPr/>
          <a:lstStyle/>
          <a:p>
            <a:pPr algn="just">
              <a:buNone/>
            </a:pPr>
            <a:r>
              <a:rPr lang="en-US" dirty="0" smtClean="0"/>
              <a:t>   Describe the general form of the rate law for the reaction given the results of three experiments below:</a:t>
            </a:r>
          </a:p>
          <a:p>
            <a:pPr algn="ctr">
              <a:buNone/>
            </a:pPr>
            <a:r>
              <a:rPr lang="en-US" sz="2800" dirty="0" smtClean="0"/>
              <a:t>CH</a:t>
            </a:r>
            <a:r>
              <a:rPr lang="en-US" sz="2800" baseline="-25000" dirty="0" smtClean="0"/>
              <a:t>3</a:t>
            </a:r>
            <a:r>
              <a:rPr lang="en-US" sz="2800" dirty="0" smtClean="0"/>
              <a:t>COOCH</a:t>
            </a:r>
            <a:r>
              <a:rPr lang="en-US" sz="2800" baseline="-25000" dirty="0" smtClean="0"/>
              <a:t>3</a:t>
            </a:r>
            <a:r>
              <a:rPr lang="en-US" sz="2800" dirty="0" smtClean="0"/>
              <a:t> </a:t>
            </a:r>
            <a:r>
              <a:rPr lang="en-US" sz="2800" baseline="-25000" dirty="0" smtClean="0"/>
              <a:t>(aq)</a:t>
            </a:r>
            <a:r>
              <a:rPr lang="en-US" sz="2800" dirty="0" smtClean="0"/>
              <a:t> + OH</a:t>
            </a:r>
            <a:r>
              <a:rPr lang="en-US" sz="2800" baseline="30000" dirty="0" smtClean="0"/>
              <a:t>-</a:t>
            </a:r>
            <a:r>
              <a:rPr lang="en-US" sz="2800" baseline="-25000" dirty="0" smtClean="0"/>
              <a:t> (aq)</a:t>
            </a:r>
            <a:r>
              <a:rPr lang="en-US" sz="2800" dirty="0" smtClean="0"/>
              <a:t> </a:t>
            </a:r>
            <a:r>
              <a:rPr lang="en-US" sz="2800" dirty="0" smtClean="0">
                <a:sym typeface="Wingdings" pitchFamily="2" charset="2"/>
              </a:rPr>
              <a:t> </a:t>
            </a:r>
            <a:r>
              <a:rPr lang="en-US" sz="2800" dirty="0" smtClean="0"/>
              <a:t>CH</a:t>
            </a:r>
            <a:r>
              <a:rPr lang="en-US" sz="2800" baseline="-25000" dirty="0" smtClean="0"/>
              <a:t>3</a:t>
            </a:r>
            <a:r>
              <a:rPr lang="en-US" sz="2800" dirty="0" smtClean="0"/>
              <a:t>COO</a:t>
            </a:r>
            <a:r>
              <a:rPr lang="en-US" sz="2800" baseline="30000" dirty="0" smtClean="0"/>
              <a:t>-</a:t>
            </a:r>
            <a:r>
              <a:rPr lang="en-US" sz="2800" dirty="0" smtClean="0"/>
              <a:t> </a:t>
            </a:r>
            <a:r>
              <a:rPr lang="en-US" sz="2800" baseline="-25000" dirty="0" smtClean="0"/>
              <a:t>(aq)</a:t>
            </a:r>
            <a:r>
              <a:rPr lang="en-US" sz="2800" dirty="0" smtClean="0"/>
              <a:t>  + CH</a:t>
            </a:r>
            <a:r>
              <a:rPr lang="en-US" sz="2800" baseline="-25000" dirty="0" smtClean="0"/>
              <a:t>3</a:t>
            </a:r>
            <a:r>
              <a:rPr lang="en-US" sz="2800" dirty="0" smtClean="0"/>
              <a:t>OH </a:t>
            </a:r>
            <a:r>
              <a:rPr lang="en-US" sz="2800" baseline="-25000" dirty="0" smtClean="0"/>
              <a:t>(aq)</a:t>
            </a:r>
            <a:r>
              <a:rPr lang="en-US" sz="2800" dirty="0" smtClean="0"/>
              <a:t> </a:t>
            </a:r>
          </a:p>
          <a:p>
            <a:pPr>
              <a:buNone/>
            </a:pPr>
            <a:endParaRPr lang="en-US" dirty="0" smtClean="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12478270"/>
              </p:ext>
            </p:extLst>
          </p:nvPr>
        </p:nvGraphicFramePr>
        <p:xfrm>
          <a:off x="1295400" y="4114800"/>
          <a:ext cx="6934201" cy="1483360"/>
        </p:xfrm>
        <a:graphic>
          <a:graphicData uri="http://schemas.openxmlformats.org/drawingml/2006/table">
            <a:tbl>
              <a:tblPr firstRow="1" bandRow="1">
                <a:tableStyleId>{5940675A-B579-460E-94D1-54222C63F5DA}</a:tableStyleId>
              </a:tblPr>
              <a:tblGrid>
                <a:gridCol w="1473518">
                  <a:extLst>
                    <a:ext uri="{9D8B030D-6E8A-4147-A177-3AD203B41FA5}">
                      <a16:colId xmlns:a16="http://schemas.microsoft.com/office/drawing/2014/main" xmlns="" val="20000"/>
                    </a:ext>
                  </a:extLst>
                </a:gridCol>
                <a:gridCol w="1560195">
                  <a:extLst>
                    <a:ext uri="{9D8B030D-6E8A-4147-A177-3AD203B41FA5}">
                      <a16:colId xmlns:a16="http://schemas.microsoft.com/office/drawing/2014/main" xmlns="" val="20001"/>
                    </a:ext>
                  </a:extLst>
                </a:gridCol>
                <a:gridCol w="1385887">
                  <a:extLst>
                    <a:ext uri="{9D8B030D-6E8A-4147-A177-3AD203B41FA5}">
                      <a16:colId xmlns:a16="http://schemas.microsoft.com/office/drawing/2014/main" xmlns="" val="20002"/>
                    </a:ext>
                  </a:extLst>
                </a:gridCol>
                <a:gridCol w="2514601">
                  <a:extLst>
                    <a:ext uri="{9D8B030D-6E8A-4147-A177-3AD203B41FA5}">
                      <a16:colId xmlns:a16="http://schemas.microsoft.com/office/drawing/2014/main" xmlns="" val="20003"/>
                    </a:ext>
                  </a:extLst>
                </a:gridCol>
              </a:tblGrid>
              <a:tr h="370840">
                <a:tc>
                  <a:txBody>
                    <a:bodyPr/>
                    <a:lstStyle/>
                    <a:p>
                      <a:pPr algn="ctr"/>
                      <a:r>
                        <a:rPr lang="en-US" dirty="0" smtClean="0"/>
                        <a:t>Experiment</a:t>
                      </a:r>
                      <a:endParaRPr lang="en-US" dirty="0"/>
                    </a:p>
                  </a:txBody>
                  <a:tcPr/>
                </a:tc>
                <a:tc>
                  <a:txBody>
                    <a:bodyPr/>
                    <a:lstStyle/>
                    <a:p>
                      <a:pPr algn="ctr"/>
                      <a:r>
                        <a:rPr lang="en-US" dirty="0" smtClean="0"/>
                        <a:t>[CH</a:t>
                      </a:r>
                      <a:r>
                        <a:rPr lang="en-US" baseline="-25000" dirty="0" smtClean="0"/>
                        <a:t>3</a:t>
                      </a:r>
                      <a:r>
                        <a:rPr lang="en-US" baseline="0" dirty="0" smtClean="0"/>
                        <a:t>COOCH</a:t>
                      </a:r>
                      <a:r>
                        <a:rPr lang="en-US" baseline="-25000" dirty="0" smtClean="0"/>
                        <a:t>3 </a:t>
                      </a:r>
                      <a:r>
                        <a:rPr lang="en-US" baseline="0" dirty="0" smtClean="0"/>
                        <a:t>]</a:t>
                      </a:r>
                      <a:r>
                        <a:rPr lang="en-US" baseline="-25000"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[OH</a:t>
                      </a:r>
                      <a:r>
                        <a:rPr lang="en-US" baseline="30000" dirty="0" smtClean="0"/>
                        <a:t>-</a:t>
                      </a:r>
                      <a:r>
                        <a:rPr lang="en-US" baseline="-25000" dirty="0" smtClean="0"/>
                        <a:t> </a:t>
                      </a:r>
                      <a:r>
                        <a:rPr lang="en-US" baseline="0" dirty="0" smtClean="0"/>
                        <a:t>]</a:t>
                      </a:r>
                      <a:r>
                        <a:rPr lang="en-US" baseline="-25000" dirty="0" smtClean="0"/>
                        <a:t>0</a:t>
                      </a:r>
                      <a:endParaRPr lang="en-US" dirty="0"/>
                    </a:p>
                  </a:txBody>
                  <a:tcPr/>
                </a:tc>
                <a:tc>
                  <a:txBody>
                    <a:bodyPr/>
                    <a:lstStyle/>
                    <a:p>
                      <a:pPr algn="ctr"/>
                      <a:r>
                        <a:rPr lang="en-US" dirty="0" smtClean="0"/>
                        <a:t>Initial</a:t>
                      </a:r>
                      <a:r>
                        <a:rPr lang="en-US" baseline="0" dirty="0" smtClean="0"/>
                        <a:t> rate (mol/L s)</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tc>
                <a:tc>
                  <a:txBody>
                    <a:bodyPr/>
                    <a:lstStyle/>
                    <a:p>
                      <a:pPr algn="ctr"/>
                      <a:r>
                        <a:rPr lang="en-US" dirty="0" smtClean="0"/>
                        <a:t>0.040</a:t>
                      </a:r>
                      <a:r>
                        <a:rPr lang="en-US" baseline="0" dirty="0" smtClean="0"/>
                        <a:t> M</a:t>
                      </a:r>
                      <a:endParaRPr lang="en-US" dirty="0"/>
                    </a:p>
                  </a:txBody>
                  <a:tcPr/>
                </a:tc>
                <a:tc>
                  <a:txBody>
                    <a:bodyPr/>
                    <a:lstStyle/>
                    <a:p>
                      <a:pPr algn="ctr"/>
                      <a:r>
                        <a:rPr lang="en-US" dirty="0" smtClean="0"/>
                        <a:t>0.040 M</a:t>
                      </a:r>
                      <a:endParaRPr lang="en-US" dirty="0"/>
                    </a:p>
                  </a:txBody>
                  <a:tcPr/>
                </a:tc>
                <a:tc>
                  <a:txBody>
                    <a:bodyPr/>
                    <a:lstStyle/>
                    <a:p>
                      <a:pPr algn="ctr"/>
                      <a:r>
                        <a:rPr lang="en-US" dirty="0" smtClean="0"/>
                        <a:t>0.00022</a:t>
                      </a:r>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2</a:t>
                      </a:r>
                      <a:endParaRPr lang="en-US" dirty="0"/>
                    </a:p>
                  </a:txBody>
                  <a:tcPr/>
                </a:tc>
                <a:tc>
                  <a:txBody>
                    <a:bodyPr/>
                    <a:lstStyle/>
                    <a:p>
                      <a:pPr algn="ctr"/>
                      <a:r>
                        <a:rPr lang="en-US" dirty="0" smtClean="0"/>
                        <a:t>0.040 M</a:t>
                      </a:r>
                      <a:endParaRPr lang="en-US" dirty="0"/>
                    </a:p>
                  </a:txBody>
                  <a:tcPr/>
                </a:tc>
                <a:tc>
                  <a:txBody>
                    <a:bodyPr/>
                    <a:lstStyle/>
                    <a:p>
                      <a:pPr algn="ctr"/>
                      <a:r>
                        <a:rPr lang="en-US" dirty="0" smtClean="0"/>
                        <a:t>0.080</a:t>
                      </a:r>
                      <a:r>
                        <a:rPr lang="en-US" baseline="0" dirty="0" smtClean="0"/>
                        <a:t> </a:t>
                      </a:r>
                      <a:r>
                        <a:rPr lang="en-US" dirty="0" smtClean="0"/>
                        <a:t>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0.00045</a:t>
                      </a:r>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algn="ctr"/>
                      <a:r>
                        <a:rPr lang="en-US" dirty="0" smtClean="0"/>
                        <a:t>0.080</a:t>
                      </a:r>
                      <a:r>
                        <a:rPr lang="en-US" baseline="0" dirty="0" smtClean="0"/>
                        <a:t> M</a:t>
                      </a:r>
                      <a:endParaRPr lang="en-US" dirty="0"/>
                    </a:p>
                  </a:txBody>
                  <a:tcPr/>
                </a:tc>
                <a:tc>
                  <a:txBody>
                    <a:bodyPr/>
                    <a:lstStyle/>
                    <a:p>
                      <a:pPr algn="ctr"/>
                      <a:r>
                        <a:rPr lang="en-US" dirty="0" smtClean="0"/>
                        <a:t>0.080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0.00090</a:t>
                      </a:r>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a:t>
            </a:r>
            <a:br>
              <a:rPr lang="en-US" dirty="0" smtClean="0"/>
            </a:br>
            <a:r>
              <a:rPr lang="en-US" dirty="0" smtClean="0"/>
              <a:t>Initial rate method</a:t>
            </a:r>
            <a:endParaRPr lang="en-US" dirty="0"/>
          </a:p>
        </p:txBody>
      </p:sp>
      <p:sp>
        <p:nvSpPr>
          <p:cNvPr id="3" name="Content Placeholder 2"/>
          <p:cNvSpPr>
            <a:spLocks noGrp="1"/>
          </p:cNvSpPr>
          <p:nvPr>
            <p:ph idx="1"/>
          </p:nvPr>
        </p:nvSpPr>
        <p:spPr/>
        <p:txBody>
          <a:bodyPr/>
          <a:lstStyle/>
          <a:p>
            <a:pPr algn="just">
              <a:buNone/>
            </a:pPr>
            <a:r>
              <a:rPr lang="en-US" dirty="0" smtClean="0"/>
              <a:t>   Describe the general form of the rate law for the reaction given the results of three experiments below:</a:t>
            </a:r>
          </a:p>
          <a:p>
            <a:pPr algn="ctr">
              <a:buNone/>
            </a:pPr>
            <a:r>
              <a:rPr lang="en-US" sz="2800" dirty="0" smtClean="0"/>
              <a:t>CH</a:t>
            </a:r>
            <a:r>
              <a:rPr lang="en-US" sz="2800" baseline="-25000" dirty="0" smtClean="0"/>
              <a:t>3</a:t>
            </a:r>
            <a:r>
              <a:rPr lang="en-US" sz="2800" dirty="0" smtClean="0"/>
              <a:t>COOH </a:t>
            </a:r>
            <a:r>
              <a:rPr lang="en-US" sz="2800" baseline="-25000" dirty="0" smtClean="0"/>
              <a:t>(aq)</a:t>
            </a:r>
            <a:r>
              <a:rPr lang="en-US" sz="2800" dirty="0" smtClean="0"/>
              <a:t> + OH</a:t>
            </a:r>
            <a:r>
              <a:rPr lang="en-US" sz="2800" baseline="30000" dirty="0" smtClean="0"/>
              <a:t>-</a:t>
            </a:r>
            <a:r>
              <a:rPr lang="en-US" sz="2800" baseline="-25000" dirty="0" smtClean="0"/>
              <a:t> (aq)</a:t>
            </a:r>
            <a:r>
              <a:rPr lang="en-US" sz="2800" dirty="0" smtClean="0"/>
              <a:t> </a:t>
            </a:r>
            <a:r>
              <a:rPr lang="en-US" sz="2800" dirty="0" smtClean="0">
                <a:sym typeface="Wingdings" pitchFamily="2" charset="2"/>
              </a:rPr>
              <a:t> </a:t>
            </a:r>
            <a:r>
              <a:rPr lang="en-US" sz="2800" dirty="0" smtClean="0"/>
              <a:t>CH</a:t>
            </a:r>
            <a:r>
              <a:rPr lang="en-US" sz="2800" baseline="-25000" dirty="0" smtClean="0"/>
              <a:t>3</a:t>
            </a:r>
            <a:r>
              <a:rPr lang="en-US" sz="2800" dirty="0" smtClean="0"/>
              <a:t>COO</a:t>
            </a:r>
            <a:r>
              <a:rPr lang="en-US" sz="2800" baseline="30000" dirty="0" smtClean="0"/>
              <a:t>-</a:t>
            </a:r>
            <a:r>
              <a:rPr lang="en-US" sz="2800" dirty="0" smtClean="0"/>
              <a:t> </a:t>
            </a:r>
            <a:r>
              <a:rPr lang="en-US" sz="2800" baseline="-25000" dirty="0" smtClean="0"/>
              <a:t>(aq)</a:t>
            </a:r>
            <a:r>
              <a:rPr lang="en-US" sz="2800" dirty="0" smtClean="0"/>
              <a:t>  + CH</a:t>
            </a:r>
            <a:r>
              <a:rPr lang="en-US" sz="2800" baseline="-25000" dirty="0" smtClean="0"/>
              <a:t>3</a:t>
            </a:r>
            <a:r>
              <a:rPr lang="en-US" sz="2800" dirty="0" smtClean="0"/>
              <a:t>OH </a:t>
            </a:r>
            <a:r>
              <a:rPr lang="en-US" sz="2800" baseline="-25000" dirty="0" smtClean="0"/>
              <a:t>(aq)</a:t>
            </a:r>
            <a:r>
              <a:rPr lang="en-US" sz="2800" dirty="0" smtClean="0"/>
              <a:t> </a:t>
            </a:r>
          </a:p>
          <a:p>
            <a:pPr>
              <a:buNone/>
            </a:pPr>
            <a:endParaRPr lang="en-US" dirty="0" smtClean="0"/>
          </a:p>
          <a:p>
            <a:pPr>
              <a:buNone/>
            </a:pPr>
            <a:endParaRPr lang="en-US" dirty="0"/>
          </a:p>
        </p:txBody>
      </p:sp>
      <p:graphicFrame>
        <p:nvGraphicFramePr>
          <p:cNvPr id="4" name="Table 3"/>
          <p:cNvGraphicFramePr>
            <a:graphicFrameLocks noGrp="1"/>
          </p:cNvGraphicFramePr>
          <p:nvPr/>
        </p:nvGraphicFramePr>
        <p:xfrm>
          <a:off x="609601" y="4114800"/>
          <a:ext cx="7620002" cy="1483360"/>
        </p:xfrm>
        <a:graphic>
          <a:graphicData uri="http://schemas.openxmlformats.org/drawingml/2006/table">
            <a:tbl>
              <a:tblPr firstRow="1" bandRow="1">
                <a:tableStyleId>{5940675A-B579-460E-94D1-54222C63F5DA}</a:tableStyleId>
              </a:tblPr>
              <a:tblGrid>
                <a:gridCol w="1371599">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gridCol w="1752603">
                  <a:extLst>
                    <a:ext uri="{9D8B030D-6E8A-4147-A177-3AD203B41FA5}">
                      <a16:colId xmlns:a16="http://schemas.microsoft.com/office/drawing/2014/main" xmlns="" val="20004"/>
                    </a:ext>
                  </a:extLst>
                </a:gridCol>
              </a:tblGrid>
              <a:tr h="370840">
                <a:tc>
                  <a:txBody>
                    <a:bodyPr/>
                    <a:lstStyle/>
                    <a:p>
                      <a:pPr algn="ctr"/>
                      <a:r>
                        <a:rPr lang="en-US" dirty="0" smtClean="0"/>
                        <a:t>Experiment</a:t>
                      </a:r>
                      <a:endParaRPr lang="en-US" dirty="0"/>
                    </a:p>
                  </a:txBody>
                  <a:tcPr/>
                </a:tc>
                <a:tc>
                  <a:txBody>
                    <a:bodyPr/>
                    <a:lstStyle/>
                    <a:p>
                      <a:pPr algn="ctr"/>
                      <a:r>
                        <a:rPr lang="en-US" dirty="0" smtClean="0"/>
                        <a:t>[CH</a:t>
                      </a:r>
                      <a:r>
                        <a:rPr lang="en-US" baseline="-25000" dirty="0" smtClean="0"/>
                        <a:t>3</a:t>
                      </a:r>
                      <a:r>
                        <a:rPr lang="en-US" baseline="0" dirty="0" smtClean="0"/>
                        <a:t>COOH</a:t>
                      </a:r>
                      <a:r>
                        <a:rPr lang="en-US" baseline="-25000" dirty="0" smtClean="0"/>
                        <a:t> </a:t>
                      </a:r>
                      <a:r>
                        <a:rPr lang="en-US" baseline="0" dirty="0" smtClean="0"/>
                        <a:t>]</a:t>
                      </a:r>
                      <a:r>
                        <a:rPr lang="en-US" baseline="-25000"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[OH</a:t>
                      </a:r>
                      <a:r>
                        <a:rPr lang="en-US" baseline="30000" dirty="0" smtClean="0"/>
                        <a:t>-</a:t>
                      </a:r>
                      <a:r>
                        <a:rPr lang="en-US" baseline="-25000" dirty="0" smtClean="0"/>
                        <a:t> </a:t>
                      </a:r>
                      <a:r>
                        <a:rPr lang="en-US" baseline="0" dirty="0" smtClean="0"/>
                        <a:t>]</a:t>
                      </a:r>
                      <a:r>
                        <a:rPr lang="en-US" baseline="-25000" dirty="0" smtClean="0"/>
                        <a:t>0</a:t>
                      </a:r>
                      <a:endParaRPr lang="en-US" dirty="0"/>
                    </a:p>
                  </a:txBody>
                  <a:tcPr/>
                </a:tc>
                <a:tc>
                  <a:txBody>
                    <a:bodyPr/>
                    <a:lstStyle/>
                    <a:p>
                      <a:pPr algn="ctr"/>
                      <a:r>
                        <a:rPr lang="en-US" dirty="0" smtClean="0"/>
                        <a:t>Initial</a:t>
                      </a:r>
                      <a:r>
                        <a:rPr lang="en-US" baseline="0" dirty="0" smtClean="0"/>
                        <a:t> rate (mol/L s)</a:t>
                      </a:r>
                      <a:endParaRPr lang="en-US" dirty="0"/>
                    </a:p>
                  </a:txBody>
                  <a:tcPr/>
                </a:tc>
                <a:tc>
                  <a:txBody>
                    <a:bodyPr/>
                    <a:lstStyle/>
                    <a:p>
                      <a:pPr algn="ctr"/>
                      <a:r>
                        <a:rPr lang="en-US" dirty="0" smtClean="0"/>
                        <a:t>k</a:t>
                      </a:r>
                      <a:r>
                        <a:rPr lang="en-US" baseline="0" dirty="0" smtClean="0"/>
                        <a:t> (L/mol s)</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tc>
                <a:tc>
                  <a:txBody>
                    <a:bodyPr/>
                    <a:lstStyle/>
                    <a:p>
                      <a:pPr algn="ctr"/>
                      <a:r>
                        <a:rPr lang="en-US" dirty="0" smtClean="0"/>
                        <a:t>0.040</a:t>
                      </a:r>
                      <a:r>
                        <a:rPr lang="en-US" baseline="0" dirty="0" smtClean="0"/>
                        <a:t> M</a:t>
                      </a:r>
                      <a:endParaRPr lang="en-US" dirty="0"/>
                    </a:p>
                  </a:txBody>
                  <a:tcPr/>
                </a:tc>
                <a:tc>
                  <a:txBody>
                    <a:bodyPr/>
                    <a:lstStyle/>
                    <a:p>
                      <a:pPr algn="ctr"/>
                      <a:r>
                        <a:rPr lang="en-US" dirty="0" smtClean="0"/>
                        <a:t>0.040 M</a:t>
                      </a:r>
                      <a:endParaRPr lang="en-US" dirty="0"/>
                    </a:p>
                  </a:txBody>
                  <a:tcPr/>
                </a:tc>
                <a:tc>
                  <a:txBody>
                    <a:bodyPr/>
                    <a:lstStyle/>
                    <a:p>
                      <a:pPr algn="ctr"/>
                      <a:r>
                        <a:rPr lang="en-US" dirty="0" smtClean="0"/>
                        <a:t>0.00022</a:t>
                      </a:r>
                      <a:endParaRPr lang="en-US" dirty="0"/>
                    </a:p>
                  </a:txBody>
                  <a:tcPr/>
                </a:tc>
                <a:tc>
                  <a:txBody>
                    <a:bodyPr/>
                    <a:lstStyle/>
                    <a:p>
                      <a:pPr algn="ctr"/>
                      <a:r>
                        <a:rPr lang="en-US" dirty="0" smtClean="0"/>
                        <a:t>0.0138</a:t>
                      </a:r>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2</a:t>
                      </a:r>
                      <a:endParaRPr lang="en-US" dirty="0"/>
                    </a:p>
                  </a:txBody>
                  <a:tcPr/>
                </a:tc>
                <a:tc>
                  <a:txBody>
                    <a:bodyPr/>
                    <a:lstStyle/>
                    <a:p>
                      <a:pPr algn="ctr"/>
                      <a:r>
                        <a:rPr lang="en-US" dirty="0" smtClean="0"/>
                        <a:t>0.040 M</a:t>
                      </a:r>
                      <a:endParaRPr lang="en-US" dirty="0"/>
                    </a:p>
                  </a:txBody>
                  <a:tcPr/>
                </a:tc>
                <a:tc>
                  <a:txBody>
                    <a:bodyPr/>
                    <a:lstStyle/>
                    <a:p>
                      <a:pPr algn="ctr"/>
                      <a:r>
                        <a:rPr lang="en-US" dirty="0" smtClean="0"/>
                        <a:t>0.080</a:t>
                      </a:r>
                      <a:r>
                        <a:rPr lang="en-US" baseline="0" dirty="0" smtClean="0"/>
                        <a:t> </a:t>
                      </a:r>
                      <a:r>
                        <a:rPr lang="en-US" dirty="0" smtClean="0"/>
                        <a:t>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0.00045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0.0141</a:t>
                      </a:r>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algn="ctr"/>
                      <a:r>
                        <a:rPr lang="en-US" dirty="0" smtClean="0"/>
                        <a:t>0.080</a:t>
                      </a:r>
                      <a:r>
                        <a:rPr lang="en-US" baseline="0" dirty="0" smtClean="0"/>
                        <a:t> M</a:t>
                      </a:r>
                      <a:endParaRPr lang="en-US" dirty="0"/>
                    </a:p>
                  </a:txBody>
                  <a:tcPr/>
                </a:tc>
                <a:tc>
                  <a:txBody>
                    <a:bodyPr/>
                    <a:lstStyle/>
                    <a:p>
                      <a:pPr algn="ctr"/>
                      <a:r>
                        <a:rPr lang="en-US" dirty="0" smtClean="0"/>
                        <a:t>0.080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0.00090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0.0141</a:t>
                      </a:r>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Examples</a:t>
            </a:r>
            <a:br>
              <a:rPr lang="en-US" dirty="0" smtClean="0"/>
            </a:br>
            <a:r>
              <a:rPr lang="en-US" dirty="0" smtClean="0"/>
              <a:t>Initial Rate Method</a:t>
            </a:r>
            <a:endParaRPr lang="en-US" dirty="0"/>
          </a:p>
        </p:txBody>
      </p:sp>
      <p:sp>
        <p:nvSpPr>
          <p:cNvPr id="7" name="Content Placeholder 6"/>
          <p:cNvSpPr>
            <a:spLocks noGrp="1"/>
          </p:cNvSpPr>
          <p:nvPr>
            <p:ph idx="1"/>
          </p:nvPr>
        </p:nvSpPr>
        <p:spPr/>
        <p:txBody>
          <a:bodyPr/>
          <a:lstStyle/>
          <a:p>
            <a:pPr algn="just">
              <a:buNone/>
            </a:pPr>
            <a:r>
              <a:rPr lang="en-US" sz="2400" dirty="0" smtClean="0"/>
              <a:t>	The reaction between bromate ions and bromide ions in an acidic solution is given by the equation:</a:t>
            </a:r>
          </a:p>
          <a:p>
            <a:pPr algn="ctr">
              <a:buNone/>
            </a:pPr>
            <a:r>
              <a:rPr lang="en-US" sz="2400" dirty="0" smtClean="0"/>
              <a:t>BrO</a:t>
            </a:r>
            <a:r>
              <a:rPr lang="en-US" sz="2400" baseline="-25000" dirty="0" smtClean="0"/>
              <a:t>3</a:t>
            </a:r>
            <a:r>
              <a:rPr lang="en-US" sz="2400" baseline="30000" dirty="0" smtClean="0"/>
              <a:t>-</a:t>
            </a:r>
            <a:r>
              <a:rPr lang="en-US" sz="2400" baseline="-25000" dirty="0" smtClean="0"/>
              <a:t> (aq)</a:t>
            </a:r>
            <a:r>
              <a:rPr lang="en-US" sz="2400" dirty="0" smtClean="0"/>
              <a:t> + 5 Br</a:t>
            </a:r>
            <a:r>
              <a:rPr lang="en-US" sz="2400" baseline="30000" dirty="0" smtClean="0"/>
              <a:t>-</a:t>
            </a:r>
            <a:r>
              <a:rPr lang="en-US" sz="2400" baseline="-25000" dirty="0" smtClean="0"/>
              <a:t> (aq)</a:t>
            </a:r>
            <a:r>
              <a:rPr lang="en-US" sz="2400" dirty="0" smtClean="0"/>
              <a:t> + 6 H</a:t>
            </a:r>
            <a:r>
              <a:rPr lang="en-US" sz="2400" baseline="30000" dirty="0" smtClean="0"/>
              <a:t>+</a:t>
            </a:r>
            <a:r>
              <a:rPr lang="en-US" sz="2400" baseline="-25000" dirty="0" smtClean="0"/>
              <a:t> (aq)</a:t>
            </a:r>
            <a:r>
              <a:rPr lang="en-US" sz="2400" dirty="0" smtClean="0"/>
              <a:t> </a:t>
            </a:r>
            <a:r>
              <a:rPr lang="en-US" sz="2400" dirty="0" smtClean="0">
                <a:sym typeface="Wingdings" pitchFamily="2" charset="2"/>
              </a:rPr>
              <a:t> 3 Br</a:t>
            </a:r>
            <a:r>
              <a:rPr lang="en-US" sz="2400" baseline="-25000" dirty="0" smtClean="0">
                <a:sym typeface="Wingdings" pitchFamily="2" charset="2"/>
              </a:rPr>
              <a:t>2 (l)</a:t>
            </a:r>
            <a:r>
              <a:rPr lang="en-US" sz="2400" dirty="0" smtClean="0">
                <a:sym typeface="Wingdings" pitchFamily="2" charset="2"/>
              </a:rPr>
              <a:t> + 3</a:t>
            </a:r>
            <a:r>
              <a:rPr lang="en-US" sz="2400" dirty="0" smtClean="0"/>
              <a:t> H</a:t>
            </a:r>
            <a:r>
              <a:rPr lang="en-US" sz="2400" baseline="-25000" dirty="0" smtClean="0"/>
              <a:t>2</a:t>
            </a:r>
            <a:r>
              <a:rPr lang="en-US" sz="2400" dirty="0" smtClean="0"/>
              <a:t>O</a:t>
            </a:r>
            <a:r>
              <a:rPr lang="en-US" sz="2400" baseline="-25000" dirty="0" smtClean="0"/>
              <a:t> (l)</a:t>
            </a:r>
            <a:r>
              <a:rPr lang="en-US" sz="2400" dirty="0" smtClean="0">
                <a:sym typeface="Wingdings" pitchFamily="2" charset="2"/>
              </a:rPr>
              <a:t> </a:t>
            </a:r>
          </a:p>
          <a:p>
            <a:pPr algn="just">
              <a:buNone/>
            </a:pPr>
            <a:r>
              <a:rPr lang="en-US" sz="2400" dirty="0" smtClean="0"/>
              <a:t> 	Describe the general form of the rate law for this reaction given the results of four experiments below.</a:t>
            </a:r>
          </a:p>
          <a:p>
            <a:pPr>
              <a:buNone/>
            </a:pPr>
            <a:endParaRPr lang="en-US" dirty="0" smtClean="0">
              <a:sym typeface="Wingdings" pitchFamily="2" charset="2"/>
            </a:endParaRPr>
          </a:p>
          <a:p>
            <a:pPr>
              <a:buNone/>
            </a:pPr>
            <a:endParaRPr lang="en-US" dirty="0"/>
          </a:p>
        </p:txBody>
      </p:sp>
      <p:graphicFrame>
        <p:nvGraphicFramePr>
          <p:cNvPr id="8" name="Table 7"/>
          <p:cNvGraphicFramePr>
            <a:graphicFrameLocks noGrp="1"/>
          </p:cNvGraphicFramePr>
          <p:nvPr/>
        </p:nvGraphicFramePr>
        <p:xfrm>
          <a:off x="1066800" y="4267200"/>
          <a:ext cx="7315200" cy="185420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2590800">
                  <a:extLst>
                    <a:ext uri="{9D8B030D-6E8A-4147-A177-3AD203B41FA5}">
                      <a16:colId xmlns:a16="http://schemas.microsoft.com/office/drawing/2014/main" xmlns="" val="20004"/>
                    </a:ext>
                  </a:extLst>
                </a:gridCol>
              </a:tblGrid>
              <a:tr h="370840">
                <a:tc>
                  <a:txBody>
                    <a:bodyPr/>
                    <a:lstStyle/>
                    <a:p>
                      <a:pPr algn="ctr"/>
                      <a:r>
                        <a:rPr lang="en-US" dirty="0" smtClean="0"/>
                        <a:t>Experiment</a:t>
                      </a:r>
                      <a:endParaRPr lang="en-US" dirty="0"/>
                    </a:p>
                  </a:txBody>
                  <a:tcPr/>
                </a:tc>
                <a:tc>
                  <a:txBody>
                    <a:bodyPr/>
                    <a:lstStyle/>
                    <a:p>
                      <a:pPr algn="ctr"/>
                      <a:r>
                        <a:rPr lang="en-US" dirty="0" smtClean="0"/>
                        <a:t>[BrO</a:t>
                      </a:r>
                      <a:r>
                        <a:rPr lang="en-US" baseline="-25000" dirty="0" smtClean="0"/>
                        <a:t>3</a:t>
                      </a:r>
                      <a:r>
                        <a:rPr lang="en-US" baseline="30000" dirty="0" smtClean="0"/>
                        <a:t>-</a:t>
                      </a:r>
                      <a:r>
                        <a:rPr lang="en-US" baseline="-25000" dirty="0" smtClean="0"/>
                        <a:t> </a:t>
                      </a:r>
                      <a:r>
                        <a:rPr lang="en-US" baseline="0" dirty="0" smtClean="0"/>
                        <a:t>]</a:t>
                      </a:r>
                      <a:r>
                        <a:rPr lang="en-US" baseline="-25000"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[Br</a:t>
                      </a:r>
                      <a:r>
                        <a:rPr lang="en-US" baseline="30000" dirty="0" smtClean="0"/>
                        <a:t>-</a:t>
                      </a:r>
                      <a:r>
                        <a:rPr lang="en-US" baseline="-25000" dirty="0" smtClean="0"/>
                        <a:t> </a:t>
                      </a:r>
                      <a:r>
                        <a:rPr lang="en-US" baseline="0" dirty="0" smtClean="0"/>
                        <a:t>]</a:t>
                      </a:r>
                      <a:r>
                        <a:rPr lang="en-US" baseline="-25000"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a:t>
                      </a:r>
                      <a:r>
                        <a:rPr lang="en-US" baseline="30000" dirty="0" smtClean="0"/>
                        <a:t>+</a:t>
                      </a:r>
                      <a:r>
                        <a:rPr lang="en-US" baseline="-25000" dirty="0" smtClean="0"/>
                        <a:t> </a:t>
                      </a:r>
                      <a:r>
                        <a:rPr lang="en-US" baseline="0" dirty="0" smtClean="0"/>
                        <a:t>]</a:t>
                      </a:r>
                      <a:r>
                        <a:rPr lang="en-US" baseline="-25000" dirty="0" smtClean="0"/>
                        <a:t>0</a:t>
                      </a:r>
                      <a:endParaRPr lang="en-US" dirty="0"/>
                    </a:p>
                  </a:txBody>
                  <a:tcPr/>
                </a:tc>
                <a:tc>
                  <a:txBody>
                    <a:bodyPr/>
                    <a:lstStyle/>
                    <a:p>
                      <a:pPr algn="ctr"/>
                      <a:r>
                        <a:rPr lang="en-US" dirty="0" smtClean="0"/>
                        <a:t>Initial</a:t>
                      </a:r>
                      <a:r>
                        <a:rPr lang="en-US" baseline="0" dirty="0" smtClean="0"/>
                        <a:t> rate (mol/L s)</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1</a:t>
                      </a:r>
                      <a:endParaRPr lang="en-US" dirty="0"/>
                    </a:p>
                  </a:txBody>
                  <a:tcPr/>
                </a:tc>
                <a:tc>
                  <a:txBody>
                    <a:bodyPr/>
                    <a:lstStyle/>
                    <a:p>
                      <a:pPr algn="ctr"/>
                      <a:r>
                        <a:rPr lang="en-US" dirty="0" smtClean="0"/>
                        <a:t>0.10</a:t>
                      </a:r>
                      <a:r>
                        <a:rPr lang="en-US" baseline="0" dirty="0" smtClean="0"/>
                        <a:t> M</a:t>
                      </a:r>
                      <a:endParaRPr lang="en-US" dirty="0"/>
                    </a:p>
                  </a:txBody>
                  <a:tcPr/>
                </a:tc>
                <a:tc>
                  <a:txBody>
                    <a:bodyPr/>
                    <a:lstStyle/>
                    <a:p>
                      <a:pPr algn="ctr"/>
                      <a:r>
                        <a:rPr lang="en-US" dirty="0" smtClean="0"/>
                        <a:t>0.10 M</a:t>
                      </a:r>
                      <a:endParaRPr lang="en-US" dirty="0"/>
                    </a:p>
                  </a:txBody>
                  <a:tcPr/>
                </a:tc>
                <a:tc>
                  <a:txBody>
                    <a:bodyPr/>
                    <a:lstStyle/>
                    <a:p>
                      <a:pPr algn="ctr"/>
                      <a:r>
                        <a:rPr lang="en-US" dirty="0" smtClean="0"/>
                        <a:t>0.10</a:t>
                      </a:r>
                      <a:r>
                        <a:rPr lang="en-US" baseline="0" dirty="0" smtClean="0"/>
                        <a:t> M</a:t>
                      </a:r>
                      <a:endParaRPr lang="en-US" dirty="0"/>
                    </a:p>
                  </a:txBody>
                  <a:tcPr/>
                </a:tc>
                <a:tc>
                  <a:txBody>
                    <a:bodyPr/>
                    <a:lstStyle/>
                    <a:p>
                      <a:pPr algn="ctr"/>
                      <a:r>
                        <a:rPr lang="en-US" dirty="0" smtClean="0"/>
                        <a:t>8.0 x 10</a:t>
                      </a:r>
                      <a:r>
                        <a:rPr lang="en-US" baseline="30000" dirty="0" smtClean="0"/>
                        <a:t>-4</a:t>
                      </a:r>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2</a:t>
                      </a:r>
                      <a:endParaRPr lang="en-US" dirty="0"/>
                    </a:p>
                  </a:txBody>
                  <a:tcPr/>
                </a:tc>
                <a:tc>
                  <a:txBody>
                    <a:bodyPr/>
                    <a:lstStyle/>
                    <a:p>
                      <a:pPr algn="ctr"/>
                      <a:r>
                        <a:rPr lang="en-US" dirty="0" smtClean="0"/>
                        <a:t>0.20 M</a:t>
                      </a:r>
                      <a:endParaRPr lang="en-US" dirty="0"/>
                    </a:p>
                  </a:txBody>
                  <a:tcPr/>
                </a:tc>
                <a:tc>
                  <a:txBody>
                    <a:bodyPr/>
                    <a:lstStyle/>
                    <a:p>
                      <a:pPr algn="ctr"/>
                      <a:r>
                        <a:rPr lang="en-US" dirty="0" smtClean="0"/>
                        <a:t>0.10 M</a:t>
                      </a:r>
                      <a:endParaRPr lang="en-US" dirty="0"/>
                    </a:p>
                  </a:txBody>
                  <a:tcPr/>
                </a:tc>
                <a:tc>
                  <a:txBody>
                    <a:bodyPr/>
                    <a:lstStyle/>
                    <a:p>
                      <a:pPr algn="ctr"/>
                      <a:r>
                        <a:rPr lang="en-US" dirty="0" smtClean="0"/>
                        <a:t>0.10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 x 10</a:t>
                      </a:r>
                      <a:r>
                        <a:rPr lang="en-US" baseline="30000" dirty="0" smtClean="0"/>
                        <a:t>-3</a:t>
                      </a:r>
                      <a:endParaRPr lang="en-US" dirty="0" smtClean="0"/>
                    </a:p>
                  </a:txBody>
                  <a:tcPr/>
                </a:tc>
                <a:extLst>
                  <a:ext uri="{0D108BD9-81ED-4DB2-BD59-A6C34878D82A}">
                    <a16:rowId xmlns:a16="http://schemas.microsoft.com/office/drawing/2014/main" xmlns="" val="10002"/>
                  </a:ext>
                </a:extLst>
              </a:tr>
              <a:tr h="370840">
                <a:tc>
                  <a:txBody>
                    <a:bodyPr/>
                    <a:lstStyle/>
                    <a:p>
                      <a:pPr algn="ctr"/>
                      <a:r>
                        <a:rPr lang="en-US" dirty="0" smtClean="0"/>
                        <a:t>3</a:t>
                      </a:r>
                      <a:endParaRPr lang="en-US" dirty="0"/>
                    </a:p>
                  </a:txBody>
                  <a:tcPr/>
                </a:tc>
                <a:tc>
                  <a:txBody>
                    <a:bodyPr/>
                    <a:lstStyle/>
                    <a:p>
                      <a:pPr algn="ctr"/>
                      <a:r>
                        <a:rPr lang="en-US" dirty="0" smtClean="0"/>
                        <a:t>0.20</a:t>
                      </a:r>
                      <a:r>
                        <a:rPr lang="en-US" baseline="0" dirty="0" smtClean="0"/>
                        <a:t> M</a:t>
                      </a:r>
                      <a:endParaRPr lang="en-US" dirty="0"/>
                    </a:p>
                  </a:txBody>
                  <a:tcPr/>
                </a:tc>
                <a:tc>
                  <a:txBody>
                    <a:bodyPr/>
                    <a:lstStyle/>
                    <a:p>
                      <a:pPr algn="ctr"/>
                      <a:r>
                        <a:rPr lang="en-US" dirty="0" smtClean="0"/>
                        <a:t>0.20 M</a:t>
                      </a:r>
                      <a:endParaRPr lang="en-US" dirty="0"/>
                    </a:p>
                  </a:txBody>
                  <a:tcPr/>
                </a:tc>
                <a:tc>
                  <a:txBody>
                    <a:bodyPr/>
                    <a:lstStyle/>
                    <a:p>
                      <a:pPr algn="ctr"/>
                      <a:r>
                        <a:rPr lang="en-US" dirty="0" smtClean="0"/>
                        <a:t>0.10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3.2 x 10</a:t>
                      </a:r>
                      <a:r>
                        <a:rPr lang="en-US" baseline="30000" dirty="0" smtClean="0"/>
                        <a:t>-3</a:t>
                      </a:r>
                      <a:endParaRPr lang="en-US" dirty="0" smtClean="0"/>
                    </a:p>
                  </a:txBody>
                  <a:tcPr/>
                </a:tc>
                <a:extLst>
                  <a:ext uri="{0D108BD9-81ED-4DB2-BD59-A6C34878D82A}">
                    <a16:rowId xmlns:a16="http://schemas.microsoft.com/office/drawing/2014/main" xmlns="" val="10003"/>
                  </a:ext>
                </a:extLst>
              </a:tr>
              <a:tr h="370840">
                <a:tc>
                  <a:txBody>
                    <a:bodyPr/>
                    <a:lstStyle/>
                    <a:p>
                      <a:pPr algn="ctr"/>
                      <a:r>
                        <a:rPr lang="en-US" dirty="0" smtClean="0"/>
                        <a:t>4</a:t>
                      </a:r>
                      <a:endParaRPr lang="en-US" dirty="0"/>
                    </a:p>
                  </a:txBody>
                  <a:tcPr/>
                </a:tc>
                <a:tc>
                  <a:txBody>
                    <a:bodyPr/>
                    <a:lstStyle/>
                    <a:p>
                      <a:pPr algn="ctr"/>
                      <a:r>
                        <a:rPr lang="en-US" dirty="0" smtClean="0"/>
                        <a:t>0.10 M</a:t>
                      </a:r>
                      <a:endParaRPr lang="en-US" dirty="0"/>
                    </a:p>
                  </a:txBody>
                  <a:tcPr/>
                </a:tc>
                <a:tc>
                  <a:txBody>
                    <a:bodyPr/>
                    <a:lstStyle/>
                    <a:p>
                      <a:pPr algn="ctr"/>
                      <a:r>
                        <a:rPr lang="en-US" dirty="0" smtClean="0"/>
                        <a:t>0.10 M</a:t>
                      </a:r>
                      <a:endParaRPr lang="en-US" dirty="0"/>
                    </a:p>
                  </a:txBody>
                  <a:tcPr/>
                </a:tc>
                <a:tc>
                  <a:txBody>
                    <a:bodyPr/>
                    <a:lstStyle/>
                    <a:p>
                      <a:pPr algn="ctr"/>
                      <a:r>
                        <a:rPr lang="en-US" dirty="0" smtClean="0"/>
                        <a:t>0.20 M</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3.2 x 10</a:t>
                      </a:r>
                      <a:r>
                        <a:rPr lang="en-US" baseline="30000" dirty="0" smtClean="0"/>
                        <a:t>-3</a:t>
                      </a:r>
                      <a:endParaRPr lang="en-US" dirty="0" smtClean="0"/>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FG12_19-05U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Examples</a:t>
            </a:r>
            <a:r>
              <a:rPr lang="en-US" dirty="0"/>
              <a:t> </a:t>
            </a:r>
            <a:r>
              <a:rPr lang="en-US" dirty="0" smtClean="0"/>
              <a:t>- Rate Law </a:t>
            </a:r>
            <a:endParaRPr lang="en-US" dirty="0"/>
          </a:p>
        </p:txBody>
      </p:sp>
      <p:sp>
        <p:nvSpPr>
          <p:cNvPr id="3" name="Content Placeholder 2"/>
          <p:cNvSpPr>
            <a:spLocks noGrp="1"/>
          </p:cNvSpPr>
          <p:nvPr>
            <p:ph idx="1"/>
          </p:nvPr>
        </p:nvSpPr>
        <p:spPr>
          <a:xfrm>
            <a:off x="457200" y="990600"/>
            <a:ext cx="8229600" cy="4525963"/>
          </a:xfrm>
        </p:spPr>
        <p:txBody>
          <a:bodyPr/>
          <a:lstStyle/>
          <a:p>
            <a:pPr algn="just">
              <a:buNone/>
            </a:pPr>
            <a:r>
              <a:rPr lang="en-US" dirty="0" smtClean="0"/>
              <a:t>   For the reaction: </a:t>
            </a:r>
          </a:p>
          <a:p>
            <a:pPr algn="ctr">
              <a:buNone/>
            </a:pPr>
            <a:r>
              <a:rPr lang="en-US" sz="2800" dirty="0" smtClean="0"/>
              <a:t>BrO</a:t>
            </a:r>
            <a:r>
              <a:rPr lang="en-US" sz="2800" baseline="-25000" dirty="0" smtClean="0"/>
              <a:t>3</a:t>
            </a:r>
            <a:r>
              <a:rPr lang="en-US" sz="2800" baseline="30000" dirty="0"/>
              <a:t>-</a:t>
            </a:r>
            <a:r>
              <a:rPr lang="en-US" sz="2800" baseline="-25000" dirty="0"/>
              <a:t> </a:t>
            </a:r>
            <a:r>
              <a:rPr lang="en-US" sz="2800" baseline="-25000" dirty="0" smtClean="0"/>
              <a:t>(</a:t>
            </a:r>
            <a:r>
              <a:rPr lang="en-US" sz="2800" baseline="-25000" dirty="0" err="1" smtClean="0"/>
              <a:t>aq</a:t>
            </a:r>
            <a:r>
              <a:rPr lang="en-US" sz="2800" baseline="-25000" dirty="0"/>
              <a:t>)</a:t>
            </a:r>
            <a:r>
              <a:rPr lang="en-US" sz="2800" dirty="0"/>
              <a:t> + </a:t>
            </a:r>
            <a:r>
              <a:rPr lang="en-US" sz="2800" dirty="0" smtClean="0"/>
              <a:t>5 Br</a:t>
            </a:r>
            <a:r>
              <a:rPr lang="en-US" sz="2800" baseline="30000" dirty="0" smtClean="0"/>
              <a:t>-</a:t>
            </a:r>
            <a:r>
              <a:rPr lang="en-US" sz="2800" baseline="-25000" dirty="0" smtClean="0"/>
              <a:t> </a:t>
            </a:r>
            <a:r>
              <a:rPr lang="en-US" sz="2800" baseline="-25000" dirty="0"/>
              <a:t>(</a:t>
            </a:r>
            <a:r>
              <a:rPr lang="en-US" sz="2800" baseline="-25000" dirty="0" err="1"/>
              <a:t>aq</a:t>
            </a:r>
            <a:r>
              <a:rPr lang="en-US" sz="2800" baseline="-25000" dirty="0"/>
              <a:t>)</a:t>
            </a:r>
            <a:r>
              <a:rPr lang="en-US" sz="2800" dirty="0"/>
              <a:t> + </a:t>
            </a:r>
            <a:r>
              <a:rPr lang="en-US" sz="2800" dirty="0" smtClean="0"/>
              <a:t>6 H</a:t>
            </a:r>
            <a:r>
              <a:rPr lang="en-US" sz="2800" baseline="30000" dirty="0" smtClean="0"/>
              <a:t>+</a:t>
            </a:r>
            <a:r>
              <a:rPr lang="en-US" sz="2800" baseline="-25000" dirty="0" smtClean="0"/>
              <a:t> </a:t>
            </a:r>
            <a:r>
              <a:rPr lang="en-US" sz="2800" baseline="-25000" dirty="0"/>
              <a:t>(</a:t>
            </a:r>
            <a:r>
              <a:rPr lang="en-US" sz="2800" baseline="-25000" dirty="0" err="1"/>
              <a:t>aq</a:t>
            </a:r>
            <a:r>
              <a:rPr lang="en-US" sz="2800" baseline="-25000" dirty="0"/>
              <a:t>) </a:t>
            </a:r>
            <a:r>
              <a:rPr lang="en-US" sz="2800" dirty="0" smtClean="0">
                <a:sym typeface="Wingdings" pitchFamily="2" charset="2"/>
              </a:rPr>
              <a:t> 3 Br</a:t>
            </a:r>
            <a:r>
              <a:rPr lang="en-US" sz="2800" baseline="-25000" dirty="0" smtClean="0"/>
              <a:t>2 (</a:t>
            </a:r>
            <a:r>
              <a:rPr lang="en-US" sz="2800" baseline="-25000" dirty="0" err="1" smtClean="0"/>
              <a:t>aq</a:t>
            </a:r>
            <a:r>
              <a:rPr lang="en-US" sz="2800" baseline="-25000" dirty="0"/>
              <a:t>)</a:t>
            </a:r>
            <a:r>
              <a:rPr lang="en-US" sz="2800" dirty="0"/>
              <a:t> </a:t>
            </a:r>
            <a:r>
              <a:rPr lang="en-US" sz="2800" dirty="0" smtClean="0"/>
              <a:t>+ 3 H</a:t>
            </a:r>
            <a:r>
              <a:rPr lang="en-US" sz="2800" baseline="-25000" dirty="0" smtClean="0"/>
              <a:t>2</a:t>
            </a:r>
            <a:r>
              <a:rPr lang="en-US" sz="2800" dirty="0" smtClean="0"/>
              <a:t>O </a:t>
            </a:r>
            <a:r>
              <a:rPr lang="en-US" sz="2800" baseline="-25000" dirty="0" smtClean="0"/>
              <a:t>(l)</a:t>
            </a:r>
            <a:r>
              <a:rPr lang="en-US" sz="2800" dirty="0" smtClean="0"/>
              <a:t> </a:t>
            </a:r>
            <a:endParaRPr lang="en-US" sz="2800" dirty="0"/>
          </a:p>
          <a:p>
            <a:pPr algn="just">
              <a:buNone/>
            </a:pPr>
            <a:r>
              <a:rPr lang="en-US" dirty="0"/>
              <a:t>	</a:t>
            </a:r>
            <a:r>
              <a:rPr lang="en-US" dirty="0" smtClean="0"/>
              <a:t>What is the generic rate law and over all order if the reaction is first order with respect to bromate and bromide and second order with respect to the hydrogen ion? </a:t>
            </a:r>
          </a:p>
          <a:p>
            <a:pPr>
              <a:buNone/>
            </a:pPr>
            <a:endParaRPr lang="en-US" dirty="0" smtClean="0"/>
          </a:p>
          <a:p>
            <a:pPr>
              <a:buNone/>
            </a:pPr>
            <a:endParaRPr lang="en-US" dirty="0"/>
          </a:p>
        </p:txBody>
      </p:sp>
    </p:spTree>
    <p:extLst>
      <p:ext uri="{BB962C8B-B14F-4D97-AF65-F5344CB8AC3E}">
        <p14:creationId xmlns:p14="http://schemas.microsoft.com/office/powerpoint/2010/main" val="3260801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Examples</a:t>
            </a:r>
            <a:r>
              <a:rPr lang="en-US" dirty="0"/>
              <a:t> </a:t>
            </a:r>
            <a:r>
              <a:rPr lang="en-US" dirty="0" smtClean="0"/>
              <a:t>- Rate Law </a:t>
            </a:r>
            <a:endParaRPr lang="en-US" dirty="0"/>
          </a:p>
        </p:txBody>
      </p:sp>
      <p:sp>
        <p:nvSpPr>
          <p:cNvPr id="3" name="Content Placeholder 2"/>
          <p:cNvSpPr>
            <a:spLocks noGrp="1"/>
          </p:cNvSpPr>
          <p:nvPr>
            <p:ph idx="1"/>
          </p:nvPr>
        </p:nvSpPr>
        <p:spPr>
          <a:xfrm>
            <a:off x="457200" y="990600"/>
            <a:ext cx="8229600" cy="4525963"/>
          </a:xfrm>
        </p:spPr>
        <p:txBody>
          <a:bodyPr/>
          <a:lstStyle/>
          <a:p>
            <a:pPr algn="just">
              <a:buNone/>
            </a:pPr>
            <a:r>
              <a:rPr lang="en-US" dirty="0" smtClean="0"/>
              <a:t>   For the reaction: </a:t>
            </a:r>
          </a:p>
          <a:p>
            <a:pPr algn="ctr">
              <a:buNone/>
            </a:pPr>
            <a:r>
              <a:rPr lang="en-US" sz="2800" dirty="0" smtClean="0"/>
              <a:t>CH</a:t>
            </a:r>
            <a:r>
              <a:rPr lang="en-US" sz="2800" baseline="-25000" dirty="0" smtClean="0"/>
              <a:t>3</a:t>
            </a:r>
            <a:r>
              <a:rPr lang="en-US" sz="2800" dirty="0" smtClean="0"/>
              <a:t>CN</a:t>
            </a:r>
            <a:r>
              <a:rPr lang="en-US" sz="2800" baseline="-25000" dirty="0" smtClean="0"/>
              <a:t> (</a:t>
            </a:r>
            <a:r>
              <a:rPr lang="en-US" sz="2800" baseline="-25000" dirty="0" err="1" smtClean="0"/>
              <a:t>aq</a:t>
            </a:r>
            <a:r>
              <a:rPr lang="en-US" sz="2800" baseline="-25000" dirty="0"/>
              <a:t>)</a:t>
            </a:r>
            <a:r>
              <a:rPr lang="en-US" sz="2800" dirty="0"/>
              <a:t> </a:t>
            </a:r>
            <a:r>
              <a:rPr lang="en-US" sz="2800" dirty="0" smtClean="0">
                <a:sym typeface="Wingdings" pitchFamily="2" charset="2"/>
              </a:rPr>
              <a:t> CH</a:t>
            </a:r>
            <a:r>
              <a:rPr lang="en-US" sz="2800" baseline="-25000" dirty="0" smtClean="0">
                <a:sym typeface="Wingdings" pitchFamily="2" charset="2"/>
              </a:rPr>
              <a:t>3</a:t>
            </a:r>
            <a:r>
              <a:rPr lang="en-US" sz="2800" dirty="0" smtClean="0">
                <a:sym typeface="Wingdings" pitchFamily="2" charset="2"/>
              </a:rPr>
              <a:t>NC</a:t>
            </a:r>
            <a:r>
              <a:rPr lang="en-US" sz="2800" baseline="-25000" dirty="0" smtClean="0"/>
              <a:t> (</a:t>
            </a:r>
            <a:r>
              <a:rPr lang="en-US" sz="2800" baseline="-25000" dirty="0" err="1" smtClean="0"/>
              <a:t>aq</a:t>
            </a:r>
            <a:r>
              <a:rPr lang="en-US" sz="2800" baseline="-25000" dirty="0"/>
              <a:t>)</a:t>
            </a:r>
            <a:r>
              <a:rPr lang="en-US" sz="2800" dirty="0"/>
              <a:t> </a:t>
            </a:r>
            <a:r>
              <a:rPr lang="en-US" sz="2800" dirty="0" smtClean="0"/>
              <a:t> </a:t>
            </a:r>
            <a:endParaRPr lang="en-US" sz="2800" dirty="0"/>
          </a:p>
          <a:p>
            <a:pPr algn="just">
              <a:buNone/>
            </a:pPr>
            <a:r>
              <a:rPr lang="en-US" dirty="0"/>
              <a:t>	</a:t>
            </a:r>
            <a:r>
              <a:rPr lang="en-US" dirty="0" smtClean="0"/>
              <a:t>The generic rate law is rate </a:t>
            </a:r>
            <a:r>
              <a:rPr lang="en-US" dirty="0"/>
              <a:t>= </a:t>
            </a:r>
            <a:r>
              <a:rPr lang="en-US" dirty="0" smtClean="0"/>
              <a:t>k[CH</a:t>
            </a:r>
            <a:r>
              <a:rPr lang="en-US" baseline="-25000" dirty="0" smtClean="0"/>
              <a:t>3</a:t>
            </a:r>
            <a:r>
              <a:rPr lang="en-US" dirty="0" smtClean="0"/>
              <a:t>CN]. What is the overall order of the reaction? </a:t>
            </a:r>
          </a:p>
          <a:p>
            <a:pPr>
              <a:buNone/>
            </a:pPr>
            <a:endParaRPr lang="en-US" dirty="0" smtClean="0"/>
          </a:p>
          <a:p>
            <a:pPr>
              <a:buNone/>
            </a:pPr>
            <a:endParaRPr lang="en-US" dirty="0"/>
          </a:p>
        </p:txBody>
      </p:sp>
    </p:spTree>
    <p:extLst>
      <p:ext uri="{BB962C8B-B14F-4D97-AF65-F5344CB8AC3E}">
        <p14:creationId xmlns:p14="http://schemas.microsoft.com/office/powerpoint/2010/main" val="2817636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Examples</a:t>
            </a:r>
            <a:r>
              <a:rPr lang="en-US" dirty="0"/>
              <a:t> </a:t>
            </a:r>
            <a:r>
              <a:rPr lang="en-US" dirty="0" smtClean="0"/>
              <a:t>- Rate Law </a:t>
            </a:r>
            <a:endParaRPr lang="en-US" dirty="0"/>
          </a:p>
        </p:txBody>
      </p:sp>
      <p:sp>
        <p:nvSpPr>
          <p:cNvPr id="3" name="Content Placeholder 2"/>
          <p:cNvSpPr>
            <a:spLocks noGrp="1"/>
          </p:cNvSpPr>
          <p:nvPr>
            <p:ph idx="1"/>
          </p:nvPr>
        </p:nvSpPr>
        <p:spPr>
          <a:xfrm>
            <a:off x="457200" y="990600"/>
            <a:ext cx="8229600" cy="4525963"/>
          </a:xfrm>
        </p:spPr>
        <p:txBody>
          <a:bodyPr/>
          <a:lstStyle/>
          <a:p>
            <a:pPr algn="just">
              <a:buNone/>
            </a:pPr>
            <a:r>
              <a:rPr lang="en-US" dirty="0" smtClean="0"/>
              <a:t>   For the reaction: </a:t>
            </a:r>
          </a:p>
          <a:p>
            <a:pPr algn="ctr">
              <a:buNone/>
            </a:pPr>
            <a:r>
              <a:rPr lang="en-US" sz="2800" dirty="0" smtClean="0"/>
              <a:t>CH</a:t>
            </a:r>
            <a:r>
              <a:rPr lang="en-US" sz="2800" baseline="-25000" dirty="0" smtClean="0"/>
              <a:t>3</a:t>
            </a:r>
            <a:r>
              <a:rPr lang="en-US" sz="2800" dirty="0" smtClean="0"/>
              <a:t>CHO</a:t>
            </a:r>
            <a:r>
              <a:rPr lang="en-US" sz="2800" baseline="-25000" dirty="0" smtClean="0"/>
              <a:t> (l)</a:t>
            </a:r>
            <a:r>
              <a:rPr lang="en-US" sz="2800" dirty="0" smtClean="0"/>
              <a:t> </a:t>
            </a:r>
            <a:r>
              <a:rPr lang="en-US" sz="2800" dirty="0" smtClean="0">
                <a:sym typeface="Wingdings" pitchFamily="2" charset="2"/>
              </a:rPr>
              <a:t> CH</a:t>
            </a:r>
            <a:r>
              <a:rPr lang="en-US" sz="2800" baseline="-25000" dirty="0" smtClean="0">
                <a:sym typeface="Wingdings" pitchFamily="2" charset="2"/>
              </a:rPr>
              <a:t>4</a:t>
            </a:r>
            <a:r>
              <a:rPr lang="en-US" sz="2800" baseline="-25000" dirty="0" smtClean="0"/>
              <a:t> (g) </a:t>
            </a:r>
            <a:r>
              <a:rPr lang="en-US" sz="2800" dirty="0" smtClean="0"/>
              <a:t>+ CO</a:t>
            </a:r>
            <a:r>
              <a:rPr lang="en-US" sz="2800" baseline="-25000" dirty="0"/>
              <a:t> (g) </a:t>
            </a:r>
            <a:r>
              <a:rPr lang="en-US" sz="2800" dirty="0" smtClean="0"/>
              <a:t>  </a:t>
            </a:r>
            <a:endParaRPr lang="en-US" sz="2800" dirty="0"/>
          </a:p>
          <a:p>
            <a:pPr algn="just">
              <a:buNone/>
            </a:pPr>
            <a:r>
              <a:rPr lang="en-US" dirty="0"/>
              <a:t>	</a:t>
            </a:r>
            <a:r>
              <a:rPr lang="en-US" dirty="0" smtClean="0"/>
              <a:t>What is the generic rate law if the reaction is one and a half order with respect to </a:t>
            </a:r>
            <a:r>
              <a:rPr lang="en-US" dirty="0" err="1" smtClean="0"/>
              <a:t>ethanal</a:t>
            </a:r>
            <a:r>
              <a:rPr lang="en-US" dirty="0" smtClean="0"/>
              <a:t>? </a:t>
            </a:r>
            <a:endParaRPr lang="en-US" dirty="0"/>
          </a:p>
        </p:txBody>
      </p:sp>
    </p:spTree>
    <p:extLst>
      <p:ext uri="{BB962C8B-B14F-4D97-AF65-F5344CB8AC3E}">
        <p14:creationId xmlns:p14="http://schemas.microsoft.com/office/powerpoint/2010/main" val="607964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3305</TotalTime>
  <Words>2385</Words>
  <Application>Microsoft Office PowerPoint</Application>
  <PresentationFormat>On-screen Show (4:3)</PresentationFormat>
  <Paragraphs>672</Paragraphs>
  <Slides>63</Slides>
  <Notes>30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63</vt:i4>
      </vt:variant>
    </vt:vector>
  </HeadingPairs>
  <TitlesOfParts>
    <vt:vector size="67" baseType="lpstr">
      <vt:lpstr>Office Theme</vt:lpstr>
      <vt:lpstr>Worksheet</vt:lpstr>
      <vt:lpstr>Equation</vt:lpstr>
      <vt:lpstr>Chart</vt:lpstr>
      <vt:lpstr>Chemistry 142 Chapter 14: Chemical Kinetics</vt:lpstr>
      <vt:lpstr>Examples – Rate </vt:lpstr>
      <vt:lpstr>PowerPoint Presentation</vt:lpstr>
      <vt:lpstr>Concentration as a function of time 2 N2O5 (g)  4 NO2 (g) + O2 (g)</vt:lpstr>
      <vt:lpstr>Examples: Rate</vt:lpstr>
      <vt:lpstr>Examples: Rate</vt:lpstr>
      <vt:lpstr>Examples - Rate Law </vt:lpstr>
      <vt:lpstr>Examples - Rate Law </vt:lpstr>
      <vt:lpstr>Examples - Rate Law </vt:lpstr>
      <vt:lpstr>Examples - Rate Law </vt:lpstr>
      <vt:lpstr>Examples - Rate Law </vt:lpstr>
      <vt:lpstr>Continuous Monitoring</vt:lpstr>
      <vt:lpstr>PowerPoint Presentation</vt:lpstr>
      <vt:lpstr>PowerPoint Presentation</vt:lpstr>
      <vt:lpstr>Energy Profile for the  Isomerization of Methyl Isonitrile</vt:lpstr>
      <vt:lpstr>Effective Collisions Orientation Effect</vt:lpstr>
      <vt:lpstr>Which reactions result in products?</vt:lpstr>
      <vt:lpstr>What are rate laws of elementary steps?</vt:lpstr>
      <vt:lpstr>PowerPoint Presentation</vt:lpstr>
      <vt:lpstr>Examples Mechanism Validation</vt:lpstr>
      <vt:lpstr>Examples Mechanism Validation</vt:lpstr>
      <vt:lpstr>Examples Mechanism Validation</vt:lpstr>
      <vt:lpstr>How does temperature effect reaction rates?</vt:lpstr>
      <vt:lpstr>PowerPoint Presentation</vt:lpstr>
      <vt:lpstr>Arrhenius Plot</vt:lpstr>
      <vt:lpstr>How do these two point equations compare? </vt:lpstr>
      <vt:lpstr>Examples Arrhenius Plot</vt:lpstr>
      <vt:lpstr>Examples Arrhenius Plot</vt:lpstr>
      <vt:lpstr>Examples Arrhenius Plot</vt:lpstr>
      <vt:lpstr>Examples Arrhenius Equation</vt:lpstr>
      <vt:lpstr>What are the types of catalysts?</vt:lpstr>
      <vt:lpstr>How does a catalysis change the activation energy? </vt:lpstr>
      <vt:lpstr>How does the presence of a catalyst change reaction energetics? </vt:lpstr>
      <vt:lpstr>What is a lock and key mechanism?</vt:lpstr>
      <vt:lpstr>What is the enzymatic hydrolysis of sucrose?</vt:lpstr>
      <vt:lpstr>What are the steps of catalytic hydrogenation? H2C=CH2 (g) + H2 (g) → CH3CH3 (g)</vt:lpstr>
      <vt:lpstr>PowerPoint Presentation</vt:lpstr>
      <vt:lpstr>Molecular View of Catalytic Converters</vt:lpstr>
      <vt:lpstr>PowerPoint Presentation</vt:lpstr>
      <vt:lpstr>What is a first order reaction?</vt:lpstr>
      <vt:lpstr>Rate Data for  C4H9Cl  (aq) + H2O (l) ® C4H9OH (aq) + HCl (aq)</vt:lpstr>
      <vt:lpstr>C4H9Cl (aq) + H2O (l)  C4H9OH (aq) + 2 HCl (aq) </vt:lpstr>
      <vt:lpstr>C4H9Cl (aq) + H2O (l)  C4H9OH (aq) + 2 HCl (aq) </vt:lpstr>
      <vt:lpstr>C4H9Cl (aq) + H2O (l)  C4H9OH (aq) + 2 HCl (aq) </vt:lpstr>
      <vt:lpstr>C4H9Cl (aq) + H2O (l)  C4H9OH (aq) + 2 HCl (aq) </vt:lpstr>
      <vt:lpstr>Examples Reaction Order </vt:lpstr>
      <vt:lpstr> Examples Reaction Order </vt:lpstr>
      <vt:lpstr> Examples Reaction Order </vt:lpstr>
      <vt:lpstr>Half-Life of a First-Order Reaction Is Constant</vt:lpstr>
      <vt:lpstr>Examples  Half-life</vt:lpstr>
      <vt:lpstr>What is a second order reaction?</vt:lpstr>
      <vt:lpstr>Examples Rate Laws </vt:lpstr>
      <vt:lpstr>Examples Rate Laws</vt:lpstr>
      <vt:lpstr>Half-life for a second order reaction</vt:lpstr>
      <vt:lpstr>What is a zero order reaction?</vt:lpstr>
      <vt:lpstr>PowerPoint Presentation</vt:lpstr>
      <vt:lpstr>Examples: Rate</vt:lpstr>
      <vt:lpstr>Examples: Rate</vt:lpstr>
      <vt:lpstr>Examples Initial rate method</vt:lpstr>
      <vt:lpstr>Examples Initial rate method</vt:lpstr>
      <vt:lpstr>Examples Initial rate method</vt:lpstr>
      <vt:lpstr>Examples Initial Rate Method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142 Chapter 13: Chemical Kinetics</dc:title>
  <dc:creator>Diana Vance</dc:creator>
  <cp:lastModifiedBy>Diana Vance</cp:lastModifiedBy>
  <cp:revision>138</cp:revision>
  <dcterms:created xsi:type="dcterms:W3CDTF">2009-06-11T03:02:52Z</dcterms:created>
  <dcterms:modified xsi:type="dcterms:W3CDTF">2018-10-19T20:47:43Z</dcterms:modified>
</cp:coreProperties>
</file>