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52" r:id="rId2"/>
    <p:sldId id="353" r:id="rId3"/>
    <p:sldId id="354" r:id="rId4"/>
    <p:sldId id="355" r:id="rId5"/>
    <p:sldId id="278" r:id="rId6"/>
    <p:sldId id="349" r:id="rId7"/>
    <p:sldId id="347" r:id="rId8"/>
    <p:sldId id="332" r:id="rId9"/>
    <p:sldId id="356" r:id="rId10"/>
    <p:sldId id="357" r:id="rId11"/>
    <p:sldId id="341" r:id="rId12"/>
    <p:sldId id="333" r:id="rId13"/>
    <p:sldId id="329" r:id="rId14"/>
    <p:sldId id="358" r:id="rId15"/>
    <p:sldId id="334" r:id="rId16"/>
    <p:sldId id="359" r:id="rId17"/>
    <p:sldId id="260" r:id="rId18"/>
    <p:sldId id="256" r:id="rId19"/>
    <p:sldId id="259" r:id="rId20"/>
    <p:sldId id="335" r:id="rId21"/>
    <p:sldId id="262" r:id="rId22"/>
    <p:sldId id="360" r:id="rId23"/>
    <p:sldId id="336" r:id="rId24"/>
    <p:sldId id="273" r:id="rId25"/>
    <p:sldId id="362" r:id="rId26"/>
    <p:sldId id="272" r:id="rId27"/>
    <p:sldId id="261" r:id="rId28"/>
    <p:sldId id="280" r:id="rId29"/>
    <p:sldId id="348" r:id="rId30"/>
    <p:sldId id="371" r:id="rId31"/>
    <p:sldId id="309" r:id="rId32"/>
    <p:sldId id="337" r:id="rId33"/>
    <p:sldId id="267" r:id="rId34"/>
    <p:sldId id="266" r:id="rId35"/>
    <p:sldId id="271" r:id="rId36"/>
    <p:sldId id="269" r:id="rId37"/>
    <p:sldId id="270" r:id="rId38"/>
    <p:sldId id="338" r:id="rId39"/>
    <p:sldId id="364" r:id="rId40"/>
    <p:sldId id="281" r:id="rId41"/>
    <p:sldId id="339" r:id="rId42"/>
    <p:sldId id="257" r:id="rId43"/>
    <p:sldId id="367" r:id="rId44"/>
    <p:sldId id="368" r:id="rId45"/>
    <p:sldId id="369" r:id="rId46"/>
    <p:sldId id="365" r:id="rId47"/>
    <p:sldId id="340" r:id="rId48"/>
    <p:sldId id="264" r:id="rId49"/>
    <p:sldId id="265" r:id="rId50"/>
    <p:sldId id="300" r:id="rId51"/>
    <p:sldId id="372" r:id="rId52"/>
    <p:sldId id="373" r:id="rId53"/>
    <p:sldId id="375" r:id="rId54"/>
    <p:sldId id="343" r:id="rId55"/>
    <p:sldId id="374" r:id="rId56"/>
    <p:sldId id="275" r:id="rId57"/>
    <p:sldId id="344" r:id="rId58"/>
    <p:sldId id="345" r:id="rId59"/>
    <p:sldId id="363" r:id="rId60"/>
    <p:sldId id="366" r:id="rId61"/>
    <p:sldId id="370" r:id="rId62"/>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31321" autoAdjust="0"/>
  </p:normalViewPr>
  <p:slideViewPr>
    <p:cSldViewPr snapToGrid="0" showGuides="1">
      <p:cViewPr>
        <p:scale>
          <a:sx n="70" d="100"/>
          <a:sy n="70" d="100"/>
        </p:scale>
        <p:origin x="835" y="110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397"/>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smtClean="0">
                <a:solidFill>
                  <a:schemeClr val="tx1"/>
                </a:solidFill>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solidFill>
                  <a:schemeClr val="tx1"/>
                </a:solidFill>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defRPr>
            </a:lvl1pPr>
          </a:lstStyle>
          <a:p>
            <a:pPr>
              <a:defRPr/>
            </a:pPr>
            <a:fld id="{BD25EC58-6F56-448C-B426-B900A156721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Located at the base of the Alaska Peninsula, Katmai National Park …</a:t>
            </a:r>
          </a:p>
          <a:p>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0B07271-219B-4D1C-8C0E-6114A7DD48B4}" type="slidenum">
              <a:rPr lang="en-US"/>
              <a:pPr/>
              <a:t>10</a:t>
            </a:fld>
            <a:endParaRPr 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dirty="0" smtClean="0"/>
              <a:t>As is typical of extremely large eruptions,</a:t>
            </a:r>
            <a:r>
              <a:rPr lang="en-US" baseline="0" dirty="0" smtClean="0"/>
              <a:t> the eruption </a:t>
            </a:r>
            <a:r>
              <a:rPr lang="en-US" dirty="0" smtClean="0"/>
              <a:t>was followed</a:t>
            </a:r>
            <a:r>
              <a:rPr lang="en-US" baseline="0" dirty="0" smtClean="0"/>
              <a:t> by the formation of a huge caldera</a:t>
            </a:r>
            <a:r>
              <a:rPr lang="en-US" dirty="0" smtClean="0"/>
              <a:t>. This</a:t>
            </a:r>
            <a:r>
              <a:rPr lang="en-US" baseline="0" dirty="0" smtClean="0"/>
              <a:t> picture, taken by a National Geographic Expedition 3 years after the eruption and before much of caldera had filled with water, shows the caldera rim towering some </a:t>
            </a:r>
            <a:r>
              <a:rPr lang="en-US" dirty="0" smtClean="0"/>
              <a:t>3700 feet above lake surface. The</a:t>
            </a:r>
            <a:r>
              <a:rPr lang="en-US" baseline="0" dirty="0" smtClean="0"/>
              <a:t> world’s tallest building, the half-mile-high, </a:t>
            </a:r>
            <a:r>
              <a:rPr lang="en-US" dirty="0" smtClean="0"/>
              <a:t>Burj-Dubai</a:t>
            </a:r>
            <a:r>
              <a:rPr lang="en-US" baseline="0" dirty="0" smtClean="0"/>
              <a:t> has been added for scale.</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7F56E33-9980-48BA-A61C-0DF7AB0ED888}" type="slidenum">
              <a:rPr lang="en-US"/>
              <a:pPr/>
              <a:t>11</a:t>
            </a:fld>
            <a:endParaRPr lang="en-US"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dirty="0" smtClean="0"/>
              <a:t>Since that 1915</a:t>
            </a:r>
            <a:r>
              <a:rPr lang="en-US" baseline="0" dirty="0" smtClean="0"/>
              <a:t> expedition</a:t>
            </a:r>
            <a:r>
              <a:rPr lang="en-US" dirty="0" smtClean="0"/>
              <a:t>, the caldera has filled</a:t>
            </a:r>
            <a:r>
              <a:rPr lang="en-US" baseline="0" dirty="0" smtClean="0"/>
              <a:t> with a lot more water. The blue-green lake is about a thousand feet deep now and still rising, because unlike the much older Crater Lake, Katmai Lake has yet to reach equilibrium. Now here’s the really weird thing about this caldera: The eruption that caused Katmai to collapse didn’t happen here!</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3F09C73-D3B5-45E1-9D59-38F90298AD56}" type="slidenum">
              <a:rPr lang="en-US"/>
              <a:pPr/>
              <a:t>12</a:t>
            </a:fld>
            <a:endParaRPr lang="en-US"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dirty="0" smtClean="0"/>
              <a:t>The eruption occurred</a:t>
            </a:r>
            <a:r>
              <a:rPr lang="en-US" baseline="0" dirty="0" smtClean="0"/>
              <a:t> some 10 km away from a vent called Novarupta!</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Novarupta vent is </a:t>
            </a:r>
            <a:r>
              <a:rPr lang="en-US" baseline="0" dirty="0" smtClean="0"/>
              <a:t>left of center in this satellite image of the area. </a:t>
            </a:r>
            <a:r>
              <a:rPr lang="en-US" baseline="0" dirty="0" smtClean="0"/>
              <a:t>Since the Katmai Caldera formed at the same time as the great eruption from the Novarupta vent, the two must be fed by the same magma chamber. </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gives us a rough idea of just how big island arc magma chambers are. They must be on the order of several kilometers wide. The 12-15 km</a:t>
            </a:r>
            <a:r>
              <a:rPr lang="en-US" baseline="30000" dirty="0" smtClean="0"/>
              <a:t>3</a:t>
            </a:r>
            <a:r>
              <a:rPr lang="en-US" baseline="0" dirty="0" smtClean="0"/>
              <a:t> of magma that was erupted from Novarupta produced about </a:t>
            </a:r>
            <a:r>
              <a:rPr lang="en-US" baseline="0" dirty="0" smtClean="0"/>
              <a:t>30 </a:t>
            </a:r>
            <a:r>
              <a:rPr lang="en-US" baseline="0" dirty="0" smtClean="0"/>
              <a:t>km</a:t>
            </a:r>
            <a:r>
              <a:rPr lang="en-US" baseline="30000" dirty="0" smtClean="0"/>
              <a:t>3</a:t>
            </a:r>
            <a:r>
              <a:rPr lang="en-US" baseline="0" dirty="0" smtClean="0"/>
              <a:t> of tephra, because pumice and ash are very porous. </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50C318D-04E5-48EC-A26C-B578AA35BA27}" type="slidenum">
              <a:rPr lang="en-US"/>
              <a:pPr/>
              <a:t>15</a:t>
            </a:fld>
            <a:endParaRPr lang="en-US"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smtClean="0"/>
              <a:t>The accumulation of all that tephra caused considerable</a:t>
            </a:r>
            <a:r>
              <a:rPr lang="en-US" baseline="0" dirty="0" smtClean="0"/>
              <a:t> flooding in nearby streams, especially Katmai River. Although snow melt no doubt contributed to the </a:t>
            </a:r>
            <a:r>
              <a:rPr lang="en-US" baseline="0" dirty="0" smtClean="0"/>
              <a:t>initial flooding</a:t>
            </a:r>
            <a:r>
              <a:rPr lang="en-US" baseline="0" dirty="0" smtClean="0"/>
              <a:t>, </a:t>
            </a:r>
            <a:r>
              <a:rPr lang="en-US" baseline="0" dirty="0" smtClean="0"/>
              <a:t>most flooding happened in the weeks and months following the eruption because </a:t>
            </a:r>
            <a:r>
              <a:rPr lang="en-US" baseline="0" dirty="0" smtClean="0"/>
              <a:t>of a process known as stream aggredation, which refers to the accumulation of sediment in stream channels. </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Much of that tephra</a:t>
            </a:r>
            <a:r>
              <a:rPr lang="en-US" baseline="0" dirty="0" smtClean="0"/>
              <a:t> ended up on the Katmai River floodplain and in Soluka Creek.</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4C87F90-F960-42EF-9936-FD734EBE0E3E}" type="slidenum">
              <a:rPr lang="en-US"/>
              <a:pPr/>
              <a:t>17</a:t>
            </a:fld>
            <a:endParaRPr lang="en-US"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Although only</a:t>
            </a:r>
            <a:r>
              <a:rPr lang="en-US" baseline="0" dirty="0" smtClean="0"/>
              <a:t> about 1-2m of tephra fell on the Katmai floodplain</a:t>
            </a:r>
            <a:r>
              <a:rPr lang="en-US" dirty="0" smtClean="0"/>
              <a:t>, the vast amount of tephra</a:t>
            </a:r>
            <a:r>
              <a:rPr lang="en-US" baseline="0" dirty="0" smtClean="0"/>
              <a:t> produced in the eruption (</a:t>
            </a:r>
            <a:r>
              <a:rPr lang="en-US" dirty="0" smtClean="0"/>
              <a:t>30 to 50 times as much as Mt. Saint</a:t>
            </a:r>
            <a:r>
              <a:rPr lang="en-US" baseline="0" dirty="0" smtClean="0"/>
              <a:t> Helens!) covered the Katmai’s drainage basin, and so by erosion quickly ended-up accumulating in the river.</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C08848B-C71B-4B66-BC81-205ADEBB992E}" type="slidenum">
              <a:rPr lang="en-US"/>
              <a:pPr/>
              <a:t>18</a:t>
            </a:fld>
            <a:endParaRPr lang="en-US"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t>Here we see National Geographic expedition member Robert Griggs</a:t>
            </a:r>
            <a:r>
              <a:rPr lang="en-US" baseline="0" dirty="0" smtClean="0"/>
              <a:t> slogging across the </a:t>
            </a:r>
            <a:r>
              <a:rPr lang="en-US" dirty="0" smtClean="0"/>
              <a:t>ash-loaded Katmai River in 1915. Judging from the </a:t>
            </a:r>
            <a:r>
              <a:rPr lang="en-US" baseline="0" dirty="0" smtClean="0"/>
              <a:t>exposed </a:t>
            </a:r>
            <a:r>
              <a:rPr lang="en-US" dirty="0" smtClean="0"/>
              <a:t>gravel</a:t>
            </a:r>
            <a:r>
              <a:rPr lang="en-US" baseline="0" dirty="0" smtClean="0"/>
              <a:t> deposits in the stream, the channel looks to be no more than a few inches deep, yet Griggs is at least knee deep here. Either the wet ash is extremely soft or Griggs is standing in a hole dug by the expedition. That the channel is shallow is important, because it had little capacity to hold water and that’s what caused the flooding.</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648A036-D4AD-4503-A8F2-A5C7A37EF766}" type="slidenum">
              <a:rPr lang="en-US"/>
              <a:pPr/>
              <a:t>19</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dirty="0" smtClean="0"/>
              <a:t>Over-loaded with sediment, the</a:t>
            </a:r>
            <a:r>
              <a:rPr lang="en-US" baseline="0" dirty="0" smtClean="0"/>
              <a:t> streams were </a:t>
            </a:r>
            <a:r>
              <a:rPr lang="en-US" dirty="0" smtClean="0"/>
              <a:t>forced to spread far outside their original channels. Aggredation and flooding above the</a:t>
            </a:r>
            <a:r>
              <a:rPr lang="en-US" baseline="0" dirty="0" smtClean="0"/>
              <a:t> former</a:t>
            </a:r>
            <a:r>
              <a:rPr lang="en-US" dirty="0" smtClean="0"/>
              <a:t> flood-plain killed the flood-plain vegetation.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lies along</a:t>
            </a:r>
            <a:r>
              <a:rPr lang="en-US" baseline="0" dirty="0" smtClean="0"/>
              <a:t> the great volcanic arc that stretches from the Aleutian Islands towards Mt. McKinley in the Alaska Range. </a:t>
            </a:r>
            <a:r>
              <a:rPr lang="en-US" baseline="0" dirty="0" smtClean="0"/>
              <a:t>The </a:t>
            </a:r>
            <a:r>
              <a:rPr lang="en-US" baseline="0" dirty="0" smtClean="0"/>
              <a:t>classic surface expressions of a subduction zone </a:t>
            </a:r>
            <a:r>
              <a:rPr lang="en-US" baseline="0" dirty="0" smtClean="0"/>
              <a:t>are all here including </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CCB7CF1-FE8B-46A4-A646-6D2AE9A2774B}" type="slidenum">
              <a:rPr lang="en-US"/>
              <a:pPr/>
              <a:t>20</a:t>
            </a:fld>
            <a:endParaRPr 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dirty="0" smtClean="0"/>
              <a:t>A</a:t>
            </a:r>
            <a:r>
              <a:rPr lang="en-US" baseline="0" dirty="0" smtClean="0"/>
              <a:t> much more violent type of flooding occurred when </a:t>
            </a:r>
            <a:r>
              <a:rPr lang="en-US" baseline="0" dirty="0" smtClean="0"/>
              <a:t>landslide-created tephra dams failed </a:t>
            </a:r>
            <a:r>
              <a:rPr lang="en-US" baseline="0" dirty="0" smtClean="0"/>
              <a:t>along the rivers.</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849F62E-D66B-4648-9283-202EACEB4055}" type="slidenum">
              <a:rPr lang="en-US"/>
              <a:pPr/>
              <a:t>21</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dirty="0" smtClean="0"/>
              <a:t>This picture of the upper Katmai Valley gives one a pretty</a:t>
            </a:r>
            <a:r>
              <a:rPr lang="en-US" baseline="0" dirty="0" smtClean="0"/>
              <a:t> good idea of how this type of flooding occurs. First note the massive talus deposits of tephra at the base of the slopes here. Now picture such deposits sliding across the valley and blocking the river. The lakes that would form behind such dams would be </a:t>
            </a:r>
            <a:r>
              <a:rPr lang="en-US" dirty="0" smtClean="0"/>
              <a:t>rapidly released</a:t>
            </a:r>
            <a:r>
              <a:rPr lang="en-US" baseline="0" dirty="0" smtClean="0"/>
              <a:t> </a:t>
            </a:r>
            <a:r>
              <a:rPr lang="en-US" dirty="0" smtClean="0"/>
              <a:t>when the unstable</a:t>
            </a:r>
            <a:r>
              <a:rPr lang="en-US" baseline="0" dirty="0" smtClean="0"/>
              <a:t> landslide dam failed. Note that the flood beheaded the trees and did so about a meter or so above their base.</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849F62E-D66B-4648-9283-202EACEB4055}" type="slidenum">
              <a:rPr lang="en-US"/>
              <a:pPr/>
              <a:t>22</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dirty="0" smtClean="0"/>
              <a:t>That’s because the base of the trees were</a:t>
            </a:r>
            <a:r>
              <a:rPr lang="en-US" baseline="0" dirty="0" smtClean="0"/>
              <a:t> buried under previously aggraded sediment. The height of the stumps indicates how much sediment was eroded after the flood neatly trimmed </a:t>
            </a:r>
            <a:r>
              <a:rPr lang="en-US" baseline="0" dirty="0" smtClean="0"/>
              <a:t>the trees </a:t>
            </a:r>
            <a:r>
              <a:rPr lang="en-US" baseline="0" dirty="0" smtClean="0"/>
              <a:t>to the former ground level. </a:t>
            </a:r>
            <a:r>
              <a:rPr lang="en-US" dirty="0" smtClean="0"/>
              <a:t>Beheaded trees are cool, I know,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B097D30-22E0-428F-8B0A-28F058CA5205}" type="slidenum">
              <a:rPr lang="en-US"/>
              <a:pPr/>
              <a:t>23</a:t>
            </a:fld>
            <a:endParaRPr 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dirty="0" smtClean="0"/>
              <a:t>… but the main event of the Novarupta</a:t>
            </a:r>
            <a:r>
              <a:rPr lang="en-US" baseline="0" dirty="0" smtClean="0"/>
              <a:t> eruption was a spectacular pyroclastic flow, which deposited between 30 and </a:t>
            </a:r>
            <a:r>
              <a:rPr lang="en-US" baseline="0" dirty="0" smtClean="0"/>
              <a:t>200 </a:t>
            </a:r>
            <a:r>
              <a:rPr lang="en-US" baseline="0" dirty="0" smtClean="0"/>
              <a:t>meters of pyroclastic debris in the Valley of 10,000 Smokes.</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48F629C-661E-46F2-9BF7-A024F0B292E0}" type="slidenum">
              <a:rPr lang="en-US"/>
              <a:pPr/>
              <a:t>24</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lnSpc>
                <a:spcPct val="90000"/>
              </a:lnSpc>
            </a:pPr>
            <a:r>
              <a:rPr lang="en-US" b="0" dirty="0" smtClean="0"/>
              <a:t>This map</a:t>
            </a:r>
            <a:r>
              <a:rPr lang="en-US" b="0" baseline="0" dirty="0" smtClean="0"/>
              <a:t> shows in yellow the extent of the</a:t>
            </a:r>
            <a:r>
              <a:rPr lang="en-US" b="0" dirty="0" smtClean="0"/>
              <a:t> </a:t>
            </a:r>
            <a:r>
              <a:rPr lang="en-US" dirty="0" smtClean="0"/>
              <a:t>120-square-kilometer</a:t>
            </a:r>
            <a:r>
              <a:rPr lang="en-US" baseline="0" dirty="0" smtClean="0"/>
              <a:t> </a:t>
            </a:r>
            <a:r>
              <a:rPr lang="en-US" dirty="0" smtClean="0"/>
              <a:t>ash-flow sheet from the 1912</a:t>
            </a:r>
            <a:r>
              <a:rPr lang="en-US" baseline="0" dirty="0" smtClean="0"/>
              <a:t> eruption</a:t>
            </a:r>
            <a:r>
              <a:rPr lang="en-US" dirty="0" smtClean="0"/>
              <a:t>. Although one ash flow penetrated Katmai Pass and ponded up to 25 meters of ash in Mageik Creek on the Pacific slope, 99 percent of the ash-flow volume moved northwestward to form the Valley of Ten Thousand Smokes.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48F629C-661E-46F2-9BF7-A024F0B292E0}" type="slidenum">
              <a:rPr lang="en-US"/>
              <a:pPr/>
              <a:t>25</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lnSpc>
                <a:spcPct val="90000"/>
              </a:lnSpc>
            </a:pPr>
            <a:r>
              <a:rPr lang="en-US" dirty="0" smtClean="0"/>
              <a:t>Its thickness is not known in the upper</a:t>
            </a:r>
            <a:r>
              <a:rPr lang="en-US" baseline="0" dirty="0" smtClean="0"/>
              <a:t> v</a:t>
            </a:r>
            <a:r>
              <a:rPr lang="en-US" dirty="0" smtClean="0"/>
              <a:t>alley, but may be as great as </a:t>
            </a:r>
            <a:r>
              <a:rPr lang="en-US" dirty="0" smtClean="0"/>
              <a:t>200 </a:t>
            </a:r>
            <a:r>
              <a:rPr lang="en-US" dirty="0" smtClean="0"/>
              <a:t>meters; it thins to around 30 meters just before the moraine that partially blocked its path near Three Forks. Although there were no eyewitnesses to the eruption, thickness</a:t>
            </a:r>
            <a:r>
              <a:rPr lang="en-US" baseline="0" dirty="0" smtClean="0"/>
              <a:t> variations clearly point toward Novarupta as the source.</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relatively small</a:t>
            </a:r>
            <a:r>
              <a:rPr lang="en-US" baseline="0" dirty="0" smtClean="0"/>
              <a:t> pyroclastic flow raging down Mt. Merapi, a large composite volcano in Java. The one that formed the Valley of 10,000 Smokes was easily 100 times this size.</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4F2E020-97BC-4906-8DB8-951A23C155FA}" type="slidenum">
              <a:rPr lang="en-US"/>
              <a:pPr/>
              <a:t>27</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dirty="0" smtClean="0"/>
              <a:t>Here are the ash deposits on a tributary to Soluka Creek. These were deposited by stream aggradation</a:t>
            </a:r>
            <a:r>
              <a:rPr lang="en-US" baseline="0" dirty="0" smtClean="0"/>
              <a:t> and thus are distinctly layered. They became eroded shortly after </a:t>
            </a:r>
            <a:r>
              <a:rPr lang="en-US" baseline="0" dirty="0" smtClean="0"/>
              <a:t>deposition when </a:t>
            </a:r>
            <a:r>
              <a:rPr lang="en-US" baseline="0" dirty="0" smtClean="0"/>
              <a:t>the streams stopped receiving vast quantities of sediment from upstream. </a:t>
            </a:r>
            <a:r>
              <a:rPr lang="en-US" baseline="0" dirty="0" smtClean="0"/>
              <a:t>Without that </a:t>
            </a:r>
            <a:r>
              <a:rPr lang="en-US" baseline="0" dirty="0" smtClean="0"/>
              <a:t>load to carry, the streams became overpowered, down cut through the soft ash deposits and readjusted their profiles to pre-eruption levels.</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r>
              <a:rPr lang="en-US" dirty="0" smtClean="0"/>
              <a:t>Similar</a:t>
            </a:r>
            <a:r>
              <a:rPr lang="en-US" baseline="0" dirty="0" smtClean="0"/>
              <a:t> adjustments occurred on rivers flowing across The Valley of 10,000 Smokes, although here the exposed strata is far less layered, …</a:t>
            </a:r>
            <a:endParaRPr lang="en-US" dirty="0" smtClean="0"/>
          </a:p>
        </p:txBody>
      </p:sp>
      <p:sp>
        <p:nvSpPr>
          <p:cNvPr id="62468" name="Slide Number Placeholder 3"/>
          <p:cNvSpPr>
            <a:spLocks noGrp="1"/>
          </p:cNvSpPr>
          <p:nvPr>
            <p:ph type="sldNum" sz="quarter" idx="5"/>
          </p:nvPr>
        </p:nvSpPr>
        <p:spPr>
          <a:noFill/>
        </p:spPr>
        <p:txBody>
          <a:bodyPr/>
          <a:lstStyle/>
          <a:p>
            <a:fld id="{7D1D508D-B020-47DE-8F56-FB254EBC11F2}" type="slidenum">
              <a:rPr lang="en-US"/>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r>
              <a:rPr lang="en-US" dirty="0" smtClean="0"/>
              <a:t>… because</a:t>
            </a:r>
            <a:r>
              <a:rPr lang="en-US" baseline="0" dirty="0" smtClean="0"/>
              <a:t> </a:t>
            </a:r>
            <a:r>
              <a:rPr lang="en-US" dirty="0" smtClean="0"/>
              <a:t>these</a:t>
            </a:r>
            <a:r>
              <a:rPr lang="en-US" baseline="0" dirty="0" smtClean="0"/>
              <a:t> deposits were formed by pyroclastic flows – not stream aggradation. </a:t>
            </a:r>
            <a:endParaRPr lang="en-US" dirty="0" smtClean="0"/>
          </a:p>
        </p:txBody>
      </p:sp>
      <p:sp>
        <p:nvSpPr>
          <p:cNvPr id="63492" name="Slide Number Placeholder 3"/>
          <p:cNvSpPr>
            <a:spLocks noGrp="1"/>
          </p:cNvSpPr>
          <p:nvPr>
            <p:ph type="sldNum" sz="quarter" idx="5"/>
          </p:nvPr>
        </p:nvSpPr>
        <p:spPr>
          <a:noFill/>
        </p:spPr>
        <p:txBody>
          <a:bodyPr/>
          <a:lstStyle/>
          <a:p>
            <a:fld id="{D895FF80-48AE-434F-B518-7565D379031C}" type="slidenum">
              <a:rPr lang="en-US"/>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 forearc</a:t>
            </a:r>
            <a:r>
              <a:rPr lang="en-US" baseline="0" dirty="0" smtClean="0"/>
              <a:t> basin …</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Much of the pyroclastic material is pumice,</a:t>
            </a:r>
            <a:r>
              <a:rPr lang="en-US" baseline="0" dirty="0" smtClean="0"/>
              <a:t> although not typically this large.</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5333900-73CC-4616-A5C7-1FC5EA30608C}" type="slidenum">
              <a:rPr lang="en-US"/>
              <a:pPr/>
              <a:t>31</a:t>
            </a:fld>
            <a:endParaRPr lang="en-US"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dirty="0" smtClean="0"/>
              <a:t>More commonly the pumice is </a:t>
            </a:r>
            <a:r>
              <a:rPr lang="en-US" baseline="0" dirty="0" smtClean="0"/>
              <a:t>lapilli-size, which is about that of a pea to a marble.  Here the highly permeable lapilli show signs of hydrothermal alteration from the flow of groundwater through the hot, </a:t>
            </a:r>
            <a:r>
              <a:rPr lang="en-US" baseline="0" dirty="0" smtClean="0"/>
              <a:t>porous, </a:t>
            </a:r>
            <a:r>
              <a:rPr lang="en-US" baseline="0" dirty="0" smtClean="0"/>
              <a:t>pyroclastic </a:t>
            </a:r>
            <a:r>
              <a:rPr lang="en-US" baseline="0" dirty="0" smtClean="0"/>
              <a:t>deposits</a:t>
            </a:r>
            <a:r>
              <a:rPr lang="en-US" baseline="0" dirty="0" smtClean="0"/>
              <a:t>.</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00533EE7-79C2-4FDF-B0F6-646E7011489F}" type="slidenum">
              <a:rPr lang="en-US"/>
              <a:pPr/>
              <a:t>32</a:t>
            </a:fld>
            <a:endParaRPr 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dirty="0" smtClean="0"/>
              <a:t>It is precisely that groundwater</a:t>
            </a:r>
            <a:r>
              <a:rPr lang="en-US" baseline="0" dirty="0" smtClean="0"/>
              <a:t> flowing through hot </a:t>
            </a:r>
            <a:r>
              <a:rPr lang="en-US" baseline="0" dirty="0" smtClean="0"/>
              <a:t>pyroclastics </a:t>
            </a:r>
            <a:r>
              <a:rPr lang="en-US" baseline="0" dirty="0" smtClean="0"/>
              <a:t>that created the steam that formed the “10,000 smokes”.</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Robert Griggs</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remember</a:t>
            </a:r>
            <a:r>
              <a:rPr lang="en-US" sz="1200" kern="1200" baseline="0" dirty="0" smtClean="0">
                <a:solidFill>
                  <a:schemeClr val="tx1"/>
                </a:solidFill>
                <a:latin typeface="Arial" charset="0"/>
                <a:ea typeface="+mn-ea"/>
                <a:cs typeface="+mn-cs"/>
              </a:rPr>
              <a:t> the guy in the underwear?)</a:t>
            </a:r>
            <a:r>
              <a:rPr lang="en-US" sz="1200" kern="1200" dirty="0" smtClean="0">
                <a:solidFill>
                  <a:schemeClr val="tx1"/>
                </a:solidFill>
                <a:latin typeface="Arial" charset="0"/>
                <a:ea typeface="+mn-ea"/>
                <a:cs typeface="+mn-cs"/>
              </a:rPr>
              <a:t> coined the name Valley</a:t>
            </a:r>
            <a:r>
              <a:rPr lang="en-US" sz="1200" kern="1200" baseline="0" dirty="0" smtClean="0">
                <a:solidFill>
                  <a:schemeClr val="tx1"/>
                </a:solidFill>
                <a:latin typeface="Arial" charset="0"/>
                <a:ea typeface="+mn-ea"/>
                <a:cs typeface="+mn-cs"/>
              </a:rPr>
              <a:t> of Ten Thousand Smokes as he </a:t>
            </a:r>
            <a:r>
              <a:rPr lang="en-US" sz="1200" kern="1200" dirty="0" smtClean="0">
                <a:solidFill>
                  <a:schemeClr val="tx1"/>
                </a:solidFill>
                <a:latin typeface="Arial" charset="0"/>
                <a:ea typeface="+mn-ea"/>
                <a:cs typeface="+mn-cs"/>
              </a:rPr>
              <a:t>stared awe struck from Katmai Pass across the valley's roaring landscape riddled by thousands of steam vents. He</a:t>
            </a:r>
            <a:r>
              <a:rPr lang="en-US" dirty="0" smtClean="0"/>
              <a:t> later described</a:t>
            </a:r>
            <a:r>
              <a:rPr lang="en-US" baseline="0" dirty="0" smtClean="0"/>
              <a:t> the scene writing: </a:t>
            </a:r>
            <a:r>
              <a:rPr lang="en-US" sz="1200" kern="1200" dirty="0" smtClean="0">
                <a:solidFill>
                  <a:schemeClr val="tx1"/>
                </a:solidFill>
                <a:latin typeface="Arial" charset="0"/>
                <a:ea typeface="+mn-ea"/>
                <a:cs typeface="+mn-cs"/>
              </a:rPr>
              <a:t>"The whole valley as far as the eye could reach was full of hundreds, no thousands -- literally, tens of thousands -- of smokes curling up from its fissured floor.” </a:t>
            </a:r>
            <a:endParaRPr lang="en-US" dirty="0" smtClean="0"/>
          </a:p>
          <a:p>
            <a:pPr eaLnBrk="1" hangingPunct="1"/>
            <a:endParaRPr lang="en-US" dirty="0" smtClean="0"/>
          </a:p>
        </p:txBody>
      </p:sp>
      <p:sp>
        <p:nvSpPr>
          <p:cNvPr id="67588" name="Slide Number Placeholder 3"/>
          <p:cNvSpPr>
            <a:spLocks noGrp="1"/>
          </p:cNvSpPr>
          <p:nvPr>
            <p:ph type="sldNum" sz="quarter" idx="5"/>
          </p:nvPr>
        </p:nvSpPr>
        <p:spPr>
          <a:noFill/>
        </p:spPr>
        <p:txBody>
          <a:bodyPr/>
          <a:lstStyle/>
          <a:p>
            <a:fld id="{4CE71849-AB6E-452B-BA6F-8A7AE6EAAA0C}" type="slidenum">
              <a:rPr lang="en-US"/>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9CAC1DA-B411-460A-B848-2E33527B91BE}" type="slidenum">
              <a:rPr lang="en-US"/>
              <a:pPr/>
              <a:t>34</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sz="1200" kern="1200" dirty="0" smtClean="0">
                <a:solidFill>
                  <a:schemeClr val="tx1"/>
                </a:solidFill>
                <a:latin typeface="Arial" charset="0"/>
                <a:ea typeface="+mn-ea"/>
                <a:cs typeface="+mn-cs"/>
              </a:rPr>
              <a:t>The expedition’s surveyor</a:t>
            </a:r>
            <a:r>
              <a:rPr lang="en-US" sz="1200" kern="1200" baseline="0" dirty="0" smtClean="0">
                <a:solidFill>
                  <a:schemeClr val="tx1"/>
                </a:solidFill>
                <a:latin typeface="Arial" charset="0"/>
                <a:ea typeface="+mn-ea"/>
                <a:cs typeface="+mn-cs"/>
              </a:rPr>
              <a:t> was decidedly less impressed with the place as the incessant swirl of steam often made visibility difficult …</a:t>
            </a: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9A9EAFD-FB31-409F-8610-9F01CB4E9C29}" type="slidenum">
              <a:rPr lang="en-US"/>
              <a:pPr/>
              <a:t>35</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mn-ea"/>
                <a:cs typeface="+mn-cs"/>
              </a:rPr>
              <a:t>… and surveying next to impossible.</a:t>
            </a:r>
            <a:endParaRPr lang="en-US" dirty="0" smtClean="0"/>
          </a:p>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8572A2F-84A2-41F6-B9BD-5AC24C27BB5F}" type="slidenum">
              <a:rPr lang="en-US"/>
              <a:pPr/>
              <a:t>36</a:t>
            </a:fld>
            <a:endParaRPr 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dirty="0" smtClean="0"/>
              <a:t>Here</a:t>
            </a:r>
            <a:r>
              <a:rPr lang="en-US" baseline="0" dirty="0" smtClean="0"/>
              <a:t> we see a</a:t>
            </a:r>
            <a:r>
              <a:rPr lang="en-US" dirty="0" smtClean="0"/>
              <a:t> vent pouring out steam which is transparent because the water vapor has yet to condense.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78E4D4A4-802A-4A9A-9D58-AB6843CE9136}" type="slidenum">
              <a:rPr lang="en-US"/>
              <a:pPr/>
              <a:t>37</a:t>
            </a:fld>
            <a:endParaRPr 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dirty="0" smtClean="0"/>
              <a:t>Similarly, the steam emanating</a:t>
            </a:r>
            <a:r>
              <a:rPr lang="en-US" baseline="0" dirty="0" smtClean="0"/>
              <a:t> from this fumarole is invisible, </a:t>
            </a:r>
            <a:r>
              <a:rPr lang="en-US" dirty="0" smtClean="0"/>
              <a:t>but</a:t>
            </a:r>
            <a:r>
              <a:rPr lang="en-US" baseline="0" dirty="0" smtClean="0"/>
              <a:t> it must be venting with enough force to support the frying pan.</a:t>
            </a:r>
            <a:r>
              <a:rPr lang="en-US" dirty="0" smtClean="0"/>
              <a:t> That’s Griggs supposedly</a:t>
            </a:r>
            <a:r>
              <a:rPr lang="en-US" baseline="0" dirty="0" smtClean="0"/>
              <a:t> </a:t>
            </a:r>
            <a:r>
              <a:rPr lang="en-US" dirty="0" smtClean="0"/>
              <a:t>frying bacon, which unless the photo is staged,</a:t>
            </a:r>
            <a:r>
              <a:rPr lang="en-US" baseline="0" dirty="0" smtClean="0"/>
              <a:t> indicates that the steam must be superheated well above the boiling point for water. Steam venting is a very efficient way to cool a pyroclastic flow, </a:t>
            </a:r>
            <a:r>
              <a:rPr lang="en-US" baseline="0" dirty="0" smtClean="0"/>
              <a:t>…</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52E1195-FE48-4E76-AFA4-17B2ABE1E429}" type="slidenum">
              <a:rPr lang="en-US"/>
              <a:pPr/>
              <a:t>38</a:t>
            </a:fld>
            <a:endParaRPr lang="en-US" dirty="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dirty="0" smtClean="0"/>
              <a:t>… </a:t>
            </a:r>
            <a:r>
              <a:rPr lang="en-US" dirty="0" smtClean="0"/>
              <a:t>so after </a:t>
            </a:r>
            <a:r>
              <a:rPr lang="en-US" dirty="0" smtClean="0"/>
              <a:t>about 15 years, the </a:t>
            </a:r>
            <a:r>
              <a:rPr lang="en-US" dirty="0" smtClean="0"/>
              <a:t>steam fumaroles</a:t>
            </a:r>
            <a:r>
              <a:rPr lang="en-US" baseline="0" dirty="0" smtClean="0"/>
              <a:t> </a:t>
            </a:r>
            <a:r>
              <a:rPr lang="en-US" baseline="0" dirty="0" smtClean="0"/>
              <a:t>became inactive. </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Does this mean we’re going to talk about bears now?</a:t>
            </a:r>
            <a:endParaRPr lang="en-US" dirty="0" smtClean="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and </a:t>
            </a:r>
            <a:r>
              <a:rPr lang="en-US" dirty="0" smtClean="0"/>
              <a:t>an accretionary wedge.</a:t>
            </a:r>
            <a:r>
              <a:rPr lang="en-US" baseline="0" dirty="0" smtClean="0"/>
              <a:t> Kenai </a:t>
            </a:r>
            <a:r>
              <a:rPr lang="en-US" baseline="0" dirty="0" smtClean="0"/>
              <a:t>Fjords National </a:t>
            </a:r>
            <a:r>
              <a:rPr lang="en-US" baseline="0" dirty="0" smtClean="0"/>
              <a:t>Park is part of that vast accretionary wedge.</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Fat chance! Even though it’s been </a:t>
            </a:r>
            <a:r>
              <a:rPr lang="en-US" dirty="0" smtClean="0"/>
              <a:t>The Valley </a:t>
            </a:r>
            <a:r>
              <a:rPr lang="en-US" dirty="0" smtClean="0"/>
              <a:t>of </a:t>
            </a:r>
            <a:r>
              <a:rPr lang="en-US" dirty="0" smtClean="0"/>
              <a:t>Zero Smokes </a:t>
            </a:r>
            <a:r>
              <a:rPr lang="en-US" dirty="0" smtClean="0"/>
              <a:t>for a long time now, the massive</a:t>
            </a:r>
            <a:r>
              <a:rPr lang="en-US" baseline="0" dirty="0" smtClean="0"/>
              <a:t> pyroclastic flow is still an impressive sight that warns us of the devastating potential of high silica volcanism. Sometime during or shortly after the deposition of the pyroclastic flow, </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38F66F1-B339-49F1-B070-0CAFB4F4DA4B}" type="slidenum">
              <a:rPr lang="en-US"/>
              <a:pPr/>
              <a:t>41</a:t>
            </a:fld>
            <a:endParaRPr lang="en-US" dirty="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dirty="0" smtClean="0"/>
              <a:t>… </a:t>
            </a:r>
            <a:r>
              <a:rPr lang="en-US" dirty="0" smtClean="0"/>
              <a:t>Katmai Caldera</a:t>
            </a:r>
            <a:r>
              <a:rPr lang="en-US" baseline="0" dirty="0" smtClean="0"/>
              <a:t> </a:t>
            </a:r>
            <a:r>
              <a:rPr lang="en-US" baseline="0" dirty="0" smtClean="0"/>
              <a:t>formed.</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065B6C3-67B0-4334-8672-97335A5CA753}" type="slidenum">
              <a:rPr lang="en-US"/>
              <a:pPr/>
              <a:t>42</a:t>
            </a:fld>
            <a:endParaRPr lang="en-US" dirty="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dirty="0" smtClean="0"/>
              <a:t>It’s been described as</a:t>
            </a:r>
            <a:r>
              <a:rPr lang="en-US" baseline="0" dirty="0" smtClean="0"/>
              <a:t> a </a:t>
            </a:r>
            <a:r>
              <a:rPr lang="en-US" baseline="0" dirty="0" smtClean="0"/>
              <a:t>scaled-down </a:t>
            </a:r>
            <a:r>
              <a:rPr lang="en-US" baseline="0" dirty="0" smtClean="0"/>
              <a:t>model of Crater Lake, …</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complete</a:t>
            </a:r>
            <a:r>
              <a:rPr lang="en-US" baseline="0" dirty="0" smtClean="0"/>
              <a:t> with it’s own version of Wizard Island. This</a:t>
            </a:r>
            <a:r>
              <a:rPr lang="en-US" dirty="0" smtClean="0"/>
              <a:t> small dacitic cinder cone was emplaced on the floor of the caldera</a:t>
            </a:r>
            <a:r>
              <a:rPr lang="en-US" baseline="0" dirty="0" smtClean="0"/>
              <a:t> following the collapse.</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Now submerged, the cinder cone was the </a:t>
            </a:r>
            <a:r>
              <a:rPr lang="en-US" dirty="0" smtClean="0"/>
              <a:t>only juvenile material erupted from Katmai </a:t>
            </a:r>
            <a:r>
              <a:rPr lang="en-US" dirty="0" smtClean="0"/>
              <a:t>Caldera </a:t>
            </a:r>
            <a:r>
              <a:rPr lang="en-US" dirty="0" smtClean="0"/>
              <a:t>during the eruption of Novarupta.</a:t>
            </a:r>
          </a:p>
          <a:p>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There is evidence that the</a:t>
            </a:r>
            <a:r>
              <a:rPr lang="en-US" i="0" baseline="0" dirty="0" smtClean="0"/>
              <a:t> 30-or-so km</a:t>
            </a:r>
            <a:r>
              <a:rPr lang="en-US" i="0" baseline="30000" dirty="0" smtClean="0"/>
              <a:t>3</a:t>
            </a:r>
            <a:r>
              <a:rPr lang="en-US" i="0" baseline="0" dirty="0" smtClean="0"/>
              <a:t> of tephra ejected from Novarupta was more likely derived from the plumbing system of nearby Trident volcano than that of Katmai. Trident is one of several composite volcanoes intermittently active in the park. Since the collapse of Katmai </a:t>
            </a:r>
            <a:r>
              <a:rPr lang="en-US" i="0" baseline="0" dirty="0" smtClean="0"/>
              <a:t>Caldera </a:t>
            </a:r>
            <a:r>
              <a:rPr lang="en-US" i="0" baseline="0" dirty="0" smtClean="0"/>
              <a:t>happened during the eruption of Novarupta, somehow it’s pluming must be tied into Trident’s too. I think t</a:t>
            </a:r>
            <a:r>
              <a:rPr lang="en-US" dirty="0" smtClean="0"/>
              <a:t>he</a:t>
            </a:r>
            <a:r>
              <a:rPr lang="en-US" baseline="0" dirty="0" smtClean="0"/>
              <a:t> lesson to take away from all this is that volcanic …</a:t>
            </a:r>
            <a:endParaRPr lang="en-US" i="0"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…plumbing is probably more complex than we imagine.</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90CAB5A-50F4-4967-8517-B772D18D59E7}" type="slidenum">
              <a:rPr lang="en-US"/>
              <a:pPr/>
              <a:t>47</a:t>
            </a:fld>
            <a:endParaRPr 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baseline="0" dirty="0" smtClean="0"/>
              <a:t>The great pyroclastic flow from Novarupta </a:t>
            </a:r>
            <a:r>
              <a:rPr lang="en-US" baseline="0" dirty="0" smtClean="0"/>
              <a:t>released </a:t>
            </a:r>
            <a:r>
              <a:rPr lang="en-US" baseline="0" dirty="0" smtClean="0"/>
              <a:t>virtually all the gas in the magma, because following the eruption, an extremely silicic dome extruded from the vent.</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B61C8A1-DE01-4B4C-BEFA-677B948D7C0F}" type="slidenum">
              <a:rPr lang="en-US"/>
              <a:pPr/>
              <a:t>48</a:t>
            </a:fld>
            <a:endParaRPr lang="en-US" dirty="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dome that plugged the vent was s</a:t>
            </a:r>
            <a:r>
              <a:rPr lang="en-US" dirty="0" smtClean="0"/>
              <a:t>till smoking hot when National Geographic arrived on</a:t>
            </a:r>
            <a:r>
              <a:rPr lang="en-US" baseline="0" dirty="0" smtClean="0"/>
              <a:t> the scene in 1915.</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A8C048B-FEBE-40D0-8310-EBFCCC5C9533}" type="slidenum">
              <a:rPr lang="en-US"/>
              <a:pPr/>
              <a:t>49</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dirty="0" smtClean="0"/>
              <a:t>This shot gives you a good idea of how viscous</a:t>
            </a:r>
            <a:r>
              <a:rPr lang="en-US" baseline="0" dirty="0" smtClean="0"/>
              <a:t> the lava is and how the dome’s extremities </a:t>
            </a:r>
            <a:r>
              <a:rPr lang="en-US" dirty="0" smtClean="0"/>
              <a:t>disintegrate </a:t>
            </a:r>
            <a:r>
              <a:rPr lang="en-US" baseline="0" dirty="0" smtClean="0"/>
              <a:t>as new magma is added to the interior.</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pPr eaLnBrk="1" hangingPunct="1"/>
            <a:r>
              <a:rPr lang="en-US" dirty="0" smtClean="0"/>
              <a:t>Katmai National Park is famous for two things: </a:t>
            </a:r>
            <a:r>
              <a:rPr lang="en-US" baseline="0" dirty="0" smtClean="0"/>
              <a:t> T</a:t>
            </a:r>
            <a:r>
              <a:rPr lang="en-US" dirty="0" smtClean="0"/>
              <a:t>he Katmai/Novarupta volcano</a:t>
            </a:r>
            <a:r>
              <a:rPr lang="en-US" baseline="0" dirty="0" smtClean="0"/>
              <a:t> and …</a:t>
            </a:r>
            <a:endParaRPr lang="en-US" dirty="0" smtClean="0"/>
          </a:p>
        </p:txBody>
      </p:sp>
      <p:sp>
        <p:nvSpPr>
          <p:cNvPr id="48132" name="Slide Number Placeholder 3"/>
          <p:cNvSpPr>
            <a:spLocks noGrp="1"/>
          </p:cNvSpPr>
          <p:nvPr>
            <p:ph type="sldNum" sz="quarter" idx="5"/>
          </p:nvPr>
        </p:nvSpPr>
        <p:spPr>
          <a:noFill/>
        </p:spPr>
        <p:txBody>
          <a:bodyPr/>
          <a:lstStyle/>
          <a:p>
            <a:fld id="{DEA0E2D5-5DD5-4E3B-B9DA-AED2CA576318}" type="slidenum">
              <a:rPr lang="en-US"/>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F718452-746A-4083-9929-1527BA229274}" type="slidenum">
              <a:rPr lang="en-US"/>
              <a:pPr/>
              <a:t>50</a:t>
            </a:fld>
            <a:endParaRPr lang="en-US"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original vent from which the pyroclastic flow erupted was</a:t>
            </a:r>
            <a:r>
              <a:rPr lang="en-US" baseline="0" dirty="0" smtClean="0"/>
              <a:t> much larger than the dome. </a:t>
            </a:r>
            <a:r>
              <a:rPr lang="en-US" baseline="0" dirty="0" smtClean="0"/>
              <a:t>The blast-truncated scarps of Broken Mountain and Falling </a:t>
            </a:r>
            <a:r>
              <a:rPr lang="en-US" baseline="0" dirty="0" smtClean="0"/>
              <a:t>Mountain </a:t>
            </a:r>
            <a:r>
              <a:rPr lang="en-US" baseline="0" dirty="0" smtClean="0"/>
              <a:t>show were the edges of the vent were, ….</a:t>
            </a: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F718452-746A-4083-9929-1527BA229274}" type="slidenum">
              <a:rPr lang="en-US"/>
              <a:pPr/>
              <a:t>51</a:t>
            </a:fld>
            <a:endParaRPr lang="en-US"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and indicate a diameter of about 2500 meters, while projecting the 400m scarp of Broken Mountain downward …</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F718452-746A-4083-9929-1527BA229274}" type="slidenum">
              <a:rPr lang="en-US"/>
              <a:pPr/>
              <a:t>52</a:t>
            </a:fld>
            <a:endParaRPr lang="en-US"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indicates the gaping crater was about 1000m deep.</a:t>
            </a:r>
            <a:endParaRPr lang="en-US" dirty="0" smtClean="0"/>
          </a:p>
          <a:p>
            <a:pPr eaLnBrk="1" hangingPunct="1"/>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a:t>
            </a:r>
            <a:r>
              <a:rPr lang="en-US" baseline="0" dirty="0" smtClean="0"/>
              <a:t> would make it almost exactly </a:t>
            </a:r>
            <a:r>
              <a:rPr lang="en-US" u="sng" baseline="0" dirty="0" smtClean="0"/>
              <a:t>twice</a:t>
            </a:r>
            <a:r>
              <a:rPr lang="en-US" baseline="0" dirty="0" smtClean="0"/>
              <a:t> as deep and wide as this ridiculously huge diamond mine in Siberia.</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the eruption subsided, more and more ejected debris</a:t>
            </a:r>
            <a:r>
              <a:rPr lang="en-US" baseline="0" dirty="0" smtClean="0"/>
              <a:t> fell back into the cone and eventually filled it. Tephra continued to be ejected during the waning phases of the eruption, …</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but from a much smaller crater. </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48FFFC0-9969-4685-8C44-756285C57EF0}" type="slidenum">
              <a:rPr lang="en-US"/>
              <a:pPr/>
              <a:t>56</a:t>
            </a:fld>
            <a:endParaRPr lang="en-US" dirty="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An </a:t>
            </a:r>
            <a:r>
              <a:rPr lang="en-US" dirty="0" smtClean="0"/>
              <a:t>oval-shaped </a:t>
            </a:r>
            <a:r>
              <a:rPr lang="en-US" dirty="0" smtClean="0"/>
              <a:t>ring of coarse tephra </a:t>
            </a:r>
            <a:r>
              <a:rPr lang="en-US" baseline="0" dirty="0" smtClean="0"/>
              <a:t>accumulated around the vent as the last bit of gas escaped from the source magma. The great eruption ended with an anticlimactic whimper as the magma, lacking the gas pressure to create pyroclastics and greatly thickened by its high silica content, just barely squeezed out of the vent to form the most silicic dome on earth.</a:t>
            </a: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r>
              <a:rPr lang="en-US" dirty="0" smtClean="0"/>
              <a:t>Nat geog in katmai crater 1919</a:t>
            </a:r>
          </a:p>
        </p:txBody>
      </p:sp>
      <p:sp>
        <p:nvSpPr>
          <p:cNvPr id="80900" name="Slide Number Placeholder 3"/>
          <p:cNvSpPr>
            <a:spLocks noGrp="1"/>
          </p:cNvSpPr>
          <p:nvPr>
            <p:ph type="sldNum" sz="quarter" idx="5"/>
          </p:nvPr>
        </p:nvSpPr>
        <p:spPr>
          <a:noFill/>
        </p:spPr>
        <p:txBody>
          <a:bodyPr/>
          <a:lstStyle/>
          <a:p>
            <a:fld id="{22BF418C-C303-4687-8329-42C2F703F783}" type="slidenum">
              <a:rPr lang="en-US"/>
              <a:pPr/>
              <a:t>58</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48F629C-661E-46F2-9BF7-A024F0B292E0}" type="slidenum">
              <a:rPr lang="en-US"/>
              <a:pPr/>
              <a:t>59</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lnSpc>
                <a:spcPct val="90000"/>
              </a:lnSpc>
            </a:pPr>
            <a:r>
              <a:rPr lang="en-US" dirty="0" smtClean="0"/>
              <a:t>Mount Cerberus and Falling Mountain are Holocene dacite domes adjacent to the 1912 vent at Novarupta. Baked Mountain and Broken Mountain consist of Jurassic sedimentary rocks, which, like Falling Mountain, were truncated by the eruption and subsidence in the Novarupta caldera. The Katmai River debris flow is a deposit of remobilized ejecta that debouched from a single narrow gorge fed from the glaciated south slope of Mount Katmai, which was in the sector of heaviest tephra fall. The Valley of Ten Thousand Smokes constriction is where the ash flows left marginal veneers and constructional hills of tuff. Part of the Mageik Creek ash-flow lobe is now covered by the 1953-1960 lava flows from Trident. </a:t>
            </a:r>
            <a:r>
              <a:rPr lang="en-US" i="1" dirty="0" smtClean="0"/>
              <a:t>-- From: Hildreth, 1983, The Compositionally Zoned Eruption of 1912 in the Valley of Ten Thousand Smokes, Katmai National Park, Alaska: Journal of Volcanological and Geothermal Research, v.18., p.1-56.</a:t>
            </a:r>
            <a:r>
              <a:rPr lang="en-US" dirty="0" smtClean="0"/>
              <a: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46. Jet contrails over Aniakchak caldera. The proximity of explosive volcanoes of the Aleutian volcanic arc to North Pacific air routes is one of the principal hazards associated with volcanoes in Alaska. View is to the south. Photograph by C. Neal, U.S. Geological Survey, July 19, 1994.</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D25EC58-6F56-448C-B426-B900A1567213}" type="slidenum">
              <a:rPr lang="en-US" smtClean="0"/>
              <a:pPr>
                <a:defRPr/>
              </a:pPr>
              <a:t>60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pPr eaLnBrk="1" hangingPunct="1"/>
            <a:r>
              <a:rPr lang="en-US" dirty="0" smtClean="0"/>
              <a:t>… bears fishing.</a:t>
            </a:r>
            <a:r>
              <a:rPr lang="en-US" baseline="0" dirty="0" smtClean="0"/>
              <a:t> Although that waterfall no doubt has a geologic story behind it probably related to volcanism, it would be difficult to make bears the unifying theme for this lesson.</a:t>
            </a:r>
            <a:endParaRPr lang="en-US" dirty="0" smtClean="0"/>
          </a:p>
        </p:txBody>
      </p:sp>
      <p:sp>
        <p:nvSpPr>
          <p:cNvPr id="47108" name="Slide Number Placeholder 3"/>
          <p:cNvSpPr>
            <a:spLocks noGrp="1"/>
          </p:cNvSpPr>
          <p:nvPr>
            <p:ph type="sldNum" sz="quarter" idx="5"/>
          </p:nvPr>
        </p:nvSpPr>
        <p:spPr>
          <a:noFill/>
        </p:spPr>
        <p:txBody>
          <a:bodyPr/>
          <a:lstStyle/>
          <a:p>
            <a:fld id="{C11BA11B-FC38-46E9-91CE-D3016E268ED0}" type="slidenum">
              <a:rPr lang="en-US"/>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F3509560-39AA-4A86-940D-0999310D1491}" type="slidenum">
              <a:rPr lang="en-US"/>
              <a:pPr/>
              <a:t>61</a:t>
            </a:fld>
            <a:endParaRPr lang="en-US" dirty="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dirty="0" smtClean="0"/>
              <a:t>Mt Trident, Summer Solstice, Midnight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pPr eaLnBrk="1" hangingPunct="1"/>
            <a:r>
              <a:rPr lang="en-US" dirty="0" smtClean="0"/>
              <a:t>So</a:t>
            </a:r>
            <a:r>
              <a:rPr lang="en-US" baseline="0" dirty="0" smtClean="0"/>
              <a:t> considering that t</a:t>
            </a:r>
            <a:r>
              <a:rPr lang="en-US" dirty="0" smtClean="0"/>
              <a:t>he 1912 eruption of Katmai / Novarupta is r</a:t>
            </a:r>
            <a:r>
              <a:rPr lang="en-US" dirty="0" smtClean="0">
                <a:solidFill>
                  <a:schemeClr val="tx1"/>
                </a:solidFill>
              </a:rPr>
              <a:t>ated a 6 on the volcanic explosivity </a:t>
            </a:r>
            <a:r>
              <a:rPr lang="en-US" dirty="0" smtClean="0">
                <a:solidFill>
                  <a:schemeClr val="tx1"/>
                </a:solidFill>
              </a:rPr>
              <a:t>index</a:t>
            </a:r>
            <a:r>
              <a:rPr lang="en-US" baseline="0" dirty="0" smtClean="0">
                <a:solidFill>
                  <a:schemeClr val="tx1"/>
                </a:solidFill>
              </a:rPr>
              <a:t> - </a:t>
            </a:r>
            <a:r>
              <a:rPr lang="en-US" dirty="0" smtClean="0">
                <a:solidFill>
                  <a:schemeClr val="tx1"/>
                </a:solidFill>
              </a:rPr>
              <a:t>making</a:t>
            </a:r>
            <a:r>
              <a:rPr lang="en-US" baseline="0" dirty="0" smtClean="0">
                <a:solidFill>
                  <a:schemeClr val="tx1"/>
                </a:solidFill>
              </a:rPr>
              <a:t> </a:t>
            </a:r>
            <a:r>
              <a:rPr lang="en-US" baseline="0" dirty="0" smtClean="0">
                <a:solidFill>
                  <a:schemeClr val="tx1"/>
                </a:solidFill>
              </a:rPr>
              <a:t>it the largest since Tambora in 1815, </a:t>
            </a:r>
            <a:r>
              <a:rPr lang="en-US" baseline="0" dirty="0" smtClean="0">
                <a:solidFill>
                  <a:schemeClr val="tx1"/>
                </a:solidFill>
              </a:rPr>
              <a:t>…</a:t>
            </a:r>
            <a:endParaRPr lang="en-US" dirty="0" smtClean="0">
              <a:solidFill>
                <a:schemeClr val="tx1"/>
              </a:solidFill>
            </a:endParaRPr>
          </a:p>
        </p:txBody>
      </p:sp>
      <p:sp>
        <p:nvSpPr>
          <p:cNvPr id="81924" name="Slide Number Placeholder 3"/>
          <p:cNvSpPr>
            <a:spLocks noGrp="1"/>
          </p:cNvSpPr>
          <p:nvPr>
            <p:ph type="sldNum" sz="quarter" idx="5"/>
          </p:nvPr>
        </p:nvSpPr>
        <p:spPr>
          <a:noFill/>
        </p:spPr>
        <p:txBody>
          <a:bodyPr/>
          <a:lstStyle/>
          <a:p>
            <a:fld id="{A5FB46BE-8FC3-4EA0-9477-A1032E4244AA}" type="slidenum">
              <a:rPr lang="en-US"/>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5DB81D2-7CF9-4BB0-B77F-D62597F5D3AF}" type="slidenum">
              <a:rPr lang="en-US"/>
              <a:pPr/>
              <a:t>8</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baseline="0" dirty="0" smtClean="0"/>
              <a:t>… it should be pretty obvious which of Katmai’s top two attractions will be the focus of this lesson. </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5DB81D2-7CF9-4BB0-B77F-D62597F5D3AF}" type="slidenum">
              <a:rPr lang="en-US"/>
              <a:pPr/>
              <a:t>9</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smtClean="0"/>
              <a:t>Sorry bears, but we have bigger fish to fry.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8CC4FFF-B123-4861-B583-5A40DF28794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1E6B8DB-1447-49B1-8DA0-63B67FE74469}"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B597A9-2288-4F1C-8FE2-555359DF676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B9084F2-DB4B-46D1-B61B-BE0B180D4E1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C963027-8B25-407A-B707-5652B0E5EBE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7F26BF-759A-4DAF-8ECE-8C532E8DBCD2}"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EA3051-02DD-49B5-95C9-D8CE245F533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A2CFBD1-13DF-492C-A5C6-AA180F2D391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76069CA-A52F-4BEA-B23E-5B01D210A69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7630B5C-5B0D-4442-B7A8-2C4C97A2C05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32E593E-8D6C-4B3F-946E-4A1880E559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smtClean="0">
                <a:solidFill>
                  <a:schemeClr val="tx1"/>
                </a:solidFill>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solidFill>
                  <a:schemeClr val="tx1"/>
                </a:solidFill>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defRPr>
            </a:lvl1pPr>
          </a:lstStyle>
          <a:p>
            <a:pPr>
              <a:defRPr/>
            </a:pPr>
            <a:fld id="{1C83A148-8938-4184-9D4A-ACFD85A2FC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firstpeople.us/FP-Html-Pictures/bears_pg01.html#Bear_Photographs_13"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t="15625" b="3125"/>
          <a:stretch>
            <a:fillRect/>
          </a:stretch>
        </p:blipFill>
        <p:spPr bwMode="auto">
          <a:xfrm>
            <a:off x="-1305170" y="-304800"/>
            <a:ext cx="11754339" cy="7162800"/>
          </a:xfrm>
          <a:prstGeom prst="rect">
            <a:avLst/>
          </a:prstGeom>
          <a:noFill/>
          <a:ln w="9525">
            <a:noFill/>
            <a:miter lim="800000"/>
            <a:headEnd/>
            <a:tailEnd/>
          </a:ln>
          <a:effectLst/>
        </p:spPr>
      </p:pic>
      <p:sp>
        <p:nvSpPr>
          <p:cNvPr id="3" name="TextBox 2"/>
          <p:cNvSpPr txBox="1"/>
          <p:nvPr/>
        </p:nvSpPr>
        <p:spPr>
          <a:xfrm rot="19405504">
            <a:off x="-71440" y="4099348"/>
            <a:ext cx="4724400" cy="522287"/>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Alaska Peninsula</a:t>
            </a:r>
          </a:p>
        </p:txBody>
      </p:sp>
      <p:sp>
        <p:nvSpPr>
          <p:cNvPr id="4" name="Left Arrow 3"/>
          <p:cNvSpPr/>
          <p:nvPr/>
        </p:nvSpPr>
        <p:spPr bwMode="auto">
          <a:xfrm>
            <a:off x="4572000" y="2971800"/>
            <a:ext cx="2667000" cy="914400"/>
          </a:xfrm>
          <a:prstGeom prst="lef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effectLst>
                  <a:outerShdw blurRad="38100" dist="38100" dir="2700000" algn="tl">
                    <a:srgbClr val="000000">
                      <a:alpha val="43137"/>
                    </a:srgbClr>
                  </a:outerShdw>
                </a:effectLst>
              </a:rPr>
              <a:t>Katmai  N.P.</a:t>
            </a:r>
            <a:endParaRPr kumimoji="0" 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atmai 1915e"/>
          <p:cNvPicPr>
            <a:picLocks noChangeAspect="1" noChangeArrowheads="1"/>
          </p:cNvPicPr>
          <p:nvPr/>
        </p:nvPicPr>
        <p:blipFill>
          <a:blip r:embed="rId3"/>
          <a:srcRect/>
          <a:stretch>
            <a:fillRect/>
          </a:stretch>
        </p:blipFill>
        <p:spPr bwMode="auto">
          <a:xfrm>
            <a:off x="0" y="914400"/>
            <a:ext cx="9144000" cy="4941888"/>
          </a:xfrm>
          <a:prstGeom prst="rect">
            <a:avLst/>
          </a:prstGeom>
          <a:noFill/>
          <a:ln w="9525">
            <a:noFill/>
            <a:miter lim="800000"/>
            <a:headEnd/>
            <a:tailEnd/>
          </a:ln>
        </p:spPr>
      </p:pic>
      <p:sp>
        <p:nvSpPr>
          <p:cNvPr id="6148" name="Text Box 4"/>
          <p:cNvSpPr txBox="1">
            <a:spLocks noChangeArrowheads="1"/>
          </p:cNvSpPr>
          <p:nvPr/>
        </p:nvSpPr>
        <p:spPr bwMode="auto">
          <a:xfrm>
            <a:off x="6248400" y="4669170"/>
            <a:ext cx="1219200" cy="923330"/>
          </a:xfrm>
          <a:prstGeom prst="rect">
            <a:avLst/>
          </a:prstGeom>
          <a:noFill/>
          <a:ln w="9525">
            <a:noFill/>
            <a:miter lim="800000"/>
            <a:headEnd/>
            <a:tailEnd/>
          </a:ln>
        </p:spPr>
        <p:txBody>
          <a:bodyPr>
            <a:spAutoFit/>
          </a:bodyPr>
          <a:lstStyle/>
          <a:p>
            <a:pPr>
              <a:spcBef>
                <a:spcPct val="50000"/>
              </a:spcBef>
            </a:pPr>
            <a:r>
              <a:rPr lang="en-US" sz="1800" dirty="0" smtClean="0">
                <a:solidFill>
                  <a:schemeClr val="tx1"/>
                </a:solidFill>
              </a:rPr>
              <a:t>Burj-Dubai 2,684 ft</a:t>
            </a:r>
            <a:endParaRPr lang="en-US" sz="1800" dirty="0">
              <a:solidFill>
                <a:schemeClr val="tx1"/>
              </a:solidFill>
            </a:endParaRPr>
          </a:p>
        </p:txBody>
      </p:sp>
      <p:sp>
        <p:nvSpPr>
          <p:cNvPr id="6149" name="Text Box 5"/>
          <p:cNvSpPr txBox="1">
            <a:spLocks noChangeArrowheads="1"/>
          </p:cNvSpPr>
          <p:nvPr/>
        </p:nvSpPr>
        <p:spPr bwMode="auto">
          <a:xfrm>
            <a:off x="0" y="203200"/>
            <a:ext cx="9144000" cy="519113"/>
          </a:xfrm>
          <a:prstGeom prst="rect">
            <a:avLst/>
          </a:prstGeom>
          <a:noFill/>
          <a:ln w="9525">
            <a:noFill/>
            <a:miter lim="800000"/>
            <a:headEnd/>
            <a:tailEnd/>
          </a:ln>
        </p:spPr>
        <p:txBody>
          <a:bodyPr>
            <a:spAutoFit/>
          </a:bodyPr>
          <a:lstStyle/>
          <a:p>
            <a:pPr>
              <a:spcBef>
                <a:spcPct val="50000"/>
              </a:spcBef>
            </a:pPr>
            <a:r>
              <a:rPr lang="en-US" dirty="0"/>
              <a:t>Katmai Caldera 1915</a:t>
            </a:r>
          </a:p>
        </p:txBody>
      </p:sp>
      <p:pic>
        <p:nvPicPr>
          <p:cNvPr id="6" name="Picture 5" descr="Burj Dubai.tif"/>
          <p:cNvPicPr>
            <a:picLocks noChangeAspect="1"/>
          </p:cNvPicPr>
          <p:nvPr/>
        </p:nvPicPr>
        <p:blipFill>
          <a:blip r:embed="rId4" cstate="print"/>
          <a:stretch>
            <a:fillRect/>
          </a:stretch>
        </p:blipFill>
        <p:spPr>
          <a:xfrm>
            <a:off x="6675120" y="3429000"/>
            <a:ext cx="294668" cy="126187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atmai Caldera"/>
          <p:cNvPicPr>
            <a:picLocks noChangeAspect="1" noChangeArrowheads="1"/>
          </p:cNvPicPr>
          <p:nvPr/>
        </p:nvPicPr>
        <p:blipFill>
          <a:blip r:embed="rId3"/>
          <a:srcRect/>
          <a:stretch>
            <a:fillRect/>
          </a:stretch>
        </p:blipFill>
        <p:spPr bwMode="auto">
          <a:xfrm>
            <a:off x="0" y="677862"/>
            <a:ext cx="9144000" cy="6180138"/>
          </a:xfrm>
          <a:prstGeom prst="rect">
            <a:avLst/>
          </a:prstGeom>
          <a:noFill/>
          <a:ln w="9525">
            <a:noFill/>
            <a:miter lim="800000"/>
            <a:headEnd/>
            <a:tailEnd/>
          </a:ln>
        </p:spPr>
      </p:pic>
      <p:sp>
        <p:nvSpPr>
          <p:cNvPr id="7171" name="Text Box 3"/>
          <p:cNvSpPr txBox="1">
            <a:spLocks noChangeArrowheads="1"/>
          </p:cNvSpPr>
          <p:nvPr/>
        </p:nvSpPr>
        <p:spPr bwMode="auto">
          <a:xfrm>
            <a:off x="0" y="88900"/>
            <a:ext cx="9144000" cy="519112"/>
          </a:xfrm>
          <a:prstGeom prst="rect">
            <a:avLst/>
          </a:prstGeom>
          <a:noFill/>
          <a:ln w="9525">
            <a:noFill/>
            <a:miter lim="800000"/>
            <a:headEnd/>
            <a:tailEnd/>
          </a:ln>
        </p:spPr>
        <p:txBody>
          <a:bodyPr>
            <a:spAutoFit/>
          </a:bodyPr>
          <a:lstStyle/>
          <a:p>
            <a:pPr>
              <a:spcBef>
                <a:spcPct val="50000"/>
              </a:spcBef>
            </a:pPr>
            <a:r>
              <a:rPr lang="en-US" dirty="0"/>
              <a:t>Katmai Caldera, 1990</a:t>
            </a:r>
          </a:p>
        </p:txBody>
      </p:sp>
      <p:sp>
        <p:nvSpPr>
          <p:cNvPr id="7172" name="Line 4"/>
          <p:cNvSpPr>
            <a:spLocks noChangeShapeType="1"/>
          </p:cNvSpPr>
          <p:nvPr/>
        </p:nvSpPr>
        <p:spPr bwMode="auto">
          <a:xfrm>
            <a:off x="2819400" y="2125662"/>
            <a:ext cx="3810000" cy="0"/>
          </a:xfrm>
          <a:prstGeom prst="line">
            <a:avLst/>
          </a:prstGeom>
          <a:noFill/>
          <a:ln w="38100">
            <a:solidFill>
              <a:schemeClr val="bg1"/>
            </a:solidFill>
            <a:round/>
            <a:headEnd type="triangle" w="med" len="med"/>
            <a:tailEnd type="triangle" w="med" len="med"/>
          </a:ln>
        </p:spPr>
        <p:txBody>
          <a:bodyPr/>
          <a:lstStyle/>
          <a:p>
            <a:endParaRPr lang="en-US" dirty="0"/>
          </a:p>
        </p:txBody>
      </p:sp>
      <p:sp>
        <p:nvSpPr>
          <p:cNvPr id="7173" name="Text Box 5"/>
          <p:cNvSpPr txBox="1">
            <a:spLocks noChangeArrowheads="1"/>
          </p:cNvSpPr>
          <p:nvPr/>
        </p:nvSpPr>
        <p:spPr bwMode="auto">
          <a:xfrm>
            <a:off x="3581400" y="1592262"/>
            <a:ext cx="1981200" cy="519113"/>
          </a:xfrm>
          <a:prstGeom prst="rect">
            <a:avLst/>
          </a:prstGeom>
          <a:noFill/>
          <a:ln w="9525">
            <a:noFill/>
            <a:miter lim="800000"/>
            <a:headEnd/>
            <a:tailEnd/>
          </a:ln>
        </p:spPr>
        <p:txBody>
          <a:bodyPr>
            <a:spAutoFit/>
          </a:bodyPr>
          <a:lstStyle/>
          <a:p>
            <a:pPr>
              <a:spcBef>
                <a:spcPct val="50000"/>
              </a:spcBef>
            </a:pPr>
            <a:r>
              <a:rPr lang="en-US" dirty="0"/>
              <a:t>1.5 km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81000" y="0"/>
            <a:ext cx="8458200" cy="1631216"/>
          </a:xfrm>
          <a:prstGeom prst="rect">
            <a:avLst/>
          </a:prstGeom>
          <a:noFill/>
          <a:ln w="9525">
            <a:noFill/>
            <a:miter lim="800000"/>
            <a:headEnd/>
            <a:tailEnd/>
          </a:ln>
        </p:spPr>
        <p:txBody>
          <a:bodyPr>
            <a:spAutoFit/>
          </a:bodyPr>
          <a:lstStyle/>
          <a:p>
            <a:pPr marL="342900" indent="-342900">
              <a:spcBef>
                <a:spcPct val="50000"/>
              </a:spcBef>
            </a:pPr>
            <a:r>
              <a:rPr lang="en-US" u="sng" dirty="0">
                <a:effectLst>
                  <a:outerShdw blurRad="38100" dist="38100" dir="2700000" algn="tl">
                    <a:srgbClr val="000000">
                      <a:alpha val="43137"/>
                    </a:srgbClr>
                  </a:outerShdw>
                </a:effectLst>
              </a:rPr>
              <a:t>KATMAI / NOVARUPTA</a:t>
            </a:r>
          </a:p>
          <a:p>
            <a:pPr marL="342900" indent="-342900" algn="l">
              <a:spcBef>
                <a:spcPct val="50000"/>
              </a:spcBef>
              <a:buFontTx/>
              <a:buAutoNum type="arabicPeriod"/>
            </a:pPr>
            <a:r>
              <a:rPr lang="en-US" sz="2400" dirty="0">
                <a:solidFill>
                  <a:schemeClr val="bg2"/>
                </a:solidFill>
              </a:rPr>
              <a:t>1912 eruption was largest of the entire 20</a:t>
            </a:r>
            <a:r>
              <a:rPr lang="en-US" sz="2400" baseline="30000" dirty="0">
                <a:solidFill>
                  <a:schemeClr val="bg2"/>
                </a:solidFill>
              </a:rPr>
              <a:t>th</a:t>
            </a:r>
            <a:r>
              <a:rPr lang="en-US" sz="2400" dirty="0">
                <a:solidFill>
                  <a:schemeClr val="bg2"/>
                </a:solidFill>
              </a:rPr>
              <a:t> century</a:t>
            </a:r>
            <a:endParaRPr lang="en-US" sz="2400"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sz="2400" dirty="0">
                <a:effectLst>
                  <a:outerShdw blurRad="38100" dist="38100" dir="2700000" algn="tl">
                    <a:srgbClr val="000000">
                      <a:alpha val="43137"/>
                    </a:srgbClr>
                  </a:outerShdw>
                </a:effectLst>
              </a:rPr>
              <a:t>From Novarupta vent 10 km away!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atmai true color"/>
          <p:cNvPicPr>
            <a:picLocks noChangeAspect="1" noChangeArrowheads="1"/>
          </p:cNvPicPr>
          <p:nvPr/>
        </p:nvPicPr>
        <p:blipFill>
          <a:blip r:embed="rId3"/>
          <a:srcRect l="1970" t="4568" r="554" b="35289"/>
          <a:stretch>
            <a:fillRect/>
          </a:stretch>
        </p:blipFill>
        <p:spPr bwMode="auto">
          <a:xfrm>
            <a:off x="304800" y="0"/>
            <a:ext cx="8610600" cy="6870700"/>
          </a:xfrm>
          <a:prstGeom prst="rect">
            <a:avLst/>
          </a:prstGeom>
          <a:noFill/>
          <a:ln w="9525">
            <a:noFill/>
            <a:miter lim="800000"/>
            <a:headEnd/>
            <a:tailEnd/>
          </a:ln>
        </p:spPr>
      </p:pic>
      <p:cxnSp>
        <p:nvCxnSpPr>
          <p:cNvPr id="4" name="Straight Arrow Connector 3"/>
          <p:cNvCxnSpPr/>
          <p:nvPr/>
        </p:nvCxnSpPr>
        <p:spPr bwMode="auto">
          <a:xfrm>
            <a:off x="3479800" y="3162300"/>
            <a:ext cx="2552700" cy="266700"/>
          </a:xfrm>
          <a:prstGeom prst="straightConnector1">
            <a:avLst/>
          </a:prstGeom>
          <a:solidFill>
            <a:schemeClr val="accent1"/>
          </a:solidFill>
          <a:ln w="50800" cap="flat" cmpd="sng" algn="ctr">
            <a:solidFill>
              <a:schemeClr val="bg1"/>
            </a:solidFill>
            <a:prstDash val="solid"/>
            <a:round/>
            <a:headEnd type="arrow"/>
            <a:tailEnd type="arrow"/>
          </a:ln>
          <a:effectLst/>
        </p:spPr>
      </p:cxnSp>
      <p:sp>
        <p:nvSpPr>
          <p:cNvPr id="5" name="TextBox 4"/>
          <p:cNvSpPr txBox="1"/>
          <p:nvPr/>
        </p:nvSpPr>
        <p:spPr>
          <a:xfrm rot="345640">
            <a:off x="4216400" y="2829580"/>
            <a:ext cx="12065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10 km</a:t>
            </a:r>
            <a:endParaRPr lang="en-US"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atmai true color"/>
          <p:cNvPicPr>
            <a:picLocks noChangeAspect="1" noChangeArrowheads="1"/>
          </p:cNvPicPr>
          <p:nvPr/>
        </p:nvPicPr>
        <p:blipFill>
          <a:blip r:embed="rId3"/>
          <a:srcRect l="1970" t="4568" r="554" b="35289"/>
          <a:stretch>
            <a:fillRect/>
          </a:stretch>
        </p:blipFill>
        <p:spPr bwMode="auto">
          <a:xfrm>
            <a:off x="304800" y="0"/>
            <a:ext cx="8610600" cy="6870700"/>
          </a:xfrm>
          <a:prstGeom prst="rect">
            <a:avLst/>
          </a:prstGeom>
          <a:noFill/>
          <a:ln w="9525">
            <a:noFill/>
            <a:miter lim="800000"/>
            <a:headEnd/>
            <a:tailEnd/>
          </a:ln>
        </p:spPr>
      </p:pic>
      <p:sp>
        <p:nvSpPr>
          <p:cNvPr id="6" name="Oval 5"/>
          <p:cNvSpPr/>
          <p:nvPr/>
        </p:nvSpPr>
        <p:spPr bwMode="auto">
          <a:xfrm>
            <a:off x="2931885" y="1721756"/>
            <a:ext cx="4216400" cy="3710215"/>
          </a:xfrm>
          <a:prstGeom prst="ellipse">
            <a:avLst/>
          </a:prstGeom>
          <a:solidFill>
            <a:srgbClr val="FF00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cxnSp>
        <p:nvCxnSpPr>
          <p:cNvPr id="4" name="Straight Arrow Connector 3"/>
          <p:cNvCxnSpPr/>
          <p:nvPr/>
        </p:nvCxnSpPr>
        <p:spPr bwMode="auto">
          <a:xfrm>
            <a:off x="3479800" y="3162300"/>
            <a:ext cx="2552700" cy="266700"/>
          </a:xfrm>
          <a:prstGeom prst="straightConnector1">
            <a:avLst/>
          </a:prstGeom>
          <a:solidFill>
            <a:schemeClr val="accent1"/>
          </a:solidFill>
          <a:ln w="50800" cap="flat" cmpd="sng" algn="ctr">
            <a:solidFill>
              <a:schemeClr val="bg1"/>
            </a:solidFill>
            <a:prstDash val="solid"/>
            <a:round/>
            <a:headEnd type="arrow"/>
            <a:tailEnd type="arrow"/>
          </a:ln>
          <a:effectLst/>
        </p:spPr>
      </p:cxnSp>
      <p:sp>
        <p:nvSpPr>
          <p:cNvPr id="5" name="TextBox 4"/>
          <p:cNvSpPr txBox="1"/>
          <p:nvPr/>
        </p:nvSpPr>
        <p:spPr>
          <a:xfrm rot="345640">
            <a:off x="4216400" y="2829580"/>
            <a:ext cx="12065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10 km</a:t>
            </a:r>
            <a:endParaRPr lang="en-US" dirty="0">
              <a:effectLst>
                <a:outerShdw blurRad="38100" dist="38100" dir="2700000" algn="tl">
                  <a:srgbClr val="000000">
                    <a:alpha val="43137"/>
                  </a:srgbClr>
                </a:outerShdw>
              </a:effectLst>
            </a:endParaRPr>
          </a:p>
        </p:txBody>
      </p:sp>
      <p:sp>
        <p:nvSpPr>
          <p:cNvPr id="7" name="TextBox 6"/>
          <p:cNvSpPr txBox="1"/>
          <p:nvPr/>
        </p:nvSpPr>
        <p:spPr>
          <a:xfrm>
            <a:off x="3385452" y="1999344"/>
            <a:ext cx="33782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Inferred size of magma chamber</a:t>
            </a:r>
            <a:endParaRPr lang="en-US"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81000" y="0"/>
            <a:ext cx="8458200" cy="2739211"/>
          </a:xfrm>
          <a:prstGeom prst="rect">
            <a:avLst/>
          </a:prstGeom>
          <a:noFill/>
          <a:ln w="9525">
            <a:noFill/>
            <a:miter lim="800000"/>
            <a:headEnd/>
            <a:tailEnd/>
          </a:ln>
        </p:spPr>
        <p:txBody>
          <a:bodyPr>
            <a:spAutoFit/>
          </a:bodyPr>
          <a:lstStyle/>
          <a:p>
            <a:pPr marL="342900" indent="-342900">
              <a:spcBef>
                <a:spcPct val="50000"/>
              </a:spcBef>
            </a:pPr>
            <a:r>
              <a:rPr lang="en-US" u="sng" dirty="0">
                <a:effectLst>
                  <a:outerShdw blurRad="38100" dist="38100" dir="2700000" algn="tl">
                    <a:srgbClr val="000000">
                      <a:alpha val="43137"/>
                    </a:srgbClr>
                  </a:outerShdw>
                </a:effectLst>
              </a:rPr>
              <a:t>KATMAI / NOVARUPTA</a:t>
            </a:r>
          </a:p>
          <a:p>
            <a:pPr marL="342900" indent="-342900" algn="l">
              <a:spcBef>
                <a:spcPct val="50000"/>
              </a:spcBef>
              <a:buFontTx/>
              <a:buAutoNum type="arabicPeriod"/>
            </a:pPr>
            <a:r>
              <a:rPr lang="en-US" sz="2400" dirty="0">
                <a:solidFill>
                  <a:schemeClr val="bg2"/>
                </a:solidFill>
              </a:rPr>
              <a:t>1912 eruption was largest of the entire 20</a:t>
            </a:r>
            <a:r>
              <a:rPr lang="en-US" sz="2400" baseline="30000" dirty="0">
                <a:solidFill>
                  <a:schemeClr val="bg2"/>
                </a:solidFill>
              </a:rPr>
              <a:t>th</a:t>
            </a:r>
            <a:r>
              <a:rPr lang="en-US" sz="2400" dirty="0">
                <a:solidFill>
                  <a:schemeClr val="bg2"/>
                </a:solidFill>
              </a:rPr>
              <a:t> century</a:t>
            </a:r>
          </a:p>
          <a:p>
            <a:pPr marL="342900" indent="-342900" algn="l">
              <a:spcBef>
                <a:spcPct val="50000"/>
              </a:spcBef>
              <a:buFontTx/>
              <a:buAutoNum type="arabicPeriod"/>
            </a:pPr>
            <a:r>
              <a:rPr lang="en-US" sz="2400" dirty="0">
                <a:solidFill>
                  <a:schemeClr val="bg2"/>
                </a:solidFill>
              </a:rPr>
              <a:t>From Novarupta vent 10 km away!</a:t>
            </a:r>
            <a:endParaRPr lang="en-US" sz="2400"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sz="2400" dirty="0">
                <a:effectLst>
                  <a:outerShdw blurRad="38100" dist="38100" dir="2700000" algn="tl">
                    <a:srgbClr val="000000">
                      <a:alpha val="43137"/>
                    </a:srgbClr>
                  </a:outerShdw>
                </a:effectLst>
              </a:rPr>
              <a:t>Tephra fall caused flooding</a:t>
            </a:r>
          </a:p>
          <a:p>
            <a:pPr marL="800100" lvl="1" indent="-342900" algn="l">
              <a:spcBef>
                <a:spcPct val="50000"/>
              </a:spcBef>
              <a:buFontTx/>
              <a:buChar char="•"/>
            </a:pPr>
            <a:r>
              <a:rPr lang="en-US" sz="2400" dirty="0">
                <a:effectLst>
                  <a:outerShdw blurRad="38100" dist="38100" dir="2700000" algn="tl">
                    <a:srgbClr val="000000">
                      <a:alpha val="43137"/>
                    </a:srgbClr>
                  </a:outerShdw>
                </a:effectLst>
              </a:rPr>
              <a:t>Stream </a:t>
            </a:r>
            <a:r>
              <a:rPr lang="en-US" sz="2400" dirty="0" smtClean="0">
                <a:effectLst>
                  <a:outerShdw blurRad="38100" dist="38100" dir="2700000" algn="tl">
                    <a:srgbClr val="000000">
                      <a:alpha val="43137"/>
                    </a:srgbClr>
                  </a:outerShdw>
                </a:effectLst>
              </a:rPr>
              <a:t>aggradation</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tmai Creek.jpg"/>
          <p:cNvPicPr>
            <a:picLocks noChangeAspect="1"/>
          </p:cNvPicPr>
          <p:nvPr/>
        </p:nvPicPr>
        <p:blipFill>
          <a:blip r:embed="rId3"/>
          <a:stretch>
            <a:fillRect/>
          </a:stretch>
        </p:blipFill>
        <p:spPr>
          <a:xfrm>
            <a:off x="0" y="71437"/>
            <a:ext cx="9144000" cy="6715125"/>
          </a:xfrm>
          <a:prstGeom prst="rect">
            <a:avLst/>
          </a:prstGeom>
        </p:spPr>
      </p:pic>
      <p:sp>
        <p:nvSpPr>
          <p:cNvPr id="3" name="TextBox 2"/>
          <p:cNvSpPr txBox="1"/>
          <p:nvPr/>
        </p:nvSpPr>
        <p:spPr>
          <a:xfrm rot="2055954">
            <a:off x="2832100" y="3390900"/>
            <a:ext cx="30226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Katmai River</a:t>
            </a:r>
            <a:endParaRPr lang="en-US" dirty="0">
              <a:effectLst>
                <a:outerShdw blurRad="38100" dist="38100" dir="2700000" algn="tl">
                  <a:srgbClr val="000000">
                    <a:alpha val="43137"/>
                  </a:srgbClr>
                </a:outerShdw>
              </a:effectLst>
            </a:endParaRPr>
          </a:p>
        </p:txBody>
      </p:sp>
      <p:sp>
        <p:nvSpPr>
          <p:cNvPr id="4" name="TextBox 3"/>
          <p:cNvSpPr txBox="1"/>
          <p:nvPr/>
        </p:nvSpPr>
        <p:spPr>
          <a:xfrm rot="16720160">
            <a:off x="4470400" y="2730500"/>
            <a:ext cx="30226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Soluka Creek</a:t>
            </a:r>
            <a:endParaRPr lang="en-US" dirty="0">
              <a:effectLst>
                <a:outerShdw blurRad="38100" dist="38100" dir="2700000" algn="tl">
                  <a:srgbClr val="000000">
                    <a:alpha val="43137"/>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atmai 1915b"/>
          <p:cNvPicPr>
            <a:picLocks noChangeAspect="1" noChangeArrowheads="1"/>
          </p:cNvPicPr>
          <p:nvPr/>
        </p:nvPicPr>
        <p:blipFill>
          <a:blip r:embed="rId3"/>
          <a:srcRect/>
          <a:stretch>
            <a:fillRect/>
          </a:stretch>
        </p:blipFill>
        <p:spPr bwMode="auto">
          <a:xfrm>
            <a:off x="0" y="498475"/>
            <a:ext cx="9144000" cy="5861050"/>
          </a:xfrm>
          <a:prstGeom prst="rect">
            <a:avLst/>
          </a:prstGeom>
          <a:noFill/>
          <a:ln w="9525">
            <a:noFill/>
            <a:miter lim="800000"/>
            <a:headEnd/>
            <a:tailEnd/>
          </a:ln>
        </p:spPr>
      </p:pic>
      <p:sp>
        <p:nvSpPr>
          <p:cNvPr id="12291" name="Text Box 3"/>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spcBef>
                <a:spcPct val="50000"/>
              </a:spcBef>
            </a:pPr>
            <a:r>
              <a:rPr lang="en-US" dirty="0"/>
              <a:t>Ash-laden and aggrading Katmai River, 1915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katmai 1915"/>
          <p:cNvPicPr>
            <a:picLocks noChangeAspect="1" noChangeArrowheads="1"/>
          </p:cNvPicPr>
          <p:nvPr/>
        </p:nvPicPr>
        <p:blipFill>
          <a:blip r:embed="rId3"/>
          <a:srcRect/>
          <a:stretch>
            <a:fillRect/>
          </a:stretch>
        </p:blipFill>
        <p:spPr bwMode="auto">
          <a:xfrm>
            <a:off x="0" y="505618"/>
            <a:ext cx="9144000" cy="5846763"/>
          </a:xfrm>
          <a:prstGeom prst="rect">
            <a:avLst/>
          </a:prstGeom>
          <a:noFill/>
          <a:ln w="9525">
            <a:noFill/>
            <a:miter lim="800000"/>
            <a:headEnd/>
            <a:tailEnd/>
          </a:ln>
        </p:spPr>
      </p:pic>
      <p:sp>
        <p:nvSpPr>
          <p:cNvPr id="4" name="Cloud Callout 3"/>
          <p:cNvSpPr/>
          <p:nvPr/>
        </p:nvSpPr>
        <p:spPr bwMode="auto">
          <a:xfrm>
            <a:off x="5867400" y="1905000"/>
            <a:ext cx="3086100" cy="1358900"/>
          </a:xfrm>
          <a:prstGeom prst="cloudCallout">
            <a:avLst>
              <a:gd name="adj1" fmla="val -20854"/>
              <a:gd name="adj2" fmla="val 10262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dirty="0" smtClean="0">
                <a:solidFill>
                  <a:schemeClr val="tx1"/>
                </a:solidFill>
              </a:rPr>
              <a:t>I’m glad I put on clean underwear today.</a:t>
            </a:r>
            <a:endParaRPr kumimoji="0" lang="en-US" sz="18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katmai 1915a"/>
          <p:cNvPicPr>
            <a:picLocks noChangeAspect="1" noChangeArrowheads="1"/>
          </p:cNvPicPr>
          <p:nvPr/>
        </p:nvPicPr>
        <p:blipFill>
          <a:blip r:embed="rId3"/>
          <a:srcRect/>
          <a:stretch>
            <a:fillRect/>
          </a:stretch>
        </p:blipFill>
        <p:spPr bwMode="auto">
          <a:xfrm>
            <a:off x="0" y="0"/>
            <a:ext cx="9144000" cy="6859588"/>
          </a:xfrm>
          <a:prstGeom prst="rect">
            <a:avLst/>
          </a:prstGeom>
          <a:noFill/>
          <a:ln w="9525">
            <a:noFill/>
            <a:miter lim="800000"/>
            <a:headEnd/>
            <a:tailEnd/>
          </a:ln>
        </p:spPr>
      </p:pic>
      <p:sp>
        <p:nvSpPr>
          <p:cNvPr id="3" name="Text Box 3"/>
          <p:cNvSpPr txBox="1">
            <a:spLocks noChangeArrowheads="1"/>
          </p:cNvSpPr>
          <p:nvPr/>
        </p:nvSpPr>
        <p:spPr bwMode="auto">
          <a:xfrm>
            <a:off x="0" y="4394200"/>
            <a:ext cx="9144000" cy="519113"/>
          </a:xfrm>
          <a:prstGeom prst="rect">
            <a:avLst/>
          </a:prstGeom>
          <a:noFill/>
          <a:ln w="9525">
            <a:noFill/>
            <a:miter lim="800000"/>
            <a:headEnd/>
            <a:tailEnd/>
          </a:ln>
        </p:spPr>
        <p:txBody>
          <a:bodyPr>
            <a:spAutoFit/>
          </a:bodyPr>
          <a:lstStyle/>
          <a:p>
            <a:pPr>
              <a:spcBef>
                <a:spcPct val="50000"/>
              </a:spcBef>
            </a:pPr>
            <a:r>
              <a:rPr lang="en-US" dirty="0">
                <a:effectLst>
                  <a:outerShdw blurRad="38100" dist="38100" dir="2700000" algn="tl">
                    <a:srgbClr val="000000">
                      <a:alpha val="43137"/>
                    </a:srgbClr>
                  </a:outerShdw>
                </a:effectLst>
              </a:rPr>
              <a:t>Ash-laden and aggrading </a:t>
            </a:r>
            <a:r>
              <a:rPr lang="en-US" dirty="0" smtClean="0">
                <a:effectLst>
                  <a:outerShdw blurRad="38100" dist="38100" dir="2700000" algn="tl">
                    <a:srgbClr val="000000">
                      <a:alpha val="43137"/>
                    </a:srgbClr>
                  </a:outerShdw>
                </a:effectLst>
              </a:rPr>
              <a:t>Soluka Creek, </a:t>
            </a:r>
            <a:r>
              <a:rPr lang="en-US" dirty="0">
                <a:effectLst>
                  <a:outerShdw blurRad="38100" dist="38100" dir="2700000" algn="tl">
                    <a:srgbClr val="000000">
                      <a:alpha val="43137"/>
                    </a:srgbClr>
                  </a:outerShdw>
                </a:effectLst>
              </a:rPr>
              <a:t>1915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t="15625" b="3125"/>
          <a:stretch>
            <a:fillRect/>
          </a:stretch>
        </p:blipFill>
        <p:spPr bwMode="auto">
          <a:xfrm>
            <a:off x="-1305169" y="-304800"/>
            <a:ext cx="11754338" cy="7162800"/>
          </a:xfrm>
          <a:prstGeom prst="rect">
            <a:avLst/>
          </a:prstGeom>
          <a:noFill/>
          <a:ln w="9525">
            <a:noFill/>
            <a:miter lim="800000"/>
            <a:headEnd/>
            <a:tailEnd/>
          </a:ln>
          <a:effectLst/>
        </p:spPr>
      </p:pic>
      <p:sp>
        <p:nvSpPr>
          <p:cNvPr id="3" name="TextBox 2"/>
          <p:cNvSpPr txBox="1"/>
          <p:nvPr/>
        </p:nvSpPr>
        <p:spPr>
          <a:xfrm rot="19205929">
            <a:off x="1593995" y="3839453"/>
            <a:ext cx="2946968" cy="522287"/>
          </a:xfrm>
          <a:custGeom>
            <a:avLst/>
            <a:gdLst>
              <a:gd name="connsiteX0" fmla="*/ 0 w 4724400"/>
              <a:gd name="connsiteY0" fmla="*/ 0 h 522287"/>
              <a:gd name="connsiteX1" fmla="*/ 4724400 w 4724400"/>
              <a:gd name="connsiteY1" fmla="*/ 0 h 522287"/>
              <a:gd name="connsiteX2" fmla="*/ 4724400 w 4724400"/>
              <a:gd name="connsiteY2" fmla="*/ 522287 h 522287"/>
              <a:gd name="connsiteX3" fmla="*/ 0 w 4724400"/>
              <a:gd name="connsiteY3" fmla="*/ 522287 h 522287"/>
              <a:gd name="connsiteX4" fmla="*/ 0 w 4724400"/>
              <a:gd name="connsiteY4" fmla="*/ 0 h 52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522287">
                <a:moveTo>
                  <a:pt x="0" y="0"/>
                </a:moveTo>
                <a:lnTo>
                  <a:pt x="4724400" y="0"/>
                </a:lnTo>
                <a:lnTo>
                  <a:pt x="4724400" y="522287"/>
                </a:lnTo>
                <a:lnTo>
                  <a:pt x="0" y="522287"/>
                </a:lnTo>
                <a:lnTo>
                  <a:pt x="0" y="0"/>
                </a:lnTo>
                <a:close/>
              </a:path>
            </a:pathLst>
          </a:custGeom>
          <a:noFill/>
        </p:spPr>
        <p:txBody>
          <a:bodyPr wrap="square">
            <a:spAutoFit/>
          </a:bodyPr>
          <a:lstStyle/>
          <a:p>
            <a:pPr>
              <a:defRPr/>
            </a:pPr>
            <a:r>
              <a:rPr lang="en-US" dirty="0" smtClean="0">
                <a:ln>
                  <a:solidFill>
                    <a:srgbClr val="FF0000"/>
                  </a:solidFill>
                </a:ln>
                <a:solidFill>
                  <a:srgbClr val="FFFF00"/>
                </a:solidFill>
                <a:effectLst>
                  <a:outerShdw blurRad="38100" dist="38100" dir="2700000" algn="tl">
                    <a:srgbClr val="000000">
                      <a:alpha val="43137"/>
                    </a:srgbClr>
                  </a:outerShdw>
                </a:effectLst>
              </a:rPr>
              <a:t>Volcanic Arc</a:t>
            </a:r>
            <a:endParaRPr lang="en-US" dirty="0">
              <a:ln>
                <a:solidFill>
                  <a:srgbClr val="FF0000"/>
                </a:solidFill>
              </a:ln>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4567240" y="392113"/>
            <a:ext cx="2900360" cy="522287"/>
          </a:xfrm>
          <a:custGeom>
            <a:avLst/>
            <a:gdLst>
              <a:gd name="connsiteX0" fmla="*/ 0 w 4724400"/>
              <a:gd name="connsiteY0" fmla="*/ 0 h 522287"/>
              <a:gd name="connsiteX1" fmla="*/ 4724400 w 4724400"/>
              <a:gd name="connsiteY1" fmla="*/ 0 h 522287"/>
              <a:gd name="connsiteX2" fmla="*/ 4724400 w 4724400"/>
              <a:gd name="connsiteY2" fmla="*/ 522287 h 522287"/>
              <a:gd name="connsiteX3" fmla="*/ 0 w 4724400"/>
              <a:gd name="connsiteY3" fmla="*/ 522287 h 522287"/>
              <a:gd name="connsiteX4" fmla="*/ 0 w 4724400"/>
              <a:gd name="connsiteY4" fmla="*/ 0 h 52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522287">
                <a:moveTo>
                  <a:pt x="0" y="0"/>
                </a:moveTo>
                <a:lnTo>
                  <a:pt x="4724400" y="0"/>
                </a:lnTo>
                <a:lnTo>
                  <a:pt x="4724400" y="522287"/>
                </a:lnTo>
                <a:lnTo>
                  <a:pt x="0" y="522287"/>
                </a:lnTo>
                <a:lnTo>
                  <a:pt x="0" y="0"/>
                </a:lnTo>
                <a:close/>
              </a:path>
            </a:pathLst>
          </a:custGeom>
          <a:noFill/>
        </p:spPr>
        <p:txBody>
          <a:bodyPr wrap="square">
            <a:spAutoFit/>
          </a:bodyPr>
          <a:lstStyle/>
          <a:p>
            <a:pPr>
              <a:defRPr/>
            </a:pPr>
            <a:r>
              <a:rPr lang="en-US" dirty="0" smtClean="0">
                <a:effectLst>
                  <a:outerShdw blurRad="38100" dist="38100" dir="2700000" algn="tl">
                    <a:srgbClr val="000000">
                      <a:alpha val="43137"/>
                    </a:srgbClr>
                  </a:outerShdw>
                </a:effectLst>
              </a:rPr>
              <a:t>Alaska Range</a:t>
            </a:r>
            <a:endParaRPr lang="en-US" dirty="0">
              <a:effectLst>
                <a:outerShdw blurRad="38100" dist="38100" dir="2700000" algn="tl">
                  <a:srgbClr val="000000">
                    <a:alpha val="43137"/>
                  </a:srgbClr>
                </a:outerShdw>
              </a:effectLst>
            </a:endParaRPr>
          </a:p>
        </p:txBody>
      </p:sp>
      <p:sp>
        <p:nvSpPr>
          <p:cNvPr id="6" name="TextBox 5"/>
          <p:cNvSpPr txBox="1"/>
          <p:nvPr/>
        </p:nvSpPr>
        <p:spPr>
          <a:xfrm rot="19781872">
            <a:off x="42574" y="5543326"/>
            <a:ext cx="2900360" cy="954107"/>
          </a:xfrm>
          <a:custGeom>
            <a:avLst/>
            <a:gdLst>
              <a:gd name="connsiteX0" fmla="*/ 0 w 4724400"/>
              <a:gd name="connsiteY0" fmla="*/ 0 h 522287"/>
              <a:gd name="connsiteX1" fmla="*/ 4724400 w 4724400"/>
              <a:gd name="connsiteY1" fmla="*/ 0 h 522287"/>
              <a:gd name="connsiteX2" fmla="*/ 4724400 w 4724400"/>
              <a:gd name="connsiteY2" fmla="*/ 522287 h 522287"/>
              <a:gd name="connsiteX3" fmla="*/ 0 w 4724400"/>
              <a:gd name="connsiteY3" fmla="*/ 522287 h 522287"/>
              <a:gd name="connsiteX4" fmla="*/ 0 w 4724400"/>
              <a:gd name="connsiteY4" fmla="*/ 0 h 52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522287">
                <a:moveTo>
                  <a:pt x="0" y="0"/>
                </a:moveTo>
                <a:lnTo>
                  <a:pt x="4724400" y="0"/>
                </a:lnTo>
                <a:lnTo>
                  <a:pt x="4724400" y="522287"/>
                </a:lnTo>
                <a:lnTo>
                  <a:pt x="0" y="522287"/>
                </a:lnTo>
                <a:lnTo>
                  <a:pt x="0" y="0"/>
                </a:lnTo>
                <a:close/>
              </a:path>
            </a:pathLst>
          </a:custGeom>
          <a:noFill/>
        </p:spPr>
        <p:txBody>
          <a:bodyPr wrap="square">
            <a:spAutoFit/>
          </a:bodyPr>
          <a:lstStyle/>
          <a:p>
            <a:pPr>
              <a:defRPr/>
            </a:pPr>
            <a:r>
              <a:rPr lang="en-US" dirty="0" smtClean="0">
                <a:effectLst>
                  <a:outerShdw blurRad="38100" dist="38100" dir="2700000" algn="tl">
                    <a:srgbClr val="000000">
                      <a:alpha val="43137"/>
                    </a:srgbClr>
                  </a:outerShdw>
                </a:effectLst>
              </a:rPr>
              <a:t>Aleutian Islands</a:t>
            </a:r>
            <a:endParaRPr lang="en-US" dirty="0">
              <a:effectLst>
                <a:outerShdw blurRad="38100" dist="38100" dir="2700000" algn="tl">
                  <a:srgbClr val="000000">
                    <a:alpha val="43137"/>
                  </a:srgbClr>
                </a:outerShdw>
              </a:effectLst>
            </a:endParaRPr>
          </a:p>
        </p:txBody>
      </p:sp>
      <p:sp>
        <p:nvSpPr>
          <p:cNvPr id="7" name="Freeform 6"/>
          <p:cNvSpPr/>
          <p:nvPr/>
        </p:nvSpPr>
        <p:spPr bwMode="auto">
          <a:xfrm>
            <a:off x="-1562100" y="1504950"/>
            <a:ext cx="6362700" cy="4933950"/>
          </a:xfrm>
          <a:custGeom>
            <a:avLst/>
            <a:gdLst>
              <a:gd name="connsiteX0" fmla="*/ 6362700 w 6375400"/>
              <a:gd name="connsiteY0" fmla="*/ 0 h 5013325"/>
              <a:gd name="connsiteX1" fmla="*/ 6343650 w 6375400"/>
              <a:gd name="connsiteY1" fmla="*/ 914400 h 5013325"/>
              <a:gd name="connsiteX2" fmla="*/ 6172200 w 6375400"/>
              <a:gd name="connsiteY2" fmla="*/ 1485900 h 5013325"/>
              <a:gd name="connsiteX3" fmla="*/ 5695950 w 6375400"/>
              <a:gd name="connsiteY3" fmla="*/ 2076450 h 5013325"/>
              <a:gd name="connsiteX4" fmla="*/ 4495800 w 6375400"/>
              <a:gd name="connsiteY4" fmla="*/ 3181350 h 5013325"/>
              <a:gd name="connsiteX5" fmla="*/ 3086100 w 6375400"/>
              <a:gd name="connsiteY5" fmla="*/ 4000500 h 5013325"/>
              <a:gd name="connsiteX6" fmla="*/ 533400 w 6375400"/>
              <a:gd name="connsiteY6" fmla="*/ 4857750 h 5013325"/>
              <a:gd name="connsiteX7" fmla="*/ 0 w 6375400"/>
              <a:gd name="connsiteY7" fmla="*/ 4933950 h 5013325"/>
              <a:gd name="connsiteX0" fmla="*/ 6362700 w 6454775"/>
              <a:gd name="connsiteY0" fmla="*/ 0 h 5013325"/>
              <a:gd name="connsiteX1" fmla="*/ 6343650 w 6454775"/>
              <a:gd name="connsiteY1" fmla="*/ 914400 h 5013325"/>
              <a:gd name="connsiteX2" fmla="*/ 5695950 w 6454775"/>
              <a:gd name="connsiteY2" fmla="*/ 2076450 h 5013325"/>
              <a:gd name="connsiteX3" fmla="*/ 4495800 w 6454775"/>
              <a:gd name="connsiteY3" fmla="*/ 3181350 h 5013325"/>
              <a:gd name="connsiteX4" fmla="*/ 3086100 w 6454775"/>
              <a:gd name="connsiteY4" fmla="*/ 4000500 h 5013325"/>
              <a:gd name="connsiteX5" fmla="*/ 533400 w 6454775"/>
              <a:gd name="connsiteY5" fmla="*/ 4857750 h 5013325"/>
              <a:gd name="connsiteX6" fmla="*/ 0 w 6454775"/>
              <a:gd name="connsiteY6" fmla="*/ 4933950 h 5013325"/>
              <a:gd name="connsiteX0" fmla="*/ 6362700 w 6454775"/>
              <a:gd name="connsiteY0" fmla="*/ 0 h 5013325"/>
              <a:gd name="connsiteX1" fmla="*/ 6343650 w 6454775"/>
              <a:gd name="connsiteY1" fmla="*/ 914400 h 5013325"/>
              <a:gd name="connsiteX2" fmla="*/ 5695950 w 6454775"/>
              <a:gd name="connsiteY2" fmla="*/ 2076450 h 5013325"/>
              <a:gd name="connsiteX3" fmla="*/ 4495800 w 6454775"/>
              <a:gd name="connsiteY3" fmla="*/ 3181350 h 5013325"/>
              <a:gd name="connsiteX4" fmla="*/ 3086100 w 6454775"/>
              <a:gd name="connsiteY4" fmla="*/ 4000500 h 5013325"/>
              <a:gd name="connsiteX5" fmla="*/ 533400 w 6454775"/>
              <a:gd name="connsiteY5" fmla="*/ 4857750 h 5013325"/>
              <a:gd name="connsiteX6" fmla="*/ 0 w 6454775"/>
              <a:gd name="connsiteY6"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353296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5670962 w 6362700"/>
              <a:gd name="connsiteY2" fmla="*/ 2069523 h 5013325"/>
              <a:gd name="connsiteX3" fmla="*/ 4353296 w 6362700"/>
              <a:gd name="connsiteY3" fmla="*/ 3181350 h 5013325"/>
              <a:gd name="connsiteX4" fmla="*/ 3086100 w 6362700"/>
              <a:gd name="connsiteY4" fmla="*/ 4000500 h 5013325"/>
              <a:gd name="connsiteX5" fmla="*/ 533400 w 6362700"/>
              <a:gd name="connsiteY5" fmla="*/ 4857750 h 5013325"/>
              <a:gd name="connsiteX6" fmla="*/ 0 w 6362700"/>
              <a:gd name="connsiteY6" fmla="*/ 4933950 h 5013325"/>
              <a:gd name="connsiteX0" fmla="*/ 6362700 w 6362700"/>
              <a:gd name="connsiteY0" fmla="*/ 0 h 5013325"/>
              <a:gd name="connsiteX1" fmla="*/ 5695950 w 6362700"/>
              <a:gd name="connsiteY1" fmla="*/ 2076450 h 5013325"/>
              <a:gd name="connsiteX2" fmla="*/ 5670962 w 6362700"/>
              <a:gd name="connsiteY2" fmla="*/ 2069523 h 5013325"/>
              <a:gd name="connsiteX3" fmla="*/ 4353296 w 6362700"/>
              <a:gd name="connsiteY3" fmla="*/ 3181350 h 5013325"/>
              <a:gd name="connsiteX4" fmla="*/ 3086100 w 6362700"/>
              <a:gd name="connsiteY4" fmla="*/ 4000500 h 5013325"/>
              <a:gd name="connsiteX5" fmla="*/ 533400 w 6362700"/>
              <a:gd name="connsiteY5" fmla="*/ 4857750 h 5013325"/>
              <a:gd name="connsiteX6" fmla="*/ 0 w 6362700"/>
              <a:gd name="connsiteY6" fmla="*/ 4933950 h 5013325"/>
              <a:gd name="connsiteX0" fmla="*/ 6362700 w 6362700"/>
              <a:gd name="connsiteY0" fmla="*/ 0 h 5013325"/>
              <a:gd name="connsiteX1" fmla="*/ 5695950 w 6362700"/>
              <a:gd name="connsiteY1" fmla="*/ 2076450 h 5013325"/>
              <a:gd name="connsiteX2" fmla="*/ 4353296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4353296 w 6362700"/>
              <a:gd name="connsiteY1" fmla="*/ 3181350 h 5013325"/>
              <a:gd name="connsiteX2" fmla="*/ 3086100 w 6362700"/>
              <a:gd name="connsiteY2" fmla="*/ 4000500 h 5013325"/>
              <a:gd name="connsiteX3" fmla="*/ 533400 w 6362700"/>
              <a:gd name="connsiteY3" fmla="*/ 4857750 h 5013325"/>
              <a:gd name="connsiteX4" fmla="*/ 0 w 6362700"/>
              <a:gd name="connsiteY4" fmla="*/ 4933950 h 5013325"/>
              <a:gd name="connsiteX0" fmla="*/ 6362700 w 6362700"/>
              <a:gd name="connsiteY0" fmla="*/ 0 h 5013325"/>
              <a:gd name="connsiteX1" fmla="*/ 4353296 w 6362700"/>
              <a:gd name="connsiteY1" fmla="*/ 3181350 h 5013325"/>
              <a:gd name="connsiteX2" fmla="*/ 3086100 w 6362700"/>
              <a:gd name="connsiteY2" fmla="*/ 4000500 h 5013325"/>
              <a:gd name="connsiteX3" fmla="*/ 533400 w 6362700"/>
              <a:gd name="connsiteY3" fmla="*/ 4857750 h 5013325"/>
              <a:gd name="connsiteX4" fmla="*/ 0 w 6362700"/>
              <a:gd name="connsiteY4" fmla="*/ 4933950 h 5013325"/>
              <a:gd name="connsiteX0" fmla="*/ 6362700 w 6362700"/>
              <a:gd name="connsiteY0" fmla="*/ 0 h 5013325"/>
              <a:gd name="connsiteX1" fmla="*/ 4353296 w 6362700"/>
              <a:gd name="connsiteY1" fmla="*/ 3181350 h 5013325"/>
              <a:gd name="connsiteX2" fmla="*/ 3086100 w 6362700"/>
              <a:gd name="connsiteY2" fmla="*/ 4000500 h 5013325"/>
              <a:gd name="connsiteX3" fmla="*/ 533400 w 6362700"/>
              <a:gd name="connsiteY3" fmla="*/ 4857750 h 5013325"/>
              <a:gd name="connsiteX4" fmla="*/ 0 w 6362700"/>
              <a:gd name="connsiteY4" fmla="*/ 4933950 h 5013325"/>
              <a:gd name="connsiteX0" fmla="*/ 6362700 w 6362700"/>
              <a:gd name="connsiteY0" fmla="*/ 0 h 5013325"/>
              <a:gd name="connsiteX1" fmla="*/ 4353296 w 6362700"/>
              <a:gd name="connsiteY1" fmla="*/ 3181350 h 5013325"/>
              <a:gd name="connsiteX2" fmla="*/ 533400 w 6362700"/>
              <a:gd name="connsiteY2" fmla="*/ 4857750 h 5013325"/>
              <a:gd name="connsiteX3" fmla="*/ 0 w 6362700"/>
              <a:gd name="connsiteY3" fmla="*/ 4933950 h 5013325"/>
              <a:gd name="connsiteX0" fmla="*/ 6362700 w 6362700"/>
              <a:gd name="connsiteY0" fmla="*/ 0 h 5013325"/>
              <a:gd name="connsiteX1" fmla="*/ 4353296 w 6362700"/>
              <a:gd name="connsiteY1" fmla="*/ 3181350 h 5013325"/>
              <a:gd name="connsiteX2" fmla="*/ 533400 w 6362700"/>
              <a:gd name="connsiteY2" fmla="*/ 4857750 h 5013325"/>
              <a:gd name="connsiteX3" fmla="*/ 0 w 6362700"/>
              <a:gd name="connsiteY3" fmla="*/ 4933950 h 5013325"/>
              <a:gd name="connsiteX0" fmla="*/ 6362700 w 6362700"/>
              <a:gd name="connsiteY0" fmla="*/ 0 h 4933950"/>
              <a:gd name="connsiteX1" fmla="*/ 4353296 w 6362700"/>
              <a:gd name="connsiteY1" fmla="*/ 3181350 h 4933950"/>
              <a:gd name="connsiteX2" fmla="*/ 0 w 6362700"/>
              <a:gd name="connsiteY2" fmla="*/ 4933950 h 4933950"/>
              <a:gd name="connsiteX0" fmla="*/ 6362700 w 6362700"/>
              <a:gd name="connsiteY0" fmla="*/ 0 h 4933950"/>
              <a:gd name="connsiteX1" fmla="*/ 4353296 w 6362700"/>
              <a:gd name="connsiteY1" fmla="*/ 3181350 h 4933950"/>
              <a:gd name="connsiteX2" fmla="*/ 0 w 6362700"/>
              <a:gd name="connsiteY2" fmla="*/ 4933950 h 4933950"/>
            </a:gdLst>
            <a:ahLst/>
            <a:cxnLst>
              <a:cxn ang="0">
                <a:pos x="connsiteX0" y="connsiteY0"/>
              </a:cxn>
              <a:cxn ang="0">
                <a:pos x="connsiteX1" y="connsiteY1"/>
              </a:cxn>
              <a:cxn ang="0">
                <a:pos x="connsiteX2" y="connsiteY2"/>
              </a:cxn>
            </a:cxnLst>
            <a:rect l="l" t="t" r="r" b="b"/>
            <a:pathLst>
              <a:path w="6362700" h="4933950">
                <a:moveTo>
                  <a:pt x="6362700" y="0"/>
                </a:moveTo>
                <a:cubicBezTo>
                  <a:pt x="6324085" y="1256547"/>
                  <a:pt x="5659417" y="2336471"/>
                  <a:pt x="4353296" y="3181350"/>
                </a:cubicBezTo>
                <a:cubicBezTo>
                  <a:pt x="3292846" y="4003675"/>
                  <a:pt x="2011342" y="4628202"/>
                  <a:pt x="0" y="4933950"/>
                </a:cubicBezTo>
              </a:path>
            </a:pathLst>
          </a:custGeom>
          <a:noFill/>
          <a:ln w="63500" cap="flat" cmpd="sng" algn="ctr">
            <a:solidFill>
              <a:srgbClr val="FF0000"/>
            </a:solidFill>
            <a:prstDash val="sysDot"/>
            <a:round/>
            <a:headEnd type="none" w="med" len="med"/>
            <a:tailEnd type="none" w="med" len="med"/>
          </a:ln>
          <a:effectLst>
            <a:outerShdw blurRad="38100" dist="38100" dir="2700000" algn="tl" rotWithShape="0">
              <a:srgbClr val="FFFF0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81000" y="0"/>
            <a:ext cx="8458200" cy="3293209"/>
          </a:xfrm>
          <a:prstGeom prst="rect">
            <a:avLst/>
          </a:prstGeom>
          <a:noFill/>
          <a:ln w="9525">
            <a:noFill/>
            <a:miter lim="800000"/>
            <a:headEnd/>
            <a:tailEnd/>
          </a:ln>
        </p:spPr>
        <p:txBody>
          <a:bodyPr>
            <a:spAutoFit/>
          </a:bodyPr>
          <a:lstStyle/>
          <a:p>
            <a:pPr marL="342900" indent="-342900">
              <a:spcBef>
                <a:spcPct val="50000"/>
              </a:spcBef>
            </a:pPr>
            <a:r>
              <a:rPr lang="en-US" u="sng" dirty="0">
                <a:effectLst>
                  <a:outerShdw blurRad="38100" dist="38100" dir="2700000" algn="tl">
                    <a:srgbClr val="000000">
                      <a:alpha val="43137"/>
                    </a:srgbClr>
                  </a:outerShdw>
                </a:effectLst>
              </a:rPr>
              <a:t>KATMAI / NOVARUPTA</a:t>
            </a:r>
          </a:p>
          <a:p>
            <a:pPr marL="342900" indent="-342900" algn="l">
              <a:spcBef>
                <a:spcPct val="50000"/>
              </a:spcBef>
              <a:buFontTx/>
              <a:buAutoNum type="arabicPeriod"/>
            </a:pPr>
            <a:r>
              <a:rPr lang="en-US" sz="2400" dirty="0">
                <a:solidFill>
                  <a:schemeClr val="bg2"/>
                </a:solidFill>
              </a:rPr>
              <a:t>1912 eruption was largest of the entire 20</a:t>
            </a:r>
            <a:r>
              <a:rPr lang="en-US" sz="2400" baseline="30000" dirty="0">
                <a:solidFill>
                  <a:schemeClr val="bg2"/>
                </a:solidFill>
              </a:rPr>
              <a:t>th</a:t>
            </a:r>
            <a:r>
              <a:rPr lang="en-US" sz="2400" dirty="0">
                <a:solidFill>
                  <a:schemeClr val="bg2"/>
                </a:solidFill>
              </a:rPr>
              <a:t> century</a:t>
            </a:r>
          </a:p>
          <a:p>
            <a:pPr marL="342900" indent="-342900" algn="l">
              <a:spcBef>
                <a:spcPct val="50000"/>
              </a:spcBef>
              <a:buFontTx/>
              <a:buAutoNum type="arabicPeriod"/>
            </a:pPr>
            <a:r>
              <a:rPr lang="en-US" sz="2400" dirty="0">
                <a:solidFill>
                  <a:schemeClr val="bg2"/>
                </a:solidFill>
              </a:rPr>
              <a:t>From Novarupta vent 10 km away!</a:t>
            </a:r>
            <a:endParaRPr lang="en-US" sz="2400"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sz="2400" dirty="0">
                <a:effectLst>
                  <a:outerShdw blurRad="38100" dist="38100" dir="2700000" algn="tl">
                    <a:srgbClr val="000000">
                      <a:alpha val="43137"/>
                    </a:srgbClr>
                  </a:outerShdw>
                </a:effectLst>
              </a:rPr>
              <a:t>Tephra fall caused flooding</a:t>
            </a:r>
          </a:p>
          <a:p>
            <a:pPr marL="800100" lvl="1" indent="-342900" algn="l">
              <a:spcBef>
                <a:spcPct val="50000"/>
              </a:spcBef>
              <a:buFontTx/>
              <a:buChar char="•"/>
            </a:pPr>
            <a:r>
              <a:rPr lang="en-US" sz="2400" dirty="0">
                <a:solidFill>
                  <a:schemeClr val="bg2"/>
                </a:solidFill>
              </a:rPr>
              <a:t>Stream </a:t>
            </a:r>
            <a:r>
              <a:rPr lang="en-US" sz="2400" dirty="0" smtClean="0">
                <a:solidFill>
                  <a:schemeClr val="bg2"/>
                </a:solidFill>
              </a:rPr>
              <a:t>aggradation</a:t>
            </a:r>
            <a:endParaRPr lang="en-US" sz="2400" dirty="0">
              <a:solidFill>
                <a:schemeClr val="bg2"/>
              </a:solidFill>
              <a:effectLst>
                <a:outerShdw blurRad="38100" dist="38100" dir="2700000" algn="tl">
                  <a:srgbClr val="000000">
                    <a:alpha val="43137"/>
                  </a:srgbClr>
                </a:outerShdw>
              </a:effectLst>
            </a:endParaRPr>
          </a:p>
          <a:p>
            <a:pPr marL="800100" lvl="1" indent="-342900" algn="l">
              <a:spcBef>
                <a:spcPct val="50000"/>
              </a:spcBef>
              <a:buFontTx/>
              <a:buChar char="•"/>
            </a:pPr>
            <a:r>
              <a:rPr lang="en-US" sz="2400" dirty="0">
                <a:effectLst>
                  <a:outerShdw blurRad="38100" dist="38100" dir="2700000" algn="tl">
                    <a:srgbClr val="000000">
                      <a:alpha val="43137"/>
                    </a:srgbClr>
                  </a:outerShdw>
                </a:effectLst>
              </a:rPr>
              <a:t>Failure of landslide-created dams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atmai 1915d"/>
          <p:cNvPicPr>
            <a:picLocks noChangeAspect="1" noChangeArrowheads="1"/>
          </p:cNvPicPr>
          <p:nvPr/>
        </p:nvPicPr>
        <p:blipFill>
          <a:blip r:embed="rId3"/>
          <a:srcRect/>
          <a:stretch>
            <a:fillRect/>
          </a:stretch>
        </p:blipFill>
        <p:spPr bwMode="auto">
          <a:xfrm>
            <a:off x="0" y="453231"/>
            <a:ext cx="9144000" cy="5951538"/>
          </a:xfrm>
          <a:prstGeom prst="rect">
            <a:avLst/>
          </a:prstGeom>
          <a:noFill/>
          <a:ln w="9525">
            <a:noFill/>
            <a:miter lim="800000"/>
            <a:headEnd/>
            <a:tailEnd/>
          </a:ln>
        </p:spPr>
      </p:pic>
      <p:sp>
        <p:nvSpPr>
          <p:cNvPr id="15363" name="Text Box 3"/>
          <p:cNvSpPr txBox="1">
            <a:spLocks noChangeArrowheads="1"/>
          </p:cNvSpPr>
          <p:nvPr/>
        </p:nvSpPr>
        <p:spPr bwMode="auto">
          <a:xfrm>
            <a:off x="0" y="0"/>
            <a:ext cx="9144000" cy="457200"/>
          </a:xfrm>
          <a:prstGeom prst="rect">
            <a:avLst/>
          </a:prstGeom>
          <a:noFill/>
          <a:ln w="9525">
            <a:noFill/>
            <a:miter lim="800000"/>
            <a:headEnd/>
            <a:tailEnd/>
          </a:ln>
        </p:spPr>
        <p:txBody>
          <a:bodyPr>
            <a:spAutoFit/>
          </a:bodyPr>
          <a:lstStyle/>
          <a:p>
            <a:pPr>
              <a:spcBef>
                <a:spcPct val="50000"/>
              </a:spcBef>
            </a:pPr>
            <a:r>
              <a:rPr lang="en-US" sz="2400" dirty="0"/>
              <a:t>Trees beheaded by flood due to landslide dam failure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atmai 1915d"/>
          <p:cNvPicPr>
            <a:picLocks noChangeAspect="1" noChangeArrowheads="1"/>
          </p:cNvPicPr>
          <p:nvPr/>
        </p:nvPicPr>
        <p:blipFill>
          <a:blip r:embed="rId3"/>
          <a:srcRect/>
          <a:stretch>
            <a:fillRect/>
          </a:stretch>
        </p:blipFill>
        <p:spPr bwMode="auto">
          <a:xfrm>
            <a:off x="0" y="453231"/>
            <a:ext cx="9144000" cy="5951538"/>
          </a:xfrm>
          <a:prstGeom prst="rect">
            <a:avLst/>
          </a:prstGeom>
          <a:noFill/>
          <a:ln w="9525">
            <a:noFill/>
            <a:miter lim="800000"/>
            <a:headEnd/>
            <a:tailEnd/>
          </a:ln>
        </p:spPr>
      </p:pic>
      <p:sp>
        <p:nvSpPr>
          <p:cNvPr id="15363" name="Text Box 3"/>
          <p:cNvSpPr txBox="1">
            <a:spLocks noChangeArrowheads="1"/>
          </p:cNvSpPr>
          <p:nvPr/>
        </p:nvSpPr>
        <p:spPr bwMode="auto">
          <a:xfrm>
            <a:off x="0" y="0"/>
            <a:ext cx="9144000" cy="457200"/>
          </a:xfrm>
          <a:prstGeom prst="rect">
            <a:avLst/>
          </a:prstGeom>
          <a:noFill/>
          <a:ln w="9525">
            <a:noFill/>
            <a:miter lim="800000"/>
            <a:headEnd/>
            <a:tailEnd/>
          </a:ln>
        </p:spPr>
        <p:txBody>
          <a:bodyPr>
            <a:spAutoFit/>
          </a:bodyPr>
          <a:lstStyle/>
          <a:p>
            <a:pPr>
              <a:spcBef>
                <a:spcPct val="50000"/>
              </a:spcBef>
            </a:pPr>
            <a:r>
              <a:rPr lang="en-US" sz="2400" dirty="0"/>
              <a:t>Trees beheaded by flood due to landslide dam failure</a:t>
            </a:r>
          </a:p>
        </p:txBody>
      </p:sp>
      <p:sp>
        <p:nvSpPr>
          <p:cNvPr id="4" name="Freeform 3"/>
          <p:cNvSpPr/>
          <p:nvPr/>
        </p:nvSpPr>
        <p:spPr bwMode="auto">
          <a:xfrm>
            <a:off x="-1466194" y="5076497"/>
            <a:ext cx="11666484" cy="536027"/>
          </a:xfrm>
          <a:custGeom>
            <a:avLst/>
            <a:gdLst>
              <a:gd name="connsiteX0" fmla="*/ 1213945 w 11477297"/>
              <a:gd name="connsiteY0" fmla="*/ 0 h 536027"/>
              <a:gd name="connsiteX1" fmla="*/ 4619297 w 11477297"/>
              <a:gd name="connsiteY1" fmla="*/ 31531 h 536027"/>
              <a:gd name="connsiteX2" fmla="*/ 8040414 w 11477297"/>
              <a:gd name="connsiteY2" fmla="*/ 110358 h 536027"/>
              <a:gd name="connsiteX3" fmla="*/ 8639504 w 11477297"/>
              <a:gd name="connsiteY3" fmla="*/ 157655 h 536027"/>
              <a:gd name="connsiteX4" fmla="*/ 9948041 w 11477297"/>
              <a:gd name="connsiteY4" fmla="*/ 204951 h 536027"/>
              <a:gd name="connsiteX5" fmla="*/ 10405241 w 11477297"/>
              <a:gd name="connsiteY5" fmla="*/ 189186 h 536027"/>
              <a:gd name="connsiteX6" fmla="*/ 10625959 w 11477297"/>
              <a:gd name="connsiteY6" fmla="*/ 220717 h 536027"/>
              <a:gd name="connsiteX7" fmla="*/ 11209283 w 11477297"/>
              <a:gd name="connsiteY7" fmla="*/ 362606 h 536027"/>
              <a:gd name="connsiteX8" fmla="*/ 11477297 w 11477297"/>
              <a:gd name="connsiteY8" fmla="*/ 536027 h 536027"/>
              <a:gd name="connsiteX9" fmla="*/ 0 w 11477297"/>
              <a:gd name="connsiteY9" fmla="*/ 457200 h 536027"/>
              <a:gd name="connsiteX10" fmla="*/ 551793 w 11477297"/>
              <a:gd name="connsiteY10" fmla="*/ 220717 h 536027"/>
              <a:gd name="connsiteX0" fmla="*/ 1403132 w 11666484"/>
              <a:gd name="connsiteY0" fmla="*/ 0 h 536027"/>
              <a:gd name="connsiteX1" fmla="*/ 4808484 w 11666484"/>
              <a:gd name="connsiteY1" fmla="*/ 31531 h 536027"/>
              <a:gd name="connsiteX2" fmla="*/ 8229601 w 11666484"/>
              <a:gd name="connsiteY2" fmla="*/ 110358 h 536027"/>
              <a:gd name="connsiteX3" fmla="*/ 8828691 w 11666484"/>
              <a:gd name="connsiteY3" fmla="*/ 157655 h 536027"/>
              <a:gd name="connsiteX4" fmla="*/ 10137228 w 11666484"/>
              <a:gd name="connsiteY4" fmla="*/ 204951 h 536027"/>
              <a:gd name="connsiteX5" fmla="*/ 10594428 w 11666484"/>
              <a:gd name="connsiteY5" fmla="*/ 189186 h 536027"/>
              <a:gd name="connsiteX6" fmla="*/ 10815146 w 11666484"/>
              <a:gd name="connsiteY6" fmla="*/ 220717 h 536027"/>
              <a:gd name="connsiteX7" fmla="*/ 11398470 w 11666484"/>
              <a:gd name="connsiteY7" fmla="*/ 362606 h 536027"/>
              <a:gd name="connsiteX8" fmla="*/ 11666484 w 11666484"/>
              <a:gd name="connsiteY8" fmla="*/ 536027 h 536027"/>
              <a:gd name="connsiteX9" fmla="*/ 0 w 11666484"/>
              <a:gd name="connsiteY9" fmla="*/ 457200 h 536027"/>
              <a:gd name="connsiteX10" fmla="*/ 740980 w 11666484"/>
              <a:gd name="connsiteY10" fmla="*/ 220717 h 536027"/>
              <a:gd name="connsiteX0" fmla="*/ 1403132 w 11666484"/>
              <a:gd name="connsiteY0" fmla="*/ 0 h 536027"/>
              <a:gd name="connsiteX1" fmla="*/ 4808484 w 11666484"/>
              <a:gd name="connsiteY1" fmla="*/ 31531 h 536027"/>
              <a:gd name="connsiteX2" fmla="*/ 8229601 w 11666484"/>
              <a:gd name="connsiteY2" fmla="*/ 110358 h 536027"/>
              <a:gd name="connsiteX3" fmla="*/ 8828691 w 11666484"/>
              <a:gd name="connsiteY3" fmla="*/ 157655 h 536027"/>
              <a:gd name="connsiteX4" fmla="*/ 10137228 w 11666484"/>
              <a:gd name="connsiteY4" fmla="*/ 204951 h 536027"/>
              <a:gd name="connsiteX5" fmla="*/ 10594428 w 11666484"/>
              <a:gd name="connsiteY5" fmla="*/ 189186 h 536027"/>
              <a:gd name="connsiteX6" fmla="*/ 10815146 w 11666484"/>
              <a:gd name="connsiteY6" fmla="*/ 220717 h 536027"/>
              <a:gd name="connsiteX7" fmla="*/ 11398470 w 11666484"/>
              <a:gd name="connsiteY7" fmla="*/ 362606 h 536027"/>
              <a:gd name="connsiteX8" fmla="*/ 11666484 w 11666484"/>
              <a:gd name="connsiteY8" fmla="*/ 536027 h 536027"/>
              <a:gd name="connsiteX9" fmla="*/ 0 w 11666484"/>
              <a:gd name="connsiteY9" fmla="*/ 457200 h 536027"/>
              <a:gd name="connsiteX10" fmla="*/ 740980 w 11666484"/>
              <a:gd name="connsiteY10" fmla="*/ 220717 h 536027"/>
              <a:gd name="connsiteX0" fmla="*/ 1403132 w 11666484"/>
              <a:gd name="connsiteY0" fmla="*/ 0 h 536027"/>
              <a:gd name="connsiteX1" fmla="*/ 4808484 w 11666484"/>
              <a:gd name="connsiteY1" fmla="*/ 31531 h 536027"/>
              <a:gd name="connsiteX2" fmla="*/ 8229601 w 11666484"/>
              <a:gd name="connsiteY2" fmla="*/ 110358 h 536027"/>
              <a:gd name="connsiteX3" fmla="*/ 8828691 w 11666484"/>
              <a:gd name="connsiteY3" fmla="*/ 157655 h 536027"/>
              <a:gd name="connsiteX4" fmla="*/ 10137228 w 11666484"/>
              <a:gd name="connsiteY4" fmla="*/ 204951 h 536027"/>
              <a:gd name="connsiteX5" fmla="*/ 10594428 w 11666484"/>
              <a:gd name="connsiteY5" fmla="*/ 189186 h 536027"/>
              <a:gd name="connsiteX6" fmla="*/ 10815146 w 11666484"/>
              <a:gd name="connsiteY6" fmla="*/ 220717 h 536027"/>
              <a:gd name="connsiteX7" fmla="*/ 11398470 w 11666484"/>
              <a:gd name="connsiteY7" fmla="*/ 362606 h 536027"/>
              <a:gd name="connsiteX8" fmla="*/ 11666484 w 11666484"/>
              <a:gd name="connsiteY8" fmla="*/ 536027 h 536027"/>
              <a:gd name="connsiteX9" fmla="*/ 0 w 11666484"/>
              <a:gd name="connsiteY9" fmla="*/ 529590 h 536027"/>
              <a:gd name="connsiteX10" fmla="*/ 740980 w 11666484"/>
              <a:gd name="connsiteY10" fmla="*/ 220717 h 53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66484" h="536027">
                <a:moveTo>
                  <a:pt x="1403132" y="0"/>
                </a:moveTo>
                <a:lnTo>
                  <a:pt x="4808484" y="31531"/>
                </a:lnTo>
                <a:lnTo>
                  <a:pt x="8229601" y="110358"/>
                </a:lnTo>
                <a:lnTo>
                  <a:pt x="8828691" y="157655"/>
                </a:lnTo>
                <a:lnTo>
                  <a:pt x="10137228" y="204951"/>
                </a:lnTo>
                <a:lnTo>
                  <a:pt x="10594428" y="189186"/>
                </a:lnTo>
                <a:lnTo>
                  <a:pt x="10815146" y="220717"/>
                </a:lnTo>
                <a:lnTo>
                  <a:pt x="11398470" y="362606"/>
                </a:lnTo>
                <a:lnTo>
                  <a:pt x="11666484" y="536027"/>
                </a:lnTo>
                <a:lnTo>
                  <a:pt x="0" y="529590"/>
                </a:lnTo>
                <a:lnTo>
                  <a:pt x="740980" y="220717"/>
                </a:lnTo>
              </a:path>
            </a:pathLst>
          </a:custGeom>
          <a:solidFill>
            <a:srgbClr val="FFC000">
              <a:alpha val="5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
        <p:nvSpPr>
          <p:cNvPr id="5" name="Freeform 4"/>
          <p:cNvSpPr/>
          <p:nvPr/>
        </p:nvSpPr>
        <p:spPr bwMode="auto">
          <a:xfrm>
            <a:off x="-1431235" y="5605670"/>
            <a:ext cx="11668539" cy="815008"/>
          </a:xfrm>
          <a:custGeom>
            <a:avLst/>
            <a:gdLst>
              <a:gd name="connsiteX0" fmla="*/ 0 w 11668539"/>
              <a:gd name="connsiteY0" fmla="*/ 0 h 815008"/>
              <a:gd name="connsiteX1" fmla="*/ 11668539 w 11668539"/>
              <a:gd name="connsiteY1" fmla="*/ 19878 h 815008"/>
              <a:gd name="connsiteX2" fmla="*/ 11668539 w 11668539"/>
              <a:gd name="connsiteY2" fmla="*/ 795130 h 815008"/>
              <a:gd name="connsiteX3" fmla="*/ 10654748 w 11668539"/>
              <a:gd name="connsiteY3" fmla="*/ 795130 h 815008"/>
              <a:gd name="connsiteX4" fmla="*/ 655983 w 11668539"/>
              <a:gd name="connsiteY4" fmla="*/ 815008 h 815008"/>
              <a:gd name="connsiteX5" fmla="*/ 0 w 11668539"/>
              <a:gd name="connsiteY5" fmla="*/ 0 h 81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8539" h="815008">
                <a:moveTo>
                  <a:pt x="0" y="0"/>
                </a:moveTo>
                <a:lnTo>
                  <a:pt x="11668539" y="19878"/>
                </a:lnTo>
                <a:lnTo>
                  <a:pt x="11668539" y="795130"/>
                </a:lnTo>
                <a:lnTo>
                  <a:pt x="10654748" y="795130"/>
                </a:lnTo>
                <a:lnTo>
                  <a:pt x="655983" y="815008"/>
                </a:lnTo>
                <a:lnTo>
                  <a:pt x="0" y="0"/>
                </a:lnTo>
                <a:close/>
              </a:path>
            </a:pathLst>
          </a:custGeom>
          <a:solidFill>
            <a:srgbClr val="FFC000">
              <a:alpha val="3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
        <p:nvSpPr>
          <p:cNvPr id="6" name="TextBox 5"/>
          <p:cNvSpPr txBox="1"/>
          <p:nvPr/>
        </p:nvSpPr>
        <p:spPr>
          <a:xfrm>
            <a:off x="2087212" y="5148466"/>
            <a:ext cx="4949686" cy="523220"/>
          </a:xfrm>
          <a:prstGeom prst="rect">
            <a:avLst/>
          </a:prstGeom>
          <a:noFill/>
          <a:scene3d>
            <a:camera prst="orthographicFront">
              <a:rot lat="18000000" lon="0" rev="0"/>
            </a:camera>
            <a:lightRig rig="threePt" dir="t"/>
          </a:scene3d>
        </p:spPr>
        <p:txBody>
          <a:bodyPr wrap="square" rtlCol="0">
            <a:spAutoFit/>
          </a:bodyPr>
          <a:lstStyle/>
          <a:p>
            <a:r>
              <a:rPr lang="en-US" dirty="0" smtClean="0">
                <a:effectLst>
                  <a:outerShdw blurRad="38100" dist="38100" dir="2700000" algn="tl">
                    <a:srgbClr val="000000">
                      <a:alpha val="43137"/>
                    </a:srgbClr>
                  </a:outerShdw>
                </a:effectLst>
              </a:rPr>
              <a:t>AGGRADED SEDIMENT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81000" y="0"/>
            <a:ext cx="8458200" cy="4401205"/>
          </a:xfrm>
          <a:prstGeom prst="rect">
            <a:avLst/>
          </a:prstGeom>
          <a:noFill/>
          <a:ln w="9525">
            <a:noFill/>
            <a:miter lim="800000"/>
            <a:headEnd/>
            <a:tailEnd/>
          </a:ln>
        </p:spPr>
        <p:txBody>
          <a:bodyPr>
            <a:spAutoFit/>
          </a:bodyPr>
          <a:lstStyle/>
          <a:p>
            <a:pPr marL="342900" indent="-342900">
              <a:spcBef>
                <a:spcPct val="50000"/>
              </a:spcBef>
            </a:pPr>
            <a:r>
              <a:rPr lang="en-US" u="sng" dirty="0">
                <a:effectLst>
                  <a:outerShdw blurRad="38100" dist="38100" dir="2700000" algn="tl">
                    <a:srgbClr val="000000">
                      <a:alpha val="43137"/>
                    </a:srgbClr>
                  </a:outerShdw>
                </a:effectLst>
              </a:rPr>
              <a:t>KATMAI / NOVARUPTA</a:t>
            </a:r>
          </a:p>
          <a:p>
            <a:pPr marL="342900" indent="-342900" algn="l">
              <a:spcBef>
                <a:spcPct val="50000"/>
              </a:spcBef>
              <a:buFontTx/>
              <a:buAutoNum type="arabicPeriod"/>
            </a:pPr>
            <a:r>
              <a:rPr lang="en-US" sz="2400" dirty="0">
                <a:solidFill>
                  <a:schemeClr val="bg2"/>
                </a:solidFill>
              </a:rPr>
              <a:t>1912 eruption was largest of the entire 20</a:t>
            </a:r>
            <a:r>
              <a:rPr lang="en-US" sz="2400" baseline="30000" dirty="0">
                <a:solidFill>
                  <a:schemeClr val="bg2"/>
                </a:solidFill>
              </a:rPr>
              <a:t>th</a:t>
            </a:r>
            <a:r>
              <a:rPr lang="en-US" sz="2400" dirty="0">
                <a:solidFill>
                  <a:schemeClr val="bg2"/>
                </a:solidFill>
              </a:rPr>
              <a:t> century</a:t>
            </a:r>
          </a:p>
          <a:p>
            <a:pPr marL="342900" indent="-342900" algn="l">
              <a:spcBef>
                <a:spcPct val="50000"/>
              </a:spcBef>
              <a:buFontTx/>
              <a:buAutoNum type="arabicPeriod"/>
            </a:pPr>
            <a:r>
              <a:rPr lang="en-US" sz="2400" dirty="0">
                <a:solidFill>
                  <a:schemeClr val="bg2"/>
                </a:solidFill>
              </a:rPr>
              <a:t>From Novarupta vent 10 km away!</a:t>
            </a:r>
          </a:p>
          <a:p>
            <a:pPr marL="342900" indent="-342900" algn="l">
              <a:spcBef>
                <a:spcPct val="50000"/>
              </a:spcBef>
              <a:buFontTx/>
              <a:buAutoNum type="arabicPeriod"/>
            </a:pPr>
            <a:r>
              <a:rPr lang="en-US" sz="2400" dirty="0">
                <a:solidFill>
                  <a:schemeClr val="bg2"/>
                </a:solidFill>
              </a:rPr>
              <a:t>Tephra fall caused flooding</a:t>
            </a:r>
          </a:p>
          <a:p>
            <a:pPr marL="800100" lvl="1" indent="-342900" algn="l">
              <a:spcBef>
                <a:spcPct val="50000"/>
              </a:spcBef>
              <a:buFontTx/>
              <a:buChar char="•"/>
            </a:pPr>
            <a:r>
              <a:rPr lang="en-US" sz="2400" dirty="0">
                <a:solidFill>
                  <a:schemeClr val="bg2"/>
                </a:solidFill>
              </a:rPr>
              <a:t>Stream </a:t>
            </a:r>
            <a:r>
              <a:rPr lang="en-US" sz="2400" dirty="0" smtClean="0">
                <a:solidFill>
                  <a:schemeClr val="bg2"/>
                </a:solidFill>
              </a:rPr>
              <a:t>aggradation</a:t>
            </a:r>
            <a:endParaRPr lang="en-US" sz="2400" dirty="0">
              <a:solidFill>
                <a:schemeClr val="bg2"/>
              </a:solidFill>
            </a:endParaRPr>
          </a:p>
          <a:p>
            <a:pPr marL="800100" lvl="1" indent="-342900" algn="l">
              <a:spcBef>
                <a:spcPct val="50000"/>
              </a:spcBef>
              <a:buFontTx/>
              <a:buChar char="•"/>
            </a:pPr>
            <a:r>
              <a:rPr lang="en-US" sz="2400" dirty="0">
                <a:solidFill>
                  <a:schemeClr val="bg2"/>
                </a:solidFill>
              </a:rPr>
              <a:t>Failure of landslide-created dams</a:t>
            </a:r>
            <a:endParaRPr lang="en-US" sz="2400"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sz="2400" dirty="0">
                <a:effectLst>
                  <a:outerShdw blurRad="38100" dist="38100" dir="2700000" algn="tl">
                    <a:srgbClr val="000000">
                      <a:alpha val="43137"/>
                    </a:srgbClr>
                  </a:outerShdw>
                </a:effectLst>
              </a:rPr>
              <a:t>Pyroclastic flows create “Valley of 10,000 Smokes”</a:t>
            </a:r>
          </a:p>
          <a:p>
            <a:pPr marL="800100" lvl="1" indent="-342900" algn="l">
              <a:spcBef>
                <a:spcPct val="50000"/>
              </a:spcBef>
              <a:buFontTx/>
              <a:buChar char="•"/>
            </a:pPr>
            <a:r>
              <a:rPr lang="en-US" sz="2400" dirty="0">
                <a:effectLst>
                  <a:outerShdw blurRad="38100" dist="38100" dir="2700000" algn="tl">
                    <a:srgbClr val="000000">
                      <a:alpha val="43137"/>
                    </a:srgbClr>
                  </a:outerShdw>
                </a:effectLst>
              </a:rPr>
              <a:t>30 – </a:t>
            </a:r>
            <a:r>
              <a:rPr lang="en-US" sz="2400" dirty="0" smtClean="0">
                <a:effectLst>
                  <a:outerShdw blurRad="38100" dist="38100" dir="2700000" algn="tl">
                    <a:srgbClr val="000000">
                      <a:alpha val="43137"/>
                    </a:srgbClr>
                  </a:outerShdw>
                </a:effectLst>
              </a:rPr>
              <a:t>200m </a:t>
            </a:r>
            <a:r>
              <a:rPr lang="en-US" sz="2400" dirty="0">
                <a:effectLst>
                  <a:outerShdw blurRad="38100" dist="38100" dir="2700000" algn="tl">
                    <a:srgbClr val="000000">
                      <a:alpha val="43137"/>
                    </a:srgbClr>
                  </a:outerShdw>
                </a:effectLst>
              </a:rPr>
              <a:t>thick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ap_valley_10000_smokes"/>
          <p:cNvPicPr>
            <a:picLocks noChangeAspect="1" noChangeArrowheads="1"/>
          </p:cNvPicPr>
          <p:nvPr/>
        </p:nvPicPr>
        <p:blipFill>
          <a:blip r:embed="rId3"/>
          <a:srcRect/>
          <a:stretch>
            <a:fillRect/>
          </a:stretch>
        </p:blipFill>
        <p:spPr bwMode="auto">
          <a:xfrm>
            <a:off x="1752600" y="0"/>
            <a:ext cx="5897563" cy="6858000"/>
          </a:xfrm>
          <a:prstGeom prst="rect">
            <a:avLst/>
          </a:prstGeom>
          <a:noFill/>
          <a:ln w="9525">
            <a:noFill/>
            <a:miter lim="800000"/>
            <a:headEnd/>
            <a:tailEnd/>
          </a:ln>
        </p:spPr>
      </p:pic>
      <p:sp>
        <p:nvSpPr>
          <p:cNvPr id="3" name="Left Arrow 2"/>
          <p:cNvSpPr/>
          <p:nvPr/>
        </p:nvSpPr>
        <p:spPr bwMode="auto">
          <a:xfrm>
            <a:off x="5565916" y="4651513"/>
            <a:ext cx="2425147" cy="934278"/>
          </a:xfrm>
          <a:prstGeom prst="lef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rPr>
              <a:t>1% of ash</a:t>
            </a:r>
          </a:p>
        </p:txBody>
      </p:sp>
      <p:sp>
        <p:nvSpPr>
          <p:cNvPr id="4" name="Left Arrow 3"/>
          <p:cNvSpPr/>
          <p:nvPr/>
        </p:nvSpPr>
        <p:spPr bwMode="auto">
          <a:xfrm flipH="1">
            <a:off x="1252331" y="2494722"/>
            <a:ext cx="2597426" cy="934278"/>
          </a:xfrm>
          <a:prstGeom prst="lef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rPr>
              <a:t>99% of ash</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ap_valley_10000_smokes"/>
          <p:cNvPicPr>
            <a:picLocks noChangeAspect="1" noChangeArrowheads="1"/>
          </p:cNvPicPr>
          <p:nvPr/>
        </p:nvPicPr>
        <p:blipFill>
          <a:blip r:embed="rId3"/>
          <a:srcRect/>
          <a:stretch>
            <a:fillRect/>
          </a:stretch>
        </p:blipFill>
        <p:spPr bwMode="auto">
          <a:xfrm>
            <a:off x="1752600" y="0"/>
            <a:ext cx="5897563" cy="6858000"/>
          </a:xfrm>
          <a:prstGeom prst="rect">
            <a:avLst/>
          </a:prstGeom>
          <a:noFill/>
          <a:ln w="9525">
            <a:noFill/>
            <a:miter lim="800000"/>
            <a:headEnd/>
            <a:tailEnd/>
          </a:ln>
        </p:spPr>
      </p:pic>
      <p:sp>
        <p:nvSpPr>
          <p:cNvPr id="3" name="Left Arrow 2"/>
          <p:cNvSpPr/>
          <p:nvPr/>
        </p:nvSpPr>
        <p:spPr bwMode="auto">
          <a:xfrm flipH="1">
            <a:off x="1630018" y="3429000"/>
            <a:ext cx="2743201" cy="934278"/>
          </a:xfrm>
          <a:prstGeom prst="lef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rPr>
              <a:t>200 </a:t>
            </a:r>
            <a:r>
              <a:rPr kumimoji="0" 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rPr>
              <a:t>m thick?</a:t>
            </a:r>
          </a:p>
        </p:txBody>
      </p:sp>
      <p:sp>
        <p:nvSpPr>
          <p:cNvPr id="4" name="Left Arrow 3"/>
          <p:cNvSpPr/>
          <p:nvPr/>
        </p:nvSpPr>
        <p:spPr bwMode="auto">
          <a:xfrm>
            <a:off x="3094385" y="1262272"/>
            <a:ext cx="2471532" cy="934278"/>
          </a:xfrm>
          <a:prstGeom prst="lef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rPr>
              <a:t>30 m thick</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SH80_pyroclastic_flow_from_st_helens_crater_08-07-80"/>
          <p:cNvPicPr>
            <a:picLocks noChangeAspect="1" noChangeArrowheads="1"/>
          </p:cNvPicPr>
          <p:nvPr/>
        </p:nvPicPr>
        <p:blipFill>
          <a:blip r:embed="rId3"/>
          <a:srcRect l="3662" t="38629" r="2339" b="14632"/>
          <a:stretch>
            <a:fillRect/>
          </a:stretch>
        </p:blipFill>
        <p:spPr bwMode="auto">
          <a:xfrm>
            <a:off x="0" y="0"/>
            <a:ext cx="9144000" cy="6819900"/>
          </a:xfrm>
          <a:prstGeom prst="rect">
            <a:avLst/>
          </a:prstGeom>
          <a:noFill/>
          <a:ln w="9525">
            <a:noFill/>
            <a:miter lim="800000"/>
            <a:headEnd/>
            <a:tailEnd/>
          </a:ln>
        </p:spPr>
      </p:pic>
      <p:sp>
        <p:nvSpPr>
          <p:cNvPr id="33795" name="Text Box 3"/>
          <p:cNvSpPr txBox="1">
            <a:spLocks noChangeArrowheads="1"/>
          </p:cNvSpPr>
          <p:nvPr/>
        </p:nvSpPr>
        <p:spPr bwMode="auto">
          <a:xfrm>
            <a:off x="5181600" y="5029200"/>
            <a:ext cx="2133600" cy="946150"/>
          </a:xfrm>
          <a:prstGeom prst="rect">
            <a:avLst/>
          </a:prstGeom>
          <a:noFill/>
          <a:ln w="9525">
            <a:noFill/>
            <a:miter lim="800000"/>
            <a:headEnd/>
            <a:tailEnd/>
          </a:ln>
          <a:effectLst/>
        </p:spPr>
        <p:txBody>
          <a:bodyPr>
            <a:spAutoFit/>
          </a:bodyPr>
          <a:lstStyle/>
          <a:p>
            <a:pPr>
              <a:spcBef>
                <a:spcPct val="50000"/>
              </a:spcBef>
              <a:defRPr/>
            </a:pPr>
            <a:r>
              <a:rPr lang="en-US" dirty="0">
                <a:effectLst>
                  <a:outerShdw blurRad="38100" dist="38100" dir="2700000" algn="tl">
                    <a:srgbClr val="808080"/>
                  </a:outerShdw>
                </a:effectLst>
              </a:rPr>
              <a:t>Pyroclastic flow</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katmai 1915c"/>
          <p:cNvPicPr>
            <a:picLocks noChangeAspect="1" noChangeArrowheads="1"/>
          </p:cNvPicPr>
          <p:nvPr/>
        </p:nvPicPr>
        <p:blipFill>
          <a:blip r:embed="rId3"/>
          <a:srcRect/>
          <a:stretch>
            <a:fillRect/>
          </a:stretch>
        </p:blipFill>
        <p:spPr bwMode="auto">
          <a:xfrm>
            <a:off x="0" y="473075"/>
            <a:ext cx="9144000" cy="591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sh"/>
          <p:cNvPicPr>
            <a:picLocks noChangeAspect="1" noChangeArrowheads="1"/>
          </p:cNvPicPr>
          <p:nvPr/>
        </p:nvPicPr>
        <p:blipFill>
          <a:blip r:embed="rId3"/>
          <a:srcRect/>
          <a:stretch>
            <a:fillRect/>
          </a:stretch>
        </p:blipFill>
        <p:spPr bwMode="auto">
          <a:xfrm>
            <a:off x="0" y="374650"/>
            <a:ext cx="9144000" cy="610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upload.wikimedia.org/wikipedia/commons/2/2e/AKPen2.jpg"/>
          <p:cNvPicPr>
            <a:picLocks noChangeAspect="1" noChangeArrowheads="1"/>
          </p:cNvPicPr>
          <p:nvPr/>
        </p:nvPicPr>
        <p:blipFill>
          <a:blip r:embed="rId3"/>
          <a:srcRect/>
          <a:stretch>
            <a:fillRect/>
          </a:stretch>
        </p:blipFill>
        <p:spPr bwMode="auto">
          <a:xfrm>
            <a:off x="2247900" y="-14288"/>
            <a:ext cx="4648200" cy="6886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t="15625" b="3125"/>
          <a:stretch>
            <a:fillRect/>
          </a:stretch>
        </p:blipFill>
        <p:spPr bwMode="auto">
          <a:xfrm>
            <a:off x="-1305169" y="-304800"/>
            <a:ext cx="11754338" cy="7162800"/>
          </a:xfrm>
          <a:prstGeom prst="rect">
            <a:avLst/>
          </a:prstGeom>
          <a:noFill/>
          <a:ln w="9525">
            <a:noFill/>
            <a:miter lim="800000"/>
            <a:headEnd/>
            <a:tailEnd/>
          </a:ln>
          <a:effectLst/>
        </p:spPr>
      </p:pic>
      <p:sp>
        <p:nvSpPr>
          <p:cNvPr id="3" name="TextBox 2"/>
          <p:cNvSpPr txBox="1"/>
          <p:nvPr/>
        </p:nvSpPr>
        <p:spPr>
          <a:xfrm rot="19205929">
            <a:off x="1800615" y="4183835"/>
            <a:ext cx="2946968" cy="522287"/>
          </a:xfrm>
          <a:custGeom>
            <a:avLst/>
            <a:gdLst>
              <a:gd name="connsiteX0" fmla="*/ 0 w 4724400"/>
              <a:gd name="connsiteY0" fmla="*/ 0 h 522287"/>
              <a:gd name="connsiteX1" fmla="*/ 4724400 w 4724400"/>
              <a:gd name="connsiteY1" fmla="*/ 0 h 522287"/>
              <a:gd name="connsiteX2" fmla="*/ 4724400 w 4724400"/>
              <a:gd name="connsiteY2" fmla="*/ 522287 h 522287"/>
              <a:gd name="connsiteX3" fmla="*/ 0 w 4724400"/>
              <a:gd name="connsiteY3" fmla="*/ 522287 h 522287"/>
              <a:gd name="connsiteX4" fmla="*/ 0 w 4724400"/>
              <a:gd name="connsiteY4" fmla="*/ 0 h 52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522287">
                <a:moveTo>
                  <a:pt x="0" y="0"/>
                </a:moveTo>
                <a:lnTo>
                  <a:pt x="4724400" y="0"/>
                </a:lnTo>
                <a:lnTo>
                  <a:pt x="4724400" y="522287"/>
                </a:lnTo>
                <a:lnTo>
                  <a:pt x="0" y="522287"/>
                </a:lnTo>
                <a:lnTo>
                  <a:pt x="0" y="0"/>
                </a:lnTo>
                <a:close/>
              </a:path>
            </a:pathLst>
          </a:custGeom>
          <a:noFill/>
        </p:spPr>
        <p:txBody>
          <a:bodyPr wrap="square">
            <a:spAutoFit/>
          </a:bodyPr>
          <a:lstStyle/>
          <a:p>
            <a:pPr>
              <a:defRPr/>
            </a:pPr>
            <a:r>
              <a:rPr lang="en-US" dirty="0" smtClean="0">
                <a:ln>
                  <a:solidFill>
                    <a:srgbClr val="002060"/>
                  </a:solidFill>
                </a:ln>
                <a:solidFill>
                  <a:srgbClr val="00B050"/>
                </a:solidFill>
                <a:effectLst>
                  <a:outerShdw blurRad="38100" dist="38100" dir="2700000" algn="tl">
                    <a:srgbClr val="000000">
                      <a:alpha val="43137"/>
                    </a:srgbClr>
                  </a:outerShdw>
                </a:effectLst>
              </a:rPr>
              <a:t>Forearc Basin</a:t>
            </a:r>
            <a:endParaRPr lang="en-US" dirty="0">
              <a:ln>
                <a:solidFill>
                  <a:srgbClr val="002060"/>
                </a:solidFill>
              </a:ln>
              <a:solidFill>
                <a:srgbClr val="00B050"/>
              </a:solidFill>
              <a:effectLst>
                <a:outerShdw blurRad="38100" dist="38100" dir="2700000" algn="tl">
                  <a:srgbClr val="000000">
                    <a:alpha val="43137"/>
                  </a:srgbClr>
                </a:outerShdw>
              </a:effectLst>
            </a:endParaRPr>
          </a:p>
        </p:txBody>
      </p:sp>
      <p:sp>
        <p:nvSpPr>
          <p:cNvPr id="5" name="TextBox 4"/>
          <p:cNvSpPr txBox="1"/>
          <p:nvPr/>
        </p:nvSpPr>
        <p:spPr>
          <a:xfrm>
            <a:off x="4567240" y="392113"/>
            <a:ext cx="2900360" cy="522287"/>
          </a:xfrm>
          <a:custGeom>
            <a:avLst/>
            <a:gdLst>
              <a:gd name="connsiteX0" fmla="*/ 0 w 4724400"/>
              <a:gd name="connsiteY0" fmla="*/ 0 h 522287"/>
              <a:gd name="connsiteX1" fmla="*/ 4724400 w 4724400"/>
              <a:gd name="connsiteY1" fmla="*/ 0 h 522287"/>
              <a:gd name="connsiteX2" fmla="*/ 4724400 w 4724400"/>
              <a:gd name="connsiteY2" fmla="*/ 522287 h 522287"/>
              <a:gd name="connsiteX3" fmla="*/ 0 w 4724400"/>
              <a:gd name="connsiteY3" fmla="*/ 522287 h 522287"/>
              <a:gd name="connsiteX4" fmla="*/ 0 w 4724400"/>
              <a:gd name="connsiteY4" fmla="*/ 0 h 52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522287">
                <a:moveTo>
                  <a:pt x="0" y="0"/>
                </a:moveTo>
                <a:lnTo>
                  <a:pt x="4724400" y="0"/>
                </a:lnTo>
                <a:lnTo>
                  <a:pt x="4724400" y="522287"/>
                </a:lnTo>
                <a:lnTo>
                  <a:pt x="0" y="522287"/>
                </a:lnTo>
                <a:lnTo>
                  <a:pt x="0" y="0"/>
                </a:lnTo>
                <a:close/>
              </a:path>
            </a:pathLst>
          </a:custGeom>
          <a:noFill/>
        </p:spPr>
        <p:txBody>
          <a:bodyPr wrap="square">
            <a:spAutoFit/>
          </a:bodyPr>
          <a:lstStyle/>
          <a:p>
            <a:pPr>
              <a:defRPr/>
            </a:pPr>
            <a:r>
              <a:rPr lang="en-US" dirty="0" smtClean="0">
                <a:effectLst>
                  <a:outerShdw blurRad="38100" dist="38100" dir="2700000" algn="tl">
                    <a:srgbClr val="000000">
                      <a:alpha val="43137"/>
                    </a:srgbClr>
                  </a:outerShdw>
                </a:effectLst>
              </a:rPr>
              <a:t>Alaska Range</a:t>
            </a:r>
            <a:endParaRPr lang="en-US" dirty="0">
              <a:effectLst>
                <a:outerShdw blurRad="38100" dist="38100" dir="2700000" algn="tl">
                  <a:srgbClr val="000000">
                    <a:alpha val="43137"/>
                  </a:srgbClr>
                </a:outerShdw>
              </a:effectLst>
            </a:endParaRPr>
          </a:p>
        </p:txBody>
      </p:sp>
      <p:sp>
        <p:nvSpPr>
          <p:cNvPr id="7" name="Freeform 6"/>
          <p:cNvSpPr/>
          <p:nvPr/>
        </p:nvSpPr>
        <p:spPr bwMode="auto">
          <a:xfrm>
            <a:off x="-1158350" y="1615044"/>
            <a:ext cx="6561623" cy="4954481"/>
          </a:xfrm>
          <a:custGeom>
            <a:avLst/>
            <a:gdLst>
              <a:gd name="connsiteX0" fmla="*/ 6362700 w 6375400"/>
              <a:gd name="connsiteY0" fmla="*/ 0 h 5013325"/>
              <a:gd name="connsiteX1" fmla="*/ 6343650 w 6375400"/>
              <a:gd name="connsiteY1" fmla="*/ 914400 h 5013325"/>
              <a:gd name="connsiteX2" fmla="*/ 6172200 w 6375400"/>
              <a:gd name="connsiteY2" fmla="*/ 1485900 h 5013325"/>
              <a:gd name="connsiteX3" fmla="*/ 5695950 w 6375400"/>
              <a:gd name="connsiteY3" fmla="*/ 2076450 h 5013325"/>
              <a:gd name="connsiteX4" fmla="*/ 4495800 w 6375400"/>
              <a:gd name="connsiteY4" fmla="*/ 3181350 h 5013325"/>
              <a:gd name="connsiteX5" fmla="*/ 3086100 w 6375400"/>
              <a:gd name="connsiteY5" fmla="*/ 4000500 h 5013325"/>
              <a:gd name="connsiteX6" fmla="*/ 533400 w 6375400"/>
              <a:gd name="connsiteY6" fmla="*/ 4857750 h 5013325"/>
              <a:gd name="connsiteX7" fmla="*/ 0 w 6375400"/>
              <a:gd name="connsiteY7" fmla="*/ 4933950 h 5013325"/>
              <a:gd name="connsiteX0" fmla="*/ 6362700 w 6454775"/>
              <a:gd name="connsiteY0" fmla="*/ 0 h 5013325"/>
              <a:gd name="connsiteX1" fmla="*/ 6343650 w 6454775"/>
              <a:gd name="connsiteY1" fmla="*/ 914400 h 5013325"/>
              <a:gd name="connsiteX2" fmla="*/ 5695950 w 6454775"/>
              <a:gd name="connsiteY2" fmla="*/ 2076450 h 5013325"/>
              <a:gd name="connsiteX3" fmla="*/ 4495800 w 6454775"/>
              <a:gd name="connsiteY3" fmla="*/ 3181350 h 5013325"/>
              <a:gd name="connsiteX4" fmla="*/ 3086100 w 6454775"/>
              <a:gd name="connsiteY4" fmla="*/ 4000500 h 5013325"/>
              <a:gd name="connsiteX5" fmla="*/ 533400 w 6454775"/>
              <a:gd name="connsiteY5" fmla="*/ 4857750 h 5013325"/>
              <a:gd name="connsiteX6" fmla="*/ 0 w 6454775"/>
              <a:gd name="connsiteY6" fmla="*/ 4933950 h 5013325"/>
              <a:gd name="connsiteX0" fmla="*/ 6362700 w 6454775"/>
              <a:gd name="connsiteY0" fmla="*/ 0 h 5013325"/>
              <a:gd name="connsiteX1" fmla="*/ 6343650 w 6454775"/>
              <a:gd name="connsiteY1" fmla="*/ 914400 h 5013325"/>
              <a:gd name="connsiteX2" fmla="*/ 5695950 w 6454775"/>
              <a:gd name="connsiteY2" fmla="*/ 2076450 h 5013325"/>
              <a:gd name="connsiteX3" fmla="*/ 4495800 w 6454775"/>
              <a:gd name="connsiteY3" fmla="*/ 3181350 h 5013325"/>
              <a:gd name="connsiteX4" fmla="*/ 3086100 w 6454775"/>
              <a:gd name="connsiteY4" fmla="*/ 4000500 h 5013325"/>
              <a:gd name="connsiteX5" fmla="*/ 533400 w 6454775"/>
              <a:gd name="connsiteY5" fmla="*/ 4857750 h 5013325"/>
              <a:gd name="connsiteX6" fmla="*/ 0 w 6454775"/>
              <a:gd name="connsiteY6"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353296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5670962 w 6362700"/>
              <a:gd name="connsiteY2" fmla="*/ 2069523 h 5013325"/>
              <a:gd name="connsiteX3" fmla="*/ 4353296 w 6362700"/>
              <a:gd name="connsiteY3" fmla="*/ 3181350 h 5013325"/>
              <a:gd name="connsiteX4" fmla="*/ 3086100 w 6362700"/>
              <a:gd name="connsiteY4" fmla="*/ 4000500 h 5013325"/>
              <a:gd name="connsiteX5" fmla="*/ 533400 w 6362700"/>
              <a:gd name="connsiteY5" fmla="*/ 4857750 h 5013325"/>
              <a:gd name="connsiteX6" fmla="*/ 0 w 6362700"/>
              <a:gd name="connsiteY6" fmla="*/ 4933950 h 5013325"/>
              <a:gd name="connsiteX0" fmla="*/ 6362700 w 6362700"/>
              <a:gd name="connsiteY0" fmla="*/ 0 h 5013325"/>
              <a:gd name="connsiteX1" fmla="*/ 5695950 w 6362700"/>
              <a:gd name="connsiteY1" fmla="*/ 2076450 h 5013325"/>
              <a:gd name="connsiteX2" fmla="*/ 5670962 w 6362700"/>
              <a:gd name="connsiteY2" fmla="*/ 2069523 h 5013325"/>
              <a:gd name="connsiteX3" fmla="*/ 4353296 w 6362700"/>
              <a:gd name="connsiteY3" fmla="*/ 3181350 h 5013325"/>
              <a:gd name="connsiteX4" fmla="*/ 3086100 w 6362700"/>
              <a:gd name="connsiteY4" fmla="*/ 4000500 h 5013325"/>
              <a:gd name="connsiteX5" fmla="*/ 533400 w 6362700"/>
              <a:gd name="connsiteY5" fmla="*/ 4857750 h 5013325"/>
              <a:gd name="connsiteX6" fmla="*/ 0 w 6362700"/>
              <a:gd name="connsiteY6" fmla="*/ 4933950 h 5013325"/>
              <a:gd name="connsiteX0" fmla="*/ 6362700 w 6362700"/>
              <a:gd name="connsiteY0" fmla="*/ 0 h 5013325"/>
              <a:gd name="connsiteX1" fmla="*/ 5695950 w 6362700"/>
              <a:gd name="connsiteY1" fmla="*/ 2076450 h 5013325"/>
              <a:gd name="connsiteX2" fmla="*/ 4353296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4353296 w 6362700"/>
              <a:gd name="connsiteY1" fmla="*/ 3181350 h 5013325"/>
              <a:gd name="connsiteX2" fmla="*/ 3086100 w 6362700"/>
              <a:gd name="connsiteY2" fmla="*/ 4000500 h 5013325"/>
              <a:gd name="connsiteX3" fmla="*/ 533400 w 6362700"/>
              <a:gd name="connsiteY3" fmla="*/ 4857750 h 5013325"/>
              <a:gd name="connsiteX4" fmla="*/ 0 w 6362700"/>
              <a:gd name="connsiteY4" fmla="*/ 4933950 h 5013325"/>
              <a:gd name="connsiteX0" fmla="*/ 6362700 w 6362700"/>
              <a:gd name="connsiteY0" fmla="*/ 0 h 5013325"/>
              <a:gd name="connsiteX1" fmla="*/ 4353296 w 6362700"/>
              <a:gd name="connsiteY1" fmla="*/ 3181350 h 5013325"/>
              <a:gd name="connsiteX2" fmla="*/ 3086100 w 6362700"/>
              <a:gd name="connsiteY2" fmla="*/ 4000500 h 5013325"/>
              <a:gd name="connsiteX3" fmla="*/ 533400 w 6362700"/>
              <a:gd name="connsiteY3" fmla="*/ 4857750 h 5013325"/>
              <a:gd name="connsiteX4" fmla="*/ 0 w 6362700"/>
              <a:gd name="connsiteY4" fmla="*/ 4933950 h 5013325"/>
              <a:gd name="connsiteX0" fmla="*/ 6362700 w 6362700"/>
              <a:gd name="connsiteY0" fmla="*/ 0 h 5013325"/>
              <a:gd name="connsiteX1" fmla="*/ 4353296 w 6362700"/>
              <a:gd name="connsiteY1" fmla="*/ 3181350 h 5013325"/>
              <a:gd name="connsiteX2" fmla="*/ 3086100 w 6362700"/>
              <a:gd name="connsiteY2" fmla="*/ 4000500 h 5013325"/>
              <a:gd name="connsiteX3" fmla="*/ 533400 w 6362700"/>
              <a:gd name="connsiteY3" fmla="*/ 4857750 h 5013325"/>
              <a:gd name="connsiteX4" fmla="*/ 0 w 6362700"/>
              <a:gd name="connsiteY4" fmla="*/ 4933950 h 5013325"/>
              <a:gd name="connsiteX0" fmla="*/ 6362700 w 6362700"/>
              <a:gd name="connsiteY0" fmla="*/ 0 h 5013325"/>
              <a:gd name="connsiteX1" fmla="*/ 4353296 w 6362700"/>
              <a:gd name="connsiteY1" fmla="*/ 3181350 h 5013325"/>
              <a:gd name="connsiteX2" fmla="*/ 533400 w 6362700"/>
              <a:gd name="connsiteY2" fmla="*/ 4857750 h 5013325"/>
              <a:gd name="connsiteX3" fmla="*/ 0 w 6362700"/>
              <a:gd name="connsiteY3" fmla="*/ 4933950 h 5013325"/>
              <a:gd name="connsiteX0" fmla="*/ 6362700 w 6362700"/>
              <a:gd name="connsiteY0" fmla="*/ 0 h 5013325"/>
              <a:gd name="connsiteX1" fmla="*/ 4353296 w 6362700"/>
              <a:gd name="connsiteY1" fmla="*/ 3181350 h 5013325"/>
              <a:gd name="connsiteX2" fmla="*/ 533400 w 6362700"/>
              <a:gd name="connsiteY2" fmla="*/ 4857750 h 5013325"/>
              <a:gd name="connsiteX3" fmla="*/ 0 w 6362700"/>
              <a:gd name="connsiteY3" fmla="*/ 4933950 h 5013325"/>
              <a:gd name="connsiteX0" fmla="*/ 6362700 w 6362700"/>
              <a:gd name="connsiteY0" fmla="*/ 0 h 4933950"/>
              <a:gd name="connsiteX1" fmla="*/ 4353296 w 6362700"/>
              <a:gd name="connsiteY1" fmla="*/ 3181350 h 4933950"/>
              <a:gd name="connsiteX2" fmla="*/ 0 w 6362700"/>
              <a:gd name="connsiteY2" fmla="*/ 4933950 h 4933950"/>
              <a:gd name="connsiteX0" fmla="*/ 6362700 w 6362700"/>
              <a:gd name="connsiteY0" fmla="*/ 0 h 4933950"/>
              <a:gd name="connsiteX1" fmla="*/ 4353296 w 6362700"/>
              <a:gd name="connsiteY1" fmla="*/ 3181350 h 4933950"/>
              <a:gd name="connsiteX2" fmla="*/ 0 w 6362700"/>
              <a:gd name="connsiteY2" fmla="*/ 4933950 h 4933950"/>
              <a:gd name="connsiteX0" fmla="*/ 6362700 w 6362700"/>
              <a:gd name="connsiteY0" fmla="*/ 0 h 4933950"/>
              <a:gd name="connsiteX1" fmla="*/ 4353296 w 6362700"/>
              <a:gd name="connsiteY1" fmla="*/ 3181350 h 4933950"/>
              <a:gd name="connsiteX2" fmla="*/ 0 w 6362700"/>
              <a:gd name="connsiteY2" fmla="*/ 4933950 h 4933950"/>
              <a:gd name="connsiteX0" fmla="*/ 6516006 w 6516006"/>
              <a:gd name="connsiteY0" fmla="*/ 0 h 4933950"/>
              <a:gd name="connsiteX1" fmla="*/ 4353296 w 6516006"/>
              <a:gd name="connsiteY1" fmla="*/ 3181350 h 4933950"/>
              <a:gd name="connsiteX2" fmla="*/ 0 w 6516006"/>
              <a:gd name="connsiteY2" fmla="*/ 4933950 h 4933950"/>
              <a:gd name="connsiteX0" fmla="*/ 6516006 w 6516006"/>
              <a:gd name="connsiteY0" fmla="*/ 0 h 4933950"/>
              <a:gd name="connsiteX1" fmla="*/ 4353296 w 6516006"/>
              <a:gd name="connsiteY1" fmla="*/ 3181350 h 4933950"/>
              <a:gd name="connsiteX2" fmla="*/ 0 w 6516006"/>
              <a:gd name="connsiteY2" fmla="*/ 4933950 h 4933950"/>
              <a:gd name="connsiteX0" fmla="*/ 6516006 w 6516006"/>
              <a:gd name="connsiteY0" fmla="*/ 0 h 4933950"/>
              <a:gd name="connsiteX1" fmla="*/ 4353296 w 6516006"/>
              <a:gd name="connsiteY1" fmla="*/ 3181350 h 4933950"/>
              <a:gd name="connsiteX2" fmla="*/ 0 w 6516006"/>
              <a:gd name="connsiteY2" fmla="*/ 4933950 h 4933950"/>
              <a:gd name="connsiteX0" fmla="*/ 6516006 w 6516006"/>
              <a:gd name="connsiteY0" fmla="*/ 0 h 4933950"/>
              <a:gd name="connsiteX1" fmla="*/ 4353296 w 6516006"/>
              <a:gd name="connsiteY1" fmla="*/ 3181350 h 4933950"/>
              <a:gd name="connsiteX2" fmla="*/ 0 w 6516006"/>
              <a:gd name="connsiteY2" fmla="*/ 4933950 h 4933950"/>
              <a:gd name="connsiteX0" fmla="*/ 6516006 w 6516006"/>
              <a:gd name="connsiteY0" fmla="*/ 0 h 4933950"/>
              <a:gd name="connsiteX1" fmla="*/ 4353296 w 6516006"/>
              <a:gd name="connsiteY1" fmla="*/ 3181350 h 4933950"/>
              <a:gd name="connsiteX2" fmla="*/ 0 w 6516006"/>
              <a:gd name="connsiteY2" fmla="*/ 4933950 h 4933950"/>
            </a:gdLst>
            <a:ahLst/>
            <a:cxnLst>
              <a:cxn ang="0">
                <a:pos x="connsiteX0" y="connsiteY0"/>
              </a:cxn>
              <a:cxn ang="0">
                <a:pos x="connsiteX1" y="connsiteY1"/>
              </a:cxn>
              <a:cxn ang="0">
                <a:pos x="connsiteX2" y="connsiteY2"/>
              </a:cxn>
            </a:cxnLst>
            <a:rect l="l" t="t" r="r" b="b"/>
            <a:pathLst>
              <a:path w="6516006" h="4933950">
                <a:moveTo>
                  <a:pt x="6516006" y="0"/>
                </a:moveTo>
                <a:cubicBezTo>
                  <a:pt x="5993889" y="1634983"/>
                  <a:pt x="5565076" y="2218209"/>
                  <a:pt x="4353296" y="3181350"/>
                </a:cubicBezTo>
                <a:cubicBezTo>
                  <a:pt x="3292846" y="4003675"/>
                  <a:pt x="2011342" y="4628202"/>
                  <a:pt x="0" y="4933950"/>
                </a:cubicBezTo>
              </a:path>
            </a:pathLst>
          </a:custGeom>
          <a:noFill/>
          <a:ln w="63500" cap="flat" cmpd="sng" algn="ctr">
            <a:solidFill>
              <a:srgbClr val="002060"/>
            </a:solidFill>
            <a:prstDash val="lgDashDotDot"/>
            <a:round/>
            <a:headEnd type="none" w="med" len="med"/>
            <a:tailEnd type="none" w="med" len="med"/>
          </a:ln>
          <a:effectLst>
            <a:outerShdw blurRad="38100" dist="38100" dir="2700000" algn="tl" rotWithShape="0">
              <a:srgbClr val="00B05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nps.gov/archive/katm/hrs/images/fig4-10.jpg"/>
          <p:cNvPicPr>
            <a:picLocks noChangeAspect="1" noChangeArrowheads="1"/>
          </p:cNvPicPr>
          <p:nvPr/>
        </p:nvPicPr>
        <p:blipFill>
          <a:blip r:embed="rId3"/>
          <a:srcRect/>
          <a:stretch>
            <a:fillRect/>
          </a:stretch>
        </p:blipFill>
        <p:spPr bwMode="auto">
          <a:xfrm>
            <a:off x="2611755" y="0"/>
            <a:ext cx="3920490" cy="6853017"/>
          </a:xfrm>
          <a:prstGeom prst="rect">
            <a:avLst/>
          </a:prstGeom>
          <a:noFill/>
          <a:ln w="9525">
            <a:noFill/>
            <a:miter lim="800000"/>
            <a:headEnd/>
            <a:tailEnd/>
          </a:ln>
        </p:spPr>
      </p:pic>
      <p:sp>
        <p:nvSpPr>
          <p:cNvPr id="3" name="TextBox 2"/>
          <p:cNvSpPr txBox="1"/>
          <p:nvPr/>
        </p:nvSpPr>
        <p:spPr>
          <a:xfrm>
            <a:off x="-108860" y="3013501"/>
            <a:ext cx="2906486" cy="83099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Katmai chakra adjustment</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atm0102"/>
          <p:cNvPicPr>
            <a:picLocks noChangeAspect="1" noChangeArrowheads="1"/>
          </p:cNvPicPr>
          <p:nvPr/>
        </p:nvPicPr>
        <p:blipFill>
          <a:blip r:embed="rId3"/>
          <a:srcRect b="3511"/>
          <a:stretch>
            <a:fillRect/>
          </a:stretch>
        </p:blipFill>
        <p:spPr bwMode="auto">
          <a:xfrm>
            <a:off x="0" y="420762"/>
            <a:ext cx="9144000" cy="6019800"/>
          </a:xfrm>
          <a:prstGeom prst="rect">
            <a:avLst/>
          </a:prstGeom>
          <a:noFill/>
          <a:ln w="9525">
            <a:noFill/>
            <a:miter lim="800000"/>
            <a:headEnd/>
            <a:tailEnd/>
          </a:ln>
        </p:spPr>
      </p:pic>
      <p:sp>
        <p:nvSpPr>
          <p:cNvPr id="22531" name="Text Box 3"/>
          <p:cNvSpPr txBox="1">
            <a:spLocks noChangeArrowheads="1"/>
          </p:cNvSpPr>
          <p:nvPr/>
        </p:nvSpPr>
        <p:spPr bwMode="auto">
          <a:xfrm>
            <a:off x="0" y="39756"/>
            <a:ext cx="9144000" cy="519113"/>
          </a:xfrm>
          <a:prstGeom prst="rect">
            <a:avLst/>
          </a:prstGeom>
          <a:noFill/>
          <a:ln w="9525">
            <a:noFill/>
            <a:miter lim="800000"/>
            <a:headEnd/>
            <a:tailEnd/>
          </a:ln>
        </p:spPr>
        <p:txBody>
          <a:bodyPr>
            <a:spAutoFit/>
          </a:bodyPr>
          <a:lstStyle/>
          <a:p>
            <a:pPr>
              <a:spcBef>
                <a:spcPct val="50000"/>
              </a:spcBef>
            </a:pPr>
            <a:r>
              <a:rPr lang="en-US" dirty="0"/>
              <a:t>Pumice lapilli colored by hydrothermal alteration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81000" y="0"/>
            <a:ext cx="8458200" cy="4955203"/>
          </a:xfrm>
          <a:prstGeom prst="rect">
            <a:avLst/>
          </a:prstGeom>
          <a:noFill/>
          <a:ln w="9525">
            <a:noFill/>
            <a:miter lim="800000"/>
            <a:headEnd/>
            <a:tailEnd/>
          </a:ln>
        </p:spPr>
        <p:txBody>
          <a:bodyPr>
            <a:spAutoFit/>
          </a:bodyPr>
          <a:lstStyle/>
          <a:p>
            <a:pPr marL="342900" indent="-342900">
              <a:spcBef>
                <a:spcPct val="50000"/>
              </a:spcBef>
            </a:pPr>
            <a:r>
              <a:rPr lang="en-US" u="sng" dirty="0"/>
              <a:t>KATMAI / NOVARUPTA</a:t>
            </a:r>
          </a:p>
          <a:p>
            <a:pPr marL="342900" indent="-342900" algn="l">
              <a:spcBef>
                <a:spcPct val="50000"/>
              </a:spcBef>
              <a:buFontTx/>
              <a:buAutoNum type="arabicPeriod"/>
            </a:pPr>
            <a:r>
              <a:rPr lang="en-US" sz="2400" dirty="0">
                <a:solidFill>
                  <a:schemeClr val="bg2"/>
                </a:solidFill>
              </a:rPr>
              <a:t>1912 eruption was largest of the entire 20</a:t>
            </a:r>
            <a:r>
              <a:rPr lang="en-US" sz="2400" baseline="30000" dirty="0">
                <a:solidFill>
                  <a:schemeClr val="bg2"/>
                </a:solidFill>
              </a:rPr>
              <a:t>th</a:t>
            </a:r>
            <a:r>
              <a:rPr lang="en-US" sz="2400" dirty="0">
                <a:solidFill>
                  <a:schemeClr val="bg2"/>
                </a:solidFill>
              </a:rPr>
              <a:t> century</a:t>
            </a:r>
          </a:p>
          <a:p>
            <a:pPr marL="342900" indent="-342900" algn="l">
              <a:spcBef>
                <a:spcPct val="50000"/>
              </a:spcBef>
              <a:buFontTx/>
              <a:buAutoNum type="arabicPeriod"/>
            </a:pPr>
            <a:r>
              <a:rPr lang="en-US" sz="2400" dirty="0">
                <a:solidFill>
                  <a:schemeClr val="bg2"/>
                </a:solidFill>
              </a:rPr>
              <a:t>From Novarupta vent 10 km away!</a:t>
            </a:r>
          </a:p>
          <a:p>
            <a:pPr marL="342900" indent="-342900" algn="l">
              <a:spcBef>
                <a:spcPct val="50000"/>
              </a:spcBef>
              <a:buFontTx/>
              <a:buAutoNum type="arabicPeriod"/>
            </a:pPr>
            <a:r>
              <a:rPr lang="en-US" sz="2400" dirty="0">
                <a:solidFill>
                  <a:schemeClr val="bg2"/>
                </a:solidFill>
              </a:rPr>
              <a:t>Tephra fall caused flooding</a:t>
            </a:r>
          </a:p>
          <a:p>
            <a:pPr marL="800100" lvl="1" indent="-342900" algn="l">
              <a:spcBef>
                <a:spcPct val="50000"/>
              </a:spcBef>
              <a:buFontTx/>
              <a:buChar char="•"/>
            </a:pPr>
            <a:r>
              <a:rPr lang="en-US" sz="2400" dirty="0">
                <a:solidFill>
                  <a:schemeClr val="bg2"/>
                </a:solidFill>
              </a:rPr>
              <a:t>Stream </a:t>
            </a:r>
            <a:r>
              <a:rPr lang="en-US" sz="2400" dirty="0" smtClean="0">
                <a:solidFill>
                  <a:schemeClr val="bg2"/>
                </a:solidFill>
              </a:rPr>
              <a:t>aggradation</a:t>
            </a:r>
            <a:endParaRPr lang="en-US" sz="2400" dirty="0">
              <a:solidFill>
                <a:schemeClr val="bg2"/>
              </a:solidFill>
            </a:endParaRPr>
          </a:p>
          <a:p>
            <a:pPr marL="800100" lvl="1" indent="-342900" algn="l">
              <a:spcBef>
                <a:spcPct val="50000"/>
              </a:spcBef>
              <a:buFontTx/>
              <a:buChar char="•"/>
            </a:pPr>
            <a:r>
              <a:rPr lang="en-US" sz="2400" dirty="0">
                <a:solidFill>
                  <a:schemeClr val="bg2"/>
                </a:solidFill>
              </a:rPr>
              <a:t>Failure of landslide-created dams</a:t>
            </a:r>
            <a:endParaRPr lang="en-US" sz="2400"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sz="2400" dirty="0">
                <a:effectLst>
                  <a:outerShdw blurRad="38100" dist="38100" dir="2700000" algn="tl">
                    <a:srgbClr val="000000">
                      <a:alpha val="43137"/>
                    </a:srgbClr>
                  </a:outerShdw>
                </a:effectLst>
              </a:rPr>
              <a:t>Pyroclastic flows create “Valley of 10,000 Smokes”</a:t>
            </a:r>
          </a:p>
          <a:p>
            <a:pPr marL="800100" lvl="1" indent="-342900" algn="l">
              <a:spcBef>
                <a:spcPct val="50000"/>
              </a:spcBef>
              <a:buFontTx/>
              <a:buChar char="•"/>
            </a:pPr>
            <a:r>
              <a:rPr lang="en-US" sz="2400" dirty="0">
                <a:solidFill>
                  <a:schemeClr val="bg2"/>
                </a:solidFill>
              </a:rPr>
              <a:t>30 – 250m thick </a:t>
            </a:r>
            <a:endParaRPr lang="en-US" sz="2400" dirty="0">
              <a:solidFill>
                <a:schemeClr val="bg2"/>
              </a:solidFill>
              <a:effectLst>
                <a:outerShdw blurRad="38100" dist="38100" dir="2700000" algn="tl">
                  <a:srgbClr val="000000">
                    <a:alpha val="43137"/>
                  </a:srgbClr>
                </a:outerShdw>
              </a:effectLst>
            </a:endParaRPr>
          </a:p>
          <a:p>
            <a:pPr marL="800100" lvl="1" indent="-342900" algn="l">
              <a:spcBef>
                <a:spcPct val="50000"/>
              </a:spcBef>
              <a:buFontTx/>
              <a:buChar char="•"/>
            </a:pPr>
            <a:r>
              <a:rPr lang="en-US" sz="2400" dirty="0">
                <a:effectLst>
                  <a:outerShdw blurRad="38100" dist="38100" dir="2700000" algn="tl">
                    <a:srgbClr val="000000">
                      <a:alpha val="43137"/>
                    </a:srgbClr>
                  </a:outerShdw>
                </a:effectLst>
              </a:rPr>
              <a:t>“Smoke” = groundwater steam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valley 10000 smokes"/>
          <p:cNvPicPr>
            <a:picLocks noChangeAspect="1" noChangeArrowheads="1"/>
          </p:cNvPicPr>
          <p:nvPr/>
        </p:nvPicPr>
        <p:blipFill>
          <a:blip r:embed="rId3"/>
          <a:srcRect/>
          <a:stretch>
            <a:fillRect/>
          </a:stretch>
        </p:blipFill>
        <p:spPr bwMode="auto">
          <a:xfrm>
            <a:off x="0" y="1905000"/>
            <a:ext cx="9144000" cy="2884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ovarupta3"/>
          <p:cNvPicPr>
            <a:picLocks noChangeAspect="1" noChangeArrowheads="1"/>
          </p:cNvPicPr>
          <p:nvPr/>
        </p:nvPicPr>
        <p:blipFill>
          <a:blip r:embed="rId3"/>
          <a:srcRect/>
          <a:stretch>
            <a:fillRect/>
          </a:stretch>
        </p:blipFill>
        <p:spPr bwMode="auto">
          <a:xfrm>
            <a:off x="0" y="49530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alley 10000 smokes5"/>
          <p:cNvPicPr>
            <a:picLocks noChangeAspect="1" noChangeArrowheads="1"/>
          </p:cNvPicPr>
          <p:nvPr/>
        </p:nvPicPr>
        <p:blipFill>
          <a:blip r:embed="rId3"/>
          <a:srcRect/>
          <a:stretch>
            <a:fillRect/>
          </a:stretch>
        </p:blipFill>
        <p:spPr bwMode="auto">
          <a:xfrm>
            <a:off x="0" y="0"/>
            <a:ext cx="9144000" cy="638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valley 10000 smokes3"/>
          <p:cNvPicPr>
            <a:picLocks noChangeAspect="1" noChangeArrowheads="1"/>
          </p:cNvPicPr>
          <p:nvPr/>
        </p:nvPicPr>
        <p:blipFill>
          <a:blip r:embed="rId3"/>
          <a:srcRect/>
          <a:stretch>
            <a:fillRect/>
          </a:stretch>
        </p:blipFill>
        <p:spPr bwMode="auto">
          <a:xfrm>
            <a:off x="2057400" y="0"/>
            <a:ext cx="505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valley 10000 smokes4"/>
          <p:cNvPicPr>
            <a:picLocks noChangeAspect="1" noChangeArrowheads="1"/>
          </p:cNvPicPr>
          <p:nvPr/>
        </p:nvPicPr>
        <p:blipFill>
          <a:blip r:embed="rId3"/>
          <a:srcRect/>
          <a:stretch>
            <a:fillRect/>
          </a:stretch>
        </p:blipFill>
        <p:spPr bwMode="auto">
          <a:xfrm>
            <a:off x="0" y="462756"/>
            <a:ext cx="9144000" cy="593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0"/>
            <a:ext cx="8458200" cy="6617196"/>
          </a:xfrm>
          <a:prstGeom prst="rect">
            <a:avLst/>
          </a:prstGeom>
          <a:noFill/>
          <a:ln w="9525">
            <a:noFill/>
            <a:miter lim="800000"/>
            <a:headEnd/>
            <a:tailEnd/>
          </a:ln>
        </p:spPr>
        <p:txBody>
          <a:bodyPr>
            <a:spAutoFit/>
          </a:bodyPr>
          <a:lstStyle/>
          <a:p>
            <a:pPr marL="342900" indent="-342900">
              <a:spcBef>
                <a:spcPct val="50000"/>
              </a:spcBef>
            </a:pPr>
            <a:r>
              <a:rPr lang="en-US" u="sng" dirty="0"/>
              <a:t>KATMAI / NOVARUPTA</a:t>
            </a:r>
          </a:p>
          <a:p>
            <a:pPr marL="342900" indent="-342900" algn="l">
              <a:spcBef>
                <a:spcPct val="50000"/>
              </a:spcBef>
              <a:buFontTx/>
              <a:buAutoNum type="arabicPeriod"/>
            </a:pPr>
            <a:r>
              <a:rPr lang="en-US" sz="2400" dirty="0">
                <a:solidFill>
                  <a:schemeClr val="bg2"/>
                </a:solidFill>
              </a:rPr>
              <a:t>1912 eruption was largest of the entire 20</a:t>
            </a:r>
            <a:r>
              <a:rPr lang="en-US" sz="2400" baseline="30000" dirty="0">
                <a:solidFill>
                  <a:schemeClr val="bg2"/>
                </a:solidFill>
              </a:rPr>
              <a:t>th</a:t>
            </a:r>
            <a:r>
              <a:rPr lang="en-US" sz="2400" dirty="0">
                <a:solidFill>
                  <a:schemeClr val="bg2"/>
                </a:solidFill>
              </a:rPr>
              <a:t> century</a:t>
            </a:r>
          </a:p>
          <a:p>
            <a:pPr marL="342900" indent="-342900" algn="l">
              <a:spcBef>
                <a:spcPct val="50000"/>
              </a:spcBef>
              <a:buFontTx/>
              <a:buAutoNum type="arabicPeriod"/>
            </a:pPr>
            <a:r>
              <a:rPr lang="en-US" sz="2400" dirty="0">
                <a:solidFill>
                  <a:schemeClr val="bg2"/>
                </a:solidFill>
              </a:rPr>
              <a:t>From Novarupta vent 10 km away!</a:t>
            </a:r>
          </a:p>
          <a:p>
            <a:pPr marL="342900" indent="-342900" algn="l">
              <a:spcBef>
                <a:spcPct val="50000"/>
              </a:spcBef>
              <a:buFontTx/>
              <a:buAutoNum type="arabicPeriod"/>
            </a:pPr>
            <a:r>
              <a:rPr lang="en-US" sz="2400" dirty="0">
                <a:solidFill>
                  <a:schemeClr val="bg2"/>
                </a:solidFill>
              </a:rPr>
              <a:t>Tephra fall caused flooding</a:t>
            </a:r>
          </a:p>
          <a:p>
            <a:pPr marL="800100" lvl="1" indent="-342900" algn="l">
              <a:spcBef>
                <a:spcPct val="50000"/>
              </a:spcBef>
              <a:buFontTx/>
              <a:buChar char="•"/>
            </a:pPr>
            <a:r>
              <a:rPr lang="en-US" sz="2400" dirty="0">
                <a:solidFill>
                  <a:schemeClr val="bg2"/>
                </a:solidFill>
              </a:rPr>
              <a:t>Stream </a:t>
            </a:r>
            <a:r>
              <a:rPr lang="en-US" sz="2400" dirty="0" smtClean="0">
                <a:solidFill>
                  <a:schemeClr val="bg2"/>
                </a:solidFill>
              </a:rPr>
              <a:t>aggradation</a:t>
            </a:r>
            <a:endParaRPr lang="en-US" sz="2400" dirty="0">
              <a:solidFill>
                <a:schemeClr val="bg2"/>
              </a:solidFill>
            </a:endParaRPr>
          </a:p>
          <a:p>
            <a:pPr marL="800100" lvl="1" indent="-342900" algn="l">
              <a:spcBef>
                <a:spcPct val="50000"/>
              </a:spcBef>
              <a:buFontTx/>
              <a:buChar char="•"/>
            </a:pPr>
            <a:r>
              <a:rPr lang="en-US" sz="2400" dirty="0">
                <a:solidFill>
                  <a:schemeClr val="bg2"/>
                </a:solidFill>
              </a:rPr>
              <a:t>Failure of landslide-created </a:t>
            </a:r>
            <a:r>
              <a:rPr lang="en-US" sz="2400" dirty="0">
                <a:solidFill>
                  <a:schemeClr val="bg2"/>
                </a:solidFill>
                <a:effectLst>
                  <a:outerShdw blurRad="38100" dist="38100" dir="2700000" algn="tl">
                    <a:srgbClr val="000000">
                      <a:alpha val="43137"/>
                    </a:srgbClr>
                  </a:outerShdw>
                </a:effectLst>
              </a:rPr>
              <a:t>dams</a:t>
            </a:r>
          </a:p>
          <a:p>
            <a:pPr marL="342900" indent="-342900" algn="l">
              <a:spcBef>
                <a:spcPct val="50000"/>
              </a:spcBef>
              <a:buFontTx/>
              <a:buAutoNum type="arabicPeriod"/>
            </a:pPr>
            <a:r>
              <a:rPr lang="en-US" sz="2400" dirty="0">
                <a:effectLst>
                  <a:outerShdw blurRad="38100" dist="38100" dir="2700000" algn="tl">
                    <a:srgbClr val="000000">
                      <a:alpha val="43137"/>
                    </a:srgbClr>
                  </a:outerShdw>
                </a:effectLst>
              </a:rPr>
              <a:t>Pyroclastic flows create “Valley of 10,000 Smokes”</a:t>
            </a:r>
          </a:p>
          <a:p>
            <a:pPr marL="800100" lvl="1" indent="-342900" algn="l">
              <a:spcBef>
                <a:spcPct val="50000"/>
              </a:spcBef>
              <a:buFontTx/>
              <a:buChar char="•"/>
            </a:pPr>
            <a:r>
              <a:rPr lang="en-US" sz="2400" dirty="0">
                <a:solidFill>
                  <a:schemeClr val="bg2"/>
                </a:solidFill>
              </a:rPr>
              <a:t>30 – 250m thick </a:t>
            </a:r>
          </a:p>
          <a:p>
            <a:pPr marL="800100" lvl="1" indent="-342900" algn="l">
              <a:spcBef>
                <a:spcPct val="50000"/>
              </a:spcBef>
              <a:buFontTx/>
              <a:buChar char="•"/>
            </a:pPr>
            <a:r>
              <a:rPr lang="en-US" sz="2400" dirty="0">
                <a:solidFill>
                  <a:schemeClr val="bg2"/>
                </a:solidFill>
              </a:rPr>
              <a:t>“Smoke” = groundwater steam</a:t>
            </a:r>
            <a:endParaRPr lang="en-US" sz="2400" dirty="0">
              <a:solidFill>
                <a:schemeClr val="bg2"/>
              </a:solidFill>
              <a:effectLst>
                <a:outerShdw blurRad="38100" dist="38100" dir="2700000" algn="tl">
                  <a:srgbClr val="000000">
                    <a:alpha val="43137"/>
                  </a:srgbClr>
                </a:outerShdw>
              </a:effectLst>
            </a:endParaRPr>
          </a:p>
          <a:p>
            <a:pPr marL="800100" lvl="1" indent="-342900" algn="l">
              <a:spcBef>
                <a:spcPct val="50000"/>
              </a:spcBef>
              <a:buFontTx/>
              <a:buChar char="•"/>
            </a:pPr>
            <a:r>
              <a:rPr lang="en-US" sz="2400" dirty="0">
                <a:effectLst>
                  <a:outerShdw blurRad="38100" dist="38100" dir="2700000" algn="tl">
                    <a:srgbClr val="000000">
                      <a:alpha val="43137"/>
                    </a:srgbClr>
                  </a:outerShdw>
                </a:effectLst>
              </a:rPr>
              <a:t>Active for 15 years</a:t>
            </a:r>
          </a:p>
          <a:p>
            <a:pPr marL="342900" indent="-342900" algn="l">
              <a:spcBef>
                <a:spcPct val="50000"/>
              </a:spcBef>
              <a:buFontTx/>
              <a:buAutoNum type="arabicPeriod"/>
            </a:pPr>
            <a:r>
              <a:rPr lang="en-US" sz="2400" dirty="0">
                <a:solidFill>
                  <a:schemeClr val="bg2"/>
                </a:solidFill>
              </a:rPr>
              <a:t>Katmai Caldera = ½ scale Crater Lake</a:t>
            </a:r>
          </a:p>
          <a:p>
            <a:pPr marL="342900" indent="-342900" algn="l">
              <a:spcBef>
                <a:spcPct val="50000"/>
              </a:spcBef>
              <a:buFontTx/>
              <a:buAutoNum type="arabicPeriod"/>
            </a:pPr>
            <a:r>
              <a:rPr lang="en-US" sz="2400" dirty="0">
                <a:solidFill>
                  <a:schemeClr val="bg2"/>
                </a:solidFill>
              </a:rPr>
              <a:t>Novarupta Dome is the most silicic dome on earth</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ar Fishing.">
            <a:hlinkClick r:id="rId3"/>
          </p:cNvPr>
          <p:cNvPicPr>
            <a:picLocks noChangeAspect="1" noChangeArrowheads="1"/>
          </p:cNvPicPr>
          <p:nvPr/>
        </p:nvPicPr>
        <p:blipFill>
          <a:blip r:embed="rId4"/>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t="15625" b="3125"/>
          <a:stretch>
            <a:fillRect/>
          </a:stretch>
        </p:blipFill>
        <p:spPr bwMode="auto">
          <a:xfrm>
            <a:off x="-1305169" y="-304800"/>
            <a:ext cx="11754338" cy="7162800"/>
          </a:xfrm>
          <a:prstGeom prst="rect">
            <a:avLst/>
          </a:prstGeom>
          <a:noFill/>
          <a:ln w="9525">
            <a:noFill/>
            <a:miter lim="800000"/>
            <a:headEnd/>
            <a:tailEnd/>
          </a:ln>
          <a:effectLst/>
        </p:spPr>
      </p:pic>
      <p:sp>
        <p:nvSpPr>
          <p:cNvPr id="3" name="TextBox 2"/>
          <p:cNvSpPr txBox="1"/>
          <p:nvPr/>
        </p:nvSpPr>
        <p:spPr>
          <a:xfrm rot="18848989">
            <a:off x="2990834" y="3854952"/>
            <a:ext cx="3637699" cy="523220"/>
          </a:xfrm>
          <a:custGeom>
            <a:avLst/>
            <a:gdLst>
              <a:gd name="connsiteX0" fmla="*/ 0 w 4724400"/>
              <a:gd name="connsiteY0" fmla="*/ 0 h 522287"/>
              <a:gd name="connsiteX1" fmla="*/ 4724400 w 4724400"/>
              <a:gd name="connsiteY1" fmla="*/ 0 h 522287"/>
              <a:gd name="connsiteX2" fmla="*/ 4724400 w 4724400"/>
              <a:gd name="connsiteY2" fmla="*/ 522287 h 522287"/>
              <a:gd name="connsiteX3" fmla="*/ 0 w 4724400"/>
              <a:gd name="connsiteY3" fmla="*/ 522287 h 522287"/>
              <a:gd name="connsiteX4" fmla="*/ 0 w 4724400"/>
              <a:gd name="connsiteY4" fmla="*/ 0 h 52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522287">
                <a:moveTo>
                  <a:pt x="0" y="0"/>
                </a:moveTo>
                <a:lnTo>
                  <a:pt x="4724400" y="0"/>
                </a:lnTo>
                <a:lnTo>
                  <a:pt x="4724400" y="522287"/>
                </a:lnTo>
                <a:lnTo>
                  <a:pt x="0" y="522287"/>
                </a:lnTo>
                <a:lnTo>
                  <a:pt x="0" y="0"/>
                </a:lnTo>
                <a:close/>
              </a:path>
            </a:pathLst>
          </a:custGeom>
          <a:noFill/>
          <a:ln>
            <a:noFill/>
          </a:ln>
        </p:spPr>
        <p:txBody>
          <a:bodyPr wrap="square">
            <a:spAutoFit/>
          </a:bodyPr>
          <a:lstStyle/>
          <a:p>
            <a:pPr>
              <a:defRPr/>
            </a:pPr>
            <a:r>
              <a:rPr lang="en-US" dirty="0" smtClean="0">
                <a:ln>
                  <a:solidFill>
                    <a:srgbClr val="7030A0"/>
                  </a:solidFill>
                </a:ln>
                <a:solidFill>
                  <a:srgbClr val="FFC000"/>
                </a:solidFill>
                <a:effectLst>
                  <a:outerShdw blurRad="38100" dist="38100" dir="2700000" algn="tl">
                    <a:srgbClr val="000000">
                      <a:alpha val="43137"/>
                    </a:srgbClr>
                  </a:outerShdw>
                </a:effectLst>
              </a:rPr>
              <a:t>Accretionary Wedge</a:t>
            </a:r>
            <a:endParaRPr lang="en-US" dirty="0">
              <a:ln>
                <a:solidFill>
                  <a:srgbClr val="7030A0"/>
                </a:solidFill>
              </a:ln>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4567240" y="392113"/>
            <a:ext cx="2900360" cy="522287"/>
          </a:xfrm>
          <a:custGeom>
            <a:avLst/>
            <a:gdLst>
              <a:gd name="connsiteX0" fmla="*/ 0 w 4724400"/>
              <a:gd name="connsiteY0" fmla="*/ 0 h 522287"/>
              <a:gd name="connsiteX1" fmla="*/ 4724400 w 4724400"/>
              <a:gd name="connsiteY1" fmla="*/ 0 h 522287"/>
              <a:gd name="connsiteX2" fmla="*/ 4724400 w 4724400"/>
              <a:gd name="connsiteY2" fmla="*/ 522287 h 522287"/>
              <a:gd name="connsiteX3" fmla="*/ 0 w 4724400"/>
              <a:gd name="connsiteY3" fmla="*/ 522287 h 522287"/>
              <a:gd name="connsiteX4" fmla="*/ 0 w 4724400"/>
              <a:gd name="connsiteY4" fmla="*/ 0 h 52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522287">
                <a:moveTo>
                  <a:pt x="0" y="0"/>
                </a:moveTo>
                <a:lnTo>
                  <a:pt x="4724400" y="0"/>
                </a:lnTo>
                <a:lnTo>
                  <a:pt x="4724400" y="522287"/>
                </a:lnTo>
                <a:lnTo>
                  <a:pt x="0" y="522287"/>
                </a:lnTo>
                <a:lnTo>
                  <a:pt x="0" y="0"/>
                </a:lnTo>
                <a:close/>
              </a:path>
            </a:pathLst>
          </a:custGeom>
          <a:noFill/>
        </p:spPr>
        <p:txBody>
          <a:bodyPr wrap="square">
            <a:spAutoFit/>
          </a:bodyPr>
          <a:lstStyle/>
          <a:p>
            <a:pPr>
              <a:defRPr/>
            </a:pPr>
            <a:r>
              <a:rPr lang="en-US" dirty="0" smtClean="0">
                <a:effectLst>
                  <a:outerShdw blurRad="38100" dist="38100" dir="2700000" algn="tl">
                    <a:srgbClr val="000000">
                      <a:alpha val="43137"/>
                    </a:srgbClr>
                  </a:outerShdw>
                </a:effectLst>
              </a:rPr>
              <a:t>Alaska Range</a:t>
            </a:r>
            <a:endParaRPr lang="en-US" dirty="0">
              <a:effectLst>
                <a:outerShdw blurRad="38100" dist="38100" dir="2700000" algn="tl">
                  <a:srgbClr val="000000">
                    <a:alpha val="43137"/>
                  </a:srgbClr>
                </a:outerShdw>
              </a:effectLst>
            </a:endParaRPr>
          </a:p>
        </p:txBody>
      </p:sp>
      <p:sp>
        <p:nvSpPr>
          <p:cNvPr id="7" name="Freeform 6"/>
          <p:cNvSpPr/>
          <p:nvPr/>
        </p:nvSpPr>
        <p:spPr bwMode="auto">
          <a:xfrm>
            <a:off x="-707087" y="1638795"/>
            <a:ext cx="6561623" cy="4954481"/>
          </a:xfrm>
          <a:custGeom>
            <a:avLst/>
            <a:gdLst>
              <a:gd name="connsiteX0" fmla="*/ 6362700 w 6375400"/>
              <a:gd name="connsiteY0" fmla="*/ 0 h 5013325"/>
              <a:gd name="connsiteX1" fmla="*/ 6343650 w 6375400"/>
              <a:gd name="connsiteY1" fmla="*/ 914400 h 5013325"/>
              <a:gd name="connsiteX2" fmla="*/ 6172200 w 6375400"/>
              <a:gd name="connsiteY2" fmla="*/ 1485900 h 5013325"/>
              <a:gd name="connsiteX3" fmla="*/ 5695950 w 6375400"/>
              <a:gd name="connsiteY3" fmla="*/ 2076450 h 5013325"/>
              <a:gd name="connsiteX4" fmla="*/ 4495800 w 6375400"/>
              <a:gd name="connsiteY4" fmla="*/ 3181350 h 5013325"/>
              <a:gd name="connsiteX5" fmla="*/ 3086100 w 6375400"/>
              <a:gd name="connsiteY5" fmla="*/ 4000500 h 5013325"/>
              <a:gd name="connsiteX6" fmla="*/ 533400 w 6375400"/>
              <a:gd name="connsiteY6" fmla="*/ 4857750 h 5013325"/>
              <a:gd name="connsiteX7" fmla="*/ 0 w 6375400"/>
              <a:gd name="connsiteY7" fmla="*/ 4933950 h 5013325"/>
              <a:gd name="connsiteX0" fmla="*/ 6362700 w 6454775"/>
              <a:gd name="connsiteY0" fmla="*/ 0 h 5013325"/>
              <a:gd name="connsiteX1" fmla="*/ 6343650 w 6454775"/>
              <a:gd name="connsiteY1" fmla="*/ 914400 h 5013325"/>
              <a:gd name="connsiteX2" fmla="*/ 5695950 w 6454775"/>
              <a:gd name="connsiteY2" fmla="*/ 2076450 h 5013325"/>
              <a:gd name="connsiteX3" fmla="*/ 4495800 w 6454775"/>
              <a:gd name="connsiteY3" fmla="*/ 3181350 h 5013325"/>
              <a:gd name="connsiteX4" fmla="*/ 3086100 w 6454775"/>
              <a:gd name="connsiteY4" fmla="*/ 4000500 h 5013325"/>
              <a:gd name="connsiteX5" fmla="*/ 533400 w 6454775"/>
              <a:gd name="connsiteY5" fmla="*/ 4857750 h 5013325"/>
              <a:gd name="connsiteX6" fmla="*/ 0 w 6454775"/>
              <a:gd name="connsiteY6" fmla="*/ 4933950 h 5013325"/>
              <a:gd name="connsiteX0" fmla="*/ 6362700 w 6454775"/>
              <a:gd name="connsiteY0" fmla="*/ 0 h 5013325"/>
              <a:gd name="connsiteX1" fmla="*/ 6343650 w 6454775"/>
              <a:gd name="connsiteY1" fmla="*/ 914400 h 5013325"/>
              <a:gd name="connsiteX2" fmla="*/ 5695950 w 6454775"/>
              <a:gd name="connsiteY2" fmla="*/ 2076450 h 5013325"/>
              <a:gd name="connsiteX3" fmla="*/ 4495800 w 6454775"/>
              <a:gd name="connsiteY3" fmla="*/ 3181350 h 5013325"/>
              <a:gd name="connsiteX4" fmla="*/ 3086100 w 6454775"/>
              <a:gd name="connsiteY4" fmla="*/ 4000500 h 5013325"/>
              <a:gd name="connsiteX5" fmla="*/ 533400 w 6454775"/>
              <a:gd name="connsiteY5" fmla="*/ 4857750 h 5013325"/>
              <a:gd name="connsiteX6" fmla="*/ 0 w 6454775"/>
              <a:gd name="connsiteY6"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495800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4353296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5695950 w 6362700"/>
              <a:gd name="connsiteY1" fmla="*/ 2076450 h 5013325"/>
              <a:gd name="connsiteX2" fmla="*/ 5670962 w 6362700"/>
              <a:gd name="connsiteY2" fmla="*/ 2069523 h 5013325"/>
              <a:gd name="connsiteX3" fmla="*/ 4353296 w 6362700"/>
              <a:gd name="connsiteY3" fmla="*/ 3181350 h 5013325"/>
              <a:gd name="connsiteX4" fmla="*/ 3086100 w 6362700"/>
              <a:gd name="connsiteY4" fmla="*/ 4000500 h 5013325"/>
              <a:gd name="connsiteX5" fmla="*/ 533400 w 6362700"/>
              <a:gd name="connsiteY5" fmla="*/ 4857750 h 5013325"/>
              <a:gd name="connsiteX6" fmla="*/ 0 w 6362700"/>
              <a:gd name="connsiteY6" fmla="*/ 4933950 h 5013325"/>
              <a:gd name="connsiteX0" fmla="*/ 6362700 w 6362700"/>
              <a:gd name="connsiteY0" fmla="*/ 0 h 5013325"/>
              <a:gd name="connsiteX1" fmla="*/ 5695950 w 6362700"/>
              <a:gd name="connsiteY1" fmla="*/ 2076450 h 5013325"/>
              <a:gd name="connsiteX2" fmla="*/ 5670962 w 6362700"/>
              <a:gd name="connsiteY2" fmla="*/ 2069523 h 5013325"/>
              <a:gd name="connsiteX3" fmla="*/ 4353296 w 6362700"/>
              <a:gd name="connsiteY3" fmla="*/ 3181350 h 5013325"/>
              <a:gd name="connsiteX4" fmla="*/ 3086100 w 6362700"/>
              <a:gd name="connsiteY4" fmla="*/ 4000500 h 5013325"/>
              <a:gd name="connsiteX5" fmla="*/ 533400 w 6362700"/>
              <a:gd name="connsiteY5" fmla="*/ 4857750 h 5013325"/>
              <a:gd name="connsiteX6" fmla="*/ 0 w 6362700"/>
              <a:gd name="connsiteY6" fmla="*/ 4933950 h 5013325"/>
              <a:gd name="connsiteX0" fmla="*/ 6362700 w 6362700"/>
              <a:gd name="connsiteY0" fmla="*/ 0 h 5013325"/>
              <a:gd name="connsiteX1" fmla="*/ 5695950 w 6362700"/>
              <a:gd name="connsiteY1" fmla="*/ 2076450 h 5013325"/>
              <a:gd name="connsiteX2" fmla="*/ 4353296 w 6362700"/>
              <a:gd name="connsiteY2" fmla="*/ 3181350 h 5013325"/>
              <a:gd name="connsiteX3" fmla="*/ 3086100 w 6362700"/>
              <a:gd name="connsiteY3" fmla="*/ 4000500 h 5013325"/>
              <a:gd name="connsiteX4" fmla="*/ 533400 w 6362700"/>
              <a:gd name="connsiteY4" fmla="*/ 4857750 h 5013325"/>
              <a:gd name="connsiteX5" fmla="*/ 0 w 6362700"/>
              <a:gd name="connsiteY5" fmla="*/ 4933950 h 5013325"/>
              <a:gd name="connsiteX0" fmla="*/ 6362700 w 6362700"/>
              <a:gd name="connsiteY0" fmla="*/ 0 h 5013325"/>
              <a:gd name="connsiteX1" fmla="*/ 4353296 w 6362700"/>
              <a:gd name="connsiteY1" fmla="*/ 3181350 h 5013325"/>
              <a:gd name="connsiteX2" fmla="*/ 3086100 w 6362700"/>
              <a:gd name="connsiteY2" fmla="*/ 4000500 h 5013325"/>
              <a:gd name="connsiteX3" fmla="*/ 533400 w 6362700"/>
              <a:gd name="connsiteY3" fmla="*/ 4857750 h 5013325"/>
              <a:gd name="connsiteX4" fmla="*/ 0 w 6362700"/>
              <a:gd name="connsiteY4" fmla="*/ 4933950 h 5013325"/>
              <a:gd name="connsiteX0" fmla="*/ 6362700 w 6362700"/>
              <a:gd name="connsiteY0" fmla="*/ 0 h 5013325"/>
              <a:gd name="connsiteX1" fmla="*/ 4353296 w 6362700"/>
              <a:gd name="connsiteY1" fmla="*/ 3181350 h 5013325"/>
              <a:gd name="connsiteX2" fmla="*/ 3086100 w 6362700"/>
              <a:gd name="connsiteY2" fmla="*/ 4000500 h 5013325"/>
              <a:gd name="connsiteX3" fmla="*/ 533400 w 6362700"/>
              <a:gd name="connsiteY3" fmla="*/ 4857750 h 5013325"/>
              <a:gd name="connsiteX4" fmla="*/ 0 w 6362700"/>
              <a:gd name="connsiteY4" fmla="*/ 4933950 h 5013325"/>
              <a:gd name="connsiteX0" fmla="*/ 6362700 w 6362700"/>
              <a:gd name="connsiteY0" fmla="*/ 0 h 5013325"/>
              <a:gd name="connsiteX1" fmla="*/ 4353296 w 6362700"/>
              <a:gd name="connsiteY1" fmla="*/ 3181350 h 5013325"/>
              <a:gd name="connsiteX2" fmla="*/ 3086100 w 6362700"/>
              <a:gd name="connsiteY2" fmla="*/ 4000500 h 5013325"/>
              <a:gd name="connsiteX3" fmla="*/ 533400 w 6362700"/>
              <a:gd name="connsiteY3" fmla="*/ 4857750 h 5013325"/>
              <a:gd name="connsiteX4" fmla="*/ 0 w 6362700"/>
              <a:gd name="connsiteY4" fmla="*/ 4933950 h 5013325"/>
              <a:gd name="connsiteX0" fmla="*/ 6362700 w 6362700"/>
              <a:gd name="connsiteY0" fmla="*/ 0 h 5013325"/>
              <a:gd name="connsiteX1" fmla="*/ 4353296 w 6362700"/>
              <a:gd name="connsiteY1" fmla="*/ 3181350 h 5013325"/>
              <a:gd name="connsiteX2" fmla="*/ 533400 w 6362700"/>
              <a:gd name="connsiteY2" fmla="*/ 4857750 h 5013325"/>
              <a:gd name="connsiteX3" fmla="*/ 0 w 6362700"/>
              <a:gd name="connsiteY3" fmla="*/ 4933950 h 5013325"/>
              <a:gd name="connsiteX0" fmla="*/ 6362700 w 6362700"/>
              <a:gd name="connsiteY0" fmla="*/ 0 h 5013325"/>
              <a:gd name="connsiteX1" fmla="*/ 4353296 w 6362700"/>
              <a:gd name="connsiteY1" fmla="*/ 3181350 h 5013325"/>
              <a:gd name="connsiteX2" fmla="*/ 533400 w 6362700"/>
              <a:gd name="connsiteY2" fmla="*/ 4857750 h 5013325"/>
              <a:gd name="connsiteX3" fmla="*/ 0 w 6362700"/>
              <a:gd name="connsiteY3" fmla="*/ 4933950 h 5013325"/>
              <a:gd name="connsiteX0" fmla="*/ 6362700 w 6362700"/>
              <a:gd name="connsiteY0" fmla="*/ 0 h 4933950"/>
              <a:gd name="connsiteX1" fmla="*/ 4353296 w 6362700"/>
              <a:gd name="connsiteY1" fmla="*/ 3181350 h 4933950"/>
              <a:gd name="connsiteX2" fmla="*/ 0 w 6362700"/>
              <a:gd name="connsiteY2" fmla="*/ 4933950 h 4933950"/>
              <a:gd name="connsiteX0" fmla="*/ 6362700 w 6362700"/>
              <a:gd name="connsiteY0" fmla="*/ 0 h 4933950"/>
              <a:gd name="connsiteX1" fmla="*/ 4353296 w 6362700"/>
              <a:gd name="connsiteY1" fmla="*/ 3181350 h 4933950"/>
              <a:gd name="connsiteX2" fmla="*/ 0 w 6362700"/>
              <a:gd name="connsiteY2" fmla="*/ 4933950 h 4933950"/>
              <a:gd name="connsiteX0" fmla="*/ 6362700 w 6362700"/>
              <a:gd name="connsiteY0" fmla="*/ 0 h 4933950"/>
              <a:gd name="connsiteX1" fmla="*/ 4353296 w 6362700"/>
              <a:gd name="connsiteY1" fmla="*/ 3181350 h 4933950"/>
              <a:gd name="connsiteX2" fmla="*/ 0 w 6362700"/>
              <a:gd name="connsiteY2" fmla="*/ 4933950 h 4933950"/>
              <a:gd name="connsiteX0" fmla="*/ 6516006 w 6516006"/>
              <a:gd name="connsiteY0" fmla="*/ 0 h 4933950"/>
              <a:gd name="connsiteX1" fmla="*/ 4353296 w 6516006"/>
              <a:gd name="connsiteY1" fmla="*/ 3181350 h 4933950"/>
              <a:gd name="connsiteX2" fmla="*/ 0 w 6516006"/>
              <a:gd name="connsiteY2" fmla="*/ 4933950 h 4933950"/>
              <a:gd name="connsiteX0" fmla="*/ 6516006 w 6516006"/>
              <a:gd name="connsiteY0" fmla="*/ 0 h 4933950"/>
              <a:gd name="connsiteX1" fmla="*/ 4353296 w 6516006"/>
              <a:gd name="connsiteY1" fmla="*/ 3181350 h 4933950"/>
              <a:gd name="connsiteX2" fmla="*/ 0 w 6516006"/>
              <a:gd name="connsiteY2" fmla="*/ 4933950 h 4933950"/>
              <a:gd name="connsiteX0" fmla="*/ 6516006 w 6516006"/>
              <a:gd name="connsiteY0" fmla="*/ 0 h 4933950"/>
              <a:gd name="connsiteX1" fmla="*/ 4353296 w 6516006"/>
              <a:gd name="connsiteY1" fmla="*/ 3181350 h 4933950"/>
              <a:gd name="connsiteX2" fmla="*/ 0 w 6516006"/>
              <a:gd name="connsiteY2" fmla="*/ 4933950 h 4933950"/>
              <a:gd name="connsiteX0" fmla="*/ 6516006 w 6516006"/>
              <a:gd name="connsiteY0" fmla="*/ 0 h 4933950"/>
              <a:gd name="connsiteX1" fmla="*/ 4353296 w 6516006"/>
              <a:gd name="connsiteY1" fmla="*/ 3181350 h 4933950"/>
              <a:gd name="connsiteX2" fmla="*/ 0 w 6516006"/>
              <a:gd name="connsiteY2" fmla="*/ 4933950 h 4933950"/>
              <a:gd name="connsiteX0" fmla="*/ 6516006 w 6516006"/>
              <a:gd name="connsiteY0" fmla="*/ 0 h 4933950"/>
              <a:gd name="connsiteX1" fmla="*/ 4353296 w 6516006"/>
              <a:gd name="connsiteY1" fmla="*/ 3181350 h 4933950"/>
              <a:gd name="connsiteX2" fmla="*/ 0 w 6516006"/>
              <a:gd name="connsiteY2" fmla="*/ 4933950 h 4933950"/>
            </a:gdLst>
            <a:ahLst/>
            <a:cxnLst>
              <a:cxn ang="0">
                <a:pos x="connsiteX0" y="connsiteY0"/>
              </a:cxn>
              <a:cxn ang="0">
                <a:pos x="connsiteX1" y="connsiteY1"/>
              </a:cxn>
              <a:cxn ang="0">
                <a:pos x="connsiteX2" y="connsiteY2"/>
              </a:cxn>
            </a:cxnLst>
            <a:rect l="l" t="t" r="r" b="b"/>
            <a:pathLst>
              <a:path w="6516006" h="4933950">
                <a:moveTo>
                  <a:pt x="6516006" y="0"/>
                </a:moveTo>
                <a:cubicBezTo>
                  <a:pt x="5993889" y="1634983"/>
                  <a:pt x="5565076" y="2218209"/>
                  <a:pt x="4353296" y="3181350"/>
                </a:cubicBezTo>
                <a:cubicBezTo>
                  <a:pt x="3292846" y="4003675"/>
                  <a:pt x="2011342" y="4628202"/>
                  <a:pt x="0" y="4933950"/>
                </a:cubicBezTo>
              </a:path>
            </a:pathLst>
          </a:custGeom>
          <a:noFill/>
          <a:ln w="63500" cap="flat" cmpd="sng" algn="ctr">
            <a:solidFill>
              <a:srgbClr val="7030A0"/>
            </a:solidFill>
            <a:prstDash val="dash"/>
            <a:round/>
            <a:headEnd type="none" w="med" len="med"/>
            <a:tailEnd type="none" w="med" len="med"/>
          </a:ln>
          <a:effectLst>
            <a:outerShdw blurRad="38100" dist="38100" dir="2700000" algn="tl" rotWithShape="0">
              <a:srgbClr val="FFC000"/>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0,000 smokes today"/>
          <p:cNvPicPr>
            <a:picLocks noChangeAspect="1" noChangeArrowheads="1"/>
          </p:cNvPicPr>
          <p:nvPr/>
        </p:nvPicPr>
        <p:blipFill>
          <a:blip r:embed="rId3"/>
          <a:srcRect/>
          <a:stretch>
            <a:fillRect/>
          </a:stretch>
        </p:blipFill>
        <p:spPr bwMode="auto">
          <a:xfrm>
            <a:off x="0" y="0"/>
            <a:ext cx="9144000" cy="608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81000" y="0"/>
            <a:ext cx="8458200" cy="6063198"/>
          </a:xfrm>
          <a:prstGeom prst="rect">
            <a:avLst/>
          </a:prstGeom>
          <a:noFill/>
          <a:ln w="9525">
            <a:noFill/>
            <a:miter lim="800000"/>
            <a:headEnd/>
            <a:tailEnd/>
          </a:ln>
        </p:spPr>
        <p:txBody>
          <a:bodyPr>
            <a:spAutoFit/>
          </a:bodyPr>
          <a:lstStyle/>
          <a:p>
            <a:pPr marL="342900" indent="-342900">
              <a:spcBef>
                <a:spcPct val="50000"/>
              </a:spcBef>
            </a:pPr>
            <a:r>
              <a:rPr lang="en-US" u="sng" dirty="0">
                <a:effectLst>
                  <a:outerShdw blurRad="38100" dist="38100" dir="2700000" algn="tl">
                    <a:srgbClr val="000000">
                      <a:alpha val="43137"/>
                    </a:srgbClr>
                  </a:outerShdw>
                </a:effectLst>
              </a:rPr>
              <a:t>KATMAI / NOVARUPTA</a:t>
            </a:r>
          </a:p>
          <a:p>
            <a:pPr marL="342900" indent="-342900" algn="l">
              <a:spcBef>
                <a:spcPct val="50000"/>
              </a:spcBef>
              <a:buFontTx/>
              <a:buAutoNum type="arabicPeriod"/>
            </a:pPr>
            <a:r>
              <a:rPr lang="en-US" sz="2400" dirty="0">
                <a:solidFill>
                  <a:schemeClr val="bg2"/>
                </a:solidFill>
              </a:rPr>
              <a:t>1912 eruption was largest of the entire 20</a:t>
            </a:r>
            <a:r>
              <a:rPr lang="en-US" sz="2400" baseline="30000" dirty="0">
                <a:solidFill>
                  <a:schemeClr val="bg2"/>
                </a:solidFill>
              </a:rPr>
              <a:t>th</a:t>
            </a:r>
            <a:r>
              <a:rPr lang="en-US" sz="2400" dirty="0">
                <a:solidFill>
                  <a:schemeClr val="bg2"/>
                </a:solidFill>
              </a:rPr>
              <a:t> century</a:t>
            </a:r>
          </a:p>
          <a:p>
            <a:pPr marL="342900" indent="-342900" algn="l">
              <a:spcBef>
                <a:spcPct val="50000"/>
              </a:spcBef>
              <a:buFontTx/>
              <a:buAutoNum type="arabicPeriod"/>
            </a:pPr>
            <a:r>
              <a:rPr lang="en-US" sz="2400" dirty="0">
                <a:solidFill>
                  <a:schemeClr val="bg2"/>
                </a:solidFill>
              </a:rPr>
              <a:t>From Novarupta vent 10 km away!</a:t>
            </a:r>
          </a:p>
          <a:p>
            <a:pPr marL="342900" indent="-342900" algn="l">
              <a:spcBef>
                <a:spcPct val="50000"/>
              </a:spcBef>
              <a:buFontTx/>
              <a:buAutoNum type="arabicPeriod"/>
            </a:pPr>
            <a:r>
              <a:rPr lang="en-US" sz="2400" dirty="0">
                <a:solidFill>
                  <a:schemeClr val="bg2"/>
                </a:solidFill>
              </a:rPr>
              <a:t>Tephra fall caused flooding</a:t>
            </a:r>
          </a:p>
          <a:p>
            <a:pPr marL="800100" lvl="1" indent="-342900" algn="l">
              <a:spcBef>
                <a:spcPct val="50000"/>
              </a:spcBef>
              <a:buFontTx/>
              <a:buChar char="•"/>
            </a:pPr>
            <a:r>
              <a:rPr lang="en-US" sz="2400" dirty="0">
                <a:solidFill>
                  <a:schemeClr val="bg2"/>
                </a:solidFill>
              </a:rPr>
              <a:t>Stream </a:t>
            </a:r>
            <a:r>
              <a:rPr lang="en-US" sz="2400" dirty="0" smtClean="0">
                <a:solidFill>
                  <a:schemeClr val="bg2"/>
                </a:solidFill>
              </a:rPr>
              <a:t>aggradation</a:t>
            </a:r>
            <a:endParaRPr lang="en-US" sz="2400" dirty="0">
              <a:solidFill>
                <a:schemeClr val="bg2"/>
              </a:solidFill>
            </a:endParaRPr>
          </a:p>
          <a:p>
            <a:pPr marL="800100" lvl="1" indent="-342900" algn="l">
              <a:spcBef>
                <a:spcPct val="50000"/>
              </a:spcBef>
              <a:buFontTx/>
              <a:buChar char="•"/>
            </a:pPr>
            <a:r>
              <a:rPr lang="en-US" sz="2400" dirty="0">
                <a:solidFill>
                  <a:schemeClr val="bg2"/>
                </a:solidFill>
              </a:rPr>
              <a:t>Failure of landslide-created dams</a:t>
            </a:r>
          </a:p>
          <a:p>
            <a:pPr marL="342900" indent="-342900" algn="l">
              <a:spcBef>
                <a:spcPct val="50000"/>
              </a:spcBef>
              <a:buFontTx/>
              <a:buAutoNum type="arabicPeriod"/>
            </a:pPr>
            <a:r>
              <a:rPr lang="en-US" sz="2400" dirty="0">
                <a:solidFill>
                  <a:schemeClr val="bg2"/>
                </a:solidFill>
              </a:rPr>
              <a:t>Pyroclastic flows create “Valley of 10,000 Smokes”</a:t>
            </a:r>
          </a:p>
          <a:p>
            <a:pPr marL="800100" lvl="1" indent="-342900" algn="l">
              <a:spcBef>
                <a:spcPct val="50000"/>
              </a:spcBef>
              <a:buFontTx/>
              <a:buChar char="•"/>
            </a:pPr>
            <a:r>
              <a:rPr lang="en-US" sz="2400" dirty="0">
                <a:solidFill>
                  <a:schemeClr val="bg2"/>
                </a:solidFill>
              </a:rPr>
              <a:t>30 – 250m thick </a:t>
            </a:r>
          </a:p>
          <a:p>
            <a:pPr marL="800100" lvl="1" indent="-342900" algn="l">
              <a:spcBef>
                <a:spcPct val="50000"/>
              </a:spcBef>
              <a:buFontTx/>
              <a:buChar char="•"/>
            </a:pPr>
            <a:r>
              <a:rPr lang="en-US" sz="2400" dirty="0">
                <a:solidFill>
                  <a:schemeClr val="bg2"/>
                </a:solidFill>
              </a:rPr>
              <a:t>“Smoke” = groundwater steam</a:t>
            </a:r>
          </a:p>
          <a:p>
            <a:pPr marL="800100" lvl="1" indent="-342900" algn="l">
              <a:spcBef>
                <a:spcPct val="50000"/>
              </a:spcBef>
              <a:buFontTx/>
              <a:buChar char="•"/>
            </a:pPr>
            <a:r>
              <a:rPr lang="en-US" sz="2400" dirty="0">
                <a:solidFill>
                  <a:schemeClr val="bg2"/>
                </a:solidFill>
              </a:rPr>
              <a:t>Active for 15 years</a:t>
            </a:r>
            <a:endParaRPr lang="en-US" sz="2400"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sz="2400" dirty="0">
                <a:effectLst>
                  <a:outerShdw blurRad="38100" dist="38100" dir="2700000" algn="tl">
                    <a:srgbClr val="000000">
                      <a:alpha val="43137"/>
                    </a:srgbClr>
                  </a:outerShdw>
                </a:effectLst>
              </a:rPr>
              <a:t>Katmai </a:t>
            </a:r>
            <a:r>
              <a:rPr lang="en-US" sz="2400" dirty="0" smtClean="0">
                <a:effectLst>
                  <a:outerShdw blurRad="38100" dist="38100" dir="2700000" algn="tl">
                    <a:srgbClr val="000000">
                      <a:alpha val="43137"/>
                    </a:srgbClr>
                  </a:outerShdw>
                </a:effectLst>
              </a:rPr>
              <a:t>Caldera</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39756"/>
            <a:ext cx="9144000" cy="584775"/>
          </a:xfrm>
          <a:prstGeom prst="rect">
            <a:avLst/>
          </a:prstGeom>
          <a:noFill/>
          <a:ln w="9525">
            <a:noFill/>
            <a:miter lim="800000"/>
            <a:headEnd/>
            <a:tailEnd/>
          </a:ln>
        </p:spPr>
        <p:txBody>
          <a:bodyPr>
            <a:spAutoFit/>
          </a:bodyPr>
          <a:lstStyle/>
          <a:p>
            <a:pPr>
              <a:spcBef>
                <a:spcPct val="50000"/>
              </a:spcBef>
            </a:pPr>
            <a:r>
              <a:rPr lang="en-US" sz="3200" dirty="0" smtClean="0"/>
              <a:t>Katmai Caldera Today</a:t>
            </a:r>
            <a:endParaRPr lang="en-US" sz="3200" dirty="0"/>
          </a:p>
        </p:txBody>
      </p:sp>
      <p:pic>
        <p:nvPicPr>
          <p:cNvPr id="4" name="Picture 2" descr="http://pubs.usgs.gov/dds/dds-40/images/JPG/large_screen/fig12.jpg"/>
          <p:cNvPicPr>
            <a:picLocks noChangeAspect="1" noChangeArrowheads="1"/>
          </p:cNvPicPr>
          <p:nvPr/>
        </p:nvPicPr>
        <p:blipFill>
          <a:blip r:embed="rId3"/>
          <a:srcRect/>
          <a:stretch>
            <a:fillRect/>
          </a:stretch>
        </p:blipFill>
        <p:spPr bwMode="auto">
          <a:xfrm>
            <a:off x="0" y="714375"/>
            <a:ext cx="9144000" cy="614362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tmai caldera cinder cone.jpg"/>
          <p:cNvPicPr>
            <a:picLocks noChangeAspect="1"/>
          </p:cNvPicPr>
          <p:nvPr/>
        </p:nvPicPr>
        <p:blipFill>
          <a:blip r:embed="rId3"/>
          <a:stretch>
            <a:fillRect/>
          </a:stretch>
        </p:blipFill>
        <p:spPr>
          <a:xfrm>
            <a:off x="0" y="71437"/>
            <a:ext cx="9144000" cy="6715125"/>
          </a:xfrm>
          <a:prstGeom prst="rect">
            <a:avLst/>
          </a:prstGeom>
        </p:spPr>
      </p:pic>
      <p:sp>
        <p:nvSpPr>
          <p:cNvPr id="3" name="TextBox 2"/>
          <p:cNvSpPr txBox="1"/>
          <p:nvPr/>
        </p:nvSpPr>
        <p:spPr>
          <a:xfrm>
            <a:off x="3562350" y="1295400"/>
            <a:ext cx="321945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Cinder cone</a:t>
            </a:r>
            <a:endParaRPr lang="en-US" sz="3200" dirty="0">
              <a:effectLst>
                <a:outerShdw blurRad="38100" dist="38100" dir="2700000" algn="tl">
                  <a:srgbClr val="000000">
                    <a:alpha val="43137"/>
                  </a:srgbClr>
                </a:outerShdw>
              </a:effectLst>
            </a:endParaRPr>
          </a:p>
        </p:txBody>
      </p:sp>
      <p:sp>
        <p:nvSpPr>
          <p:cNvPr id="4" name="Line 4"/>
          <p:cNvSpPr>
            <a:spLocks noChangeShapeType="1"/>
          </p:cNvSpPr>
          <p:nvPr/>
        </p:nvSpPr>
        <p:spPr bwMode="auto">
          <a:xfrm flipH="1">
            <a:off x="4438650" y="1866900"/>
            <a:ext cx="685800" cy="1562100"/>
          </a:xfrm>
          <a:prstGeom prst="line">
            <a:avLst/>
          </a:prstGeom>
          <a:noFill/>
          <a:ln w="50800">
            <a:solidFill>
              <a:schemeClr val="bg1"/>
            </a:solidFill>
            <a:round/>
            <a:headEnd/>
            <a:tailEnd type="triangle" w="med" len="med"/>
          </a:ln>
          <a:effectLst>
            <a:outerShdw blurRad="50800" dist="38100" algn="l" rotWithShape="0">
              <a:prstClr val="black">
                <a:alpha val="40000"/>
              </a:prstClr>
            </a:outerShdw>
          </a:effectLst>
        </p:spPr>
        <p:txBody>
          <a:bodyPr/>
          <a:lstStyle/>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tmai caldera cinder cone2.jpg"/>
          <p:cNvPicPr>
            <a:picLocks noChangeAspect="1"/>
          </p:cNvPicPr>
          <p:nvPr/>
        </p:nvPicPr>
        <p:blipFill>
          <a:blip r:embed="rId3"/>
          <a:stretch>
            <a:fillRect/>
          </a:stretch>
        </p:blipFill>
        <p:spPr>
          <a:xfrm>
            <a:off x="0" y="71437"/>
            <a:ext cx="9144000" cy="6715125"/>
          </a:xfrm>
          <a:prstGeom prst="rect">
            <a:avLst/>
          </a:prstGeom>
        </p:spPr>
      </p:pic>
      <p:sp>
        <p:nvSpPr>
          <p:cNvPr id="3" name="TextBox 2"/>
          <p:cNvSpPr txBox="1"/>
          <p:nvPr/>
        </p:nvSpPr>
        <p:spPr>
          <a:xfrm>
            <a:off x="3562350" y="895350"/>
            <a:ext cx="3219450" cy="1077218"/>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Submerged cinder cone</a:t>
            </a:r>
            <a:endParaRPr lang="en-US" sz="3200" dirty="0">
              <a:effectLst>
                <a:outerShdw blurRad="38100" dist="38100" dir="2700000" algn="tl">
                  <a:srgbClr val="000000">
                    <a:alpha val="43137"/>
                  </a:srgbClr>
                </a:outerShdw>
              </a:effectLst>
            </a:endParaRPr>
          </a:p>
        </p:txBody>
      </p:sp>
      <p:sp>
        <p:nvSpPr>
          <p:cNvPr id="4" name="Line 4"/>
          <p:cNvSpPr>
            <a:spLocks noChangeShapeType="1"/>
          </p:cNvSpPr>
          <p:nvPr/>
        </p:nvSpPr>
        <p:spPr bwMode="auto">
          <a:xfrm flipH="1">
            <a:off x="4438650" y="1866900"/>
            <a:ext cx="685800" cy="1562100"/>
          </a:xfrm>
          <a:prstGeom prst="line">
            <a:avLst/>
          </a:prstGeom>
          <a:noFill/>
          <a:ln w="50800">
            <a:solidFill>
              <a:schemeClr val="bg1"/>
            </a:solidFill>
            <a:round/>
            <a:headEnd/>
            <a:tailEnd type="triangle" w="med" len="med"/>
          </a:ln>
          <a:effectLst>
            <a:outerShdw blurRad="50800" dist="38100" algn="l" rotWithShape="0">
              <a:prstClr val="black">
                <a:alpha val="40000"/>
              </a:prstClr>
            </a:outerShdw>
          </a:effectLst>
        </p:spPr>
        <p:txBody>
          <a:bodyPr/>
          <a:lstStyle/>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pubs.usgs.gov/dds/dds-40/images/JPG/large_screen/fig10.jpg"/>
          <p:cNvPicPr>
            <a:picLocks noChangeAspect="1" noChangeArrowheads="1"/>
          </p:cNvPicPr>
          <p:nvPr/>
        </p:nvPicPr>
        <p:blipFill>
          <a:blip r:embed="rId3"/>
          <a:srcRect/>
          <a:stretch>
            <a:fillRect/>
          </a:stretch>
        </p:blipFill>
        <p:spPr bwMode="auto">
          <a:xfrm>
            <a:off x="-546508" y="0"/>
            <a:ext cx="10237015" cy="6858000"/>
          </a:xfrm>
          <a:prstGeom prst="rect">
            <a:avLst/>
          </a:prstGeom>
          <a:noFill/>
        </p:spPr>
      </p:pic>
      <p:sp>
        <p:nvSpPr>
          <p:cNvPr id="3" name="TextBox 2"/>
          <p:cNvSpPr txBox="1"/>
          <p:nvPr/>
        </p:nvSpPr>
        <p:spPr>
          <a:xfrm>
            <a:off x="0" y="259080"/>
            <a:ext cx="321945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Trident volcano</a:t>
            </a:r>
            <a:endParaRPr lang="en-US" sz="3200" dirty="0">
              <a:effectLst>
                <a:outerShdw blurRad="38100" dist="38100" dir="2700000" algn="tl">
                  <a:srgbClr val="000000">
                    <a:alpha val="43137"/>
                  </a:srgbClr>
                </a:outerShdw>
              </a:effectLst>
            </a:endParaRPr>
          </a:p>
        </p:txBody>
      </p:sp>
      <p:sp>
        <p:nvSpPr>
          <p:cNvPr id="4" name="Line 4"/>
          <p:cNvSpPr>
            <a:spLocks noChangeShapeType="1"/>
          </p:cNvSpPr>
          <p:nvPr/>
        </p:nvSpPr>
        <p:spPr bwMode="auto">
          <a:xfrm>
            <a:off x="1630681" y="838200"/>
            <a:ext cx="45719" cy="579120"/>
          </a:xfrm>
          <a:prstGeom prst="line">
            <a:avLst/>
          </a:prstGeom>
          <a:noFill/>
          <a:ln w="50800">
            <a:solidFill>
              <a:schemeClr val="bg1"/>
            </a:solidFill>
            <a:round/>
            <a:headEnd/>
            <a:tailEnd type="triangle" w="med" len="med"/>
          </a:ln>
          <a:effectLst>
            <a:outerShdw blurRad="50800" dist="38100" algn="l" rotWithShape="0">
              <a:prstClr val="black">
                <a:alpha val="40000"/>
              </a:prstClr>
            </a:outerShdw>
          </a:effectLst>
        </p:spPr>
        <p:txBody>
          <a:bodyPr/>
          <a:lstStyle/>
          <a:p>
            <a:endParaRPr lang="en-US" dirty="0"/>
          </a:p>
        </p:txBody>
      </p:sp>
      <p:sp>
        <p:nvSpPr>
          <p:cNvPr id="5" name="TextBox 4"/>
          <p:cNvSpPr txBox="1"/>
          <p:nvPr/>
        </p:nvSpPr>
        <p:spPr>
          <a:xfrm>
            <a:off x="2945765" y="901700"/>
            <a:ext cx="288417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Novarupta</a:t>
            </a:r>
            <a:endParaRPr lang="en-US" sz="3200" dirty="0">
              <a:effectLst>
                <a:outerShdw blurRad="38100" dist="38100" dir="2700000" algn="tl">
                  <a:srgbClr val="000000">
                    <a:alpha val="43137"/>
                  </a:srgbClr>
                </a:outerShdw>
              </a:effectLst>
            </a:endParaRPr>
          </a:p>
        </p:txBody>
      </p:sp>
      <p:sp>
        <p:nvSpPr>
          <p:cNvPr id="6" name="Line 4"/>
          <p:cNvSpPr>
            <a:spLocks noChangeShapeType="1"/>
          </p:cNvSpPr>
          <p:nvPr/>
        </p:nvSpPr>
        <p:spPr bwMode="auto">
          <a:xfrm>
            <a:off x="4392931" y="1441450"/>
            <a:ext cx="45719" cy="539750"/>
          </a:xfrm>
          <a:prstGeom prst="line">
            <a:avLst/>
          </a:prstGeom>
          <a:noFill/>
          <a:ln w="50800">
            <a:solidFill>
              <a:schemeClr val="bg1"/>
            </a:solidFill>
            <a:round/>
            <a:headEnd/>
            <a:tailEnd type="triangle" w="med" len="med"/>
          </a:ln>
          <a:effectLst>
            <a:outerShdw blurRad="50800" dist="38100" algn="l" rotWithShape="0">
              <a:prstClr val="black">
                <a:alpha val="40000"/>
              </a:prstClr>
            </a:outerShdw>
          </a:effectLst>
        </p:spPr>
        <p:txBody>
          <a:bodyPr/>
          <a:lstStyle/>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urrealplaces.com/various/plumber.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81000" y="0"/>
            <a:ext cx="8458200" cy="6617196"/>
          </a:xfrm>
          <a:prstGeom prst="rect">
            <a:avLst/>
          </a:prstGeom>
          <a:noFill/>
          <a:ln w="9525">
            <a:noFill/>
            <a:miter lim="800000"/>
            <a:headEnd/>
            <a:tailEnd/>
          </a:ln>
        </p:spPr>
        <p:txBody>
          <a:bodyPr>
            <a:spAutoFit/>
          </a:bodyPr>
          <a:lstStyle/>
          <a:p>
            <a:pPr marL="342900" indent="-342900">
              <a:spcBef>
                <a:spcPct val="50000"/>
              </a:spcBef>
            </a:pPr>
            <a:r>
              <a:rPr lang="en-US" u="sng" dirty="0"/>
              <a:t>KATMAI / NOVARUPTA</a:t>
            </a:r>
          </a:p>
          <a:p>
            <a:pPr marL="342900" indent="-342900" algn="l">
              <a:spcBef>
                <a:spcPct val="50000"/>
              </a:spcBef>
              <a:buFontTx/>
              <a:buAutoNum type="arabicPeriod"/>
            </a:pPr>
            <a:r>
              <a:rPr lang="en-US" sz="2400" dirty="0">
                <a:solidFill>
                  <a:schemeClr val="bg2"/>
                </a:solidFill>
              </a:rPr>
              <a:t>1912 eruption was largest of the entire 20</a:t>
            </a:r>
            <a:r>
              <a:rPr lang="en-US" sz="2400" baseline="30000" dirty="0">
                <a:solidFill>
                  <a:schemeClr val="bg2"/>
                </a:solidFill>
              </a:rPr>
              <a:t>th</a:t>
            </a:r>
            <a:r>
              <a:rPr lang="en-US" sz="2400" dirty="0">
                <a:solidFill>
                  <a:schemeClr val="bg2"/>
                </a:solidFill>
              </a:rPr>
              <a:t> century</a:t>
            </a:r>
          </a:p>
          <a:p>
            <a:pPr marL="342900" indent="-342900" algn="l">
              <a:spcBef>
                <a:spcPct val="50000"/>
              </a:spcBef>
              <a:buFontTx/>
              <a:buAutoNum type="arabicPeriod"/>
            </a:pPr>
            <a:r>
              <a:rPr lang="en-US" sz="2400" dirty="0">
                <a:solidFill>
                  <a:schemeClr val="bg2"/>
                </a:solidFill>
              </a:rPr>
              <a:t>From Novarupta vent 10 km away!</a:t>
            </a:r>
          </a:p>
          <a:p>
            <a:pPr marL="342900" indent="-342900" algn="l">
              <a:spcBef>
                <a:spcPct val="50000"/>
              </a:spcBef>
              <a:buFontTx/>
              <a:buAutoNum type="arabicPeriod"/>
            </a:pPr>
            <a:r>
              <a:rPr lang="en-US" sz="2400" dirty="0">
                <a:solidFill>
                  <a:schemeClr val="bg2"/>
                </a:solidFill>
              </a:rPr>
              <a:t>Tephra fall caused flooding</a:t>
            </a:r>
          </a:p>
          <a:p>
            <a:pPr marL="800100" lvl="1" indent="-342900" algn="l">
              <a:spcBef>
                <a:spcPct val="50000"/>
              </a:spcBef>
              <a:buFontTx/>
              <a:buChar char="•"/>
            </a:pPr>
            <a:r>
              <a:rPr lang="en-US" sz="2400" dirty="0">
                <a:solidFill>
                  <a:schemeClr val="bg2"/>
                </a:solidFill>
              </a:rPr>
              <a:t>Stream </a:t>
            </a:r>
            <a:r>
              <a:rPr lang="en-US" sz="2400" dirty="0" smtClean="0">
                <a:solidFill>
                  <a:schemeClr val="bg2"/>
                </a:solidFill>
              </a:rPr>
              <a:t>aggradation</a:t>
            </a:r>
            <a:endParaRPr lang="en-US" sz="2400" dirty="0">
              <a:solidFill>
                <a:schemeClr val="bg2"/>
              </a:solidFill>
            </a:endParaRPr>
          </a:p>
          <a:p>
            <a:pPr marL="800100" lvl="1" indent="-342900" algn="l">
              <a:spcBef>
                <a:spcPct val="50000"/>
              </a:spcBef>
              <a:buFontTx/>
              <a:buChar char="•"/>
            </a:pPr>
            <a:r>
              <a:rPr lang="en-US" sz="2400" dirty="0">
                <a:solidFill>
                  <a:schemeClr val="bg2"/>
                </a:solidFill>
              </a:rPr>
              <a:t>Failure of landslide-created dams</a:t>
            </a:r>
          </a:p>
          <a:p>
            <a:pPr marL="342900" indent="-342900" algn="l">
              <a:spcBef>
                <a:spcPct val="50000"/>
              </a:spcBef>
              <a:buFontTx/>
              <a:buAutoNum type="arabicPeriod"/>
            </a:pPr>
            <a:r>
              <a:rPr lang="en-US" sz="2400" dirty="0">
                <a:solidFill>
                  <a:schemeClr val="bg2"/>
                </a:solidFill>
              </a:rPr>
              <a:t>Pyroclastic flows create “Valley of 10,000 Smokes”</a:t>
            </a:r>
          </a:p>
          <a:p>
            <a:pPr marL="800100" lvl="1" indent="-342900" algn="l">
              <a:spcBef>
                <a:spcPct val="50000"/>
              </a:spcBef>
              <a:buFontTx/>
              <a:buChar char="•"/>
            </a:pPr>
            <a:r>
              <a:rPr lang="en-US" sz="2400" dirty="0">
                <a:solidFill>
                  <a:schemeClr val="bg2"/>
                </a:solidFill>
              </a:rPr>
              <a:t>30 – 250m thick </a:t>
            </a:r>
          </a:p>
          <a:p>
            <a:pPr marL="800100" lvl="1" indent="-342900" algn="l">
              <a:spcBef>
                <a:spcPct val="50000"/>
              </a:spcBef>
              <a:buFontTx/>
              <a:buChar char="•"/>
            </a:pPr>
            <a:r>
              <a:rPr lang="en-US" sz="2400" dirty="0">
                <a:solidFill>
                  <a:schemeClr val="bg2"/>
                </a:solidFill>
              </a:rPr>
              <a:t>“Smoke” = groundwater steam</a:t>
            </a:r>
          </a:p>
          <a:p>
            <a:pPr marL="800100" lvl="1" indent="-342900" algn="l">
              <a:spcBef>
                <a:spcPct val="50000"/>
              </a:spcBef>
              <a:buFontTx/>
              <a:buChar char="•"/>
            </a:pPr>
            <a:r>
              <a:rPr lang="en-US" sz="2400" dirty="0">
                <a:solidFill>
                  <a:schemeClr val="bg2"/>
                </a:solidFill>
              </a:rPr>
              <a:t>Active for 15 years</a:t>
            </a:r>
          </a:p>
          <a:p>
            <a:pPr marL="342900" indent="-342900" algn="l">
              <a:spcBef>
                <a:spcPct val="50000"/>
              </a:spcBef>
              <a:buFontTx/>
              <a:buAutoNum type="arabicPeriod"/>
            </a:pPr>
            <a:r>
              <a:rPr lang="en-US" sz="2400" dirty="0">
                <a:solidFill>
                  <a:schemeClr val="bg2"/>
                </a:solidFill>
              </a:rPr>
              <a:t>Katmai Caldera </a:t>
            </a:r>
            <a:r>
              <a:rPr lang="en-US" sz="2400" dirty="0" smtClean="0">
                <a:solidFill>
                  <a:schemeClr val="bg2"/>
                </a:solidFill>
              </a:rPr>
              <a:t>= scaled down </a:t>
            </a:r>
            <a:r>
              <a:rPr lang="en-US" sz="2400" dirty="0">
                <a:solidFill>
                  <a:schemeClr val="bg2"/>
                </a:solidFill>
              </a:rPr>
              <a:t>Crater Lake</a:t>
            </a:r>
            <a:endParaRPr lang="en-US" sz="2400"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sz="2400" dirty="0">
                <a:effectLst>
                  <a:outerShdw blurRad="38100" dist="38100" dir="2700000" algn="tl">
                    <a:srgbClr val="000000">
                      <a:alpha val="43137"/>
                    </a:srgbClr>
                  </a:outerShdw>
                </a:effectLst>
              </a:rPr>
              <a:t>Novarupta Dome is the most silicic dome on earth</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novarupta"/>
          <p:cNvPicPr>
            <a:picLocks noChangeAspect="1" noChangeArrowheads="1"/>
          </p:cNvPicPr>
          <p:nvPr/>
        </p:nvPicPr>
        <p:blipFill>
          <a:blip r:embed="rId3"/>
          <a:srcRect/>
          <a:stretch>
            <a:fillRect/>
          </a:stretch>
        </p:blipFill>
        <p:spPr bwMode="auto">
          <a:xfrm>
            <a:off x="0" y="477043"/>
            <a:ext cx="9144000" cy="5903913"/>
          </a:xfrm>
          <a:prstGeom prst="rect">
            <a:avLst/>
          </a:prstGeom>
          <a:noFill/>
          <a:ln w="9525">
            <a:noFill/>
            <a:miter lim="800000"/>
            <a:headEnd/>
            <a:tailEnd/>
          </a:ln>
        </p:spPr>
      </p:pic>
      <p:sp>
        <p:nvSpPr>
          <p:cNvPr id="35843" name="Text Box 3"/>
          <p:cNvSpPr txBox="1">
            <a:spLocks noChangeArrowheads="1"/>
          </p:cNvSpPr>
          <p:nvPr/>
        </p:nvSpPr>
        <p:spPr bwMode="auto">
          <a:xfrm>
            <a:off x="0" y="0"/>
            <a:ext cx="9144000" cy="519113"/>
          </a:xfrm>
          <a:prstGeom prst="rect">
            <a:avLst/>
          </a:prstGeom>
          <a:noFill/>
          <a:ln w="9525">
            <a:noFill/>
            <a:miter lim="800000"/>
            <a:headEnd/>
            <a:tailEnd/>
          </a:ln>
        </p:spPr>
        <p:txBody>
          <a:bodyPr>
            <a:spAutoFit/>
          </a:bodyPr>
          <a:lstStyle/>
          <a:p>
            <a:pPr>
              <a:spcBef>
                <a:spcPct val="50000"/>
              </a:spcBef>
            </a:pPr>
            <a:r>
              <a:rPr lang="en-US" dirty="0"/>
              <a:t>Novarupta Dome in 1915</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novarupta2"/>
          <p:cNvPicPr>
            <a:picLocks noChangeAspect="1" noChangeArrowheads="1"/>
          </p:cNvPicPr>
          <p:nvPr/>
        </p:nvPicPr>
        <p:blipFill>
          <a:blip r:embed="rId3"/>
          <a:srcRect/>
          <a:stretch>
            <a:fillRect/>
          </a:stretch>
        </p:blipFill>
        <p:spPr bwMode="auto">
          <a:xfrm>
            <a:off x="0" y="0"/>
            <a:ext cx="9144000" cy="68373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p_peninsula"/>
          <p:cNvPicPr>
            <a:picLocks noChangeAspect="1" noChangeArrowheads="1"/>
          </p:cNvPicPr>
          <p:nvPr/>
        </p:nvPicPr>
        <p:blipFill>
          <a:blip r:embed="rId3"/>
          <a:srcRect/>
          <a:stretch>
            <a:fillRect/>
          </a:stretch>
        </p:blipFill>
        <p:spPr bwMode="auto">
          <a:xfrm>
            <a:off x="2057400" y="0"/>
            <a:ext cx="51244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778328" y="0"/>
            <a:ext cx="7587343" cy="6853847"/>
          </a:xfrm>
          <a:prstGeom prst="rect">
            <a:avLst/>
          </a:prstGeom>
          <a:noFill/>
          <a:ln w="9525">
            <a:noFill/>
            <a:miter lim="800000"/>
            <a:headEnd/>
            <a:tailEnd/>
          </a:ln>
        </p:spPr>
      </p:pic>
      <p:pic>
        <p:nvPicPr>
          <p:cNvPr id="38915" name="Picture 3"/>
          <p:cNvPicPr>
            <a:picLocks noChangeAspect="1" noChangeArrowheads="1"/>
          </p:cNvPicPr>
          <p:nvPr/>
        </p:nvPicPr>
        <p:blipFill>
          <a:blip r:embed="rId4"/>
          <a:srcRect/>
          <a:stretch>
            <a:fillRect/>
          </a:stretch>
        </p:blipFill>
        <p:spPr bwMode="auto">
          <a:xfrm>
            <a:off x="-122733" y="6858000"/>
            <a:ext cx="9389465" cy="3821430"/>
          </a:xfrm>
          <a:prstGeom prst="rect">
            <a:avLst/>
          </a:prstGeom>
          <a:noFill/>
          <a:ln w="9525">
            <a:noFill/>
            <a:miter lim="800000"/>
            <a:headEnd/>
            <a:tailEnd/>
          </a:ln>
        </p:spPr>
      </p:pic>
      <p:sp>
        <p:nvSpPr>
          <p:cNvPr id="9" name="TextBox 8"/>
          <p:cNvSpPr txBox="1"/>
          <p:nvPr/>
        </p:nvSpPr>
        <p:spPr>
          <a:xfrm>
            <a:off x="3358515" y="3157220"/>
            <a:ext cx="2884170" cy="1077218"/>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Novarupta Dome</a:t>
            </a:r>
            <a:endParaRPr lang="en-US" sz="3200" dirty="0">
              <a:effectLst>
                <a:outerShdw blurRad="38100" dist="38100" dir="2700000" algn="tl">
                  <a:srgbClr val="000000">
                    <a:alpha val="43137"/>
                  </a:srgbClr>
                </a:outerShdw>
              </a:effectLst>
            </a:endParaRPr>
          </a:p>
        </p:txBody>
      </p:sp>
      <p:sp>
        <p:nvSpPr>
          <p:cNvPr id="11" name="TextBox 10"/>
          <p:cNvSpPr txBox="1"/>
          <p:nvPr/>
        </p:nvSpPr>
        <p:spPr>
          <a:xfrm>
            <a:off x="5981065" y="2351782"/>
            <a:ext cx="2884170" cy="1077218"/>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Falling Mountain</a:t>
            </a:r>
            <a:endParaRPr lang="en-US" sz="3200" dirty="0">
              <a:effectLst>
                <a:outerShdw blurRad="38100" dist="38100" dir="2700000" algn="tl">
                  <a:srgbClr val="000000">
                    <a:alpha val="43137"/>
                  </a:srgbClr>
                </a:outerShdw>
              </a:effectLst>
            </a:endParaRPr>
          </a:p>
        </p:txBody>
      </p:sp>
      <p:sp>
        <p:nvSpPr>
          <p:cNvPr id="10" name="TextBox 9"/>
          <p:cNvSpPr txBox="1"/>
          <p:nvPr/>
        </p:nvSpPr>
        <p:spPr>
          <a:xfrm rot="1748864">
            <a:off x="647065" y="4483100"/>
            <a:ext cx="3658236"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Broken Mountain</a:t>
            </a:r>
            <a:endParaRPr lang="en-US"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778328" y="0"/>
            <a:ext cx="7587343" cy="6853847"/>
          </a:xfrm>
          <a:prstGeom prst="rect">
            <a:avLst/>
          </a:prstGeom>
          <a:noFill/>
          <a:ln w="9525">
            <a:noFill/>
            <a:miter lim="800000"/>
            <a:headEnd/>
            <a:tailEnd/>
          </a:ln>
        </p:spPr>
      </p:pic>
      <p:pic>
        <p:nvPicPr>
          <p:cNvPr id="38915" name="Picture 3"/>
          <p:cNvPicPr>
            <a:picLocks noChangeAspect="1" noChangeArrowheads="1"/>
          </p:cNvPicPr>
          <p:nvPr/>
        </p:nvPicPr>
        <p:blipFill>
          <a:blip r:embed="rId4"/>
          <a:srcRect/>
          <a:stretch>
            <a:fillRect/>
          </a:stretch>
        </p:blipFill>
        <p:spPr bwMode="auto">
          <a:xfrm>
            <a:off x="-122733" y="6858000"/>
            <a:ext cx="9389465" cy="3821430"/>
          </a:xfrm>
          <a:prstGeom prst="rect">
            <a:avLst/>
          </a:prstGeom>
          <a:noFill/>
          <a:ln w="9525">
            <a:noFill/>
            <a:miter lim="800000"/>
            <a:headEnd/>
            <a:tailEnd/>
          </a:ln>
        </p:spPr>
      </p:pic>
      <p:sp>
        <p:nvSpPr>
          <p:cNvPr id="4" name="Oval 3"/>
          <p:cNvSpPr/>
          <p:nvPr/>
        </p:nvSpPr>
        <p:spPr bwMode="auto">
          <a:xfrm rot="797782">
            <a:off x="1595333" y="2299407"/>
            <a:ext cx="5832013" cy="2695863"/>
          </a:xfrm>
          <a:prstGeom prst="ellipse">
            <a:avLst/>
          </a:prstGeom>
          <a:solidFill>
            <a:srgbClr val="FF0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
        <p:nvSpPr>
          <p:cNvPr id="5" name="Line 4"/>
          <p:cNvSpPr>
            <a:spLocks noChangeShapeType="1"/>
          </p:cNvSpPr>
          <p:nvPr/>
        </p:nvSpPr>
        <p:spPr bwMode="auto">
          <a:xfrm>
            <a:off x="1892300" y="2641600"/>
            <a:ext cx="5410200" cy="1778000"/>
          </a:xfrm>
          <a:prstGeom prst="line">
            <a:avLst/>
          </a:prstGeom>
          <a:noFill/>
          <a:ln w="38100">
            <a:solidFill>
              <a:schemeClr val="bg1"/>
            </a:solidFill>
            <a:round/>
            <a:headEnd type="triangle" w="med" len="med"/>
            <a:tailEnd type="triangle" w="med" len="med"/>
          </a:ln>
        </p:spPr>
        <p:txBody>
          <a:bodyPr/>
          <a:lstStyle/>
          <a:p>
            <a:endParaRPr lang="en-US" dirty="0"/>
          </a:p>
        </p:txBody>
      </p:sp>
      <p:sp>
        <p:nvSpPr>
          <p:cNvPr id="6" name="TextBox 5"/>
          <p:cNvSpPr txBox="1"/>
          <p:nvPr/>
        </p:nvSpPr>
        <p:spPr>
          <a:xfrm rot="1246763">
            <a:off x="3550920" y="3413760"/>
            <a:ext cx="179832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2500 m</a:t>
            </a:r>
            <a:endParaRPr lang="en-US" dirty="0">
              <a:effectLst>
                <a:outerShdw blurRad="38100" dist="38100" dir="2700000" algn="tl">
                  <a:srgbClr val="000000">
                    <a:alpha val="43137"/>
                  </a:srgbClr>
                </a:outerShdw>
              </a:effectLst>
            </a:endParaRPr>
          </a:p>
        </p:txBody>
      </p:sp>
      <p:sp>
        <p:nvSpPr>
          <p:cNvPr id="7" name="Line 4"/>
          <p:cNvSpPr>
            <a:spLocks noChangeShapeType="1"/>
          </p:cNvSpPr>
          <p:nvPr/>
        </p:nvSpPr>
        <p:spPr bwMode="auto">
          <a:xfrm flipV="1">
            <a:off x="6736080" y="2407920"/>
            <a:ext cx="822960" cy="807720"/>
          </a:xfrm>
          <a:prstGeom prst="line">
            <a:avLst/>
          </a:prstGeom>
          <a:noFill/>
          <a:ln w="38100">
            <a:solidFill>
              <a:schemeClr val="bg1"/>
            </a:solidFill>
            <a:round/>
            <a:headEnd type="triangle" w="med" len="med"/>
            <a:tailEnd type="triangle" w="med" len="med"/>
          </a:ln>
        </p:spPr>
        <p:txBody>
          <a:bodyPr/>
          <a:lstStyle/>
          <a:p>
            <a:endParaRPr lang="en-US" dirty="0"/>
          </a:p>
        </p:txBody>
      </p:sp>
      <p:sp>
        <p:nvSpPr>
          <p:cNvPr id="8" name="TextBox 7"/>
          <p:cNvSpPr txBox="1"/>
          <p:nvPr/>
        </p:nvSpPr>
        <p:spPr>
          <a:xfrm rot="18886700">
            <a:off x="6215078" y="2449676"/>
            <a:ext cx="141713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400 m</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778328" y="0"/>
            <a:ext cx="7587343" cy="6853847"/>
          </a:xfrm>
          <a:prstGeom prst="rect">
            <a:avLst/>
          </a:prstGeom>
          <a:noFill/>
          <a:ln w="9525">
            <a:noFill/>
            <a:miter lim="800000"/>
            <a:headEnd/>
            <a:tailEnd/>
          </a:ln>
        </p:spPr>
      </p:pic>
      <p:pic>
        <p:nvPicPr>
          <p:cNvPr id="38915" name="Picture 3"/>
          <p:cNvPicPr>
            <a:picLocks noChangeAspect="1" noChangeArrowheads="1"/>
          </p:cNvPicPr>
          <p:nvPr/>
        </p:nvPicPr>
        <p:blipFill>
          <a:blip r:embed="rId4"/>
          <a:srcRect/>
          <a:stretch>
            <a:fillRect/>
          </a:stretch>
        </p:blipFill>
        <p:spPr bwMode="auto">
          <a:xfrm>
            <a:off x="-122733" y="6858000"/>
            <a:ext cx="9389465" cy="3821430"/>
          </a:xfrm>
          <a:prstGeom prst="rect">
            <a:avLst/>
          </a:prstGeom>
          <a:noFill/>
          <a:ln w="9525">
            <a:noFill/>
            <a:miter lim="800000"/>
            <a:headEnd/>
            <a:tailEnd/>
          </a:ln>
        </p:spPr>
      </p:pic>
      <p:sp>
        <p:nvSpPr>
          <p:cNvPr id="5" name="Line 4"/>
          <p:cNvSpPr>
            <a:spLocks noChangeShapeType="1"/>
          </p:cNvSpPr>
          <p:nvPr/>
        </p:nvSpPr>
        <p:spPr bwMode="auto">
          <a:xfrm>
            <a:off x="1892300" y="2641600"/>
            <a:ext cx="5410200" cy="1778000"/>
          </a:xfrm>
          <a:prstGeom prst="line">
            <a:avLst/>
          </a:prstGeom>
          <a:noFill/>
          <a:ln w="38100">
            <a:solidFill>
              <a:schemeClr val="bg1"/>
            </a:solidFill>
            <a:round/>
            <a:headEnd type="triangle" w="med" len="med"/>
            <a:tailEnd type="triangle" w="med" len="med"/>
          </a:ln>
        </p:spPr>
        <p:txBody>
          <a:bodyPr/>
          <a:lstStyle/>
          <a:p>
            <a:endParaRPr lang="en-US" dirty="0"/>
          </a:p>
        </p:txBody>
      </p:sp>
      <p:sp>
        <p:nvSpPr>
          <p:cNvPr id="6" name="TextBox 5"/>
          <p:cNvSpPr txBox="1"/>
          <p:nvPr/>
        </p:nvSpPr>
        <p:spPr>
          <a:xfrm rot="1246763">
            <a:off x="3550920" y="3413760"/>
            <a:ext cx="179832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2500 m</a:t>
            </a:r>
            <a:endParaRPr lang="en-US" dirty="0">
              <a:effectLst>
                <a:outerShdw blurRad="38100" dist="38100" dir="2700000" algn="tl">
                  <a:srgbClr val="000000">
                    <a:alpha val="43137"/>
                  </a:srgbClr>
                </a:outerShdw>
              </a:effectLst>
            </a:endParaRPr>
          </a:p>
        </p:txBody>
      </p:sp>
      <p:sp>
        <p:nvSpPr>
          <p:cNvPr id="7" name="Line 4"/>
          <p:cNvSpPr>
            <a:spLocks noChangeShapeType="1"/>
          </p:cNvSpPr>
          <p:nvPr/>
        </p:nvSpPr>
        <p:spPr bwMode="auto">
          <a:xfrm flipV="1">
            <a:off x="6736080" y="2407920"/>
            <a:ext cx="822960" cy="807720"/>
          </a:xfrm>
          <a:prstGeom prst="line">
            <a:avLst/>
          </a:prstGeom>
          <a:noFill/>
          <a:ln w="38100">
            <a:solidFill>
              <a:schemeClr val="bg1"/>
            </a:solidFill>
            <a:round/>
            <a:headEnd type="triangle" w="med" len="med"/>
            <a:tailEnd type="triangle" w="med" len="med"/>
          </a:ln>
        </p:spPr>
        <p:txBody>
          <a:bodyPr/>
          <a:lstStyle/>
          <a:p>
            <a:endParaRPr lang="en-US" dirty="0"/>
          </a:p>
        </p:txBody>
      </p:sp>
      <p:sp>
        <p:nvSpPr>
          <p:cNvPr id="8" name="TextBox 7"/>
          <p:cNvSpPr txBox="1"/>
          <p:nvPr/>
        </p:nvSpPr>
        <p:spPr>
          <a:xfrm rot="18886700">
            <a:off x="6215078" y="2449676"/>
            <a:ext cx="141713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400 m</a:t>
            </a:r>
            <a:endParaRPr lang="en-US" dirty="0">
              <a:effectLst>
                <a:outerShdw blurRad="38100" dist="38100" dir="2700000" algn="tl">
                  <a:srgbClr val="000000">
                    <a:alpha val="43137"/>
                  </a:srgbClr>
                </a:outerShdw>
              </a:effectLst>
            </a:endParaRPr>
          </a:p>
        </p:txBody>
      </p:sp>
      <p:sp>
        <p:nvSpPr>
          <p:cNvPr id="9" name="TextBox 8"/>
          <p:cNvSpPr txBox="1"/>
          <p:nvPr/>
        </p:nvSpPr>
        <p:spPr>
          <a:xfrm>
            <a:off x="3129915" y="1694180"/>
            <a:ext cx="288417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Novarupta</a:t>
            </a:r>
            <a:endParaRPr lang="en-US" sz="3200" dirty="0">
              <a:effectLst>
                <a:outerShdw blurRad="38100" dist="38100" dir="2700000" algn="tl">
                  <a:srgbClr val="000000">
                    <a:alpha val="43137"/>
                  </a:srgbClr>
                </a:outerShdw>
              </a:effectLst>
            </a:endParaRPr>
          </a:p>
        </p:txBody>
      </p:sp>
      <p:sp>
        <p:nvSpPr>
          <p:cNvPr id="4" name="Oval 3"/>
          <p:cNvSpPr/>
          <p:nvPr/>
        </p:nvSpPr>
        <p:spPr bwMode="auto">
          <a:xfrm rot="797782">
            <a:off x="1595333" y="2299407"/>
            <a:ext cx="5832013" cy="2695863"/>
          </a:xfrm>
          <a:prstGeom prst="ellipse">
            <a:avLst/>
          </a:prstGeom>
          <a:solidFill>
            <a:srgbClr val="FF0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
        <p:nvSpPr>
          <p:cNvPr id="10" name="Line 4"/>
          <p:cNvSpPr>
            <a:spLocks noChangeShapeType="1"/>
          </p:cNvSpPr>
          <p:nvPr/>
        </p:nvSpPr>
        <p:spPr bwMode="auto">
          <a:xfrm>
            <a:off x="4785360" y="2294890"/>
            <a:ext cx="45719" cy="539750"/>
          </a:xfrm>
          <a:prstGeom prst="line">
            <a:avLst/>
          </a:prstGeom>
          <a:noFill/>
          <a:ln w="50800">
            <a:solidFill>
              <a:schemeClr val="bg1"/>
            </a:solidFill>
            <a:round/>
            <a:headEnd/>
            <a:tailEnd type="triangle" w="med" len="med"/>
          </a:ln>
          <a:effectLst>
            <a:outerShdw blurRad="50800" dist="38100" algn="l" rotWithShape="0">
              <a:prstClr val="black">
                <a:alpha val="40000"/>
              </a:prstClr>
            </a:outerShdw>
          </a:effectLst>
        </p:spPr>
        <p:txBody>
          <a:bodyPr/>
          <a:lstStyle/>
          <a:p>
            <a:endParaRPr lang="en-US" dirty="0"/>
          </a:p>
        </p:txBody>
      </p:sp>
      <p:sp>
        <p:nvSpPr>
          <p:cNvPr id="11" name="TextBox 10"/>
          <p:cNvSpPr txBox="1"/>
          <p:nvPr/>
        </p:nvSpPr>
        <p:spPr>
          <a:xfrm>
            <a:off x="6085205" y="810260"/>
            <a:ext cx="2884170" cy="1077218"/>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Falling Mountain</a:t>
            </a:r>
            <a:endParaRPr lang="en-US" sz="3200" dirty="0">
              <a:effectLst>
                <a:outerShdw blurRad="38100" dist="38100" dir="2700000" algn="tl">
                  <a:srgbClr val="000000">
                    <a:alpha val="43137"/>
                  </a:srgbClr>
                </a:outerShdw>
              </a:effectLst>
            </a:endParaRPr>
          </a:p>
        </p:txBody>
      </p:sp>
      <p:sp>
        <p:nvSpPr>
          <p:cNvPr id="12" name="Line 4"/>
          <p:cNvSpPr>
            <a:spLocks noChangeShapeType="1"/>
          </p:cNvSpPr>
          <p:nvPr/>
        </p:nvSpPr>
        <p:spPr bwMode="auto">
          <a:xfrm>
            <a:off x="7547611" y="1822450"/>
            <a:ext cx="45719" cy="539750"/>
          </a:xfrm>
          <a:prstGeom prst="line">
            <a:avLst/>
          </a:prstGeom>
          <a:noFill/>
          <a:ln w="50800">
            <a:solidFill>
              <a:schemeClr val="bg1"/>
            </a:solidFill>
            <a:round/>
            <a:headEnd/>
            <a:tailEnd type="triangle" w="med" len="med"/>
          </a:ln>
          <a:effectLst>
            <a:outerShdw blurRad="50800" dist="38100" algn="l" rotWithShape="0">
              <a:prstClr val="black">
                <a:alpha val="40000"/>
              </a:prstClr>
            </a:outerShdw>
          </a:effectLst>
        </p:spPr>
        <p:txBody>
          <a:bodyPr/>
          <a:lstStyle/>
          <a:p>
            <a:endParaRPr lang="en-US" dirty="0"/>
          </a:p>
        </p:txBody>
      </p:sp>
      <p:sp>
        <p:nvSpPr>
          <p:cNvPr id="14" name="Freeform 13"/>
          <p:cNvSpPr/>
          <p:nvPr/>
        </p:nvSpPr>
        <p:spPr bwMode="auto">
          <a:xfrm>
            <a:off x="1725385" y="3429302"/>
            <a:ext cx="5445881" cy="2753531"/>
          </a:xfrm>
          <a:custGeom>
            <a:avLst/>
            <a:gdLst>
              <a:gd name="connsiteX0" fmla="*/ 410633 w 6450188"/>
              <a:gd name="connsiteY0" fmla="*/ 506589 h 4093634"/>
              <a:gd name="connsiteX1" fmla="*/ 452966 w 6450188"/>
              <a:gd name="connsiteY1" fmla="*/ 777523 h 4093634"/>
              <a:gd name="connsiteX2" fmla="*/ 1409699 w 6450188"/>
              <a:gd name="connsiteY2" fmla="*/ 1776589 h 4093634"/>
              <a:gd name="connsiteX3" fmla="*/ 3213099 w 6450188"/>
              <a:gd name="connsiteY3" fmla="*/ 2504723 h 4093634"/>
              <a:gd name="connsiteX4" fmla="*/ 5626099 w 6450188"/>
              <a:gd name="connsiteY4" fmla="*/ 2462389 h 4093634"/>
              <a:gd name="connsiteX5" fmla="*/ 5998633 w 6450188"/>
              <a:gd name="connsiteY5" fmla="*/ 2157589 h 4093634"/>
              <a:gd name="connsiteX6" fmla="*/ 2916766 w 6450188"/>
              <a:gd name="connsiteY6" fmla="*/ 3817056 h 4093634"/>
              <a:gd name="connsiteX7" fmla="*/ 410633 w 6450188"/>
              <a:gd name="connsiteY7" fmla="*/ 506589 h 4093634"/>
              <a:gd name="connsiteX0" fmla="*/ 2714978 w 6248400"/>
              <a:gd name="connsiteY0" fmla="*/ 3379611 h 3609622"/>
              <a:gd name="connsiteX1" fmla="*/ 251178 w 6248400"/>
              <a:gd name="connsiteY1" fmla="*/ 340078 h 3609622"/>
              <a:gd name="connsiteX2" fmla="*/ 1207911 w 6248400"/>
              <a:gd name="connsiteY2" fmla="*/ 1339144 h 3609622"/>
              <a:gd name="connsiteX3" fmla="*/ 3011311 w 6248400"/>
              <a:gd name="connsiteY3" fmla="*/ 2067278 h 3609622"/>
              <a:gd name="connsiteX4" fmla="*/ 5424311 w 6248400"/>
              <a:gd name="connsiteY4" fmla="*/ 2024944 h 3609622"/>
              <a:gd name="connsiteX5" fmla="*/ 5796845 w 6248400"/>
              <a:gd name="connsiteY5" fmla="*/ 1720144 h 3609622"/>
              <a:gd name="connsiteX6" fmla="*/ 2714978 w 6248400"/>
              <a:gd name="connsiteY6" fmla="*/ 3379611 h 3609622"/>
              <a:gd name="connsiteX0" fmla="*/ 2875845 w 6409267"/>
              <a:gd name="connsiteY0" fmla="*/ 3547533 h 3777544"/>
              <a:gd name="connsiteX1" fmla="*/ 412045 w 6409267"/>
              <a:gd name="connsiteY1" fmla="*/ 508000 h 3777544"/>
              <a:gd name="connsiteX2" fmla="*/ 539045 w 6409267"/>
              <a:gd name="connsiteY2" fmla="*/ 635000 h 3777544"/>
              <a:gd name="connsiteX3" fmla="*/ 1368778 w 6409267"/>
              <a:gd name="connsiteY3" fmla="*/ 1507066 h 3777544"/>
              <a:gd name="connsiteX4" fmla="*/ 3172178 w 6409267"/>
              <a:gd name="connsiteY4" fmla="*/ 2235200 h 3777544"/>
              <a:gd name="connsiteX5" fmla="*/ 5585178 w 6409267"/>
              <a:gd name="connsiteY5" fmla="*/ 2192866 h 3777544"/>
              <a:gd name="connsiteX6" fmla="*/ 5957712 w 6409267"/>
              <a:gd name="connsiteY6" fmla="*/ 1888066 h 3777544"/>
              <a:gd name="connsiteX7" fmla="*/ 2875845 w 6409267"/>
              <a:gd name="connsiteY7" fmla="*/ 3547533 h 3777544"/>
              <a:gd name="connsiteX0" fmla="*/ 2875845 w 6409267"/>
              <a:gd name="connsiteY0" fmla="*/ 3547533 h 3777544"/>
              <a:gd name="connsiteX1" fmla="*/ 412045 w 6409267"/>
              <a:gd name="connsiteY1" fmla="*/ 508000 h 3777544"/>
              <a:gd name="connsiteX2" fmla="*/ 539045 w 6409267"/>
              <a:gd name="connsiteY2" fmla="*/ 635000 h 3777544"/>
              <a:gd name="connsiteX3" fmla="*/ 1368778 w 6409267"/>
              <a:gd name="connsiteY3" fmla="*/ 1507066 h 3777544"/>
              <a:gd name="connsiteX4" fmla="*/ 3172178 w 6409267"/>
              <a:gd name="connsiteY4" fmla="*/ 2235200 h 3777544"/>
              <a:gd name="connsiteX5" fmla="*/ 5585178 w 6409267"/>
              <a:gd name="connsiteY5" fmla="*/ 2192866 h 3777544"/>
              <a:gd name="connsiteX6" fmla="*/ 5957712 w 6409267"/>
              <a:gd name="connsiteY6" fmla="*/ 1888066 h 3777544"/>
              <a:gd name="connsiteX7" fmla="*/ 2875845 w 6409267"/>
              <a:gd name="connsiteY7" fmla="*/ 3547533 h 3777544"/>
              <a:gd name="connsiteX0" fmla="*/ 2714978 w 6248400"/>
              <a:gd name="connsiteY0" fmla="*/ 3379611 h 3609622"/>
              <a:gd name="connsiteX1" fmla="*/ 251178 w 6248400"/>
              <a:gd name="connsiteY1" fmla="*/ 340078 h 3609622"/>
              <a:gd name="connsiteX2" fmla="*/ 1207911 w 6248400"/>
              <a:gd name="connsiteY2" fmla="*/ 1339144 h 3609622"/>
              <a:gd name="connsiteX3" fmla="*/ 3011311 w 6248400"/>
              <a:gd name="connsiteY3" fmla="*/ 2067278 h 3609622"/>
              <a:gd name="connsiteX4" fmla="*/ 5424311 w 6248400"/>
              <a:gd name="connsiteY4" fmla="*/ 2024944 h 3609622"/>
              <a:gd name="connsiteX5" fmla="*/ 5796845 w 6248400"/>
              <a:gd name="connsiteY5" fmla="*/ 1720144 h 3609622"/>
              <a:gd name="connsiteX6" fmla="*/ 2714978 w 6248400"/>
              <a:gd name="connsiteY6" fmla="*/ 3379611 h 3609622"/>
              <a:gd name="connsiteX0" fmla="*/ 2613378 w 6146800"/>
              <a:gd name="connsiteY0" fmla="*/ 3239911 h 3446639"/>
              <a:gd name="connsiteX1" fmla="*/ 251178 w 6146800"/>
              <a:gd name="connsiteY1" fmla="*/ 340078 h 3446639"/>
              <a:gd name="connsiteX2" fmla="*/ 1106311 w 6146800"/>
              <a:gd name="connsiteY2" fmla="*/ 1199444 h 3446639"/>
              <a:gd name="connsiteX3" fmla="*/ 2909711 w 6146800"/>
              <a:gd name="connsiteY3" fmla="*/ 1927578 h 3446639"/>
              <a:gd name="connsiteX4" fmla="*/ 5322711 w 6146800"/>
              <a:gd name="connsiteY4" fmla="*/ 1885244 h 3446639"/>
              <a:gd name="connsiteX5" fmla="*/ 5695245 w 6146800"/>
              <a:gd name="connsiteY5" fmla="*/ 1580444 h 3446639"/>
              <a:gd name="connsiteX6" fmla="*/ 2613378 w 6146800"/>
              <a:gd name="connsiteY6" fmla="*/ 3239911 h 3446639"/>
              <a:gd name="connsiteX0" fmla="*/ 2613378 w 6146800"/>
              <a:gd name="connsiteY0" fmla="*/ 3239911 h 3446639"/>
              <a:gd name="connsiteX1" fmla="*/ 251178 w 6146800"/>
              <a:gd name="connsiteY1" fmla="*/ 340078 h 3446639"/>
              <a:gd name="connsiteX2" fmla="*/ 1106311 w 6146800"/>
              <a:gd name="connsiteY2" fmla="*/ 1199444 h 3446639"/>
              <a:gd name="connsiteX3" fmla="*/ 2909711 w 6146800"/>
              <a:gd name="connsiteY3" fmla="*/ 1927578 h 3446639"/>
              <a:gd name="connsiteX4" fmla="*/ 5322711 w 6146800"/>
              <a:gd name="connsiteY4" fmla="*/ 1885244 h 3446639"/>
              <a:gd name="connsiteX5" fmla="*/ 5695245 w 6146800"/>
              <a:gd name="connsiteY5" fmla="*/ 1580444 h 3446639"/>
              <a:gd name="connsiteX6" fmla="*/ 2613378 w 6146800"/>
              <a:gd name="connsiteY6" fmla="*/ 3239911 h 3446639"/>
              <a:gd name="connsiteX0" fmla="*/ 2362200 w 5895622"/>
              <a:gd name="connsiteY0" fmla="*/ 2899833 h 3106561"/>
              <a:gd name="connsiteX1" fmla="*/ 0 w 5895622"/>
              <a:gd name="connsiteY1" fmla="*/ 0 h 3106561"/>
              <a:gd name="connsiteX2" fmla="*/ 855133 w 5895622"/>
              <a:gd name="connsiteY2" fmla="*/ 859366 h 3106561"/>
              <a:gd name="connsiteX3" fmla="*/ 2658533 w 5895622"/>
              <a:gd name="connsiteY3" fmla="*/ 1587500 h 3106561"/>
              <a:gd name="connsiteX4" fmla="*/ 5071533 w 5895622"/>
              <a:gd name="connsiteY4" fmla="*/ 1545166 h 3106561"/>
              <a:gd name="connsiteX5" fmla="*/ 5444067 w 5895622"/>
              <a:gd name="connsiteY5" fmla="*/ 1240366 h 3106561"/>
              <a:gd name="connsiteX6" fmla="*/ 2362200 w 5895622"/>
              <a:gd name="connsiteY6" fmla="*/ 2899833 h 3106561"/>
              <a:gd name="connsiteX0" fmla="*/ 2362200 w 5790847"/>
              <a:gd name="connsiteY0" fmla="*/ 2899833 h 3106561"/>
              <a:gd name="connsiteX1" fmla="*/ 0 w 5790847"/>
              <a:gd name="connsiteY1" fmla="*/ 0 h 3106561"/>
              <a:gd name="connsiteX2" fmla="*/ 855133 w 5790847"/>
              <a:gd name="connsiteY2" fmla="*/ 859366 h 3106561"/>
              <a:gd name="connsiteX3" fmla="*/ 2658533 w 5790847"/>
              <a:gd name="connsiteY3" fmla="*/ 1587500 h 3106561"/>
              <a:gd name="connsiteX4" fmla="*/ 4442883 w 5790847"/>
              <a:gd name="connsiteY4" fmla="*/ 1742016 h 3106561"/>
              <a:gd name="connsiteX5" fmla="*/ 5444067 w 5790847"/>
              <a:gd name="connsiteY5" fmla="*/ 1240366 h 3106561"/>
              <a:gd name="connsiteX6" fmla="*/ 2362200 w 5790847"/>
              <a:gd name="connsiteY6" fmla="*/ 2899833 h 3106561"/>
              <a:gd name="connsiteX0" fmla="*/ 2362200 w 5444067"/>
              <a:gd name="connsiteY0" fmla="*/ 2899833 h 3106561"/>
              <a:gd name="connsiteX1" fmla="*/ 0 w 5444067"/>
              <a:gd name="connsiteY1" fmla="*/ 0 h 3106561"/>
              <a:gd name="connsiteX2" fmla="*/ 855133 w 5444067"/>
              <a:gd name="connsiteY2" fmla="*/ 859366 h 3106561"/>
              <a:gd name="connsiteX3" fmla="*/ 2658533 w 5444067"/>
              <a:gd name="connsiteY3" fmla="*/ 1587500 h 3106561"/>
              <a:gd name="connsiteX4" fmla="*/ 4442883 w 5444067"/>
              <a:gd name="connsiteY4" fmla="*/ 1742016 h 3106561"/>
              <a:gd name="connsiteX5" fmla="*/ 5444067 w 5444067"/>
              <a:gd name="connsiteY5" fmla="*/ 1240366 h 3106561"/>
              <a:gd name="connsiteX6" fmla="*/ 2362200 w 5444067"/>
              <a:gd name="connsiteY6" fmla="*/ 2899833 h 3106561"/>
              <a:gd name="connsiteX0" fmla="*/ 2362200 w 5444067"/>
              <a:gd name="connsiteY0" fmla="*/ 2899833 h 3106561"/>
              <a:gd name="connsiteX1" fmla="*/ 0 w 5444067"/>
              <a:gd name="connsiteY1" fmla="*/ 0 h 3106561"/>
              <a:gd name="connsiteX2" fmla="*/ 855133 w 5444067"/>
              <a:gd name="connsiteY2" fmla="*/ 859366 h 3106561"/>
              <a:gd name="connsiteX3" fmla="*/ 2658533 w 5444067"/>
              <a:gd name="connsiteY3" fmla="*/ 1587500 h 3106561"/>
              <a:gd name="connsiteX4" fmla="*/ 4442883 w 5444067"/>
              <a:gd name="connsiteY4" fmla="*/ 1742016 h 3106561"/>
              <a:gd name="connsiteX5" fmla="*/ 5444067 w 5444067"/>
              <a:gd name="connsiteY5" fmla="*/ 1240366 h 3106561"/>
              <a:gd name="connsiteX6" fmla="*/ 2362200 w 5444067"/>
              <a:gd name="connsiteY6" fmla="*/ 2899833 h 3106561"/>
              <a:gd name="connsiteX0" fmla="*/ 2362200 w 5444067"/>
              <a:gd name="connsiteY0" fmla="*/ 2899833 h 3106561"/>
              <a:gd name="connsiteX1" fmla="*/ 0 w 5444067"/>
              <a:gd name="connsiteY1" fmla="*/ 0 h 3106561"/>
              <a:gd name="connsiteX2" fmla="*/ 855133 w 5444067"/>
              <a:gd name="connsiteY2" fmla="*/ 859366 h 3106561"/>
              <a:gd name="connsiteX3" fmla="*/ 2658533 w 5444067"/>
              <a:gd name="connsiteY3" fmla="*/ 1587500 h 3106561"/>
              <a:gd name="connsiteX4" fmla="*/ 4442883 w 5444067"/>
              <a:gd name="connsiteY4" fmla="*/ 1742016 h 3106561"/>
              <a:gd name="connsiteX5" fmla="*/ 5444067 w 5444067"/>
              <a:gd name="connsiteY5" fmla="*/ 1240366 h 3106561"/>
              <a:gd name="connsiteX6" fmla="*/ 2362200 w 5444067"/>
              <a:gd name="connsiteY6" fmla="*/ 2899833 h 3106561"/>
              <a:gd name="connsiteX0" fmla="*/ 2451100 w 5532967"/>
              <a:gd name="connsiteY0" fmla="*/ 3007783 h 3232502"/>
              <a:gd name="connsiteX1" fmla="*/ 0 w 5532967"/>
              <a:gd name="connsiteY1" fmla="*/ 0 h 3232502"/>
              <a:gd name="connsiteX2" fmla="*/ 944033 w 5532967"/>
              <a:gd name="connsiteY2" fmla="*/ 967316 h 3232502"/>
              <a:gd name="connsiteX3" fmla="*/ 2747433 w 5532967"/>
              <a:gd name="connsiteY3" fmla="*/ 1695450 h 3232502"/>
              <a:gd name="connsiteX4" fmla="*/ 4531783 w 5532967"/>
              <a:gd name="connsiteY4" fmla="*/ 1849966 h 3232502"/>
              <a:gd name="connsiteX5" fmla="*/ 5532967 w 5532967"/>
              <a:gd name="connsiteY5" fmla="*/ 1348316 h 3232502"/>
              <a:gd name="connsiteX6" fmla="*/ 2451100 w 5532967"/>
              <a:gd name="connsiteY6" fmla="*/ 3007783 h 3232502"/>
              <a:gd name="connsiteX0" fmla="*/ 2451100 w 5532967"/>
              <a:gd name="connsiteY0" fmla="*/ 2844497 h 3069216"/>
              <a:gd name="connsiteX1" fmla="*/ 0 w 5532967"/>
              <a:gd name="connsiteY1" fmla="*/ 0 h 3069216"/>
              <a:gd name="connsiteX2" fmla="*/ 944033 w 5532967"/>
              <a:gd name="connsiteY2" fmla="*/ 967316 h 3069216"/>
              <a:gd name="connsiteX3" fmla="*/ 2747433 w 5532967"/>
              <a:gd name="connsiteY3" fmla="*/ 1695450 h 3069216"/>
              <a:gd name="connsiteX4" fmla="*/ 4531783 w 5532967"/>
              <a:gd name="connsiteY4" fmla="*/ 1849966 h 3069216"/>
              <a:gd name="connsiteX5" fmla="*/ 5532967 w 5532967"/>
              <a:gd name="connsiteY5" fmla="*/ 1348316 h 3069216"/>
              <a:gd name="connsiteX6" fmla="*/ 2451100 w 5532967"/>
              <a:gd name="connsiteY6" fmla="*/ 2844497 h 3069216"/>
              <a:gd name="connsiteX0" fmla="*/ 2178957 w 5532967"/>
              <a:gd name="connsiteY0" fmla="*/ 2430840 h 2655559"/>
              <a:gd name="connsiteX1" fmla="*/ 0 w 5532967"/>
              <a:gd name="connsiteY1" fmla="*/ 0 h 2655559"/>
              <a:gd name="connsiteX2" fmla="*/ 944033 w 5532967"/>
              <a:gd name="connsiteY2" fmla="*/ 967316 h 2655559"/>
              <a:gd name="connsiteX3" fmla="*/ 2747433 w 5532967"/>
              <a:gd name="connsiteY3" fmla="*/ 1695450 h 2655559"/>
              <a:gd name="connsiteX4" fmla="*/ 4531783 w 5532967"/>
              <a:gd name="connsiteY4" fmla="*/ 1849966 h 2655559"/>
              <a:gd name="connsiteX5" fmla="*/ 5532967 w 5532967"/>
              <a:gd name="connsiteY5" fmla="*/ 1348316 h 2655559"/>
              <a:gd name="connsiteX6" fmla="*/ 2178957 w 5532967"/>
              <a:gd name="connsiteY6" fmla="*/ 2430840 h 2655559"/>
              <a:gd name="connsiteX0" fmla="*/ 2178957 w 5532967"/>
              <a:gd name="connsiteY0" fmla="*/ 2430840 h 2731759"/>
              <a:gd name="connsiteX1" fmla="*/ 0 w 5532967"/>
              <a:gd name="connsiteY1" fmla="*/ 0 h 2731759"/>
              <a:gd name="connsiteX2" fmla="*/ 944033 w 5532967"/>
              <a:gd name="connsiteY2" fmla="*/ 967316 h 2731759"/>
              <a:gd name="connsiteX3" fmla="*/ 2747433 w 5532967"/>
              <a:gd name="connsiteY3" fmla="*/ 1695450 h 2731759"/>
              <a:gd name="connsiteX4" fmla="*/ 4531783 w 5532967"/>
              <a:gd name="connsiteY4" fmla="*/ 1849966 h 2731759"/>
              <a:gd name="connsiteX5" fmla="*/ 5532967 w 5532967"/>
              <a:gd name="connsiteY5" fmla="*/ 1348316 h 2731759"/>
              <a:gd name="connsiteX6" fmla="*/ 2178957 w 5532967"/>
              <a:gd name="connsiteY6" fmla="*/ 2430840 h 2731759"/>
              <a:gd name="connsiteX0" fmla="*/ 2178957 w 5532967"/>
              <a:gd name="connsiteY0" fmla="*/ 2430840 h 2731759"/>
              <a:gd name="connsiteX1" fmla="*/ 0 w 5532967"/>
              <a:gd name="connsiteY1" fmla="*/ 0 h 2731759"/>
              <a:gd name="connsiteX2" fmla="*/ 944033 w 5532967"/>
              <a:gd name="connsiteY2" fmla="*/ 967316 h 2731759"/>
              <a:gd name="connsiteX3" fmla="*/ 2747433 w 5532967"/>
              <a:gd name="connsiteY3" fmla="*/ 1695450 h 2731759"/>
              <a:gd name="connsiteX4" fmla="*/ 4531783 w 5532967"/>
              <a:gd name="connsiteY4" fmla="*/ 1849966 h 2731759"/>
              <a:gd name="connsiteX5" fmla="*/ 5532967 w 5532967"/>
              <a:gd name="connsiteY5" fmla="*/ 1348316 h 2731759"/>
              <a:gd name="connsiteX6" fmla="*/ 2178957 w 5532967"/>
              <a:gd name="connsiteY6" fmla="*/ 2430840 h 2731759"/>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941615 w 5532967"/>
              <a:gd name="connsiteY3" fmla="*/ 1066498 h 2916817"/>
              <a:gd name="connsiteX4" fmla="*/ 2747433 w 5532967"/>
              <a:gd name="connsiteY4" fmla="*/ 1695450 h 2916817"/>
              <a:gd name="connsiteX5" fmla="*/ 4531783 w 5532967"/>
              <a:gd name="connsiteY5" fmla="*/ 1849966 h 2916817"/>
              <a:gd name="connsiteX6" fmla="*/ 5532967 w 5532967"/>
              <a:gd name="connsiteY6" fmla="*/ 1348316 h 2916817"/>
              <a:gd name="connsiteX7" fmla="*/ 2178957 w 5532967"/>
              <a:gd name="connsiteY7"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1038073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091871 w 5445881"/>
              <a:gd name="connsiteY0" fmla="*/ 2452612 h 2753531"/>
              <a:gd name="connsiteX1" fmla="*/ 0 w 5445881"/>
              <a:gd name="connsiteY1" fmla="*/ 0 h 2753531"/>
              <a:gd name="connsiteX2" fmla="*/ 856947 w 5445881"/>
              <a:gd name="connsiteY2" fmla="*/ 874787 h 2753531"/>
              <a:gd name="connsiteX3" fmla="*/ 2660347 w 5445881"/>
              <a:gd name="connsiteY3" fmla="*/ 1532164 h 2753531"/>
              <a:gd name="connsiteX4" fmla="*/ 4444697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660347 w 5445881"/>
              <a:gd name="connsiteY3" fmla="*/ 1532164 h 2753531"/>
              <a:gd name="connsiteX4" fmla="*/ 4444697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444697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881" h="2753531">
                <a:moveTo>
                  <a:pt x="2091871" y="2452612"/>
                </a:moveTo>
                <a:cubicBezTo>
                  <a:pt x="897568" y="2173464"/>
                  <a:pt x="187678" y="435328"/>
                  <a:pt x="0" y="0"/>
                </a:cubicBezTo>
                <a:cubicBezTo>
                  <a:pt x="123043" y="296115"/>
                  <a:pt x="442584" y="619426"/>
                  <a:pt x="856947" y="874787"/>
                </a:cubicBezTo>
                <a:cubicBezTo>
                  <a:pt x="1271310" y="1130148"/>
                  <a:pt x="1888218" y="1385056"/>
                  <a:pt x="2486176" y="1532164"/>
                </a:cubicBezTo>
                <a:cubicBezTo>
                  <a:pt x="3084537" y="1662742"/>
                  <a:pt x="3600586" y="1692400"/>
                  <a:pt x="4129011" y="1686680"/>
                </a:cubicBezTo>
                <a:cubicBezTo>
                  <a:pt x="4585285" y="1642689"/>
                  <a:pt x="5070031" y="1555941"/>
                  <a:pt x="5445881" y="1185030"/>
                </a:cubicBezTo>
                <a:cubicBezTo>
                  <a:pt x="5194351" y="1485949"/>
                  <a:pt x="3656289" y="2753531"/>
                  <a:pt x="2091871" y="2452612"/>
                </a:cubicBezTo>
                <a:close/>
              </a:path>
            </a:pathLst>
          </a:custGeom>
          <a:solidFill>
            <a:srgbClr val="FFC000">
              <a:alpha val="20000"/>
            </a:srgbClr>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ggest_holes_008.jpg]"/>
          <p:cNvPicPr>
            <a:picLocks noChangeAspect="1" noChangeArrowheads="1"/>
          </p:cNvPicPr>
          <p:nvPr/>
        </p:nvPicPr>
        <p:blipFill>
          <a:blip r:embed="rId3"/>
          <a:srcRect/>
          <a:stretch>
            <a:fillRect/>
          </a:stretch>
        </p:blipFill>
        <p:spPr bwMode="auto">
          <a:xfrm>
            <a:off x="0" y="393927"/>
            <a:ext cx="9130868" cy="6070146"/>
          </a:xfrm>
          <a:prstGeom prst="rect">
            <a:avLst/>
          </a:prstGeom>
          <a:noFill/>
        </p:spPr>
      </p:pic>
      <p:sp>
        <p:nvSpPr>
          <p:cNvPr id="3" name="Line 4"/>
          <p:cNvSpPr>
            <a:spLocks noChangeShapeType="1"/>
          </p:cNvSpPr>
          <p:nvPr/>
        </p:nvSpPr>
        <p:spPr bwMode="auto">
          <a:xfrm>
            <a:off x="0" y="4702627"/>
            <a:ext cx="8839200" cy="391886"/>
          </a:xfrm>
          <a:prstGeom prst="line">
            <a:avLst/>
          </a:prstGeom>
          <a:noFill/>
          <a:ln w="38100">
            <a:solidFill>
              <a:schemeClr val="bg1"/>
            </a:solidFill>
            <a:round/>
            <a:headEnd type="triangle" w="med" len="med"/>
            <a:tailEnd type="triangle" w="med" len="med"/>
          </a:ln>
        </p:spPr>
        <p:txBody>
          <a:bodyPr/>
          <a:lstStyle/>
          <a:p>
            <a:endParaRPr lang="en-US" dirty="0"/>
          </a:p>
        </p:txBody>
      </p:sp>
      <p:sp>
        <p:nvSpPr>
          <p:cNvPr id="4" name="TextBox 3"/>
          <p:cNvSpPr txBox="1"/>
          <p:nvPr/>
        </p:nvSpPr>
        <p:spPr>
          <a:xfrm rot="174004">
            <a:off x="3672840" y="4404362"/>
            <a:ext cx="179832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1,250 </a:t>
            </a:r>
            <a:r>
              <a:rPr lang="en-US" dirty="0" smtClean="0">
                <a:effectLst>
                  <a:outerShdw blurRad="38100" dist="38100" dir="2700000" algn="tl">
                    <a:srgbClr val="000000">
                      <a:alpha val="43137"/>
                    </a:srgbClr>
                  </a:outerShdw>
                </a:effectLst>
              </a:rPr>
              <a:t>m</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740228" y="0"/>
            <a:ext cx="7663543" cy="6861452"/>
          </a:xfrm>
          <a:prstGeom prst="rect">
            <a:avLst/>
          </a:prstGeom>
          <a:noFill/>
          <a:ln w="9525">
            <a:noFill/>
            <a:miter lim="800000"/>
            <a:headEnd/>
            <a:tailEnd/>
          </a:ln>
        </p:spPr>
      </p:pic>
      <p:pic>
        <p:nvPicPr>
          <p:cNvPr id="39939" name="Picture 3"/>
          <p:cNvPicPr>
            <a:picLocks noChangeAspect="1" noChangeArrowheads="1"/>
          </p:cNvPicPr>
          <p:nvPr/>
        </p:nvPicPr>
        <p:blipFill>
          <a:blip r:embed="rId4"/>
          <a:srcRect/>
          <a:stretch>
            <a:fillRect/>
          </a:stretch>
        </p:blipFill>
        <p:spPr bwMode="auto">
          <a:xfrm>
            <a:off x="68356" y="6858000"/>
            <a:ext cx="9007288" cy="39152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740228" y="0"/>
            <a:ext cx="7663543" cy="6861452"/>
          </a:xfrm>
          <a:prstGeom prst="rect">
            <a:avLst/>
          </a:prstGeom>
          <a:noFill/>
          <a:ln w="9525">
            <a:noFill/>
            <a:miter lim="800000"/>
            <a:headEnd/>
            <a:tailEnd/>
          </a:ln>
        </p:spPr>
      </p:pic>
      <p:pic>
        <p:nvPicPr>
          <p:cNvPr id="39939" name="Picture 3"/>
          <p:cNvPicPr>
            <a:picLocks noChangeAspect="1" noChangeArrowheads="1"/>
          </p:cNvPicPr>
          <p:nvPr/>
        </p:nvPicPr>
        <p:blipFill>
          <a:blip r:embed="rId4"/>
          <a:srcRect/>
          <a:stretch>
            <a:fillRect/>
          </a:stretch>
        </p:blipFill>
        <p:spPr bwMode="auto">
          <a:xfrm>
            <a:off x="68356" y="6858000"/>
            <a:ext cx="9007288" cy="3915228"/>
          </a:xfrm>
          <a:prstGeom prst="rect">
            <a:avLst/>
          </a:prstGeom>
          <a:noFill/>
          <a:ln w="9525">
            <a:noFill/>
            <a:miter lim="800000"/>
            <a:headEnd/>
            <a:tailEnd/>
          </a:ln>
        </p:spPr>
      </p:pic>
      <p:sp>
        <p:nvSpPr>
          <p:cNvPr id="4" name="Freeform 3"/>
          <p:cNvSpPr/>
          <p:nvPr/>
        </p:nvSpPr>
        <p:spPr bwMode="auto">
          <a:xfrm rot="20234119">
            <a:off x="4436167" y="3053616"/>
            <a:ext cx="2279386" cy="1128119"/>
          </a:xfrm>
          <a:custGeom>
            <a:avLst/>
            <a:gdLst>
              <a:gd name="connsiteX0" fmla="*/ 410633 w 6450188"/>
              <a:gd name="connsiteY0" fmla="*/ 506589 h 4093634"/>
              <a:gd name="connsiteX1" fmla="*/ 452966 w 6450188"/>
              <a:gd name="connsiteY1" fmla="*/ 777523 h 4093634"/>
              <a:gd name="connsiteX2" fmla="*/ 1409699 w 6450188"/>
              <a:gd name="connsiteY2" fmla="*/ 1776589 h 4093634"/>
              <a:gd name="connsiteX3" fmla="*/ 3213099 w 6450188"/>
              <a:gd name="connsiteY3" fmla="*/ 2504723 h 4093634"/>
              <a:gd name="connsiteX4" fmla="*/ 5626099 w 6450188"/>
              <a:gd name="connsiteY4" fmla="*/ 2462389 h 4093634"/>
              <a:gd name="connsiteX5" fmla="*/ 5998633 w 6450188"/>
              <a:gd name="connsiteY5" fmla="*/ 2157589 h 4093634"/>
              <a:gd name="connsiteX6" fmla="*/ 2916766 w 6450188"/>
              <a:gd name="connsiteY6" fmla="*/ 3817056 h 4093634"/>
              <a:gd name="connsiteX7" fmla="*/ 410633 w 6450188"/>
              <a:gd name="connsiteY7" fmla="*/ 506589 h 4093634"/>
              <a:gd name="connsiteX0" fmla="*/ 2714978 w 6248400"/>
              <a:gd name="connsiteY0" fmla="*/ 3379611 h 3609622"/>
              <a:gd name="connsiteX1" fmla="*/ 251178 w 6248400"/>
              <a:gd name="connsiteY1" fmla="*/ 340078 h 3609622"/>
              <a:gd name="connsiteX2" fmla="*/ 1207911 w 6248400"/>
              <a:gd name="connsiteY2" fmla="*/ 1339144 h 3609622"/>
              <a:gd name="connsiteX3" fmla="*/ 3011311 w 6248400"/>
              <a:gd name="connsiteY3" fmla="*/ 2067278 h 3609622"/>
              <a:gd name="connsiteX4" fmla="*/ 5424311 w 6248400"/>
              <a:gd name="connsiteY4" fmla="*/ 2024944 h 3609622"/>
              <a:gd name="connsiteX5" fmla="*/ 5796845 w 6248400"/>
              <a:gd name="connsiteY5" fmla="*/ 1720144 h 3609622"/>
              <a:gd name="connsiteX6" fmla="*/ 2714978 w 6248400"/>
              <a:gd name="connsiteY6" fmla="*/ 3379611 h 3609622"/>
              <a:gd name="connsiteX0" fmla="*/ 2875845 w 6409267"/>
              <a:gd name="connsiteY0" fmla="*/ 3547533 h 3777544"/>
              <a:gd name="connsiteX1" fmla="*/ 412045 w 6409267"/>
              <a:gd name="connsiteY1" fmla="*/ 508000 h 3777544"/>
              <a:gd name="connsiteX2" fmla="*/ 539045 w 6409267"/>
              <a:gd name="connsiteY2" fmla="*/ 635000 h 3777544"/>
              <a:gd name="connsiteX3" fmla="*/ 1368778 w 6409267"/>
              <a:gd name="connsiteY3" fmla="*/ 1507066 h 3777544"/>
              <a:gd name="connsiteX4" fmla="*/ 3172178 w 6409267"/>
              <a:gd name="connsiteY4" fmla="*/ 2235200 h 3777544"/>
              <a:gd name="connsiteX5" fmla="*/ 5585178 w 6409267"/>
              <a:gd name="connsiteY5" fmla="*/ 2192866 h 3777544"/>
              <a:gd name="connsiteX6" fmla="*/ 5957712 w 6409267"/>
              <a:gd name="connsiteY6" fmla="*/ 1888066 h 3777544"/>
              <a:gd name="connsiteX7" fmla="*/ 2875845 w 6409267"/>
              <a:gd name="connsiteY7" fmla="*/ 3547533 h 3777544"/>
              <a:gd name="connsiteX0" fmla="*/ 2875845 w 6409267"/>
              <a:gd name="connsiteY0" fmla="*/ 3547533 h 3777544"/>
              <a:gd name="connsiteX1" fmla="*/ 412045 w 6409267"/>
              <a:gd name="connsiteY1" fmla="*/ 508000 h 3777544"/>
              <a:gd name="connsiteX2" fmla="*/ 539045 w 6409267"/>
              <a:gd name="connsiteY2" fmla="*/ 635000 h 3777544"/>
              <a:gd name="connsiteX3" fmla="*/ 1368778 w 6409267"/>
              <a:gd name="connsiteY3" fmla="*/ 1507066 h 3777544"/>
              <a:gd name="connsiteX4" fmla="*/ 3172178 w 6409267"/>
              <a:gd name="connsiteY4" fmla="*/ 2235200 h 3777544"/>
              <a:gd name="connsiteX5" fmla="*/ 5585178 w 6409267"/>
              <a:gd name="connsiteY5" fmla="*/ 2192866 h 3777544"/>
              <a:gd name="connsiteX6" fmla="*/ 5957712 w 6409267"/>
              <a:gd name="connsiteY6" fmla="*/ 1888066 h 3777544"/>
              <a:gd name="connsiteX7" fmla="*/ 2875845 w 6409267"/>
              <a:gd name="connsiteY7" fmla="*/ 3547533 h 3777544"/>
              <a:gd name="connsiteX0" fmla="*/ 2714978 w 6248400"/>
              <a:gd name="connsiteY0" fmla="*/ 3379611 h 3609622"/>
              <a:gd name="connsiteX1" fmla="*/ 251178 w 6248400"/>
              <a:gd name="connsiteY1" fmla="*/ 340078 h 3609622"/>
              <a:gd name="connsiteX2" fmla="*/ 1207911 w 6248400"/>
              <a:gd name="connsiteY2" fmla="*/ 1339144 h 3609622"/>
              <a:gd name="connsiteX3" fmla="*/ 3011311 w 6248400"/>
              <a:gd name="connsiteY3" fmla="*/ 2067278 h 3609622"/>
              <a:gd name="connsiteX4" fmla="*/ 5424311 w 6248400"/>
              <a:gd name="connsiteY4" fmla="*/ 2024944 h 3609622"/>
              <a:gd name="connsiteX5" fmla="*/ 5796845 w 6248400"/>
              <a:gd name="connsiteY5" fmla="*/ 1720144 h 3609622"/>
              <a:gd name="connsiteX6" fmla="*/ 2714978 w 6248400"/>
              <a:gd name="connsiteY6" fmla="*/ 3379611 h 3609622"/>
              <a:gd name="connsiteX0" fmla="*/ 2613378 w 6146800"/>
              <a:gd name="connsiteY0" fmla="*/ 3239911 h 3446639"/>
              <a:gd name="connsiteX1" fmla="*/ 251178 w 6146800"/>
              <a:gd name="connsiteY1" fmla="*/ 340078 h 3446639"/>
              <a:gd name="connsiteX2" fmla="*/ 1106311 w 6146800"/>
              <a:gd name="connsiteY2" fmla="*/ 1199444 h 3446639"/>
              <a:gd name="connsiteX3" fmla="*/ 2909711 w 6146800"/>
              <a:gd name="connsiteY3" fmla="*/ 1927578 h 3446639"/>
              <a:gd name="connsiteX4" fmla="*/ 5322711 w 6146800"/>
              <a:gd name="connsiteY4" fmla="*/ 1885244 h 3446639"/>
              <a:gd name="connsiteX5" fmla="*/ 5695245 w 6146800"/>
              <a:gd name="connsiteY5" fmla="*/ 1580444 h 3446639"/>
              <a:gd name="connsiteX6" fmla="*/ 2613378 w 6146800"/>
              <a:gd name="connsiteY6" fmla="*/ 3239911 h 3446639"/>
              <a:gd name="connsiteX0" fmla="*/ 2613378 w 6146800"/>
              <a:gd name="connsiteY0" fmla="*/ 3239911 h 3446639"/>
              <a:gd name="connsiteX1" fmla="*/ 251178 w 6146800"/>
              <a:gd name="connsiteY1" fmla="*/ 340078 h 3446639"/>
              <a:gd name="connsiteX2" fmla="*/ 1106311 w 6146800"/>
              <a:gd name="connsiteY2" fmla="*/ 1199444 h 3446639"/>
              <a:gd name="connsiteX3" fmla="*/ 2909711 w 6146800"/>
              <a:gd name="connsiteY3" fmla="*/ 1927578 h 3446639"/>
              <a:gd name="connsiteX4" fmla="*/ 5322711 w 6146800"/>
              <a:gd name="connsiteY4" fmla="*/ 1885244 h 3446639"/>
              <a:gd name="connsiteX5" fmla="*/ 5695245 w 6146800"/>
              <a:gd name="connsiteY5" fmla="*/ 1580444 h 3446639"/>
              <a:gd name="connsiteX6" fmla="*/ 2613378 w 6146800"/>
              <a:gd name="connsiteY6" fmla="*/ 3239911 h 3446639"/>
              <a:gd name="connsiteX0" fmla="*/ 2362200 w 5895622"/>
              <a:gd name="connsiteY0" fmla="*/ 2899833 h 3106561"/>
              <a:gd name="connsiteX1" fmla="*/ 0 w 5895622"/>
              <a:gd name="connsiteY1" fmla="*/ 0 h 3106561"/>
              <a:gd name="connsiteX2" fmla="*/ 855133 w 5895622"/>
              <a:gd name="connsiteY2" fmla="*/ 859366 h 3106561"/>
              <a:gd name="connsiteX3" fmla="*/ 2658533 w 5895622"/>
              <a:gd name="connsiteY3" fmla="*/ 1587500 h 3106561"/>
              <a:gd name="connsiteX4" fmla="*/ 5071533 w 5895622"/>
              <a:gd name="connsiteY4" fmla="*/ 1545166 h 3106561"/>
              <a:gd name="connsiteX5" fmla="*/ 5444067 w 5895622"/>
              <a:gd name="connsiteY5" fmla="*/ 1240366 h 3106561"/>
              <a:gd name="connsiteX6" fmla="*/ 2362200 w 5895622"/>
              <a:gd name="connsiteY6" fmla="*/ 2899833 h 3106561"/>
              <a:gd name="connsiteX0" fmla="*/ 2362200 w 5790847"/>
              <a:gd name="connsiteY0" fmla="*/ 2899833 h 3106561"/>
              <a:gd name="connsiteX1" fmla="*/ 0 w 5790847"/>
              <a:gd name="connsiteY1" fmla="*/ 0 h 3106561"/>
              <a:gd name="connsiteX2" fmla="*/ 855133 w 5790847"/>
              <a:gd name="connsiteY2" fmla="*/ 859366 h 3106561"/>
              <a:gd name="connsiteX3" fmla="*/ 2658533 w 5790847"/>
              <a:gd name="connsiteY3" fmla="*/ 1587500 h 3106561"/>
              <a:gd name="connsiteX4" fmla="*/ 4442883 w 5790847"/>
              <a:gd name="connsiteY4" fmla="*/ 1742016 h 3106561"/>
              <a:gd name="connsiteX5" fmla="*/ 5444067 w 5790847"/>
              <a:gd name="connsiteY5" fmla="*/ 1240366 h 3106561"/>
              <a:gd name="connsiteX6" fmla="*/ 2362200 w 5790847"/>
              <a:gd name="connsiteY6" fmla="*/ 2899833 h 3106561"/>
              <a:gd name="connsiteX0" fmla="*/ 2362200 w 5444067"/>
              <a:gd name="connsiteY0" fmla="*/ 2899833 h 3106561"/>
              <a:gd name="connsiteX1" fmla="*/ 0 w 5444067"/>
              <a:gd name="connsiteY1" fmla="*/ 0 h 3106561"/>
              <a:gd name="connsiteX2" fmla="*/ 855133 w 5444067"/>
              <a:gd name="connsiteY2" fmla="*/ 859366 h 3106561"/>
              <a:gd name="connsiteX3" fmla="*/ 2658533 w 5444067"/>
              <a:gd name="connsiteY3" fmla="*/ 1587500 h 3106561"/>
              <a:gd name="connsiteX4" fmla="*/ 4442883 w 5444067"/>
              <a:gd name="connsiteY4" fmla="*/ 1742016 h 3106561"/>
              <a:gd name="connsiteX5" fmla="*/ 5444067 w 5444067"/>
              <a:gd name="connsiteY5" fmla="*/ 1240366 h 3106561"/>
              <a:gd name="connsiteX6" fmla="*/ 2362200 w 5444067"/>
              <a:gd name="connsiteY6" fmla="*/ 2899833 h 3106561"/>
              <a:gd name="connsiteX0" fmla="*/ 2362200 w 5444067"/>
              <a:gd name="connsiteY0" fmla="*/ 2899833 h 3106561"/>
              <a:gd name="connsiteX1" fmla="*/ 0 w 5444067"/>
              <a:gd name="connsiteY1" fmla="*/ 0 h 3106561"/>
              <a:gd name="connsiteX2" fmla="*/ 855133 w 5444067"/>
              <a:gd name="connsiteY2" fmla="*/ 859366 h 3106561"/>
              <a:gd name="connsiteX3" fmla="*/ 2658533 w 5444067"/>
              <a:gd name="connsiteY3" fmla="*/ 1587500 h 3106561"/>
              <a:gd name="connsiteX4" fmla="*/ 4442883 w 5444067"/>
              <a:gd name="connsiteY4" fmla="*/ 1742016 h 3106561"/>
              <a:gd name="connsiteX5" fmla="*/ 5444067 w 5444067"/>
              <a:gd name="connsiteY5" fmla="*/ 1240366 h 3106561"/>
              <a:gd name="connsiteX6" fmla="*/ 2362200 w 5444067"/>
              <a:gd name="connsiteY6" fmla="*/ 2899833 h 3106561"/>
              <a:gd name="connsiteX0" fmla="*/ 2362200 w 5444067"/>
              <a:gd name="connsiteY0" fmla="*/ 2899833 h 3106561"/>
              <a:gd name="connsiteX1" fmla="*/ 0 w 5444067"/>
              <a:gd name="connsiteY1" fmla="*/ 0 h 3106561"/>
              <a:gd name="connsiteX2" fmla="*/ 855133 w 5444067"/>
              <a:gd name="connsiteY2" fmla="*/ 859366 h 3106561"/>
              <a:gd name="connsiteX3" fmla="*/ 2658533 w 5444067"/>
              <a:gd name="connsiteY3" fmla="*/ 1587500 h 3106561"/>
              <a:gd name="connsiteX4" fmla="*/ 4442883 w 5444067"/>
              <a:gd name="connsiteY4" fmla="*/ 1742016 h 3106561"/>
              <a:gd name="connsiteX5" fmla="*/ 5444067 w 5444067"/>
              <a:gd name="connsiteY5" fmla="*/ 1240366 h 3106561"/>
              <a:gd name="connsiteX6" fmla="*/ 2362200 w 5444067"/>
              <a:gd name="connsiteY6" fmla="*/ 2899833 h 3106561"/>
              <a:gd name="connsiteX0" fmla="*/ 2451100 w 5532967"/>
              <a:gd name="connsiteY0" fmla="*/ 3007783 h 3232502"/>
              <a:gd name="connsiteX1" fmla="*/ 0 w 5532967"/>
              <a:gd name="connsiteY1" fmla="*/ 0 h 3232502"/>
              <a:gd name="connsiteX2" fmla="*/ 944033 w 5532967"/>
              <a:gd name="connsiteY2" fmla="*/ 967316 h 3232502"/>
              <a:gd name="connsiteX3" fmla="*/ 2747433 w 5532967"/>
              <a:gd name="connsiteY3" fmla="*/ 1695450 h 3232502"/>
              <a:gd name="connsiteX4" fmla="*/ 4531783 w 5532967"/>
              <a:gd name="connsiteY4" fmla="*/ 1849966 h 3232502"/>
              <a:gd name="connsiteX5" fmla="*/ 5532967 w 5532967"/>
              <a:gd name="connsiteY5" fmla="*/ 1348316 h 3232502"/>
              <a:gd name="connsiteX6" fmla="*/ 2451100 w 5532967"/>
              <a:gd name="connsiteY6" fmla="*/ 3007783 h 3232502"/>
              <a:gd name="connsiteX0" fmla="*/ 2451100 w 5532967"/>
              <a:gd name="connsiteY0" fmla="*/ 2844497 h 3069216"/>
              <a:gd name="connsiteX1" fmla="*/ 0 w 5532967"/>
              <a:gd name="connsiteY1" fmla="*/ 0 h 3069216"/>
              <a:gd name="connsiteX2" fmla="*/ 944033 w 5532967"/>
              <a:gd name="connsiteY2" fmla="*/ 967316 h 3069216"/>
              <a:gd name="connsiteX3" fmla="*/ 2747433 w 5532967"/>
              <a:gd name="connsiteY3" fmla="*/ 1695450 h 3069216"/>
              <a:gd name="connsiteX4" fmla="*/ 4531783 w 5532967"/>
              <a:gd name="connsiteY4" fmla="*/ 1849966 h 3069216"/>
              <a:gd name="connsiteX5" fmla="*/ 5532967 w 5532967"/>
              <a:gd name="connsiteY5" fmla="*/ 1348316 h 3069216"/>
              <a:gd name="connsiteX6" fmla="*/ 2451100 w 5532967"/>
              <a:gd name="connsiteY6" fmla="*/ 2844497 h 3069216"/>
              <a:gd name="connsiteX0" fmla="*/ 2178957 w 5532967"/>
              <a:gd name="connsiteY0" fmla="*/ 2430840 h 2655559"/>
              <a:gd name="connsiteX1" fmla="*/ 0 w 5532967"/>
              <a:gd name="connsiteY1" fmla="*/ 0 h 2655559"/>
              <a:gd name="connsiteX2" fmla="*/ 944033 w 5532967"/>
              <a:gd name="connsiteY2" fmla="*/ 967316 h 2655559"/>
              <a:gd name="connsiteX3" fmla="*/ 2747433 w 5532967"/>
              <a:gd name="connsiteY3" fmla="*/ 1695450 h 2655559"/>
              <a:gd name="connsiteX4" fmla="*/ 4531783 w 5532967"/>
              <a:gd name="connsiteY4" fmla="*/ 1849966 h 2655559"/>
              <a:gd name="connsiteX5" fmla="*/ 5532967 w 5532967"/>
              <a:gd name="connsiteY5" fmla="*/ 1348316 h 2655559"/>
              <a:gd name="connsiteX6" fmla="*/ 2178957 w 5532967"/>
              <a:gd name="connsiteY6" fmla="*/ 2430840 h 2655559"/>
              <a:gd name="connsiteX0" fmla="*/ 2178957 w 5532967"/>
              <a:gd name="connsiteY0" fmla="*/ 2430840 h 2731759"/>
              <a:gd name="connsiteX1" fmla="*/ 0 w 5532967"/>
              <a:gd name="connsiteY1" fmla="*/ 0 h 2731759"/>
              <a:gd name="connsiteX2" fmla="*/ 944033 w 5532967"/>
              <a:gd name="connsiteY2" fmla="*/ 967316 h 2731759"/>
              <a:gd name="connsiteX3" fmla="*/ 2747433 w 5532967"/>
              <a:gd name="connsiteY3" fmla="*/ 1695450 h 2731759"/>
              <a:gd name="connsiteX4" fmla="*/ 4531783 w 5532967"/>
              <a:gd name="connsiteY4" fmla="*/ 1849966 h 2731759"/>
              <a:gd name="connsiteX5" fmla="*/ 5532967 w 5532967"/>
              <a:gd name="connsiteY5" fmla="*/ 1348316 h 2731759"/>
              <a:gd name="connsiteX6" fmla="*/ 2178957 w 5532967"/>
              <a:gd name="connsiteY6" fmla="*/ 2430840 h 2731759"/>
              <a:gd name="connsiteX0" fmla="*/ 2178957 w 5532967"/>
              <a:gd name="connsiteY0" fmla="*/ 2430840 h 2731759"/>
              <a:gd name="connsiteX1" fmla="*/ 0 w 5532967"/>
              <a:gd name="connsiteY1" fmla="*/ 0 h 2731759"/>
              <a:gd name="connsiteX2" fmla="*/ 944033 w 5532967"/>
              <a:gd name="connsiteY2" fmla="*/ 967316 h 2731759"/>
              <a:gd name="connsiteX3" fmla="*/ 2747433 w 5532967"/>
              <a:gd name="connsiteY3" fmla="*/ 1695450 h 2731759"/>
              <a:gd name="connsiteX4" fmla="*/ 4531783 w 5532967"/>
              <a:gd name="connsiteY4" fmla="*/ 1849966 h 2731759"/>
              <a:gd name="connsiteX5" fmla="*/ 5532967 w 5532967"/>
              <a:gd name="connsiteY5" fmla="*/ 1348316 h 2731759"/>
              <a:gd name="connsiteX6" fmla="*/ 2178957 w 5532967"/>
              <a:gd name="connsiteY6" fmla="*/ 2430840 h 2731759"/>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941615 w 5532967"/>
              <a:gd name="connsiteY3" fmla="*/ 1066498 h 2916817"/>
              <a:gd name="connsiteX4" fmla="*/ 2747433 w 5532967"/>
              <a:gd name="connsiteY4" fmla="*/ 1695450 h 2916817"/>
              <a:gd name="connsiteX5" fmla="*/ 4531783 w 5532967"/>
              <a:gd name="connsiteY5" fmla="*/ 1849966 h 2916817"/>
              <a:gd name="connsiteX6" fmla="*/ 5532967 w 5532967"/>
              <a:gd name="connsiteY6" fmla="*/ 1348316 h 2916817"/>
              <a:gd name="connsiteX7" fmla="*/ 2178957 w 5532967"/>
              <a:gd name="connsiteY7" fmla="*/ 2615898 h 2916817"/>
              <a:gd name="connsiteX0" fmla="*/ 2178957 w 5532967"/>
              <a:gd name="connsiteY0" fmla="*/ 2615898 h 2916817"/>
              <a:gd name="connsiteX1" fmla="*/ 0 w 5532967"/>
              <a:gd name="connsiteY1" fmla="*/ 0 h 2916817"/>
              <a:gd name="connsiteX2" fmla="*/ 944033 w 5532967"/>
              <a:gd name="connsiteY2" fmla="*/ 967316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178957 w 5532967"/>
              <a:gd name="connsiteY0" fmla="*/ 2615898 h 2916817"/>
              <a:gd name="connsiteX1" fmla="*/ 0 w 5532967"/>
              <a:gd name="connsiteY1" fmla="*/ 0 h 2916817"/>
              <a:gd name="connsiteX2" fmla="*/ 944033 w 5532967"/>
              <a:gd name="connsiteY2" fmla="*/ 1038073 h 2916817"/>
              <a:gd name="connsiteX3" fmla="*/ 2747433 w 5532967"/>
              <a:gd name="connsiteY3" fmla="*/ 1695450 h 2916817"/>
              <a:gd name="connsiteX4" fmla="*/ 4531783 w 5532967"/>
              <a:gd name="connsiteY4" fmla="*/ 1849966 h 2916817"/>
              <a:gd name="connsiteX5" fmla="*/ 5532967 w 5532967"/>
              <a:gd name="connsiteY5" fmla="*/ 1348316 h 2916817"/>
              <a:gd name="connsiteX6" fmla="*/ 2178957 w 5532967"/>
              <a:gd name="connsiteY6" fmla="*/ 2615898 h 2916817"/>
              <a:gd name="connsiteX0" fmla="*/ 2091871 w 5445881"/>
              <a:gd name="connsiteY0" fmla="*/ 2452612 h 2753531"/>
              <a:gd name="connsiteX1" fmla="*/ 0 w 5445881"/>
              <a:gd name="connsiteY1" fmla="*/ 0 h 2753531"/>
              <a:gd name="connsiteX2" fmla="*/ 856947 w 5445881"/>
              <a:gd name="connsiteY2" fmla="*/ 874787 h 2753531"/>
              <a:gd name="connsiteX3" fmla="*/ 2660347 w 5445881"/>
              <a:gd name="connsiteY3" fmla="*/ 1532164 h 2753531"/>
              <a:gd name="connsiteX4" fmla="*/ 4444697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660347 w 5445881"/>
              <a:gd name="connsiteY3" fmla="*/ 1532164 h 2753531"/>
              <a:gd name="connsiteX4" fmla="*/ 4444697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444697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 name="connsiteX0" fmla="*/ 2091871 w 5445881"/>
              <a:gd name="connsiteY0" fmla="*/ 2452612 h 2753531"/>
              <a:gd name="connsiteX1" fmla="*/ 0 w 5445881"/>
              <a:gd name="connsiteY1" fmla="*/ 0 h 2753531"/>
              <a:gd name="connsiteX2" fmla="*/ 856947 w 5445881"/>
              <a:gd name="connsiteY2" fmla="*/ 874787 h 2753531"/>
              <a:gd name="connsiteX3" fmla="*/ 2486176 w 5445881"/>
              <a:gd name="connsiteY3" fmla="*/ 1532164 h 2753531"/>
              <a:gd name="connsiteX4" fmla="*/ 4129011 w 5445881"/>
              <a:gd name="connsiteY4" fmla="*/ 1686680 h 2753531"/>
              <a:gd name="connsiteX5" fmla="*/ 5445881 w 5445881"/>
              <a:gd name="connsiteY5" fmla="*/ 1185030 h 2753531"/>
              <a:gd name="connsiteX6" fmla="*/ 2091871 w 5445881"/>
              <a:gd name="connsiteY6" fmla="*/ 2452612 h 275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881" h="2753531">
                <a:moveTo>
                  <a:pt x="2091871" y="2452612"/>
                </a:moveTo>
                <a:cubicBezTo>
                  <a:pt x="897568" y="2173464"/>
                  <a:pt x="187678" y="435328"/>
                  <a:pt x="0" y="0"/>
                </a:cubicBezTo>
                <a:cubicBezTo>
                  <a:pt x="123043" y="296115"/>
                  <a:pt x="442584" y="619426"/>
                  <a:pt x="856947" y="874787"/>
                </a:cubicBezTo>
                <a:cubicBezTo>
                  <a:pt x="1271310" y="1130148"/>
                  <a:pt x="1888218" y="1385056"/>
                  <a:pt x="2486176" y="1532164"/>
                </a:cubicBezTo>
                <a:cubicBezTo>
                  <a:pt x="3084537" y="1662742"/>
                  <a:pt x="3600586" y="1692400"/>
                  <a:pt x="4129011" y="1686680"/>
                </a:cubicBezTo>
                <a:cubicBezTo>
                  <a:pt x="4585285" y="1642689"/>
                  <a:pt x="5070031" y="1555941"/>
                  <a:pt x="5445881" y="1185030"/>
                </a:cubicBezTo>
                <a:cubicBezTo>
                  <a:pt x="5194351" y="1485949"/>
                  <a:pt x="3656289" y="2753531"/>
                  <a:pt x="2091871" y="2452612"/>
                </a:cubicBezTo>
                <a:close/>
              </a:path>
            </a:pathLst>
          </a:custGeom>
          <a:solidFill>
            <a:srgbClr val="FFC000">
              <a:alpha val="20000"/>
            </a:srgbClr>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
        <p:nvSpPr>
          <p:cNvPr id="5" name="Oval 4"/>
          <p:cNvSpPr/>
          <p:nvPr/>
        </p:nvSpPr>
        <p:spPr bwMode="auto">
          <a:xfrm rot="21031901">
            <a:off x="4147496" y="2593977"/>
            <a:ext cx="2509008" cy="1115221"/>
          </a:xfrm>
          <a:prstGeom prst="ellipse">
            <a:avLst/>
          </a:prstGeom>
          <a:solidFill>
            <a:srgbClr val="FF0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novarupta air"/>
          <p:cNvPicPr>
            <a:picLocks noChangeAspect="1" noChangeArrowheads="1"/>
          </p:cNvPicPr>
          <p:nvPr/>
        </p:nvPicPr>
        <p:blipFill>
          <a:blip r:embed="rId3"/>
          <a:srcRect l="3969" r="4762" b="-1863"/>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descr="http://www.nps.gov/archive/katm/hrs/images/map3.jpg"/>
          <p:cNvPicPr>
            <a:picLocks noChangeAspect="1" noChangeArrowheads="1"/>
          </p:cNvPicPr>
          <p:nvPr/>
        </p:nvPicPr>
        <p:blipFill>
          <a:blip r:embed="rId2"/>
          <a:srcRect/>
          <a:stretch>
            <a:fillRect/>
          </a:stretch>
        </p:blipFill>
        <p:spPr bwMode="auto">
          <a:xfrm>
            <a:off x="2667000" y="723900"/>
            <a:ext cx="3810000" cy="5410200"/>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descr="http://www.nps.gov/archive/katm/hrs/images/fig1-1.jpg"/>
          <p:cNvPicPr>
            <a:picLocks noChangeAspect="1" noChangeArrowheads="1"/>
          </p:cNvPicPr>
          <p:nvPr/>
        </p:nvPicPr>
        <p:blipFill>
          <a:blip r:embed="rId3"/>
          <a:srcRect/>
          <a:stretch>
            <a:fillRect/>
          </a:stretch>
        </p:blipFill>
        <p:spPr bwMode="auto">
          <a:xfrm>
            <a:off x="2428875" y="1976438"/>
            <a:ext cx="4286250" cy="2905125"/>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descr="map_valley_10000_smokes"/>
          <p:cNvPicPr>
            <a:picLocks noChangeAspect="1" noChangeArrowheads="1"/>
          </p:cNvPicPr>
          <p:nvPr/>
        </p:nvPicPr>
        <p:blipFill>
          <a:blip r:embed="rId3"/>
          <a:srcRect/>
          <a:stretch>
            <a:fillRect/>
          </a:stretch>
        </p:blipFill>
        <p:spPr bwMode="auto">
          <a:xfrm>
            <a:off x="1752600" y="0"/>
            <a:ext cx="5897563"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rigoddamndiculous.com/katmai/images/4.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10" name="Picture 2" descr="http://pubs.usgs.gov/dds/dds-40/images/JPG/large_screen/fig46.jpg"/>
          <p:cNvPicPr>
            <a:picLocks noChangeAspect="1" noChangeArrowheads="1"/>
          </p:cNvPicPr>
          <p:nvPr/>
        </p:nvPicPr>
        <p:blipFill>
          <a:blip r:embed="rId3"/>
          <a:srcRect/>
          <a:stretch>
            <a:fillRect/>
          </a:stretch>
        </p:blipFill>
        <p:spPr bwMode="auto">
          <a:xfrm>
            <a:off x="0" y="0"/>
            <a:ext cx="9753600" cy="6524625"/>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descr="midnight solstice"/>
          <p:cNvPicPr>
            <a:picLocks noChangeAspect="1" noChangeArrowheads="1"/>
          </p:cNvPicPr>
          <p:nvPr/>
        </p:nvPicPr>
        <p:blipFill>
          <a:blip r:embed="rId3"/>
          <a:srcRect/>
          <a:stretch>
            <a:fillRect/>
          </a:stretch>
        </p:blipFill>
        <p:spPr bwMode="auto">
          <a:xfrm>
            <a:off x="0" y="0"/>
            <a:ext cx="9144000" cy="5988050"/>
          </a:xfrm>
          <a:prstGeom prst="rect">
            <a:avLst/>
          </a:prstGeom>
          <a:noFill/>
          <a:ln w="9525">
            <a:noFill/>
            <a:miter lim="800000"/>
            <a:headEnd/>
            <a:tailEnd/>
          </a:ln>
        </p:spPr>
      </p:pic>
      <p:sp>
        <p:nvSpPr>
          <p:cNvPr id="33795" name="Text Box 3"/>
          <p:cNvSpPr txBox="1">
            <a:spLocks noChangeArrowheads="1"/>
          </p:cNvSpPr>
          <p:nvPr/>
        </p:nvSpPr>
        <p:spPr bwMode="auto">
          <a:xfrm>
            <a:off x="0" y="6248400"/>
            <a:ext cx="9144000" cy="519113"/>
          </a:xfrm>
          <a:prstGeom prst="rect">
            <a:avLst/>
          </a:prstGeom>
          <a:noFill/>
          <a:ln w="9525">
            <a:noFill/>
            <a:miter lim="800000"/>
            <a:headEnd/>
            <a:tailEnd/>
          </a:ln>
        </p:spPr>
        <p:txBody>
          <a:bodyPr>
            <a:spAutoFit/>
          </a:bodyPr>
          <a:lstStyle/>
          <a:p>
            <a:pPr>
              <a:spcBef>
                <a:spcPct val="50000"/>
              </a:spcBef>
            </a:pPr>
            <a:r>
              <a:rPr lang="en-US" dirty="0"/>
              <a:t>Mt. Trident (midnight, summer solstice)</a:t>
            </a:r>
          </a:p>
        </p:txBody>
      </p:sp>
      <p:sp>
        <p:nvSpPr>
          <p:cNvPr id="33796" name="Line 4"/>
          <p:cNvSpPr>
            <a:spLocks noChangeShapeType="1"/>
          </p:cNvSpPr>
          <p:nvPr/>
        </p:nvSpPr>
        <p:spPr bwMode="auto">
          <a:xfrm flipV="1">
            <a:off x="7010400" y="5791200"/>
            <a:ext cx="533400" cy="533400"/>
          </a:xfrm>
          <a:prstGeom prst="line">
            <a:avLst/>
          </a:prstGeom>
          <a:noFill/>
          <a:ln w="38100">
            <a:solidFill>
              <a:schemeClr val="bg1"/>
            </a:solidFill>
            <a:round/>
            <a:headEnd/>
            <a:tailEnd type="triangle" w="med" len="med"/>
          </a:ln>
        </p:spPr>
        <p:txBody>
          <a:bodyPr/>
          <a:lstStyle/>
          <a:p>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l="16251" t="27734" r="50000" b="19531"/>
          <a:stretch>
            <a:fillRect/>
          </a:stretch>
        </p:blipFill>
        <p:spPr bwMode="auto">
          <a:xfrm>
            <a:off x="1828800" y="0"/>
            <a:ext cx="5486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81000" y="0"/>
            <a:ext cx="8458200" cy="1066800"/>
          </a:xfrm>
          <a:prstGeom prst="rect">
            <a:avLst/>
          </a:prstGeom>
          <a:noFill/>
          <a:ln w="9525">
            <a:noFill/>
            <a:miter lim="800000"/>
            <a:headEnd/>
            <a:tailEnd/>
          </a:ln>
          <a:effectLst/>
        </p:spPr>
        <p:txBody>
          <a:bodyPr>
            <a:spAutoFit/>
          </a:bodyPr>
          <a:lstStyle/>
          <a:p>
            <a:pPr marL="342900" indent="-342900">
              <a:spcBef>
                <a:spcPct val="50000"/>
              </a:spcBef>
              <a:defRPr/>
            </a:pPr>
            <a:r>
              <a:rPr lang="en-US" u="sng" dirty="0">
                <a:effectLst>
                  <a:outerShdw blurRad="38100" dist="38100" dir="2700000" algn="tl">
                    <a:srgbClr val="000000">
                      <a:alpha val="43137"/>
                    </a:srgbClr>
                  </a:outerShdw>
                </a:effectLst>
              </a:rPr>
              <a:t>KATMAI / NOVARUPTA</a:t>
            </a:r>
          </a:p>
          <a:p>
            <a:pPr marL="342900" indent="-342900" algn="l">
              <a:spcBef>
                <a:spcPct val="50000"/>
              </a:spcBef>
              <a:buFontTx/>
              <a:buAutoNum type="arabicPeriod"/>
              <a:defRPr/>
            </a:pPr>
            <a:r>
              <a:rPr lang="en-US" sz="2400" dirty="0">
                <a:effectLst>
                  <a:outerShdw blurRad="38100" dist="38100" dir="2700000" algn="tl">
                    <a:srgbClr val="000000">
                      <a:alpha val="43137"/>
                    </a:srgbClr>
                  </a:outerShdw>
                </a:effectLst>
              </a:rPr>
              <a:t>1912 eruption was largest of the entire 20</a:t>
            </a:r>
            <a:r>
              <a:rPr lang="en-US" sz="2400" baseline="30000" dirty="0">
                <a:effectLst>
                  <a:outerShdw blurRad="38100" dist="38100" dir="2700000" algn="tl">
                    <a:srgbClr val="000000">
                      <a:alpha val="43137"/>
                    </a:srgbClr>
                  </a:outerShdw>
                </a:effectLst>
              </a:rPr>
              <a:t>th</a:t>
            </a:r>
            <a:r>
              <a:rPr lang="en-US" sz="2400" dirty="0">
                <a:effectLst>
                  <a:outerShdw blurRad="38100" dist="38100" dir="2700000" algn="tl">
                    <a:srgbClr val="000000">
                      <a:alpha val="43137"/>
                    </a:srgbClr>
                  </a:outerShdw>
                </a:effectLst>
              </a:rPr>
              <a:t> century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81000" y="0"/>
            <a:ext cx="8458200" cy="1066800"/>
          </a:xfrm>
          <a:prstGeom prst="rect">
            <a:avLst/>
          </a:prstGeom>
          <a:noFill/>
          <a:ln w="9525">
            <a:noFill/>
            <a:miter lim="800000"/>
            <a:headEnd/>
            <a:tailEnd/>
          </a:ln>
          <a:effectLst/>
        </p:spPr>
        <p:txBody>
          <a:bodyPr>
            <a:spAutoFit/>
          </a:bodyPr>
          <a:lstStyle/>
          <a:p>
            <a:pPr marL="342900" indent="-342900">
              <a:spcBef>
                <a:spcPct val="50000"/>
              </a:spcBef>
              <a:defRPr/>
            </a:pPr>
            <a:r>
              <a:rPr lang="en-US" u="sng" dirty="0">
                <a:effectLst>
                  <a:outerShdw blurRad="38100" dist="38100" dir="2700000" algn="tl">
                    <a:srgbClr val="000000">
                      <a:alpha val="43137"/>
                    </a:srgbClr>
                  </a:outerShdw>
                </a:effectLst>
              </a:rPr>
              <a:t>KATMAI / NOVARUPTA</a:t>
            </a:r>
          </a:p>
          <a:p>
            <a:pPr marL="342900" indent="-342900" algn="l">
              <a:spcBef>
                <a:spcPct val="50000"/>
              </a:spcBef>
              <a:buFontTx/>
              <a:buAutoNum type="arabicPeriod"/>
              <a:defRPr/>
            </a:pPr>
            <a:r>
              <a:rPr lang="en-US" sz="2400" dirty="0">
                <a:effectLst>
                  <a:outerShdw blurRad="38100" dist="38100" dir="2700000" algn="tl">
                    <a:srgbClr val="000000">
                      <a:alpha val="43137"/>
                    </a:srgbClr>
                  </a:outerShdw>
                </a:effectLst>
              </a:rPr>
              <a:t>1912 eruption was largest of the entire 20</a:t>
            </a:r>
            <a:r>
              <a:rPr lang="en-US" sz="2400" baseline="30000" dirty="0">
                <a:effectLst>
                  <a:outerShdw blurRad="38100" dist="38100" dir="2700000" algn="tl">
                    <a:srgbClr val="000000">
                      <a:alpha val="43137"/>
                    </a:srgbClr>
                  </a:outerShdw>
                </a:effectLst>
              </a:rPr>
              <a:t>th</a:t>
            </a:r>
            <a:r>
              <a:rPr lang="en-US" sz="2400" dirty="0">
                <a:effectLst>
                  <a:outerShdw blurRad="38100" dist="38100" dir="2700000" algn="tl">
                    <a:srgbClr val="000000">
                      <a:alpha val="43137"/>
                    </a:srgbClr>
                  </a:outerShdw>
                </a:effectLst>
              </a:rPr>
              <a:t> century</a:t>
            </a:r>
          </a:p>
        </p:txBody>
      </p:sp>
      <p:pic>
        <p:nvPicPr>
          <p:cNvPr id="82946" name="Picture 2" descr="http://i266.photobucket.com/albums/ii261/funkbutter/graphics/Goodbye/goodbye_sad_bear.jpg"/>
          <p:cNvPicPr>
            <a:picLocks noChangeAspect="1" noChangeArrowheads="1"/>
          </p:cNvPicPr>
          <p:nvPr/>
        </p:nvPicPr>
        <p:blipFill>
          <a:blip r:embed="rId3"/>
          <a:srcRect/>
          <a:stretch>
            <a:fillRect/>
          </a:stretch>
        </p:blipFill>
        <p:spPr bwMode="auto">
          <a:xfrm>
            <a:off x="3133725" y="1880038"/>
            <a:ext cx="2876550" cy="40005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1869</TotalTime>
  <Words>2705</Words>
  <Application>Microsoft Office PowerPoint</Application>
  <PresentationFormat>On-screen Show (4:3)</PresentationFormat>
  <Paragraphs>238</Paragraphs>
  <Slides>61</Slides>
  <Notes>60</Notes>
  <HiddenSlides>5</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83</cp:revision>
  <dcterms:created xsi:type="dcterms:W3CDTF">2005-04-02T16:34:34Z</dcterms:created>
  <dcterms:modified xsi:type="dcterms:W3CDTF">2008-11-08T05:51:23Z</dcterms:modified>
</cp:coreProperties>
</file>