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56"/>
  </p:notesMasterIdLst>
  <p:handoutMasterIdLst>
    <p:handoutMasterId r:id="rId57"/>
  </p:handoutMasterIdLst>
  <p:sldIdLst>
    <p:sldId id="259" r:id="rId2"/>
    <p:sldId id="260" r:id="rId3"/>
    <p:sldId id="460" r:id="rId4"/>
    <p:sldId id="704" r:id="rId5"/>
    <p:sldId id="705" r:id="rId6"/>
    <p:sldId id="706" r:id="rId7"/>
    <p:sldId id="443" r:id="rId8"/>
    <p:sldId id="707" r:id="rId9"/>
    <p:sldId id="708" r:id="rId10"/>
    <p:sldId id="674" r:id="rId11"/>
    <p:sldId id="709" r:id="rId12"/>
    <p:sldId id="710" r:id="rId13"/>
    <p:sldId id="711" r:id="rId14"/>
    <p:sldId id="712" r:id="rId15"/>
    <p:sldId id="713" r:id="rId16"/>
    <p:sldId id="714" r:id="rId17"/>
    <p:sldId id="715" r:id="rId18"/>
    <p:sldId id="716" r:id="rId19"/>
    <p:sldId id="717" r:id="rId20"/>
    <p:sldId id="671" r:id="rId21"/>
    <p:sldId id="722" r:id="rId22"/>
    <p:sldId id="721" r:id="rId23"/>
    <p:sldId id="720" r:id="rId24"/>
    <p:sldId id="719" r:id="rId25"/>
    <p:sldId id="718" r:id="rId26"/>
    <p:sldId id="723" r:id="rId27"/>
    <p:sldId id="724" r:id="rId28"/>
    <p:sldId id="726" r:id="rId29"/>
    <p:sldId id="725" r:id="rId30"/>
    <p:sldId id="727" r:id="rId31"/>
    <p:sldId id="728" r:id="rId32"/>
    <p:sldId id="729" r:id="rId33"/>
    <p:sldId id="732" r:id="rId34"/>
    <p:sldId id="730" r:id="rId35"/>
    <p:sldId id="734" r:id="rId36"/>
    <p:sldId id="735" r:id="rId37"/>
    <p:sldId id="731" r:id="rId38"/>
    <p:sldId id="739" r:id="rId39"/>
    <p:sldId id="736" r:id="rId40"/>
    <p:sldId id="740" r:id="rId41"/>
    <p:sldId id="737" r:id="rId42"/>
    <p:sldId id="741" r:id="rId43"/>
    <p:sldId id="738" r:id="rId44"/>
    <p:sldId id="560" r:id="rId45"/>
    <p:sldId id="444" r:id="rId46"/>
    <p:sldId id="675" r:id="rId47"/>
    <p:sldId id="677" r:id="rId48"/>
    <p:sldId id="678" r:id="rId49"/>
    <p:sldId id="742" r:id="rId50"/>
    <p:sldId id="743" r:id="rId51"/>
    <p:sldId id="630" r:id="rId52"/>
    <p:sldId id="744" r:id="rId53"/>
    <p:sldId id="679" r:id="rId54"/>
    <p:sldId id="279" r:id="rId5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E33E3AB0-2AD7-41C3-9996-3FAD3F2A5BF4}">
          <p14:sldIdLst>
            <p14:sldId id="259"/>
            <p14:sldId id="260"/>
            <p14:sldId id="460"/>
            <p14:sldId id="704"/>
            <p14:sldId id="705"/>
            <p14:sldId id="706"/>
            <p14:sldId id="443"/>
            <p14:sldId id="707"/>
            <p14:sldId id="708"/>
            <p14:sldId id="674"/>
            <p14:sldId id="709"/>
            <p14:sldId id="710"/>
            <p14:sldId id="711"/>
            <p14:sldId id="712"/>
            <p14:sldId id="713"/>
            <p14:sldId id="714"/>
            <p14:sldId id="715"/>
            <p14:sldId id="716"/>
            <p14:sldId id="717"/>
            <p14:sldId id="671"/>
            <p14:sldId id="722"/>
            <p14:sldId id="721"/>
            <p14:sldId id="720"/>
            <p14:sldId id="719"/>
            <p14:sldId id="718"/>
            <p14:sldId id="723"/>
            <p14:sldId id="724"/>
            <p14:sldId id="726"/>
            <p14:sldId id="725"/>
            <p14:sldId id="727"/>
            <p14:sldId id="728"/>
            <p14:sldId id="729"/>
            <p14:sldId id="732"/>
            <p14:sldId id="730"/>
            <p14:sldId id="734"/>
            <p14:sldId id="735"/>
            <p14:sldId id="731"/>
            <p14:sldId id="739"/>
            <p14:sldId id="736"/>
            <p14:sldId id="740"/>
            <p14:sldId id="737"/>
            <p14:sldId id="741"/>
            <p14:sldId id="738"/>
            <p14:sldId id="560"/>
            <p14:sldId id="444"/>
            <p14:sldId id="675"/>
            <p14:sldId id="677"/>
            <p14:sldId id="678"/>
            <p14:sldId id="742"/>
            <p14:sldId id="743"/>
            <p14:sldId id="630"/>
            <p14:sldId id="744"/>
            <p14:sldId id="679"/>
            <p14:sldId id="279"/>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clrMode="gray"/>
  <p:clrMru>
    <a:srgbClr val="F0E9D0"/>
    <a:srgbClr val="EEEDD2"/>
    <a:srgbClr val="FAF3C6"/>
    <a:srgbClr val="FDFAE9"/>
    <a:srgbClr val="FFFFCC"/>
    <a:srgbClr val="FFDD71"/>
    <a:srgbClr val="88F495"/>
    <a:srgbClr val="D2BD88"/>
    <a:srgbClr val="527FC2"/>
    <a:srgbClr val="69962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2356" autoAdjust="0"/>
    <p:restoredTop sz="94673" autoAdjust="0"/>
  </p:normalViewPr>
  <p:slideViewPr>
    <p:cSldViewPr snapToGrid="0" snapToObjects="1">
      <p:cViewPr varScale="1">
        <p:scale>
          <a:sx n="108" d="100"/>
          <a:sy n="108" d="100"/>
        </p:scale>
        <p:origin x="-984" y="-78"/>
      </p:cViewPr>
      <p:guideLst>
        <p:guide orient="horz" pos="3098"/>
        <p:guide pos="5666"/>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79" d="100"/>
        <a:sy n="79" d="100"/>
      </p:scale>
      <p:origin x="0" y="3042"/>
    </p:cViewPr>
  </p:sorterViewPr>
  <p:notesViewPr>
    <p:cSldViewPr snapToGrid="0" snapToObjects="1">
      <p:cViewPr varScale="1">
        <p:scale>
          <a:sx n="101" d="100"/>
          <a:sy n="101" d="100"/>
        </p:scale>
        <p:origin x="-3516"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handoutMaster" Target="handoutMasters/handoutMaster1.xml"/><Relationship Id="rId61"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7CC59276-451D-43C9-813E-64E3A18F4843}" type="datetimeFigureOut">
              <a:rPr lang="en-US" smtClean="0"/>
              <a:pPr/>
              <a:t>08/20/2012</a:t>
            </a:fld>
            <a:endParaRPr lang="en-US"/>
          </a:p>
        </p:txBody>
      </p:sp>
      <p:sp>
        <p:nvSpPr>
          <p:cNvPr id="4" name="Footer Placeholder 3"/>
          <p:cNvSpPr>
            <a:spLocks noGrp="1"/>
          </p:cNvSpPr>
          <p:nvPr>
            <p:ph type="ftr" sz="quarter" idx="2"/>
          </p:nvPr>
        </p:nvSpPr>
        <p:spPr>
          <a:xfrm>
            <a:off x="0" y="8685213"/>
            <a:ext cx="5420412" cy="457200"/>
          </a:xfrm>
          <a:prstGeom prst="rect">
            <a:avLst/>
          </a:prstGeom>
        </p:spPr>
        <p:txBody>
          <a:bodyPr vert="horz" lIns="91440" tIns="45720" rIns="91440" bIns="45720" rtlCol="0" anchor="b"/>
          <a:lstStyle>
            <a:lvl1pPr algn="l">
              <a:defRPr sz="1200"/>
            </a:lvl1pPr>
          </a:lstStyle>
          <a:p>
            <a:pPr>
              <a:defRPr/>
            </a:pPr>
            <a:r>
              <a:rPr lang="en-US" dirty="0" smtClean="0">
                <a:latin typeface="Times New Roman" pitchFamily="18" charset="0"/>
                <a:cs typeface="Times New Roman" pitchFamily="18" charset="0"/>
              </a:rPr>
              <a:t>Slides from “</a:t>
            </a:r>
            <a:r>
              <a:rPr lang="en-US" dirty="0">
                <a:latin typeface="Times New Roman" pitchFamily="18" charset="0"/>
                <a:cs typeface="Times New Roman" pitchFamily="18" charset="0"/>
              </a:rPr>
              <a:t>Private and Public Choice 14th ed.”</a:t>
            </a:r>
          </a:p>
          <a:p>
            <a:pPr>
              <a:defRPr/>
            </a:pPr>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 James </a:t>
            </a:r>
            <a:r>
              <a:rPr lang="en-US" dirty="0" err="1">
                <a:latin typeface="Times New Roman" pitchFamily="18" charset="0"/>
                <a:cs typeface="Times New Roman" pitchFamily="18" charset="0"/>
              </a:rPr>
              <a:t>Gwartney</a:t>
            </a:r>
            <a:r>
              <a:rPr lang="en-US" dirty="0">
                <a:latin typeface="Times New Roman" pitchFamily="18" charset="0"/>
                <a:cs typeface="Times New Roman" pitchFamily="18" charset="0"/>
              </a:rPr>
              <a:t>, Richard Stroup, Russell </a:t>
            </a:r>
            <a:r>
              <a:rPr lang="en-US" dirty="0" err="1">
                <a:latin typeface="Times New Roman" pitchFamily="18" charset="0"/>
                <a:cs typeface="Times New Roman" pitchFamily="18" charset="0"/>
              </a:rPr>
              <a:t>Sobel</a:t>
            </a:r>
            <a:r>
              <a:rPr lang="en-US" dirty="0">
                <a:latin typeface="Times New Roman" pitchFamily="18" charset="0"/>
                <a:cs typeface="Times New Roman" pitchFamily="18" charset="0"/>
              </a:rPr>
              <a:t>, &amp; David </a:t>
            </a:r>
            <a:r>
              <a:rPr lang="en-US" dirty="0" smtClean="0">
                <a:latin typeface="Times New Roman" pitchFamily="18" charset="0"/>
                <a:cs typeface="Times New Roman" pitchFamily="18" charset="0"/>
              </a:rPr>
              <a:t>Macpherson</a:t>
            </a:r>
            <a:endParaRPr lang="en-US" dirty="0">
              <a:latin typeface="Times New Roman" pitchFamily="18" charset="0"/>
              <a:cs typeface="Times New Roman" pitchFamily="18" charset="0"/>
            </a:endParaRPr>
          </a:p>
        </p:txBody>
      </p:sp>
      <p:sp>
        <p:nvSpPr>
          <p:cNvPr id="5" name="Slide Number Placeholder 4"/>
          <p:cNvSpPr>
            <a:spLocks noGrp="1"/>
          </p:cNvSpPr>
          <p:nvPr>
            <p:ph type="sldNum" sz="quarter" idx="3"/>
          </p:nvPr>
        </p:nvSpPr>
        <p:spPr>
          <a:xfrm>
            <a:off x="5712643" y="8685213"/>
            <a:ext cx="1143770" cy="457200"/>
          </a:xfrm>
          <a:prstGeom prst="rect">
            <a:avLst/>
          </a:prstGeom>
        </p:spPr>
        <p:txBody>
          <a:bodyPr vert="horz" lIns="91440" tIns="45720" rIns="91440" bIns="45720" rtlCol="0" anchor="b"/>
          <a:lstStyle>
            <a:lvl1pPr algn="r">
              <a:defRPr sz="1200"/>
            </a:lvl1pPr>
          </a:lstStyle>
          <a:p>
            <a:fld id="{55368962-1D3C-40FF-9F8C-4139F6810C10}" type="slidenum">
              <a:rPr lang="en-US" smtClean="0"/>
              <a:pPr/>
              <a:t>‹#›</a:t>
            </a:fld>
            <a:endParaRPr lang="en-US"/>
          </a:p>
        </p:txBody>
      </p:sp>
      <p:sp>
        <p:nvSpPr>
          <p:cNvPr id="6" name="Rectangle 5"/>
          <p:cNvSpPr/>
          <p:nvPr/>
        </p:nvSpPr>
        <p:spPr>
          <a:xfrm>
            <a:off x="103695" y="8478431"/>
            <a:ext cx="6655324" cy="200055"/>
          </a:xfrm>
          <a:prstGeom prst="rect">
            <a:avLst/>
          </a:prstGeom>
        </p:spPr>
        <p:txBody>
          <a:bodyPr wrap="square">
            <a:spAutoFit/>
          </a:bodyPr>
          <a:lstStyle/>
          <a:p>
            <a:pPr algn="ctr">
              <a:defRPr/>
            </a:pPr>
            <a:r>
              <a:rPr kumimoji="0" lang="en-US" sz="700" b="1" i="1" dirty="0" smtClean="0">
                <a:solidFill>
                  <a:schemeClr val="tx1"/>
                </a:solidFill>
                <a:latin typeface="Times New Roman" pitchFamily="-110" charset="0"/>
              </a:rPr>
              <a:t>Copyright ©2012 </a:t>
            </a:r>
            <a:r>
              <a:rPr kumimoji="0" lang="en-US" sz="700" b="1" i="1" dirty="0" err="1" smtClean="0">
                <a:solidFill>
                  <a:schemeClr val="tx1"/>
                </a:solidFill>
                <a:latin typeface="Times New Roman" pitchFamily="-110" charset="0"/>
              </a:rPr>
              <a:t>Cengage</a:t>
            </a:r>
            <a:r>
              <a:rPr kumimoji="0" lang="en-US" sz="700" b="1" i="1" dirty="0" smtClean="0">
                <a:solidFill>
                  <a:schemeClr val="tx1"/>
                </a:solidFill>
                <a:latin typeface="Times New Roman" pitchFamily="-110" charset="0"/>
              </a:rPr>
              <a:t> Learning. All rights reserved. May not be scanned, copied or duplicated, or posted to a publicly accessible web site, in whole or in part.</a:t>
            </a:r>
            <a:endParaRPr kumimoji="0" lang="en-US" sz="700" b="1" i="1" dirty="0">
              <a:solidFill>
                <a:schemeClr val="tx1"/>
              </a:solidFill>
              <a:latin typeface="Times New Roman" pitchFamily="-110" charset="0"/>
            </a:endParaRPr>
          </a:p>
        </p:txBody>
      </p:sp>
    </p:spTree>
    <p:extLst>
      <p:ext uri="{BB962C8B-B14F-4D97-AF65-F5344CB8AC3E}">
        <p14:creationId xmlns:p14="http://schemas.microsoft.com/office/powerpoint/2010/main" val="168014625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BCD4C36-653B-48C7-AF84-E47CA5954DE3}" type="datetimeFigureOut">
              <a:rPr lang="en-US" smtClean="0"/>
              <a:pPr/>
              <a:t>08/20/2012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1" y="8685213"/>
            <a:ext cx="5250731" cy="457200"/>
          </a:xfrm>
          <a:prstGeom prst="rect">
            <a:avLst/>
          </a:prstGeom>
        </p:spPr>
        <p:txBody>
          <a:bodyPr vert="horz" lIns="91440" tIns="45720" rIns="91440" bIns="45720" rtlCol="0" anchor="b"/>
          <a:lstStyle>
            <a:lvl1pPr algn="l">
              <a:defRPr sz="1000"/>
            </a:lvl1pPr>
          </a:lstStyle>
          <a:p>
            <a:pPr>
              <a:defRPr/>
            </a:pPr>
            <a:r>
              <a:rPr lang="en-US" dirty="0" smtClean="0">
                <a:latin typeface="Times New Roman" pitchFamily="18" charset="0"/>
                <a:cs typeface="Times New Roman" pitchFamily="18" charset="0"/>
              </a:rPr>
              <a:t>Notes for:   “Private and Public Choice 14th ed.”</a:t>
            </a:r>
          </a:p>
          <a:p>
            <a:pPr>
              <a:defRPr/>
            </a:pPr>
            <a:r>
              <a:rPr lang="en-US" sz="900" dirty="0" smtClean="0">
                <a:latin typeface="Times New Roman" pitchFamily="18" charset="0"/>
                <a:cs typeface="Times New Roman" pitchFamily="18" charset="0"/>
              </a:rPr>
              <a:t>                       James </a:t>
            </a:r>
            <a:r>
              <a:rPr lang="en-US" sz="900" dirty="0" err="1" smtClean="0">
                <a:latin typeface="Times New Roman" pitchFamily="18" charset="0"/>
                <a:cs typeface="Times New Roman" pitchFamily="18" charset="0"/>
              </a:rPr>
              <a:t>Gwartney</a:t>
            </a:r>
            <a:r>
              <a:rPr lang="en-US" sz="900" dirty="0" smtClean="0">
                <a:latin typeface="Times New Roman" pitchFamily="18" charset="0"/>
                <a:cs typeface="Times New Roman" pitchFamily="18" charset="0"/>
              </a:rPr>
              <a:t>, Richard Stroup, Russell </a:t>
            </a:r>
            <a:r>
              <a:rPr lang="en-US" sz="900" dirty="0" err="1" smtClean="0">
                <a:latin typeface="Times New Roman" pitchFamily="18" charset="0"/>
                <a:cs typeface="Times New Roman" pitchFamily="18" charset="0"/>
              </a:rPr>
              <a:t>Sobel</a:t>
            </a:r>
            <a:r>
              <a:rPr lang="en-US" sz="900" dirty="0" smtClean="0">
                <a:latin typeface="Times New Roman" pitchFamily="18" charset="0"/>
                <a:cs typeface="Times New Roman" pitchFamily="18" charset="0"/>
              </a:rPr>
              <a:t>, &amp; David Macpherson</a:t>
            </a:r>
            <a:endParaRPr lang="en-US" sz="900" dirty="0">
              <a:latin typeface="Times New Roman" pitchFamily="18" charset="0"/>
              <a:cs typeface="Times New Roman" pitchFamily="18" charset="0"/>
            </a:endParaRPr>
          </a:p>
        </p:txBody>
      </p:sp>
      <p:sp>
        <p:nvSpPr>
          <p:cNvPr id="7" name="Slide Number Placeholder 6"/>
          <p:cNvSpPr>
            <a:spLocks noGrp="1"/>
          </p:cNvSpPr>
          <p:nvPr>
            <p:ph type="sldNum" sz="quarter" idx="5"/>
          </p:nvPr>
        </p:nvSpPr>
        <p:spPr>
          <a:xfrm>
            <a:off x="5714999" y="8685213"/>
            <a:ext cx="1141413" cy="457200"/>
          </a:xfrm>
          <a:prstGeom prst="rect">
            <a:avLst/>
          </a:prstGeom>
        </p:spPr>
        <p:txBody>
          <a:bodyPr vert="horz" lIns="91440" tIns="45720" rIns="91440" bIns="45720" rtlCol="0" anchor="b"/>
          <a:lstStyle>
            <a:lvl1pPr algn="r">
              <a:defRPr sz="1200"/>
            </a:lvl1pPr>
          </a:lstStyle>
          <a:p>
            <a:fld id="{807D8D62-E453-4738-A912-78A33588ECDD}" type="slidenum">
              <a:rPr lang="en-US" smtClean="0"/>
              <a:pPr/>
              <a:t>‹#›</a:t>
            </a:fld>
            <a:endParaRPr lang="en-US"/>
          </a:p>
        </p:txBody>
      </p:sp>
      <p:sp>
        <p:nvSpPr>
          <p:cNvPr id="8" name="Rectangle 7"/>
          <p:cNvSpPr/>
          <p:nvPr/>
        </p:nvSpPr>
        <p:spPr>
          <a:xfrm>
            <a:off x="103695" y="8572701"/>
            <a:ext cx="6655324" cy="200055"/>
          </a:xfrm>
          <a:prstGeom prst="rect">
            <a:avLst/>
          </a:prstGeom>
        </p:spPr>
        <p:txBody>
          <a:bodyPr wrap="square">
            <a:spAutoFit/>
          </a:bodyPr>
          <a:lstStyle/>
          <a:p>
            <a:pPr algn="ctr">
              <a:defRPr/>
            </a:pPr>
            <a:r>
              <a:rPr kumimoji="0" lang="en-US" sz="700" b="1" i="1" dirty="0" smtClean="0">
                <a:solidFill>
                  <a:schemeClr val="tx1"/>
                </a:solidFill>
                <a:latin typeface="Times New Roman" pitchFamily="-110" charset="0"/>
              </a:rPr>
              <a:t>Copyright ©2012 </a:t>
            </a:r>
            <a:r>
              <a:rPr kumimoji="0" lang="en-US" sz="700" b="1" i="1" dirty="0" err="1" smtClean="0">
                <a:solidFill>
                  <a:schemeClr val="tx1"/>
                </a:solidFill>
                <a:latin typeface="Times New Roman" pitchFamily="-110" charset="0"/>
              </a:rPr>
              <a:t>Cengage</a:t>
            </a:r>
            <a:r>
              <a:rPr kumimoji="0" lang="en-US" sz="700" b="1" i="1" dirty="0" smtClean="0">
                <a:solidFill>
                  <a:schemeClr val="tx1"/>
                </a:solidFill>
                <a:latin typeface="Times New Roman" pitchFamily="-110" charset="0"/>
              </a:rPr>
              <a:t> Learning. All rights reserved. May not be scanned, copied or duplicated, or posted to a publicly accessible web site, in whole or in part.</a:t>
            </a:r>
            <a:endParaRPr kumimoji="0" lang="en-US" sz="700" b="1" i="1" dirty="0">
              <a:solidFill>
                <a:schemeClr val="tx1"/>
              </a:solidFill>
              <a:latin typeface="Times New Roman" pitchFamily="-110" charset="0"/>
            </a:endParaRPr>
          </a:p>
        </p:txBody>
      </p:sp>
    </p:spTree>
    <p:extLst>
      <p:ext uri="{BB962C8B-B14F-4D97-AF65-F5344CB8AC3E}">
        <p14:creationId xmlns:p14="http://schemas.microsoft.com/office/powerpoint/2010/main" val="453746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solidFill>
          <a:schemeClr val="bg1"/>
        </a:solidFill>
        <a:effectLst/>
      </p:bgPr>
    </p:bg>
    <p:spTree>
      <p:nvGrpSpPr>
        <p:cNvPr id="1" name=""/>
        <p:cNvGrpSpPr/>
        <p:nvPr/>
      </p:nvGrpSpPr>
      <p:grpSpPr>
        <a:xfrm>
          <a:off x="0" y="0"/>
          <a:ext cx="0" cy="0"/>
          <a:chOff x="0" y="0"/>
          <a:chExt cx="0" cy="0"/>
        </a:xfrm>
      </p:grpSpPr>
      <p:sp>
        <p:nvSpPr>
          <p:cNvPr id="15" name="Rectangle 14"/>
          <p:cNvSpPr/>
          <p:nvPr userDrawn="1"/>
        </p:nvSpPr>
        <p:spPr>
          <a:xfrm>
            <a:off x="15764" y="1640590"/>
            <a:ext cx="1392701" cy="1524642"/>
          </a:xfrm>
          <a:prstGeom prst="rect">
            <a:avLst/>
          </a:prstGeom>
          <a:solidFill>
            <a:srgbClr val="515A61"/>
          </a:solidFill>
          <a:ln>
            <a:solidFill>
              <a:schemeClr val="tx2"/>
            </a:solidFill>
          </a:ln>
          <a:effectLst>
            <a:outerShdw blurRad="40000" dist="23000" dir="5400000" rotWithShape="0">
              <a:srgbClr val="000000">
                <a:alpha val="35000"/>
              </a:srgbClr>
            </a:outerShdw>
            <a:softEdge rad="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TextBox 15"/>
          <p:cNvSpPr txBox="1"/>
          <p:nvPr userDrawn="1"/>
        </p:nvSpPr>
        <p:spPr>
          <a:xfrm>
            <a:off x="252982" y="1682794"/>
            <a:ext cx="1000595" cy="646331"/>
          </a:xfrm>
          <a:prstGeom prst="rect">
            <a:avLst/>
          </a:prstGeom>
          <a:noFill/>
        </p:spPr>
        <p:txBody>
          <a:bodyPr wrap="none" rtlCol="0">
            <a:spAutoFit/>
          </a:bodyPr>
          <a:lstStyle/>
          <a:p>
            <a:pPr algn="ctr">
              <a:spcBef>
                <a:spcPts val="0"/>
              </a:spcBef>
            </a:pPr>
            <a:r>
              <a:rPr lang="en-US" sz="3600" b="0" i="1" dirty="0" smtClean="0">
                <a:solidFill>
                  <a:schemeClr val="bg1"/>
                </a:solidFill>
                <a:latin typeface="Times New Roman" pitchFamily="18" charset="0"/>
                <a:cs typeface="Times New Roman" pitchFamily="18" charset="0"/>
              </a:rPr>
              <a:t>14</a:t>
            </a:r>
            <a:r>
              <a:rPr lang="en-US" sz="3600" b="0" i="1" baseline="30000" dirty="0" smtClean="0">
                <a:solidFill>
                  <a:schemeClr val="bg1"/>
                </a:solidFill>
                <a:latin typeface="Times New Roman" pitchFamily="18" charset="0"/>
                <a:cs typeface="Times New Roman" pitchFamily="18" charset="0"/>
              </a:rPr>
              <a:t>th</a:t>
            </a:r>
            <a:r>
              <a:rPr lang="en-US" sz="3600" b="0" i="1" dirty="0" smtClean="0">
                <a:solidFill>
                  <a:schemeClr val="bg1"/>
                </a:solidFill>
                <a:latin typeface="Times New Roman" pitchFamily="18" charset="0"/>
                <a:cs typeface="Times New Roman" pitchFamily="18" charset="0"/>
              </a:rPr>
              <a:t> </a:t>
            </a:r>
          </a:p>
        </p:txBody>
      </p:sp>
      <p:sp>
        <p:nvSpPr>
          <p:cNvPr id="17" name="TextBox 16"/>
          <p:cNvSpPr txBox="1"/>
          <p:nvPr userDrawn="1"/>
        </p:nvSpPr>
        <p:spPr>
          <a:xfrm>
            <a:off x="182961" y="2151724"/>
            <a:ext cx="1037463" cy="461665"/>
          </a:xfrm>
          <a:prstGeom prst="rect">
            <a:avLst/>
          </a:prstGeom>
          <a:noFill/>
        </p:spPr>
        <p:txBody>
          <a:bodyPr wrap="none" rtlCol="0">
            <a:spAutoFit/>
          </a:bodyPr>
          <a:lstStyle/>
          <a:p>
            <a:pPr algn="ctr">
              <a:spcBef>
                <a:spcPts val="0"/>
              </a:spcBef>
            </a:pPr>
            <a:r>
              <a:rPr lang="en-US" sz="2300" i="1" dirty="0" smtClean="0">
                <a:solidFill>
                  <a:schemeClr val="bg1"/>
                </a:solidFill>
                <a:latin typeface="Times New Roman" pitchFamily="18" charset="0"/>
                <a:cs typeface="Times New Roman" pitchFamily="18" charset="0"/>
              </a:rPr>
              <a:t>edition</a:t>
            </a:r>
            <a:endParaRPr lang="en-US" sz="2300" i="1" dirty="0">
              <a:solidFill>
                <a:schemeClr val="bg1"/>
              </a:solidFill>
              <a:latin typeface="Times New Roman" pitchFamily="18" charset="0"/>
              <a:cs typeface="Times New Roman" pitchFamily="18" charset="0"/>
            </a:endParaRPr>
          </a:p>
        </p:txBody>
      </p:sp>
      <p:cxnSp>
        <p:nvCxnSpPr>
          <p:cNvPr id="18" name="Straight Connector 17"/>
          <p:cNvCxnSpPr/>
          <p:nvPr userDrawn="1"/>
        </p:nvCxnSpPr>
        <p:spPr>
          <a:xfrm>
            <a:off x="239233" y="2564151"/>
            <a:ext cx="889410" cy="0"/>
          </a:xfrm>
          <a:prstGeom prst="line">
            <a:avLst/>
          </a:prstGeom>
          <a:ln w="19050">
            <a:solidFill>
              <a:schemeClr val="bg1"/>
            </a:solidFill>
          </a:ln>
          <a:effectLst/>
        </p:spPr>
        <p:style>
          <a:lnRef idx="2">
            <a:schemeClr val="accent1"/>
          </a:lnRef>
          <a:fillRef idx="0">
            <a:schemeClr val="accent1"/>
          </a:fillRef>
          <a:effectRef idx="1">
            <a:schemeClr val="accent1"/>
          </a:effectRef>
          <a:fontRef idx="minor">
            <a:schemeClr val="tx1"/>
          </a:fontRef>
        </p:style>
      </p:cxnSp>
      <p:sp>
        <p:nvSpPr>
          <p:cNvPr id="19" name="TextBox 18"/>
          <p:cNvSpPr txBox="1"/>
          <p:nvPr userDrawn="1"/>
        </p:nvSpPr>
        <p:spPr>
          <a:xfrm>
            <a:off x="34383" y="2577454"/>
            <a:ext cx="1546707" cy="461665"/>
          </a:xfrm>
          <a:prstGeom prst="rect">
            <a:avLst/>
          </a:prstGeom>
          <a:noFill/>
        </p:spPr>
        <p:txBody>
          <a:bodyPr wrap="square" rtlCol="0">
            <a:spAutoFit/>
          </a:bodyPr>
          <a:lstStyle/>
          <a:p>
            <a:pPr algn="l">
              <a:spcBef>
                <a:spcPts val="0"/>
              </a:spcBef>
            </a:pPr>
            <a:r>
              <a:rPr lang="en-US" sz="1200" i="1" dirty="0" err="1" smtClean="0">
                <a:solidFill>
                  <a:schemeClr val="bg1"/>
                </a:solidFill>
                <a:latin typeface="Times New Roman" pitchFamily="18" charset="0"/>
                <a:cs typeface="Times New Roman" pitchFamily="18" charset="0"/>
              </a:rPr>
              <a:t>Gwartney</a:t>
            </a:r>
            <a:r>
              <a:rPr lang="en-US" sz="1200" i="1" dirty="0" smtClean="0">
                <a:solidFill>
                  <a:schemeClr val="bg1"/>
                </a:solidFill>
                <a:latin typeface="Times New Roman" pitchFamily="18" charset="0"/>
                <a:cs typeface="Times New Roman" pitchFamily="18" charset="0"/>
              </a:rPr>
              <a:t>-Stroup</a:t>
            </a:r>
          </a:p>
          <a:p>
            <a:pPr algn="l">
              <a:spcBef>
                <a:spcPts val="0"/>
              </a:spcBef>
            </a:pPr>
            <a:r>
              <a:rPr lang="en-US" sz="1200" i="1" dirty="0" err="1" smtClean="0">
                <a:solidFill>
                  <a:schemeClr val="bg1"/>
                </a:solidFill>
                <a:latin typeface="Times New Roman" pitchFamily="18" charset="0"/>
                <a:cs typeface="Times New Roman" pitchFamily="18" charset="0"/>
              </a:rPr>
              <a:t>Sobel</a:t>
            </a:r>
            <a:r>
              <a:rPr lang="en-US" sz="1200" i="1" dirty="0" smtClean="0">
                <a:solidFill>
                  <a:schemeClr val="bg1"/>
                </a:solidFill>
                <a:latin typeface="Times New Roman" pitchFamily="18" charset="0"/>
                <a:cs typeface="Times New Roman" pitchFamily="18" charset="0"/>
              </a:rPr>
              <a:t>-Macpherson</a:t>
            </a:r>
            <a:endParaRPr lang="en-US" sz="1200" i="1" dirty="0">
              <a:solidFill>
                <a:schemeClr val="bg1"/>
              </a:solidFill>
              <a:latin typeface="Times New Roman" pitchFamily="18" charset="0"/>
              <a:cs typeface="Times New Roman" pitchFamily="18" charset="0"/>
            </a:endParaRPr>
          </a:p>
        </p:txBody>
      </p:sp>
      <p:sp>
        <p:nvSpPr>
          <p:cNvPr id="20" name="Title Placeholder 1"/>
          <p:cNvSpPr>
            <a:spLocks noGrp="1"/>
          </p:cNvSpPr>
          <p:nvPr userDrawn="1">
            <p:ph type="title"/>
          </p:nvPr>
        </p:nvSpPr>
        <p:spPr>
          <a:xfrm>
            <a:off x="1406939" y="1923756"/>
            <a:ext cx="7565296" cy="1143000"/>
          </a:xfrm>
          <a:prstGeom prst="rect">
            <a:avLst/>
          </a:prstGeom>
        </p:spPr>
        <p:txBody>
          <a:bodyPr vert="horz" lIns="91440" tIns="45720" rIns="91440" bIns="45720" rtlCol="0" anchor="ctr">
            <a:normAutofit/>
          </a:bodyPr>
          <a:lstStyle>
            <a:lvl1pPr algn="l">
              <a:defRPr baseline="0"/>
            </a:lvl1pPr>
          </a:lstStyle>
          <a:p>
            <a:endParaRPr lang="en-US" dirty="0"/>
          </a:p>
        </p:txBody>
      </p:sp>
      <p:sp>
        <p:nvSpPr>
          <p:cNvPr id="21" name="Line 59"/>
          <p:cNvSpPr>
            <a:spLocks noChangeShapeType="1"/>
          </p:cNvSpPr>
          <p:nvPr userDrawn="1"/>
        </p:nvSpPr>
        <p:spPr bwMode="auto">
          <a:xfrm>
            <a:off x="1428435" y="3111882"/>
            <a:ext cx="7543800" cy="0"/>
          </a:xfrm>
          <a:prstGeom prst="line">
            <a:avLst/>
          </a:prstGeom>
          <a:noFill/>
          <a:ln w="28575">
            <a:solidFill>
              <a:schemeClr val="tx1">
                <a:lumMod val="50000"/>
                <a:lumOff val="50000"/>
              </a:schemeClr>
            </a:solidFill>
            <a:round/>
            <a:headEnd/>
            <a:tailEnd/>
          </a:ln>
        </p:spPr>
        <p:txBody>
          <a:bodyPr wrap="none" anchor="ctr">
            <a:prstTxWarp prst="textNoShape">
              <a:avLst/>
            </a:prstTxWarp>
          </a:bodyPr>
          <a:lstStyle/>
          <a:p>
            <a:pPr>
              <a:defRPr/>
            </a:pPr>
            <a:endParaRPr lang="en-US" sz="2000">
              <a:latin typeface="Times New Roman" pitchFamily="-110" charset="0"/>
            </a:endParaRPr>
          </a:p>
        </p:txBody>
      </p:sp>
      <p:sp>
        <p:nvSpPr>
          <p:cNvPr id="22" name="Text Box 60"/>
          <p:cNvSpPr txBox="1">
            <a:spLocks noChangeArrowheads="1"/>
          </p:cNvSpPr>
          <p:nvPr userDrawn="1"/>
        </p:nvSpPr>
        <p:spPr bwMode="auto">
          <a:xfrm>
            <a:off x="1477120" y="4855530"/>
            <a:ext cx="7476978" cy="584775"/>
          </a:xfrm>
          <a:prstGeom prst="rect">
            <a:avLst/>
          </a:prstGeom>
          <a:noFill/>
          <a:ln w="9525">
            <a:noFill/>
            <a:miter lim="800000"/>
            <a:headEnd/>
            <a:tailEnd/>
          </a:ln>
        </p:spPr>
        <p:txBody>
          <a:bodyPr wrap="square">
            <a:prstTxWarp prst="textNoShape">
              <a:avLst/>
            </a:prstTxWarp>
            <a:spAutoFit/>
          </a:bodyPr>
          <a:lstStyle/>
          <a:p>
            <a:pPr>
              <a:defRPr/>
            </a:pPr>
            <a:r>
              <a:rPr kumimoji="0" lang="en-US" sz="1600" b="0" dirty="0">
                <a:latin typeface="Times New Roman" pitchFamily="18" charset="0"/>
                <a:cs typeface="Times New Roman" pitchFamily="18" charset="0"/>
              </a:rPr>
              <a:t>To </a:t>
            </a:r>
            <a:r>
              <a:rPr kumimoji="0" lang="en-US" sz="1600" b="0" dirty="0" smtClean="0">
                <a:latin typeface="Times New Roman" pitchFamily="18" charset="0"/>
                <a:cs typeface="Times New Roman" pitchFamily="18" charset="0"/>
              </a:rPr>
              <a:t>Accompany: </a:t>
            </a:r>
            <a:r>
              <a:rPr kumimoji="0" lang="en-US" sz="1600" b="0" dirty="0">
                <a:latin typeface="Times New Roman" pitchFamily="18" charset="0"/>
                <a:cs typeface="Times New Roman" pitchFamily="18" charset="0"/>
              </a:rPr>
              <a:t>“</a:t>
            </a:r>
            <a:r>
              <a:rPr kumimoji="0" lang="en-US" sz="1600" b="1" i="1" dirty="0">
                <a:latin typeface="Times New Roman" pitchFamily="18" charset="0"/>
                <a:cs typeface="Times New Roman" pitchFamily="18" charset="0"/>
              </a:rPr>
              <a:t>Economics:  Private and Public </a:t>
            </a:r>
            <a:r>
              <a:rPr kumimoji="0" lang="en-US" sz="1600" b="1" i="1" dirty="0" smtClean="0">
                <a:latin typeface="Times New Roman" pitchFamily="18" charset="0"/>
                <a:cs typeface="Times New Roman" pitchFamily="18" charset="0"/>
              </a:rPr>
              <a:t>Choice, 14th </a:t>
            </a:r>
            <a:r>
              <a:rPr kumimoji="0" lang="en-US" sz="1600" b="1" i="1" dirty="0">
                <a:latin typeface="Times New Roman" pitchFamily="18" charset="0"/>
                <a:cs typeface="Times New Roman" pitchFamily="18" charset="0"/>
              </a:rPr>
              <a:t>ed.</a:t>
            </a:r>
            <a:r>
              <a:rPr kumimoji="0" lang="en-US" sz="1600" b="0" dirty="0">
                <a:latin typeface="Times New Roman" pitchFamily="18" charset="0"/>
                <a:cs typeface="Times New Roman" pitchFamily="18" charset="0"/>
              </a:rPr>
              <a:t>”</a:t>
            </a:r>
          </a:p>
          <a:p>
            <a:pPr>
              <a:defRPr/>
            </a:pPr>
            <a:r>
              <a:rPr kumimoji="0" lang="en-US" sz="1600" b="0" dirty="0" smtClean="0">
                <a:latin typeface="Times New Roman" pitchFamily="18" charset="0"/>
                <a:cs typeface="Times New Roman" pitchFamily="18" charset="0"/>
              </a:rPr>
              <a:t>                            James </a:t>
            </a:r>
            <a:r>
              <a:rPr kumimoji="0" lang="en-US" sz="1600" b="0" dirty="0" err="1">
                <a:latin typeface="Times New Roman" pitchFamily="18" charset="0"/>
                <a:cs typeface="Times New Roman" pitchFamily="18" charset="0"/>
              </a:rPr>
              <a:t>Gwartney</a:t>
            </a:r>
            <a:r>
              <a:rPr kumimoji="0" lang="en-US" sz="1600" b="0" dirty="0">
                <a:latin typeface="Times New Roman" pitchFamily="18" charset="0"/>
                <a:cs typeface="Times New Roman" pitchFamily="18" charset="0"/>
              </a:rPr>
              <a:t>, Richard Stroup, Russell </a:t>
            </a:r>
            <a:r>
              <a:rPr kumimoji="0" lang="en-US" sz="1600" b="0" dirty="0" err="1">
                <a:latin typeface="Times New Roman" pitchFamily="18" charset="0"/>
                <a:cs typeface="Times New Roman" pitchFamily="18" charset="0"/>
              </a:rPr>
              <a:t>Sobel</a:t>
            </a:r>
            <a:r>
              <a:rPr kumimoji="0" lang="en-US" sz="1600" b="0" dirty="0">
                <a:latin typeface="Times New Roman" pitchFamily="18" charset="0"/>
                <a:cs typeface="Times New Roman" pitchFamily="18" charset="0"/>
              </a:rPr>
              <a:t>, &amp; David Macpherson</a:t>
            </a:r>
          </a:p>
        </p:txBody>
      </p:sp>
      <p:sp>
        <p:nvSpPr>
          <p:cNvPr id="23" name="Text Box 61"/>
          <p:cNvSpPr txBox="1">
            <a:spLocks noChangeArrowheads="1"/>
          </p:cNvSpPr>
          <p:nvPr userDrawn="1"/>
        </p:nvSpPr>
        <p:spPr bwMode="auto">
          <a:xfrm>
            <a:off x="1487952" y="5454211"/>
            <a:ext cx="5976316" cy="338554"/>
          </a:xfrm>
          <a:prstGeom prst="rect">
            <a:avLst/>
          </a:prstGeom>
          <a:noFill/>
          <a:ln w="9525">
            <a:noFill/>
            <a:miter lim="800000"/>
            <a:headEnd/>
            <a:tailEnd/>
          </a:ln>
        </p:spPr>
        <p:txBody>
          <a:bodyPr wrap="none">
            <a:prstTxWarp prst="textNoShape">
              <a:avLst/>
            </a:prstTxWarp>
            <a:spAutoFit/>
          </a:bodyPr>
          <a:lstStyle/>
          <a:p>
            <a:pPr>
              <a:defRPr/>
            </a:pPr>
            <a:r>
              <a:rPr kumimoji="0" lang="en-US" sz="1600" b="0" dirty="0">
                <a:latin typeface="Times New Roman" pitchFamily="18" charset="0"/>
                <a:cs typeface="Times New Roman" pitchFamily="18" charset="0"/>
              </a:rPr>
              <a:t>Slides authored and animated by:  </a:t>
            </a:r>
            <a:r>
              <a:rPr kumimoji="0" lang="en-US" sz="1600" b="0" dirty="0" smtClean="0">
                <a:latin typeface="Times New Roman" pitchFamily="18" charset="0"/>
                <a:cs typeface="Times New Roman" pitchFamily="18" charset="0"/>
              </a:rPr>
              <a:t>James </a:t>
            </a:r>
            <a:r>
              <a:rPr kumimoji="0" lang="en-US" sz="1600" b="0" dirty="0" err="1" smtClean="0">
                <a:latin typeface="Times New Roman" pitchFamily="18" charset="0"/>
                <a:cs typeface="Times New Roman" pitchFamily="18" charset="0"/>
              </a:rPr>
              <a:t>Gwartney</a:t>
            </a:r>
            <a:r>
              <a:rPr kumimoji="0" lang="en-US" sz="1600" b="0" dirty="0" smtClean="0">
                <a:latin typeface="Times New Roman" pitchFamily="18" charset="0"/>
                <a:cs typeface="Times New Roman" pitchFamily="18" charset="0"/>
              </a:rPr>
              <a:t> </a:t>
            </a:r>
            <a:r>
              <a:rPr kumimoji="0" lang="en-US" sz="1600" b="0" dirty="0">
                <a:latin typeface="Times New Roman" pitchFamily="18" charset="0"/>
                <a:cs typeface="Times New Roman" pitchFamily="18" charset="0"/>
              </a:rPr>
              <a:t>&amp; Charles </a:t>
            </a:r>
            <a:r>
              <a:rPr kumimoji="0" lang="en-US" sz="1600" b="0" dirty="0" err="1">
                <a:latin typeface="Times New Roman" pitchFamily="18" charset="0"/>
                <a:cs typeface="Times New Roman" pitchFamily="18" charset="0"/>
              </a:rPr>
              <a:t>Skipton</a:t>
            </a:r>
            <a:endParaRPr kumimoji="0" lang="en-US" sz="1600" b="0" dirty="0">
              <a:latin typeface="Times New Roman" pitchFamily="18" charset="0"/>
              <a:cs typeface="Times New Roman" pitchFamily="18" charset="0"/>
            </a:endParaRPr>
          </a:p>
        </p:txBody>
      </p:sp>
      <p:sp>
        <p:nvSpPr>
          <p:cNvPr id="24" name="Text Box 65"/>
          <p:cNvSpPr txBox="1">
            <a:spLocks noChangeArrowheads="1"/>
          </p:cNvSpPr>
          <p:nvPr userDrawn="1"/>
        </p:nvSpPr>
        <p:spPr bwMode="auto">
          <a:xfrm>
            <a:off x="1502249" y="3340140"/>
            <a:ext cx="2282933" cy="400110"/>
          </a:xfrm>
          <a:prstGeom prst="rect">
            <a:avLst/>
          </a:prstGeom>
          <a:noFill/>
          <a:ln w="9525">
            <a:noFill/>
            <a:miter lim="800000"/>
            <a:headEnd/>
            <a:tailEnd/>
          </a:ln>
        </p:spPr>
        <p:txBody>
          <a:bodyPr wrap="none">
            <a:prstTxWarp prst="textNoShape">
              <a:avLst/>
            </a:prstTxWarp>
            <a:spAutoFit/>
          </a:bodyPr>
          <a:lstStyle/>
          <a:p>
            <a:pPr>
              <a:defRPr/>
            </a:pPr>
            <a:r>
              <a:rPr kumimoji="0" lang="en-US" sz="2000" b="0" i="1" dirty="0">
                <a:latin typeface="Times New Roman" pitchFamily="-110" charset="0"/>
              </a:rPr>
              <a:t>Full Length</a:t>
            </a:r>
            <a:r>
              <a:rPr kumimoji="0" lang="en-US" sz="2000" b="0" dirty="0">
                <a:latin typeface="Times New Roman" pitchFamily="-110" charset="0"/>
              </a:rPr>
              <a:t> Text </a:t>
            </a:r>
            <a:r>
              <a:rPr kumimoji="0" lang="en-US" sz="2000" b="0" dirty="0">
                <a:latin typeface="Times New Roman" pitchFamily="-110" charset="0"/>
                <a:ea typeface="Times New Roman" pitchFamily="-110" charset="0"/>
                <a:cs typeface="Times New Roman" pitchFamily="-110" charset="0"/>
              </a:rPr>
              <a:t>—</a:t>
            </a:r>
            <a:r>
              <a:rPr kumimoji="0" lang="en-US" sz="2000" b="0" dirty="0">
                <a:latin typeface="Times New Roman" pitchFamily="-110" charset="0"/>
              </a:rPr>
              <a:t> </a:t>
            </a:r>
          </a:p>
        </p:txBody>
      </p:sp>
      <p:sp>
        <p:nvSpPr>
          <p:cNvPr id="25" name="Text Box 66"/>
          <p:cNvSpPr txBox="1">
            <a:spLocks noChangeArrowheads="1"/>
          </p:cNvSpPr>
          <p:nvPr userDrawn="1"/>
        </p:nvSpPr>
        <p:spPr bwMode="auto">
          <a:xfrm>
            <a:off x="1505424" y="3794165"/>
            <a:ext cx="2316724" cy="400110"/>
          </a:xfrm>
          <a:prstGeom prst="rect">
            <a:avLst/>
          </a:prstGeom>
          <a:noFill/>
          <a:ln w="9525">
            <a:noFill/>
            <a:miter lim="800000"/>
            <a:headEnd/>
            <a:tailEnd/>
          </a:ln>
        </p:spPr>
        <p:txBody>
          <a:bodyPr wrap="none">
            <a:prstTxWarp prst="textNoShape">
              <a:avLst/>
            </a:prstTxWarp>
            <a:spAutoFit/>
          </a:bodyPr>
          <a:lstStyle/>
          <a:p>
            <a:pPr>
              <a:defRPr/>
            </a:pPr>
            <a:r>
              <a:rPr kumimoji="0" lang="en-US" sz="2000" i="1" dirty="0" smtClean="0">
                <a:latin typeface="Times New Roman" pitchFamily="-110" charset="0"/>
              </a:rPr>
              <a:t>Macro </a:t>
            </a:r>
            <a:r>
              <a:rPr kumimoji="0" lang="en-US" sz="2000" i="1" dirty="0">
                <a:latin typeface="Times New Roman" pitchFamily="-110" charset="0"/>
              </a:rPr>
              <a:t>Only</a:t>
            </a:r>
            <a:r>
              <a:rPr kumimoji="0" lang="en-US" sz="2000" b="0" dirty="0">
                <a:latin typeface="Times New Roman" pitchFamily="-110" charset="0"/>
              </a:rPr>
              <a:t>  </a:t>
            </a:r>
            <a:r>
              <a:rPr kumimoji="0" lang="en-US" sz="2000" dirty="0">
                <a:latin typeface="Times New Roman" pitchFamily="-110" charset="0"/>
              </a:rPr>
              <a:t>Text</a:t>
            </a:r>
            <a:r>
              <a:rPr kumimoji="0" lang="en-US" sz="2000" b="0" dirty="0">
                <a:latin typeface="Times New Roman" pitchFamily="-110" charset="0"/>
              </a:rPr>
              <a:t> </a:t>
            </a:r>
            <a:r>
              <a:rPr kumimoji="0" lang="en-US" sz="2000" b="0" dirty="0">
                <a:latin typeface="Times New Roman" pitchFamily="-110" charset="0"/>
                <a:ea typeface="Times New Roman" pitchFamily="-110" charset="0"/>
                <a:cs typeface="Times New Roman" pitchFamily="-110" charset="0"/>
              </a:rPr>
              <a:t>—</a:t>
            </a:r>
          </a:p>
        </p:txBody>
      </p:sp>
      <p:sp>
        <p:nvSpPr>
          <p:cNvPr id="26" name="Text Box 67"/>
          <p:cNvSpPr txBox="1">
            <a:spLocks noChangeArrowheads="1"/>
          </p:cNvSpPr>
          <p:nvPr userDrawn="1"/>
        </p:nvSpPr>
        <p:spPr bwMode="auto">
          <a:xfrm>
            <a:off x="3791353" y="3338553"/>
            <a:ext cx="859531" cy="400110"/>
          </a:xfrm>
          <a:prstGeom prst="rect">
            <a:avLst/>
          </a:prstGeom>
          <a:noFill/>
          <a:ln w="9525">
            <a:noFill/>
            <a:miter lim="800000"/>
            <a:headEnd/>
            <a:tailEnd/>
          </a:ln>
        </p:spPr>
        <p:txBody>
          <a:bodyPr wrap="none">
            <a:prstTxWarp prst="textNoShape">
              <a:avLst/>
            </a:prstTxWarp>
            <a:spAutoFit/>
          </a:bodyPr>
          <a:lstStyle/>
          <a:p>
            <a:pPr>
              <a:defRPr/>
            </a:pPr>
            <a:r>
              <a:rPr kumimoji="0" lang="en-US" sz="2000" b="0" dirty="0">
                <a:latin typeface="Times New Roman" pitchFamily="-110" charset="0"/>
              </a:rPr>
              <a:t>Part</a:t>
            </a:r>
            <a:r>
              <a:rPr kumimoji="0" lang="en-US" sz="2000" b="0" dirty="0" smtClean="0">
                <a:latin typeface="Times New Roman" pitchFamily="-110" charset="0"/>
              </a:rPr>
              <a:t>: 3</a:t>
            </a:r>
            <a:endParaRPr kumimoji="0" lang="en-US" sz="2000" b="0" dirty="0">
              <a:latin typeface="Times New Roman" pitchFamily="-110" charset="0"/>
            </a:endParaRPr>
          </a:p>
        </p:txBody>
      </p:sp>
      <p:sp>
        <p:nvSpPr>
          <p:cNvPr id="27" name="Text Box 68"/>
          <p:cNvSpPr txBox="1">
            <a:spLocks noChangeArrowheads="1"/>
          </p:cNvSpPr>
          <p:nvPr userDrawn="1"/>
        </p:nvSpPr>
        <p:spPr bwMode="auto">
          <a:xfrm>
            <a:off x="3791353" y="3794165"/>
            <a:ext cx="859531" cy="400110"/>
          </a:xfrm>
          <a:prstGeom prst="rect">
            <a:avLst/>
          </a:prstGeom>
          <a:noFill/>
          <a:ln w="9525">
            <a:noFill/>
            <a:miter lim="800000"/>
            <a:headEnd/>
            <a:tailEnd/>
          </a:ln>
        </p:spPr>
        <p:txBody>
          <a:bodyPr wrap="none">
            <a:prstTxWarp prst="textNoShape">
              <a:avLst/>
            </a:prstTxWarp>
            <a:spAutoFit/>
          </a:bodyPr>
          <a:lstStyle/>
          <a:p>
            <a:pPr>
              <a:defRPr/>
            </a:pPr>
            <a:r>
              <a:rPr kumimoji="0" lang="en-US" sz="2000" b="0" dirty="0">
                <a:latin typeface="Times New Roman" pitchFamily="-110" charset="0"/>
              </a:rPr>
              <a:t>Part</a:t>
            </a:r>
            <a:r>
              <a:rPr kumimoji="0" lang="en-US" sz="2000" b="0" dirty="0" smtClean="0">
                <a:latin typeface="Times New Roman" pitchFamily="-110" charset="0"/>
              </a:rPr>
              <a:t>: 3</a:t>
            </a:r>
            <a:endParaRPr kumimoji="0" lang="en-US" sz="2000" b="0" dirty="0">
              <a:latin typeface="Times New Roman" pitchFamily="-110" charset="0"/>
            </a:endParaRPr>
          </a:p>
        </p:txBody>
      </p:sp>
      <p:sp>
        <p:nvSpPr>
          <p:cNvPr id="28" name="Text Box 69"/>
          <p:cNvSpPr txBox="1">
            <a:spLocks noChangeArrowheads="1"/>
          </p:cNvSpPr>
          <p:nvPr userDrawn="1"/>
        </p:nvSpPr>
        <p:spPr bwMode="auto">
          <a:xfrm>
            <a:off x="4944062" y="3338553"/>
            <a:ext cx="1386918" cy="400110"/>
          </a:xfrm>
          <a:prstGeom prst="rect">
            <a:avLst/>
          </a:prstGeom>
          <a:noFill/>
          <a:ln w="9525">
            <a:noFill/>
            <a:miter lim="800000"/>
            <a:headEnd/>
            <a:tailEnd/>
          </a:ln>
        </p:spPr>
        <p:txBody>
          <a:bodyPr wrap="none">
            <a:prstTxWarp prst="textNoShape">
              <a:avLst/>
            </a:prstTxWarp>
            <a:spAutoFit/>
          </a:bodyPr>
          <a:lstStyle/>
          <a:p>
            <a:pPr>
              <a:defRPr/>
            </a:pPr>
            <a:r>
              <a:rPr kumimoji="0" lang="en-US" sz="2000" b="0" dirty="0">
                <a:latin typeface="Times New Roman" pitchFamily="-110" charset="0"/>
              </a:rPr>
              <a:t>Chapter</a:t>
            </a:r>
            <a:r>
              <a:rPr kumimoji="0" lang="en-US" sz="2000" b="0" dirty="0" smtClean="0">
                <a:latin typeface="Times New Roman" pitchFamily="-110" charset="0"/>
              </a:rPr>
              <a:t>: 17</a:t>
            </a:r>
            <a:endParaRPr kumimoji="0" lang="en-US" sz="2000" b="0" dirty="0">
              <a:latin typeface="Times New Roman" pitchFamily="-110" charset="0"/>
            </a:endParaRPr>
          </a:p>
        </p:txBody>
      </p:sp>
      <p:sp>
        <p:nvSpPr>
          <p:cNvPr id="29" name="Text Box 70"/>
          <p:cNvSpPr txBox="1">
            <a:spLocks noChangeArrowheads="1"/>
          </p:cNvSpPr>
          <p:nvPr userDrawn="1"/>
        </p:nvSpPr>
        <p:spPr bwMode="auto">
          <a:xfrm>
            <a:off x="4944062" y="3794165"/>
            <a:ext cx="1386918" cy="400110"/>
          </a:xfrm>
          <a:prstGeom prst="rect">
            <a:avLst/>
          </a:prstGeom>
          <a:noFill/>
          <a:ln w="9525">
            <a:noFill/>
            <a:miter lim="800000"/>
            <a:headEnd/>
            <a:tailEnd/>
          </a:ln>
        </p:spPr>
        <p:txBody>
          <a:bodyPr wrap="none">
            <a:prstTxWarp prst="textNoShape">
              <a:avLst/>
            </a:prstTxWarp>
            <a:spAutoFit/>
          </a:bodyPr>
          <a:lstStyle/>
          <a:p>
            <a:pPr>
              <a:defRPr/>
            </a:pPr>
            <a:r>
              <a:rPr kumimoji="0" lang="en-US" sz="2000" b="0" dirty="0" smtClean="0">
                <a:latin typeface="Times New Roman" pitchFamily="-110" charset="0"/>
              </a:rPr>
              <a:t>Chapter: 17</a:t>
            </a:r>
            <a:endParaRPr kumimoji="0" lang="en-US" sz="2000" b="0" dirty="0">
              <a:latin typeface="Times New Roman" pitchFamily="-110" charset="0"/>
            </a:endParaRP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BC5D3987-66B0-2C41-81F1-A4EAC98DBC73}" type="datetimeFigureOut">
              <a:rPr lang="en-US" smtClean="0"/>
              <a:pPr/>
              <a:t>08/20/2012</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461758" y="6208636"/>
            <a:ext cx="2133600" cy="365125"/>
          </a:xfrm>
          <a:prstGeom prst="rect">
            <a:avLst/>
          </a:prstGeom>
        </p:spPr>
        <p:txBody>
          <a:bodyPr/>
          <a:lstStyle/>
          <a:p>
            <a:fld id="{91819803-0A6A-C64E-BE83-F7980D5F714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BC5D3987-66B0-2C41-81F1-A4EAC98DBC73}" type="datetimeFigureOut">
              <a:rPr lang="en-US" smtClean="0"/>
              <a:pPr/>
              <a:t>08/20/2012</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461758" y="6208636"/>
            <a:ext cx="2133600" cy="365125"/>
          </a:xfrm>
          <a:prstGeom prst="rect">
            <a:avLst/>
          </a:prstGeom>
        </p:spPr>
        <p:txBody>
          <a:bodyPr/>
          <a:lstStyle/>
          <a:p>
            <a:fld id="{91819803-0A6A-C64E-BE83-F7980D5F7147}"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223888" y="1867484"/>
            <a:ext cx="7845499"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BC5D3987-66B0-2C41-81F1-A4EAC98DBC73}" type="datetimeFigureOut">
              <a:rPr lang="en-US" smtClean="0"/>
              <a:pPr/>
              <a:t>08/20/2012</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461758" y="6208636"/>
            <a:ext cx="2133600" cy="365125"/>
          </a:xfrm>
          <a:prstGeom prst="rect">
            <a:avLst/>
          </a:prstGeom>
        </p:spPr>
        <p:txBody>
          <a:bodyPr/>
          <a:lstStyle/>
          <a:p>
            <a:fld id="{91819803-0A6A-C64E-BE83-F7980D5F7147}" type="slidenum">
              <a:rPr lang="en-US" smtClean="0"/>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BC5D3987-66B0-2C41-81F1-A4EAC98DBC73}" type="datetimeFigureOut">
              <a:rPr lang="en-US" smtClean="0"/>
              <a:pPr/>
              <a:t>08/20/2012</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461758" y="6208636"/>
            <a:ext cx="2133600" cy="365125"/>
          </a:xfrm>
          <a:prstGeom prst="rect">
            <a:avLst/>
          </a:prstGeom>
        </p:spPr>
        <p:txBody>
          <a:bodyPr/>
          <a:lstStyle/>
          <a:p>
            <a:fld id="{91819803-0A6A-C64E-BE83-F7980D5F714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Title Slide">
    <p:bg>
      <p:bgPr>
        <a:solidFill>
          <a:schemeClr val="bg2"/>
        </a:solidFill>
        <a:effectLst/>
      </p:bgPr>
    </p:bg>
    <p:spTree>
      <p:nvGrpSpPr>
        <p:cNvPr id="1" name=""/>
        <p:cNvGrpSpPr/>
        <p:nvPr/>
      </p:nvGrpSpPr>
      <p:grpSpPr>
        <a:xfrm>
          <a:off x="0" y="0"/>
          <a:ext cx="0" cy="0"/>
          <a:chOff x="0" y="0"/>
          <a:chExt cx="0" cy="0"/>
        </a:xfrm>
      </p:grpSpPr>
      <p:sp>
        <p:nvSpPr>
          <p:cNvPr id="7" name="Rounded Rectangle 6"/>
          <p:cNvSpPr/>
          <p:nvPr userDrawn="1"/>
        </p:nvSpPr>
        <p:spPr>
          <a:xfrm>
            <a:off x="685800" y="1702073"/>
            <a:ext cx="7772400" cy="2096204"/>
          </a:xfrm>
          <a:prstGeom prst="roundRect">
            <a:avLst>
              <a:gd name="adj" fmla="val 9490"/>
            </a:avLst>
          </a:prstGeom>
          <a:solidFill>
            <a:srgbClr val="515A61"/>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685800" y="1821649"/>
            <a:ext cx="7772400" cy="1864086"/>
          </a:xfrm>
          <a:prstGeom prst="rect">
            <a:avLst/>
          </a:prstGeom>
        </p:spPr>
        <p:txBody>
          <a:bodyPr/>
          <a:lstStyle>
            <a:lvl1pPr>
              <a:defRPr i="1" baseline="0">
                <a:solidFill>
                  <a:schemeClr val="bg1"/>
                </a:solidFill>
                <a:latin typeface="Century Schoolbook" pitchFamily="18" charset="0"/>
                <a:cs typeface="Times New Roman" pitchFamily="18" charset="0"/>
              </a:defRPr>
            </a:lvl1pPr>
          </a:lstStyle>
          <a:p>
            <a:r>
              <a:rPr lang="en-US" dirty="0" smtClean="0"/>
              <a:t>Click to edit Master title style</a:t>
            </a:r>
            <a:endParaRPr lang="en-US" dirty="0"/>
          </a:p>
        </p:txBody>
      </p:sp>
      <p:sp>
        <p:nvSpPr>
          <p:cNvPr id="8" name="Rectangle 7"/>
          <p:cNvSpPr/>
          <p:nvPr userDrawn="1"/>
        </p:nvSpPr>
        <p:spPr>
          <a:xfrm>
            <a:off x="6699" y="5910142"/>
            <a:ext cx="956938" cy="926755"/>
          </a:xfrm>
          <a:prstGeom prst="rect">
            <a:avLst/>
          </a:prstGeom>
          <a:solidFill>
            <a:srgbClr val="515A61"/>
          </a:solidFill>
          <a:ln>
            <a:solidFill>
              <a:schemeClr val="tx2"/>
            </a:solidFill>
          </a:ln>
          <a:effectLst>
            <a:outerShdw blurRad="40000" dist="23000" dir="5400000" rotWithShape="0">
              <a:srgbClr val="000000">
                <a:alpha val="35000"/>
              </a:srgbClr>
            </a:outerShdw>
            <a:softEdge rad="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100"/>
          </a:p>
        </p:txBody>
      </p:sp>
      <p:sp>
        <p:nvSpPr>
          <p:cNvPr id="9" name="TextBox 8"/>
          <p:cNvSpPr txBox="1"/>
          <p:nvPr userDrawn="1"/>
        </p:nvSpPr>
        <p:spPr>
          <a:xfrm>
            <a:off x="177159" y="5917176"/>
            <a:ext cx="660758" cy="415498"/>
          </a:xfrm>
          <a:prstGeom prst="rect">
            <a:avLst/>
          </a:prstGeom>
          <a:noFill/>
        </p:spPr>
        <p:txBody>
          <a:bodyPr wrap="none" rtlCol="0">
            <a:spAutoFit/>
          </a:bodyPr>
          <a:lstStyle/>
          <a:p>
            <a:pPr algn="ctr">
              <a:spcBef>
                <a:spcPts val="0"/>
              </a:spcBef>
            </a:pPr>
            <a:r>
              <a:rPr lang="en-US" sz="2100" b="0" i="1" dirty="0" smtClean="0">
                <a:solidFill>
                  <a:schemeClr val="bg1"/>
                </a:solidFill>
                <a:latin typeface="Times New Roman" pitchFamily="18" charset="0"/>
                <a:cs typeface="Times New Roman" pitchFamily="18" charset="0"/>
              </a:rPr>
              <a:t>14</a:t>
            </a:r>
            <a:r>
              <a:rPr lang="en-US" sz="2100" b="0" i="1" baseline="30000" dirty="0" smtClean="0">
                <a:solidFill>
                  <a:schemeClr val="bg1"/>
                </a:solidFill>
                <a:latin typeface="Times New Roman" pitchFamily="18" charset="0"/>
                <a:cs typeface="Times New Roman" pitchFamily="18" charset="0"/>
              </a:rPr>
              <a:t>th</a:t>
            </a:r>
            <a:r>
              <a:rPr lang="en-US" sz="2100" b="0" i="1" dirty="0" smtClean="0">
                <a:solidFill>
                  <a:schemeClr val="bg1"/>
                </a:solidFill>
                <a:latin typeface="Times New Roman" pitchFamily="18" charset="0"/>
                <a:cs typeface="Times New Roman" pitchFamily="18" charset="0"/>
              </a:rPr>
              <a:t> </a:t>
            </a:r>
          </a:p>
        </p:txBody>
      </p:sp>
      <p:sp>
        <p:nvSpPr>
          <p:cNvPr id="10" name="TextBox 9"/>
          <p:cNvSpPr txBox="1"/>
          <p:nvPr userDrawn="1"/>
        </p:nvSpPr>
        <p:spPr>
          <a:xfrm>
            <a:off x="146051" y="6196188"/>
            <a:ext cx="647933" cy="292388"/>
          </a:xfrm>
          <a:prstGeom prst="rect">
            <a:avLst/>
          </a:prstGeom>
          <a:noFill/>
        </p:spPr>
        <p:txBody>
          <a:bodyPr wrap="none" rtlCol="0">
            <a:spAutoFit/>
          </a:bodyPr>
          <a:lstStyle/>
          <a:p>
            <a:pPr algn="ctr">
              <a:spcBef>
                <a:spcPts val="0"/>
              </a:spcBef>
            </a:pPr>
            <a:r>
              <a:rPr lang="en-US" sz="1300" i="1" dirty="0" smtClean="0">
                <a:solidFill>
                  <a:schemeClr val="bg1"/>
                </a:solidFill>
                <a:latin typeface="Times New Roman" pitchFamily="18" charset="0"/>
                <a:cs typeface="Times New Roman" pitchFamily="18" charset="0"/>
              </a:rPr>
              <a:t>edition</a:t>
            </a:r>
            <a:endParaRPr lang="en-US" sz="1300" i="1" dirty="0">
              <a:solidFill>
                <a:schemeClr val="bg1"/>
              </a:solidFill>
              <a:latin typeface="Times New Roman" pitchFamily="18" charset="0"/>
              <a:cs typeface="Times New Roman" pitchFamily="18" charset="0"/>
            </a:endParaRPr>
          </a:p>
        </p:txBody>
      </p:sp>
      <p:cxnSp>
        <p:nvCxnSpPr>
          <p:cNvPr id="11" name="Straight Connector 10"/>
          <p:cNvCxnSpPr/>
          <p:nvPr userDrawn="1"/>
        </p:nvCxnSpPr>
        <p:spPr>
          <a:xfrm>
            <a:off x="148152" y="6460901"/>
            <a:ext cx="650342" cy="0"/>
          </a:xfrm>
          <a:prstGeom prst="line">
            <a:avLst/>
          </a:prstGeom>
          <a:ln w="12700">
            <a:solidFill>
              <a:schemeClr val="bg1"/>
            </a:solidFill>
          </a:ln>
          <a:effectLst/>
        </p:spPr>
        <p:style>
          <a:lnRef idx="2">
            <a:schemeClr val="accent1"/>
          </a:lnRef>
          <a:fillRef idx="0">
            <a:schemeClr val="accent1"/>
          </a:fillRef>
          <a:effectRef idx="1">
            <a:schemeClr val="accent1"/>
          </a:effectRef>
          <a:fontRef idx="minor">
            <a:schemeClr val="tx1"/>
          </a:fontRef>
        </p:style>
      </p:cxnSp>
      <p:sp>
        <p:nvSpPr>
          <p:cNvPr id="12" name="TextBox 11"/>
          <p:cNvSpPr txBox="1"/>
          <p:nvPr userDrawn="1"/>
        </p:nvSpPr>
        <p:spPr>
          <a:xfrm>
            <a:off x="13730" y="6460136"/>
            <a:ext cx="949907" cy="338554"/>
          </a:xfrm>
          <a:prstGeom prst="rect">
            <a:avLst/>
          </a:prstGeom>
          <a:noFill/>
        </p:spPr>
        <p:txBody>
          <a:bodyPr wrap="square" rtlCol="0">
            <a:spAutoFit/>
          </a:bodyPr>
          <a:lstStyle/>
          <a:p>
            <a:pPr algn="l">
              <a:spcBef>
                <a:spcPts val="0"/>
              </a:spcBef>
            </a:pPr>
            <a:r>
              <a:rPr lang="en-US" sz="800" i="1" dirty="0" err="1" smtClean="0">
                <a:solidFill>
                  <a:schemeClr val="bg1"/>
                </a:solidFill>
                <a:latin typeface="Times New Roman" pitchFamily="18" charset="0"/>
                <a:cs typeface="Times New Roman" pitchFamily="18" charset="0"/>
              </a:rPr>
              <a:t>Gwartney</a:t>
            </a:r>
            <a:r>
              <a:rPr lang="en-US" sz="800" i="1" dirty="0" smtClean="0">
                <a:solidFill>
                  <a:schemeClr val="bg1"/>
                </a:solidFill>
                <a:latin typeface="Times New Roman" pitchFamily="18" charset="0"/>
                <a:cs typeface="Times New Roman" pitchFamily="18" charset="0"/>
              </a:rPr>
              <a:t>-Stroup</a:t>
            </a:r>
          </a:p>
          <a:p>
            <a:pPr algn="l">
              <a:spcBef>
                <a:spcPts val="0"/>
              </a:spcBef>
            </a:pPr>
            <a:r>
              <a:rPr lang="en-US" sz="800" i="1" dirty="0" err="1" smtClean="0">
                <a:solidFill>
                  <a:schemeClr val="bg1"/>
                </a:solidFill>
                <a:latin typeface="Times New Roman" pitchFamily="18" charset="0"/>
                <a:cs typeface="Times New Roman" pitchFamily="18" charset="0"/>
              </a:rPr>
              <a:t>Sobel</a:t>
            </a:r>
            <a:r>
              <a:rPr lang="en-US" sz="800" i="1" dirty="0" smtClean="0">
                <a:solidFill>
                  <a:schemeClr val="bg1"/>
                </a:solidFill>
                <a:latin typeface="Times New Roman" pitchFamily="18" charset="0"/>
                <a:cs typeface="Times New Roman" pitchFamily="18" charset="0"/>
              </a:rPr>
              <a:t>-Macpherson</a:t>
            </a:r>
            <a:endParaRPr lang="en-US" sz="800" i="1" dirty="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825523519"/>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19569" y="270798"/>
            <a:ext cx="8904855" cy="657667"/>
          </a:xfrm>
          <a:prstGeom prst="rect">
            <a:avLst/>
          </a:prstGeom>
        </p:spPr>
        <p:txBody>
          <a:bodyPr/>
          <a:lstStyle>
            <a:lvl1pPr algn="l">
              <a:defRPr sz="3800">
                <a:solidFill>
                  <a:schemeClr val="bg1"/>
                </a:solidFill>
                <a:latin typeface="Century Schoolbook" pitchFamily="18"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140675" y="1062111"/>
            <a:ext cx="8820445" cy="4874456"/>
          </a:xfrm>
          <a:prstGeom prst="rect">
            <a:avLst/>
          </a:prstGeom>
        </p:spPr>
        <p:txBody>
          <a:bodyPr/>
          <a:lstStyle>
            <a:lvl1pPr>
              <a:defRPr sz="2800">
                <a:solidFill>
                  <a:schemeClr val="tx2"/>
                </a:solidFill>
                <a:latin typeface="Times New Roman" pitchFamily="18" charset="0"/>
                <a:cs typeface="Times New Roman" pitchFamily="18" charset="0"/>
              </a:defRPr>
            </a:lvl1pPr>
            <a:lvl2pPr marL="742950" indent="-285750">
              <a:buFont typeface="Arial" pitchFamily="34" charset="0"/>
              <a:buChar char="•"/>
              <a:defRPr sz="2600">
                <a:solidFill>
                  <a:schemeClr val="tx2"/>
                </a:solidFill>
                <a:latin typeface="Times New Roman" pitchFamily="18" charset="0"/>
                <a:cs typeface="Times New Roman" pitchFamily="18" charset="0"/>
              </a:defRPr>
            </a:lvl2pPr>
            <a:lvl3pPr marL="1143000" indent="-228600">
              <a:buFont typeface="Arial" pitchFamily="34" charset="0"/>
              <a:buChar char="•"/>
              <a:defRPr sz="2600">
                <a:solidFill>
                  <a:schemeClr val="tx2"/>
                </a:solidFill>
                <a:latin typeface="Times New Roman" pitchFamily="18" charset="0"/>
                <a:cs typeface="Times New Roman" pitchFamily="18" charset="0"/>
              </a:defRPr>
            </a:lvl3pPr>
            <a:lvl4pPr marL="1600200" indent="-228600">
              <a:buFont typeface="Arial" pitchFamily="34" charset="0"/>
              <a:buChar char="•"/>
              <a:defRPr sz="2600">
                <a:solidFill>
                  <a:schemeClr val="tx2"/>
                </a:solidFill>
                <a:latin typeface="Times New Roman" pitchFamily="18" charset="0"/>
                <a:cs typeface="Times New Roman" pitchFamily="18" charset="0"/>
              </a:defRPr>
            </a:lvl4pPr>
            <a:lvl5pPr marL="2057400" indent="-228600">
              <a:buFont typeface="Arial" pitchFamily="34" charset="0"/>
              <a:buChar char="•"/>
              <a:defRPr sz="2600">
                <a:solidFill>
                  <a:schemeClr val="tx2"/>
                </a:solidFill>
                <a:latin typeface="Times New Roman" pitchFamily="18" charset="0"/>
                <a:cs typeface="Times New Roman" pitchFamily="18"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2" name="Rectangle 21"/>
          <p:cNvSpPr/>
          <p:nvPr userDrawn="1"/>
        </p:nvSpPr>
        <p:spPr>
          <a:xfrm>
            <a:off x="6699" y="5910142"/>
            <a:ext cx="956938" cy="926755"/>
          </a:xfrm>
          <a:prstGeom prst="rect">
            <a:avLst/>
          </a:prstGeom>
          <a:solidFill>
            <a:srgbClr val="515A61"/>
          </a:solidFill>
          <a:ln>
            <a:solidFill>
              <a:schemeClr val="tx2"/>
            </a:solidFill>
          </a:ln>
          <a:effectLst>
            <a:outerShdw blurRad="40000" dist="23000" dir="5400000" rotWithShape="0">
              <a:srgbClr val="000000">
                <a:alpha val="35000"/>
              </a:srgbClr>
            </a:outerShdw>
            <a:softEdge rad="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100"/>
          </a:p>
        </p:txBody>
      </p:sp>
      <p:sp>
        <p:nvSpPr>
          <p:cNvPr id="23" name="TextBox 22"/>
          <p:cNvSpPr txBox="1"/>
          <p:nvPr userDrawn="1"/>
        </p:nvSpPr>
        <p:spPr>
          <a:xfrm>
            <a:off x="177159" y="5917176"/>
            <a:ext cx="660758" cy="415498"/>
          </a:xfrm>
          <a:prstGeom prst="rect">
            <a:avLst/>
          </a:prstGeom>
          <a:noFill/>
        </p:spPr>
        <p:txBody>
          <a:bodyPr wrap="none" rtlCol="0">
            <a:spAutoFit/>
          </a:bodyPr>
          <a:lstStyle/>
          <a:p>
            <a:pPr algn="ctr">
              <a:spcBef>
                <a:spcPts val="0"/>
              </a:spcBef>
            </a:pPr>
            <a:r>
              <a:rPr lang="en-US" sz="2100" b="0" i="1" dirty="0" smtClean="0">
                <a:solidFill>
                  <a:schemeClr val="bg1"/>
                </a:solidFill>
                <a:latin typeface="Times New Roman" pitchFamily="18" charset="0"/>
                <a:cs typeface="Times New Roman" pitchFamily="18" charset="0"/>
              </a:rPr>
              <a:t>14</a:t>
            </a:r>
            <a:r>
              <a:rPr lang="en-US" sz="2100" b="0" i="1" baseline="30000" dirty="0" smtClean="0">
                <a:solidFill>
                  <a:schemeClr val="bg1"/>
                </a:solidFill>
                <a:latin typeface="Times New Roman" pitchFamily="18" charset="0"/>
                <a:cs typeface="Times New Roman" pitchFamily="18" charset="0"/>
              </a:rPr>
              <a:t>th</a:t>
            </a:r>
            <a:r>
              <a:rPr lang="en-US" sz="2100" b="0" i="1" dirty="0" smtClean="0">
                <a:solidFill>
                  <a:schemeClr val="bg1"/>
                </a:solidFill>
                <a:latin typeface="Times New Roman" pitchFamily="18" charset="0"/>
                <a:cs typeface="Times New Roman" pitchFamily="18" charset="0"/>
              </a:rPr>
              <a:t> </a:t>
            </a:r>
          </a:p>
        </p:txBody>
      </p:sp>
      <p:sp>
        <p:nvSpPr>
          <p:cNvPr id="24" name="TextBox 23"/>
          <p:cNvSpPr txBox="1"/>
          <p:nvPr userDrawn="1"/>
        </p:nvSpPr>
        <p:spPr>
          <a:xfrm>
            <a:off x="146051" y="6196188"/>
            <a:ext cx="647933" cy="292388"/>
          </a:xfrm>
          <a:prstGeom prst="rect">
            <a:avLst/>
          </a:prstGeom>
          <a:noFill/>
        </p:spPr>
        <p:txBody>
          <a:bodyPr wrap="none" rtlCol="0">
            <a:spAutoFit/>
          </a:bodyPr>
          <a:lstStyle/>
          <a:p>
            <a:pPr algn="ctr">
              <a:spcBef>
                <a:spcPts val="0"/>
              </a:spcBef>
            </a:pPr>
            <a:r>
              <a:rPr lang="en-US" sz="1300" i="1" dirty="0" smtClean="0">
                <a:solidFill>
                  <a:schemeClr val="bg1"/>
                </a:solidFill>
                <a:latin typeface="Times New Roman" pitchFamily="18" charset="0"/>
                <a:cs typeface="Times New Roman" pitchFamily="18" charset="0"/>
              </a:rPr>
              <a:t>edition</a:t>
            </a:r>
            <a:endParaRPr lang="en-US" sz="1300" i="1" dirty="0">
              <a:solidFill>
                <a:schemeClr val="bg1"/>
              </a:solidFill>
              <a:latin typeface="Times New Roman" pitchFamily="18" charset="0"/>
              <a:cs typeface="Times New Roman" pitchFamily="18" charset="0"/>
            </a:endParaRPr>
          </a:p>
        </p:txBody>
      </p:sp>
      <p:cxnSp>
        <p:nvCxnSpPr>
          <p:cNvPr id="25" name="Straight Connector 24"/>
          <p:cNvCxnSpPr/>
          <p:nvPr userDrawn="1"/>
        </p:nvCxnSpPr>
        <p:spPr>
          <a:xfrm>
            <a:off x="148152" y="6460901"/>
            <a:ext cx="650342" cy="0"/>
          </a:xfrm>
          <a:prstGeom prst="line">
            <a:avLst/>
          </a:prstGeom>
          <a:ln w="12700">
            <a:solidFill>
              <a:schemeClr val="bg1"/>
            </a:solidFill>
          </a:ln>
          <a:effectLst/>
        </p:spPr>
        <p:style>
          <a:lnRef idx="2">
            <a:schemeClr val="accent1"/>
          </a:lnRef>
          <a:fillRef idx="0">
            <a:schemeClr val="accent1"/>
          </a:fillRef>
          <a:effectRef idx="1">
            <a:schemeClr val="accent1"/>
          </a:effectRef>
          <a:fontRef idx="minor">
            <a:schemeClr val="tx1"/>
          </a:fontRef>
        </p:style>
      </p:cxnSp>
      <p:sp>
        <p:nvSpPr>
          <p:cNvPr id="26" name="TextBox 25"/>
          <p:cNvSpPr txBox="1"/>
          <p:nvPr userDrawn="1"/>
        </p:nvSpPr>
        <p:spPr>
          <a:xfrm>
            <a:off x="13730" y="6460136"/>
            <a:ext cx="949907" cy="338554"/>
          </a:xfrm>
          <a:prstGeom prst="rect">
            <a:avLst/>
          </a:prstGeom>
          <a:noFill/>
        </p:spPr>
        <p:txBody>
          <a:bodyPr wrap="square" rtlCol="0">
            <a:spAutoFit/>
          </a:bodyPr>
          <a:lstStyle/>
          <a:p>
            <a:pPr algn="l">
              <a:spcBef>
                <a:spcPts val="0"/>
              </a:spcBef>
            </a:pPr>
            <a:r>
              <a:rPr lang="en-US" sz="800" i="1" dirty="0" err="1" smtClean="0">
                <a:solidFill>
                  <a:schemeClr val="bg1"/>
                </a:solidFill>
                <a:latin typeface="Times New Roman" pitchFamily="18" charset="0"/>
                <a:cs typeface="Times New Roman" pitchFamily="18" charset="0"/>
              </a:rPr>
              <a:t>Gwartney</a:t>
            </a:r>
            <a:r>
              <a:rPr lang="en-US" sz="800" i="1" dirty="0" smtClean="0">
                <a:solidFill>
                  <a:schemeClr val="bg1"/>
                </a:solidFill>
                <a:latin typeface="Times New Roman" pitchFamily="18" charset="0"/>
                <a:cs typeface="Times New Roman" pitchFamily="18" charset="0"/>
              </a:rPr>
              <a:t>-Stroup</a:t>
            </a:r>
          </a:p>
          <a:p>
            <a:pPr algn="l">
              <a:spcBef>
                <a:spcPts val="0"/>
              </a:spcBef>
            </a:pPr>
            <a:r>
              <a:rPr lang="en-US" sz="800" i="1" dirty="0" err="1" smtClean="0">
                <a:solidFill>
                  <a:schemeClr val="bg1"/>
                </a:solidFill>
                <a:latin typeface="Times New Roman" pitchFamily="18" charset="0"/>
                <a:cs typeface="Times New Roman" pitchFamily="18" charset="0"/>
              </a:rPr>
              <a:t>Sobel</a:t>
            </a:r>
            <a:r>
              <a:rPr lang="en-US" sz="800" i="1" dirty="0" smtClean="0">
                <a:solidFill>
                  <a:schemeClr val="bg1"/>
                </a:solidFill>
                <a:latin typeface="Times New Roman" pitchFamily="18" charset="0"/>
                <a:cs typeface="Times New Roman" pitchFamily="18" charset="0"/>
              </a:rPr>
              <a:t>-Macpherson</a:t>
            </a:r>
            <a:endParaRPr lang="en-US" sz="800" i="1" dirty="0">
              <a:solidFill>
                <a:schemeClr val="bg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1_Title and Conten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19569" y="270798"/>
            <a:ext cx="8904855" cy="657667"/>
          </a:xfrm>
          <a:prstGeom prst="rect">
            <a:avLst/>
          </a:prstGeom>
        </p:spPr>
        <p:txBody>
          <a:bodyPr/>
          <a:lstStyle>
            <a:lvl1pPr algn="l">
              <a:defRPr sz="3800">
                <a:solidFill>
                  <a:schemeClr val="bg1"/>
                </a:solidFill>
                <a:latin typeface="Century Schoolbook" pitchFamily="18"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140675" y="1062111"/>
            <a:ext cx="8820445" cy="4874456"/>
          </a:xfrm>
          <a:prstGeom prst="rect">
            <a:avLst/>
          </a:prstGeom>
        </p:spPr>
        <p:txBody>
          <a:bodyPr/>
          <a:lstStyle>
            <a:lvl1pPr>
              <a:defRPr sz="2800">
                <a:solidFill>
                  <a:schemeClr val="tx2"/>
                </a:solidFill>
                <a:latin typeface="Times New Roman" pitchFamily="18" charset="0"/>
                <a:cs typeface="Times New Roman" pitchFamily="18" charset="0"/>
              </a:defRPr>
            </a:lvl1pPr>
            <a:lvl2pPr marL="742950" indent="-285750">
              <a:buFont typeface="Arial" pitchFamily="34" charset="0"/>
              <a:buChar char="•"/>
              <a:defRPr sz="2600">
                <a:solidFill>
                  <a:schemeClr val="tx2"/>
                </a:solidFill>
                <a:latin typeface="Times New Roman" pitchFamily="18" charset="0"/>
                <a:cs typeface="Times New Roman" pitchFamily="18" charset="0"/>
              </a:defRPr>
            </a:lvl2pPr>
            <a:lvl3pPr marL="1143000" indent="-228600">
              <a:buFont typeface="Arial" pitchFamily="34" charset="0"/>
              <a:buChar char="•"/>
              <a:defRPr sz="2600">
                <a:solidFill>
                  <a:schemeClr val="tx2"/>
                </a:solidFill>
                <a:latin typeface="Times New Roman" pitchFamily="18" charset="0"/>
                <a:cs typeface="Times New Roman" pitchFamily="18" charset="0"/>
              </a:defRPr>
            </a:lvl3pPr>
            <a:lvl4pPr marL="1600200" indent="-228600">
              <a:buFont typeface="Arial" pitchFamily="34" charset="0"/>
              <a:buChar char="•"/>
              <a:defRPr sz="2600">
                <a:solidFill>
                  <a:schemeClr val="tx2"/>
                </a:solidFill>
                <a:latin typeface="Times New Roman" pitchFamily="18" charset="0"/>
                <a:cs typeface="Times New Roman" pitchFamily="18" charset="0"/>
              </a:defRPr>
            </a:lvl4pPr>
            <a:lvl5pPr marL="2057400" indent="-228600">
              <a:buFont typeface="Arial" pitchFamily="34" charset="0"/>
              <a:buChar char="•"/>
              <a:defRPr sz="2600">
                <a:solidFill>
                  <a:schemeClr val="tx2"/>
                </a:solidFill>
                <a:latin typeface="Times New Roman" pitchFamily="18" charset="0"/>
                <a:cs typeface="Times New Roman" pitchFamily="18"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2" name="Rectangle 21"/>
          <p:cNvSpPr/>
          <p:nvPr userDrawn="1"/>
        </p:nvSpPr>
        <p:spPr>
          <a:xfrm>
            <a:off x="6699" y="5910142"/>
            <a:ext cx="921769" cy="926755"/>
          </a:xfrm>
          <a:prstGeom prst="rect">
            <a:avLst/>
          </a:prstGeom>
          <a:solidFill>
            <a:srgbClr val="515A61"/>
          </a:solidFill>
          <a:ln>
            <a:solidFill>
              <a:schemeClr val="tx2"/>
            </a:solidFill>
          </a:ln>
          <a:effectLst>
            <a:outerShdw blurRad="40000" dist="23000" dir="5400000" rotWithShape="0">
              <a:srgbClr val="000000">
                <a:alpha val="35000"/>
              </a:srgbClr>
            </a:outerShdw>
            <a:softEdge rad="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100"/>
          </a:p>
        </p:txBody>
      </p:sp>
      <p:sp>
        <p:nvSpPr>
          <p:cNvPr id="23" name="TextBox 22"/>
          <p:cNvSpPr txBox="1"/>
          <p:nvPr userDrawn="1"/>
        </p:nvSpPr>
        <p:spPr>
          <a:xfrm>
            <a:off x="177159" y="5917176"/>
            <a:ext cx="660758" cy="415498"/>
          </a:xfrm>
          <a:prstGeom prst="rect">
            <a:avLst/>
          </a:prstGeom>
          <a:noFill/>
        </p:spPr>
        <p:txBody>
          <a:bodyPr wrap="none" rtlCol="0">
            <a:spAutoFit/>
          </a:bodyPr>
          <a:lstStyle/>
          <a:p>
            <a:pPr algn="ctr">
              <a:spcBef>
                <a:spcPts val="0"/>
              </a:spcBef>
            </a:pPr>
            <a:r>
              <a:rPr lang="en-US" sz="2100" b="0" i="1" dirty="0" smtClean="0">
                <a:solidFill>
                  <a:schemeClr val="bg1"/>
                </a:solidFill>
                <a:latin typeface="Times New Roman" pitchFamily="18" charset="0"/>
                <a:cs typeface="Times New Roman" pitchFamily="18" charset="0"/>
              </a:rPr>
              <a:t>14</a:t>
            </a:r>
            <a:r>
              <a:rPr lang="en-US" sz="2100" b="0" i="1" baseline="30000" dirty="0" smtClean="0">
                <a:solidFill>
                  <a:schemeClr val="bg1"/>
                </a:solidFill>
                <a:latin typeface="Times New Roman" pitchFamily="18" charset="0"/>
                <a:cs typeface="Times New Roman" pitchFamily="18" charset="0"/>
              </a:rPr>
              <a:t>th</a:t>
            </a:r>
            <a:r>
              <a:rPr lang="en-US" sz="2100" b="0" i="1" dirty="0" smtClean="0">
                <a:solidFill>
                  <a:schemeClr val="bg1"/>
                </a:solidFill>
                <a:latin typeface="Times New Roman" pitchFamily="18" charset="0"/>
                <a:cs typeface="Times New Roman" pitchFamily="18" charset="0"/>
              </a:rPr>
              <a:t> </a:t>
            </a:r>
          </a:p>
        </p:txBody>
      </p:sp>
      <p:sp>
        <p:nvSpPr>
          <p:cNvPr id="24" name="TextBox 23"/>
          <p:cNvSpPr txBox="1"/>
          <p:nvPr userDrawn="1"/>
        </p:nvSpPr>
        <p:spPr>
          <a:xfrm>
            <a:off x="146051" y="6196188"/>
            <a:ext cx="647933" cy="292388"/>
          </a:xfrm>
          <a:prstGeom prst="rect">
            <a:avLst/>
          </a:prstGeom>
          <a:noFill/>
        </p:spPr>
        <p:txBody>
          <a:bodyPr wrap="none" rtlCol="0">
            <a:spAutoFit/>
          </a:bodyPr>
          <a:lstStyle/>
          <a:p>
            <a:pPr algn="ctr">
              <a:spcBef>
                <a:spcPts val="0"/>
              </a:spcBef>
            </a:pPr>
            <a:r>
              <a:rPr lang="en-US" sz="1300" i="1" dirty="0" smtClean="0">
                <a:solidFill>
                  <a:schemeClr val="bg1"/>
                </a:solidFill>
                <a:latin typeface="Times New Roman" pitchFamily="18" charset="0"/>
                <a:cs typeface="Times New Roman" pitchFamily="18" charset="0"/>
              </a:rPr>
              <a:t>edition</a:t>
            </a:r>
            <a:endParaRPr lang="en-US" sz="1300" i="1" dirty="0">
              <a:solidFill>
                <a:schemeClr val="bg1"/>
              </a:solidFill>
              <a:latin typeface="Times New Roman" pitchFamily="18" charset="0"/>
              <a:cs typeface="Times New Roman" pitchFamily="18" charset="0"/>
            </a:endParaRPr>
          </a:p>
        </p:txBody>
      </p:sp>
      <p:cxnSp>
        <p:nvCxnSpPr>
          <p:cNvPr id="25" name="Straight Connector 24"/>
          <p:cNvCxnSpPr/>
          <p:nvPr userDrawn="1"/>
        </p:nvCxnSpPr>
        <p:spPr>
          <a:xfrm>
            <a:off x="148152" y="6460901"/>
            <a:ext cx="650342" cy="0"/>
          </a:xfrm>
          <a:prstGeom prst="line">
            <a:avLst/>
          </a:prstGeom>
          <a:ln w="12700">
            <a:solidFill>
              <a:schemeClr val="bg1"/>
            </a:solidFill>
          </a:ln>
          <a:effectLst/>
        </p:spPr>
        <p:style>
          <a:lnRef idx="2">
            <a:schemeClr val="accent1"/>
          </a:lnRef>
          <a:fillRef idx="0">
            <a:schemeClr val="accent1"/>
          </a:fillRef>
          <a:effectRef idx="1">
            <a:schemeClr val="accent1"/>
          </a:effectRef>
          <a:fontRef idx="minor">
            <a:schemeClr val="tx1"/>
          </a:fontRef>
        </p:style>
      </p:cxnSp>
      <p:sp>
        <p:nvSpPr>
          <p:cNvPr id="26" name="TextBox 25"/>
          <p:cNvSpPr txBox="1"/>
          <p:nvPr userDrawn="1"/>
        </p:nvSpPr>
        <p:spPr>
          <a:xfrm>
            <a:off x="13730" y="6460136"/>
            <a:ext cx="949907" cy="338554"/>
          </a:xfrm>
          <a:prstGeom prst="rect">
            <a:avLst/>
          </a:prstGeom>
          <a:noFill/>
        </p:spPr>
        <p:txBody>
          <a:bodyPr wrap="square" rtlCol="0">
            <a:spAutoFit/>
          </a:bodyPr>
          <a:lstStyle/>
          <a:p>
            <a:pPr algn="l">
              <a:spcBef>
                <a:spcPts val="0"/>
              </a:spcBef>
            </a:pPr>
            <a:r>
              <a:rPr lang="en-US" sz="800" i="1" dirty="0" err="1" smtClean="0">
                <a:solidFill>
                  <a:schemeClr val="bg1"/>
                </a:solidFill>
                <a:latin typeface="Times New Roman" pitchFamily="18" charset="0"/>
                <a:cs typeface="Times New Roman" pitchFamily="18" charset="0"/>
              </a:rPr>
              <a:t>Gwartney</a:t>
            </a:r>
            <a:r>
              <a:rPr lang="en-US" sz="800" i="1" dirty="0" smtClean="0">
                <a:solidFill>
                  <a:schemeClr val="bg1"/>
                </a:solidFill>
                <a:latin typeface="Times New Roman" pitchFamily="18" charset="0"/>
                <a:cs typeface="Times New Roman" pitchFamily="18" charset="0"/>
              </a:rPr>
              <a:t>-Stroup</a:t>
            </a:r>
          </a:p>
          <a:p>
            <a:pPr algn="l">
              <a:spcBef>
                <a:spcPts val="0"/>
              </a:spcBef>
            </a:pPr>
            <a:r>
              <a:rPr lang="en-US" sz="800" i="1" dirty="0" err="1" smtClean="0">
                <a:solidFill>
                  <a:schemeClr val="bg1"/>
                </a:solidFill>
                <a:latin typeface="Times New Roman" pitchFamily="18" charset="0"/>
                <a:cs typeface="Times New Roman" pitchFamily="18" charset="0"/>
              </a:rPr>
              <a:t>Sobel</a:t>
            </a:r>
            <a:r>
              <a:rPr lang="en-US" sz="800" i="1" dirty="0" smtClean="0">
                <a:solidFill>
                  <a:schemeClr val="bg1"/>
                </a:solidFill>
                <a:latin typeface="Times New Roman" pitchFamily="18" charset="0"/>
                <a:cs typeface="Times New Roman" pitchFamily="18" charset="0"/>
              </a:rPr>
              <a:t>-Macpherson</a:t>
            </a:r>
            <a:endParaRPr lang="en-US" sz="800" i="1" dirty="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846171260"/>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BC5D3987-66B0-2C41-81F1-A4EAC98DBC73}" type="datetimeFigureOut">
              <a:rPr lang="en-US" smtClean="0"/>
              <a:pPr/>
              <a:t>08/20/2012</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461758" y="6208636"/>
            <a:ext cx="2133600" cy="365125"/>
          </a:xfrm>
          <a:prstGeom prst="rect">
            <a:avLst/>
          </a:prstGeom>
        </p:spPr>
        <p:txBody>
          <a:bodyPr/>
          <a:lstStyle/>
          <a:p>
            <a:fld id="{91819803-0A6A-C64E-BE83-F7980D5F714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223888" y="1867484"/>
            <a:ext cx="7845499"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BC5D3987-66B0-2C41-81F1-A4EAC98DBC73}" type="datetimeFigureOut">
              <a:rPr lang="en-US" smtClean="0"/>
              <a:pPr/>
              <a:t>08/20/2012</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461758" y="6208636"/>
            <a:ext cx="2133600" cy="365125"/>
          </a:xfrm>
          <a:prstGeom prst="rect">
            <a:avLst/>
          </a:prstGeom>
        </p:spPr>
        <p:txBody>
          <a:bodyPr/>
          <a:lstStyle/>
          <a:p>
            <a:fld id="{91819803-0A6A-C64E-BE83-F7980D5F714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23888" y="1867484"/>
            <a:ext cx="7845499"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BC5D3987-66B0-2C41-81F1-A4EAC98DBC73}" type="datetimeFigureOut">
              <a:rPr lang="en-US" smtClean="0"/>
              <a:pPr/>
              <a:t>08/20/2012</a:t>
            </a:fld>
            <a:endParaRPr lang="en-US"/>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US"/>
          </a:p>
        </p:txBody>
      </p:sp>
      <p:sp>
        <p:nvSpPr>
          <p:cNvPr id="9" name="Slide Number Placeholder 8"/>
          <p:cNvSpPr>
            <a:spLocks noGrp="1"/>
          </p:cNvSpPr>
          <p:nvPr>
            <p:ph type="sldNum" sz="quarter" idx="12"/>
          </p:nvPr>
        </p:nvSpPr>
        <p:spPr>
          <a:xfrm>
            <a:off x="6461758" y="6208636"/>
            <a:ext cx="2133600" cy="365125"/>
          </a:xfrm>
          <a:prstGeom prst="rect">
            <a:avLst/>
          </a:prstGeom>
        </p:spPr>
        <p:txBody>
          <a:bodyPr/>
          <a:lstStyle/>
          <a:p>
            <a:fld id="{91819803-0A6A-C64E-BE83-F7980D5F714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223888" y="1867484"/>
            <a:ext cx="7845499" cy="1143000"/>
          </a:xfrm>
          <a:prstGeom prst="rect">
            <a:avLst/>
          </a:prstGeom>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BC5D3987-66B0-2C41-81F1-A4EAC98DBC73}" type="datetimeFigureOut">
              <a:rPr lang="en-US" smtClean="0"/>
              <a:pPr/>
              <a:t>08/20/2012</a:t>
            </a:fld>
            <a:endParaRPr lang="en-US"/>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6461758" y="6208636"/>
            <a:ext cx="2133600" cy="365125"/>
          </a:xfrm>
          <a:prstGeom prst="rect">
            <a:avLst/>
          </a:prstGeom>
        </p:spPr>
        <p:txBody>
          <a:bodyPr/>
          <a:lstStyle/>
          <a:p>
            <a:fld id="{91819803-0A6A-C64E-BE83-F7980D5F714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BC5D3987-66B0-2C41-81F1-A4EAC98DBC73}" type="datetimeFigureOut">
              <a:rPr lang="en-US" smtClean="0"/>
              <a:pPr/>
              <a:t>08/20/2012</a:t>
            </a:fld>
            <a:endParaRPr lang="en-US"/>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6461758" y="6208636"/>
            <a:ext cx="2133600" cy="365125"/>
          </a:xfrm>
          <a:prstGeom prst="rect">
            <a:avLst/>
          </a:prstGeom>
        </p:spPr>
        <p:txBody>
          <a:bodyPr/>
          <a:lstStyle/>
          <a:p>
            <a:fld id="{91819803-0A6A-C64E-BE83-F7980D5F7147}"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2.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6" name="Picture 45"/>
          <p:cNvPicPr>
            <a:picLocks noChangeAspect="1"/>
          </p:cNvPicPr>
          <p:nvPr/>
        </p:nvPicPr>
        <p:blipFill>
          <a:blip r:embed="rId15"/>
          <a:srcRect t="43200"/>
          <a:stretch>
            <a:fillRect/>
          </a:stretch>
        </p:blipFill>
        <p:spPr>
          <a:xfrm>
            <a:off x="-14039" y="5906194"/>
            <a:ext cx="9172575" cy="893298"/>
          </a:xfrm>
          <a:prstGeom prst="rect">
            <a:avLst/>
          </a:prstGeom>
          <a:ln>
            <a:noFill/>
          </a:ln>
          <a:effectLst>
            <a:softEdge rad="112500"/>
          </a:effectLst>
        </p:spPr>
      </p:pic>
      <p:sp>
        <p:nvSpPr>
          <p:cNvPr id="50" name="Rounded Rectangle 49"/>
          <p:cNvSpPr>
            <a:spLocks/>
          </p:cNvSpPr>
          <p:nvPr/>
        </p:nvSpPr>
        <p:spPr>
          <a:xfrm>
            <a:off x="8147190" y="6637804"/>
            <a:ext cx="978648" cy="206967"/>
          </a:xfrm>
          <a:prstGeom prst="roundRect">
            <a:avLst/>
          </a:prstGeom>
          <a:solidFill>
            <a:srgbClr val="444C52">
              <a:alpha val="89804"/>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7" name="Text Box 33"/>
          <p:cNvSpPr txBox="1">
            <a:spLocks noChangeArrowheads="1"/>
          </p:cNvSpPr>
          <p:nvPr/>
        </p:nvSpPr>
        <p:spPr bwMode="auto">
          <a:xfrm>
            <a:off x="1033980" y="6677770"/>
            <a:ext cx="6858001" cy="215444"/>
          </a:xfrm>
          <a:prstGeom prst="rect">
            <a:avLst/>
          </a:prstGeom>
          <a:noFill/>
          <a:ln w="9525">
            <a:noFill/>
            <a:miter lim="800000"/>
            <a:headEnd/>
            <a:tailEnd/>
          </a:ln>
        </p:spPr>
        <p:txBody>
          <a:bodyPr wrap="square">
            <a:prstTxWarp prst="textNoShape">
              <a:avLst/>
            </a:prstTxWarp>
            <a:spAutoFit/>
          </a:bodyPr>
          <a:lstStyle/>
          <a:p>
            <a:pPr algn="r">
              <a:defRPr/>
            </a:pPr>
            <a:r>
              <a:rPr kumimoji="0" lang="en-US" sz="800" b="0" i="1" dirty="0">
                <a:solidFill>
                  <a:schemeClr val="tx1"/>
                </a:solidFill>
                <a:latin typeface="Times New Roman" pitchFamily="-110" charset="0"/>
              </a:rPr>
              <a:t>Copyright ©</a:t>
            </a:r>
            <a:r>
              <a:rPr kumimoji="0" lang="en-US" sz="800" b="0" i="1" dirty="0" smtClean="0">
                <a:solidFill>
                  <a:schemeClr val="tx1"/>
                </a:solidFill>
                <a:latin typeface="Times New Roman" pitchFamily="-110" charset="0"/>
              </a:rPr>
              <a:t>2013 </a:t>
            </a:r>
            <a:r>
              <a:rPr kumimoji="0" lang="en-US" sz="800" b="0" i="1" dirty="0" err="1">
                <a:solidFill>
                  <a:schemeClr val="tx1"/>
                </a:solidFill>
                <a:latin typeface="Times New Roman" pitchFamily="-110" charset="0"/>
              </a:rPr>
              <a:t>Cengage</a:t>
            </a:r>
            <a:r>
              <a:rPr kumimoji="0" lang="en-US" sz="800" b="0" i="1" dirty="0">
                <a:solidFill>
                  <a:schemeClr val="tx1"/>
                </a:solidFill>
                <a:latin typeface="Times New Roman" pitchFamily="-110" charset="0"/>
              </a:rPr>
              <a:t> Learning. All rights reserved. May not be scanned, copied or duplicated, or posted to a publicly accessible web site, in whole or in part.</a:t>
            </a:r>
          </a:p>
        </p:txBody>
      </p:sp>
      <p:pic>
        <p:nvPicPr>
          <p:cNvPr id="8" name="Picture 7" descr="gwartney_sky 1c.jpg"/>
          <p:cNvPicPr>
            <a:picLocks/>
          </p:cNvPicPr>
          <p:nvPr/>
        </p:nvPicPr>
        <p:blipFill>
          <a:blip r:embed="rId16">
            <a:alphaModFix amt="62000"/>
          </a:blip>
          <a:stretch>
            <a:fillRect/>
          </a:stretch>
        </p:blipFill>
        <p:spPr>
          <a:xfrm>
            <a:off x="-11758" y="2"/>
            <a:ext cx="9200769" cy="1600197"/>
          </a:xfrm>
          <a:prstGeom prst="rect">
            <a:avLst/>
          </a:prstGeom>
          <a:ln>
            <a:noFill/>
          </a:ln>
          <a:effectLst>
            <a:softEdge rad="112500"/>
          </a:effectLst>
        </p:spPr>
      </p:pic>
      <p:pic>
        <p:nvPicPr>
          <p:cNvPr id="12" name="Picture 11" descr="gwartney_sky 1c.jpg"/>
          <p:cNvPicPr>
            <a:picLocks/>
          </p:cNvPicPr>
          <p:nvPr/>
        </p:nvPicPr>
        <p:blipFill>
          <a:blip r:embed="rId16">
            <a:alphaModFix amt="62000"/>
          </a:blip>
          <a:stretch>
            <a:fillRect/>
          </a:stretch>
        </p:blipFill>
        <p:spPr>
          <a:xfrm>
            <a:off x="-14097" y="28136"/>
            <a:ext cx="9200769" cy="1600197"/>
          </a:xfrm>
          <a:prstGeom prst="rect">
            <a:avLst/>
          </a:prstGeom>
          <a:ln>
            <a:noFill/>
          </a:ln>
          <a:effectLst>
            <a:softEdge rad="112500"/>
          </a:effectLst>
        </p:spPr>
      </p:pic>
      <p:sp>
        <p:nvSpPr>
          <p:cNvPr id="53" name="Rectangle 4">
            <a:hlinkClick r:id="" action="ppaction://hlinkshowjump?jump=firstslide"/>
          </p:cNvPr>
          <p:cNvSpPr>
            <a:spLocks noChangeArrowheads="1"/>
          </p:cNvSpPr>
          <p:nvPr/>
        </p:nvSpPr>
        <p:spPr bwMode="auto">
          <a:xfrm>
            <a:off x="8280926" y="6599443"/>
            <a:ext cx="830794" cy="263358"/>
          </a:xfrm>
          <a:prstGeom prst="rect">
            <a:avLst/>
          </a:prstGeom>
          <a:noFill/>
          <a:ln w="9525">
            <a:noFill/>
            <a:miter lim="800000"/>
            <a:headEnd/>
            <a:tailEnd/>
          </a:ln>
          <a:effectLst/>
        </p:spPr>
        <p:txBody>
          <a:bodyPr lIns="92075" tIns="46038" rIns="92075" bIns="46038">
            <a:prstTxWarp prst="textNoShape">
              <a:avLst/>
            </a:prstTxWarp>
          </a:bodyPr>
          <a:lstStyle/>
          <a:p>
            <a:pPr>
              <a:spcBef>
                <a:spcPct val="20000"/>
              </a:spcBef>
              <a:defRPr/>
            </a:pPr>
            <a:r>
              <a:rPr lang="en-US" sz="1100" b="0" dirty="0" smtClean="0">
                <a:solidFill>
                  <a:schemeClr val="bg1"/>
                </a:solidFill>
                <a:latin typeface="Times New Roman" pitchFamily="-110" charset="0"/>
                <a:hlinkClick r:id="" action="ppaction://hlinkshowjump?jump=firstslide"/>
              </a:rPr>
              <a:t>First </a:t>
            </a:r>
            <a:r>
              <a:rPr lang="en-US" sz="1100" b="0" dirty="0">
                <a:solidFill>
                  <a:schemeClr val="bg1"/>
                </a:solidFill>
                <a:latin typeface="Times New Roman" pitchFamily="-110" charset="0"/>
                <a:hlinkClick r:id="" action="ppaction://hlinkshowjump?jump=firstslide"/>
              </a:rPr>
              <a:t>page</a:t>
            </a:r>
          </a:p>
        </p:txBody>
      </p:sp>
      <p:sp>
        <p:nvSpPr>
          <p:cNvPr id="54" name="AutoShape 5">
            <a:hlinkClick r:id="" action="ppaction://hlinkshowjump?jump=previousslide"/>
          </p:cNvPr>
          <p:cNvSpPr>
            <a:spLocks noChangeArrowheads="1"/>
          </p:cNvSpPr>
          <p:nvPr/>
        </p:nvSpPr>
        <p:spPr bwMode="auto">
          <a:xfrm>
            <a:off x="8182360" y="6663891"/>
            <a:ext cx="145314" cy="156703"/>
          </a:xfrm>
          <a:prstGeom prst="leftArrow">
            <a:avLst>
              <a:gd name="adj1" fmla="val 50000"/>
              <a:gd name="adj2" fmla="val 63796"/>
            </a:avLst>
          </a:prstGeom>
          <a:solidFill>
            <a:schemeClr val="bg1">
              <a:alpha val="96000"/>
            </a:schemeClr>
          </a:solidFill>
          <a:ln w="12700" cap="sq">
            <a:noFill/>
            <a:miter lim="800000"/>
            <a:headEnd/>
            <a:tailEnd/>
          </a:ln>
          <a:effectLst/>
        </p:spPr>
        <p:txBody>
          <a:bodyPr anchor="b">
            <a:prstTxWarp prst="textNoShape">
              <a:avLst/>
            </a:prstTxWarp>
          </a:bodyPr>
          <a:lstStyle/>
          <a:p>
            <a:pPr>
              <a:defRPr/>
            </a:pPr>
            <a:endParaRPr lang="en-US">
              <a:latin typeface="Times New Roman" pitchFamily="-110" charset="0"/>
            </a:endParaRPr>
          </a:p>
        </p:txBody>
      </p:sp>
      <p:sp>
        <p:nvSpPr>
          <p:cNvPr id="55" name="AutoShape 6">
            <a:hlinkClick r:id="" action="ppaction://hlinkshowjump?jump=nextslide"/>
          </p:cNvPr>
          <p:cNvSpPr>
            <a:spLocks noChangeArrowheads="1"/>
          </p:cNvSpPr>
          <p:nvPr/>
        </p:nvSpPr>
        <p:spPr bwMode="auto">
          <a:xfrm>
            <a:off x="8959372" y="6663891"/>
            <a:ext cx="145314" cy="156703"/>
          </a:xfrm>
          <a:prstGeom prst="rightArrow">
            <a:avLst>
              <a:gd name="adj1" fmla="val 50000"/>
              <a:gd name="adj2" fmla="val 63806"/>
            </a:avLst>
          </a:prstGeom>
          <a:solidFill>
            <a:schemeClr val="bg1">
              <a:alpha val="96000"/>
            </a:schemeClr>
          </a:solidFill>
          <a:ln w="12700" cap="sq">
            <a:noFill/>
            <a:miter lim="800000"/>
            <a:headEnd/>
            <a:tailEnd/>
          </a:ln>
          <a:effectLst/>
        </p:spPr>
        <p:txBody>
          <a:bodyPr anchor="b">
            <a:prstTxWarp prst="textNoShape">
              <a:avLst/>
            </a:prstTxWarp>
          </a:bodyPr>
          <a:lstStyle/>
          <a:p>
            <a:pPr>
              <a:defRPr/>
            </a:pPr>
            <a:endParaRPr lang="en-US">
              <a:latin typeface="Times New Roman" pitchFamily="-110" charset="0"/>
            </a:endParaRPr>
          </a:p>
        </p:txBody>
      </p:sp>
    </p:spTree>
  </p:cSld>
  <p:clrMap bg1="lt1" tx1="dk1" bg2="lt2" tx2="dk2" accent1="accent1" accent2="accent2" accent3="accent3" accent4="accent4" accent5="accent5" accent6="accent6" hlink="hlink" folHlink="folHlink"/>
  <p:sldLayoutIdLst>
    <p:sldLayoutId id="2147483649" r:id="rId1"/>
    <p:sldLayoutId id="2147483660" r:id="rId2"/>
    <p:sldLayoutId id="2147483650" r:id="rId3"/>
    <p:sldLayoutId id="2147483661"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 id="2147483659" r:id="rId13"/>
  </p:sldLayoutIdLst>
  <p:timing>
    <p:tnLst>
      <p:par>
        <p:cTn id="1" dur="indefinite" restart="never" nodeType="tmRoot"/>
      </p:par>
    </p:tnLst>
  </p:timing>
  <p:txStyles>
    <p:titleStyle>
      <a:lvl1pPr algn="ctr" defTabSz="457200" rtl="0" eaLnBrk="1" latinLnBrk="0" hangingPunct="1">
        <a:spcBef>
          <a:spcPct val="0"/>
        </a:spcBef>
        <a:buNone/>
        <a:defRPr sz="4400" kern="1200">
          <a:solidFill>
            <a:schemeClr val="tx1"/>
          </a:solidFill>
          <a:latin typeface="Times New Roman" pitchFamily="18" charset="0"/>
          <a:ea typeface="+mj-ea"/>
          <a:cs typeface="Times New Roman" pitchFamily="18" charset="0"/>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g"/><Relationship Id="rId1" Type="http://schemas.openxmlformats.org/officeDocument/2006/relationships/slideLayout" Target="../slideLayouts/slideLayout3.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1426389" y="1200404"/>
            <a:ext cx="7634484" cy="1864086"/>
          </a:xfrm>
          <a:prstGeom prst="rect">
            <a:avLst/>
          </a:prstGeom>
        </p:spPr>
        <p:txBody>
          <a:bodyPr anchor="b">
            <a:noAutofit/>
          </a:bodyPr>
          <a:lstStyle/>
          <a:p>
            <a:r>
              <a:rPr lang="en-US" sz="3600" dirty="0" smtClean="0"/>
              <a:t>Institutions, Policies, &amp; Cross-Country Differences in Income and Growth</a:t>
            </a:r>
            <a:endParaRPr lang="en-US" sz="36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chor="ctr"/>
          <a:lstStyle/>
          <a:p>
            <a:r>
              <a:rPr lang="en-US" dirty="0"/>
              <a:t>Economic Freedom </a:t>
            </a:r>
            <a:r>
              <a:rPr lang="en-US" dirty="0" smtClean="0"/>
              <a:t/>
            </a:r>
            <a:br>
              <a:rPr lang="en-US" dirty="0" smtClean="0"/>
            </a:br>
            <a:r>
              <a:rPr lang="en-US" dirty="0" smtClean="0"/>
              <a:t>as </a:t>
            </a:r>
            <a:r>
              <a:rPr lang="en-US" dirty="0"/>
              <a:t>a </a:t>
            </a:r>
            <a:r>
              <a:rPr lang="en-US" dirty="0" smtClean="0"/>
              <a:t>Measure </a:t>
            </a:r>
            <a:r>
              <a:rPr lang="en-US" dirty="0"/>
              <a:t>of </a:t>
            </a:r>
            <a:r>
              <a:rPr lang="en-US" dirty="0" smtClean="0"/>
              <a:t/>
            </a:r>
            <a:br>
              <a:rPr lang="en-US" dirty="0" smtClean="0"/>
            </a:br>
            <a:r>
              <a:rPr lang="en-US" dirty="0" smtClean="0"/>
              <a:t>Sound </a:t>
            </a:r>
            <a:r>
              <a:rPr lang="en-US" dirty="0"/>
              <a:t>Institutions</a:t>
            </a:r>
          </a:p>
        </p:txBody>
      </p:sp>
    </p:spTree>
    <p:extLst>
      <p:ext uri="{BB962C8B-B14F-4D97-AF65-F5344CB8AC3E}">
        <p14:creationId xmlns:p14="http://schemas.microsoft.com/office/powerpoint/2010/main" val="368544267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119569" y="137222"/>
            <a:ext cx="8904855" cy="1307529"/>
          </a:xfrm>
          <a:prstGeom prst="rect">
            <a:avLst/>
          </a:prstGeom>
        </p:spPr>
        <p:txBody>
          <a:bodyPr/>
          <a:lstStyle>
            <a:lvl1pPr algn="l" defTabSz="457200" rtl="0" eaLnBrk="1" latinLnBrk="0" hangingPunct="1">
              <a:spcBef>
                <a:spcPct val="0"/>
              </a:spcBef>
              <a:buNone/>
              <a:defRPr sz="3800" kern="1200">
                <a:solidFill>
                  <a:schemeClr val="bg1"/>
                </a:solidFill>
                <a:latin typeface="Century Schoolbook" pitchFamily="18" charset="0"/>
                <a:ea typeface="+mj-ea"/>
                <a:cs typeface="Times New Roman" pitchFamily="18" charset="0"/>
              </a:defRPr>
            </a:lvl1pPr>
          </a:lstStyle>
          <a:p>
            <a:r>
              <a:rPr lang="en-US" smtClean="0"/>
              <a:t>Economic Freedom as a </a:t>
            </a:r>
            <a:br>
              <a:rPr lang="en-US" smtClean="0"/>
            </a:br>
            <a:r>
              <a:rPr lang="en-US" smtClean="0"/>
              <a:t>Measure of Institutional Quality</a:t>
            </a:r>
            <a:endParaRPr lang="en-US" dirty="0"/>
          </a:p>
        </p:txBody>
      </p:sp>
      <p:sp>
        <p:nvSpPr>
          <p:cNvPr id="4" name="Rounded Rectangle 3"/>
          <p:cNvSpPr/>
          <p:nvPr/>
        </p:nvSpPr>
        <p:spPr>
          <a:xfrm>
            <a:off x="91440" y="1572770"/>
            <a:ext cx="8932985" cy="4343400"/>
          </a:xfrm>
          <a:prstGeom prst="roundRect">
            <a:avLst>
              <a:gd name="adj" fmla="val 3590"/>
            </a:avLst>
          </a:prstGeom>
          <a:solidFill>
            <a:schemeClr val="bg1"/>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40675" y="1536194"/>
            <a:ext cx="8883750" cy="4498846"/>
          </a:xfrm>
        </p:spPr>
        <p:txBody>
          <a:bodyPr/>
          <a:lstStyle/>
          <a:p>
            <a:pPr marL="231775" indent="-231775"/>
            <a:r>
              <a:rPr lang="en-US" sz="2600" dirty="0">
                <a:solidFill>
                  <a:srgbClr val="32302A"/>
                </a:solidFill>
              </a:rPr>
              <a:t>Gains from trade, entrepreneurial discovery, and investment </a:t>
            </a:r>
            <a:r>
              <a:rPr lang="en-US" sz="2600" dirty="0" smtClean="0">
                <a:solidFill>
                  <a:srgbClr val="32302A"/>
                </a:solidFill>
              </a:rPr>
              <a:t/>
            </a:r>
            <a:br>
              <a:rPr lang="en-US" sz="2600" dirty="0" smtClean="0">
                <a:solidFill>
                  <a:srgbClr val="32302A"/>
                </a:solidFill>
              </a:rPr>
            </a:br>
            <a:r>
              <a:rPr lang="en-US" sz="2600" dirty="0" smtClean="0">
                <a:solidFill>
                  <a:srgbClr val="32302A"/>
                </a:solidFill>
              </a:rPr>
              <a:t>are </a:t>
            </a:r>
            <a:r>
              <a:rPr lang="en-US" sz="2600" dirty="0">
                <a:solidFill>
                  <a:srgbClr val="32302A"/>
                </a:solidFill>
              </a:rPr>
              <a:t>largely dependent on  institutions and policies supportive </a:t>
            </a:r>
            <a:r>
              <a:rPr lang="en-US" sz="2600" dirty="0" smtClean="0">
                <a:solidFill>
                  <a:srgbClr val="32302A"/>
                </a:solidFill>
              </a:rPr>
              <a:t/>
            </a:r>
            <a:br>
              <a:rPr lang="en-US" sz="2600" dirty="0" smtClean="0">
                <a:solidFill>
                  <a:srgbClr val="32302A"/>
                </a:solidFill>
              </a:rPr>
            </a:br>
            <a:r>
              <a:rPr lang="en-US" sz="2600" dirty="0" smtClean="0">
                <a:solidFill>
                  <a:srgbClr val="32302A"/>
                </a:solidFill>
              </a:rPr>
              <a:t>of </a:t>
            </a:r>
            <a:r>
              <a:rPr lang="en-US" sz="2600" dirty="0">
                <a:solidFill>
                  <a:srgbClr val="32302A"/>
                </a:solidFill>
              </a:rPr>
              <a:t>voluntary exchange, market allocation, freedom to compete, and protection of people and their property from aggressors. </a:t>
            </a:r>
          </a:p>
          <a:p>
            <a:pPr marL="231775" indent="-231775"/>
            <a:r>
              <a:rPr lang="en-US" sz="2600" dirty="0">
                <a:solidFill>
                  <a:srgbClr val="32302A"/>
                </a:solidFill>
              </a:rPr>
              <a:t>These ingredients comprise the foundation of </a:t>
            </a:r>
            <a:r>
              <a:rPr lang="en-US" sz="2600" b="1" i="1" dirty="0">
                <a:solidFill>
                  <a:srgbClr val="32302A"/>
                </a:solidFill>
              </a:rPr>
              <a:t>economic freedom</a:t>
            </a:r>
            <a:r>
              <a:rPr lang="en-US" sz="2600" dirty="0">
                <a:solidFill>
                  <a:srgbClr val="32302A"/>
                </a:solidFill>
              </a:rPr>
              <a:t>.</a:t>
            </a:r>
          </a:p>
        </p:txBody>
      </p:sp>
    </p:spTree>
    <p:extLst>
      <p:ext uri="{BB962C8B-B14F-4D97-AF65-F5344CB8AC3E}">
        <p14:creationId xmlns:p14="http://schemas.microsoft.com/office/powerpoint/2010/main" val="3270747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5"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vertical)">
                                      <p:cBhvr>
                                        <p:cTn id="7" dur="500"/>
                                        <p:tgtEl>
                                          <p:spTgt spid="3">
                                            <p:txEl>
                                              <p:pRg st="0" end="0"/>
                                            </p:txEl>
                                          </p:spTgt>
                                        </p:tgtEl>
                                      </p:cBhvr>
                                    </p:animEffect>
                                  </p:childTnLst>
                                </p:cTn>
                              </p:par>
                            </p:childTnLst>
                          </p:cTn>
                        </p:par>
                        <p:par>
                          <p:cTn id="8" fill="hold">
                            <p:stCondLst>
                              <p:cond delay="500"/>
                            </p:stCondLst>
                            <p:childTnLst>
                              <p:par>
                                <p:cTn id="9" presetID="14" presetClass="entr" presetSubtype="5" fill="hold"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randombar(vertical)">
                                      <p:cBhvr>
                                        <p:cTn id="11"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91440" y="1572770"/>
            <a:ext cx="8932985" cy="4343400"/>
          </a:xfrm>
          <a:prstGeom prst="roundRect">
            <a:avLst>
              <a:gd name="adj" fmla="val 3590"/>
            </a:avLst>
          </a:prstGeom>
          <a:solidFill>
            <a:schemeClr val="bg1"/>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40675" y="1536194"/>
            <a:ext cx="8883750" cy="4498846"/>
          </a:xfrm>
        </p:spPr>
        <p:txBody>
          <a:bodyPr/>
          <a:lstStyle/>
          <a:p>
            <a:pPr marL="231775" indent="-231775"/>
            <a:r>
              <a:rPr lang="en-US" sz="2600" dirty="0">
                <a:solidFill>
                  <a:srgbClr val="32302A"/>
                </a:solidFill>
              </a:rPr>
              <a:t>The </a:t>
            </a:r>
            <a:r>
              <a:rPr lang="en-US" sz="2600" b="1" i="1" dirty="0">
                <a:solidFill>
                  <a:srgbClr val="32302A"/>
                </a:solidFill>
              </a:rPr>
              <a:t>Economic Freedom of the World </a:t>
            </a:r>
            <a:r>
              <a:rPr lang="en-US" sz="2600" dirty="0">
                <a:solidFill>
                  <a:srgbClr val="32302A"/>
                </a:solidFill>
              </a:rPr>
              <a:t>(</a:t>
            </a:r>
            <a:r>
              <a:rPr lang="en-US" sz="2600" b="1" i="1" dirty="0">
                <a:solidFill>
                  <a:srgbClr val="32302A"/>
                </a:solidFill>
              </a:rPr>
              <a:t>EFW</a:t>
            </a:r>
            <a:r>
              <a:rPr lang="en-US" sz="2600" dirty="0">
                <a:solidFill>
                  <a:srgbClr val="32302A"/>
                </a:solidFill>
              </a:rPr>
              <a:t>) index is </a:t>
            </a:r>
            <a:r>
              <a:rPr lang="en-US" sz="2600" dirty="0" smtClean="0">
                <a:solidFill>
                  <a:srgbClr val="32302A"/>
                </a:solidFill>
              </a:rPr>
              <a:t/>
            </a:r>
            <a:br>
              <a:rPr lang="en-US" sz="2600" dirty="0" smtClean="0">
                <a:solidFill>
                  <a:srgbClr val="32302A"/>
                </a:solidFill>
              </a:rPr>
            </a:br>
            <a:r>
              <a:rPr lang="en-US" sz="2600" dirty="0" smtClean="0">
                <a:solidFill>
                  <a:srgbClr val="32302A"/>
                </a:solidFill>
              </a:rPr>
              <a:t>designed </a:t>
            </a:r>
            <a:r>
              <a:rPr lang="en-US" sz="2600" dirty="0">
                <a:solidFill>
                  <a:srgbClr val="32302A"/>
                </a:solidFill>
              </a:rPr>
              <a:t>to measure the consistency of a nation’s institutions and policies with economic freedom.</a:t>
            </a:r>
          </a:p>
          <a:p>
            <a:pPr marL="631825" lvl="1" indent="-231775"/>
            <a:r>
              <a:rPr lang="en-US" dirty="0">
                <a:solidFill>
                  <a:srgbClr val="32302A"/>
                </a:solidFill>
              </a:rPr>
              <a:t>Leading scholars, including Nobel laureates Milton Friedman, Gary Becker, and Douglass North, helped to develop the EFW index.</a:t>
            </a:r>
          </a:p>
          <a:p>
            <a:pPr marL="231775" indent="-231775"/>
            <a:r>
              <a:rPr lang="en-US" sz="2600" dirty="0">
                <a:solidFill>
                  <a:srgbClr val="32302A"/>
                </a:solidFill>
              </a:rPr>
              <a:t>The EFW index uses 42 separate components to measure the consistency of a nation’s institutions and policies with personal choice, voluntary exchange, open markets, and  protection of private property.</a:t>
            </a:r>
          </a:p>
        </p:txBody>
      </p:sp>
      <p:sp>
        <p:nvSpPr>
          <p:cNvPr id="6" name="Title 1"/>
          <p:cNvSpPr>
            <a:spLocks noGrp="1"/>
          </p:cNvSpPr>
          <p:nvPr>
            <p:ph type="title"/>
          </p:nvPr>
        </p:nvSpPr>
        <p:spPr>
          <a:xfrm>
            <a:off x="119569" y="466407"/>
            <a:ext cx="8904855" cy="676594"/>
          </a:xfrm>
        </p:spPr>
        <p:txBody>
          <a:bodyPr/>
          <a:lstStyle/>
          <a:p>
            <a:r>
              <a:rPr lang="en-US" dirty="0"/>
              <a:t>Measuring Economic Freedom</a:t>
            </a:r>
          </a:p>
        </p:txBody>
      </p:sp>
    </p:spTree>
    <p:extLst>
      <p:ext uri="{BB962C8B-B14F-4D97-AF65-F5344CB8AC3E}">
        <p14:creationId xmlns:p14="http://schemas.microsoft.com/office/powerpoint/2010/main" val="12128660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par>
                          <p:cTn id="8" fill="hold">
                            <p:stCondLst>
                              <p:cond delay="500"/>
                            </p:stCondLst>
                            <p:childTnLst>
                              <p:par>
                                <p:cTn id="9" presetID="14" presetClass="entr" presetSubtype="10" fill="hold"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1" dur="500"/>
                                        <p:tgtEl>
                                          <p:spTgt spid="3">
                                            <p:txEl>
                                              <p:pRg st="1" end="1"/>
                                            </p:txEl>
                                          </p:spTgt>
                                        </p:tgtEl>
                                      </p:cBhvr>
                                    </p:animEffect>
                                  </p:childTnLst>
                                </p:cTn>
                              </p:par>
                            </p:childTnLst>
                          </p:cTn>
                        </p:par>
                        <p:par>
                          <p:cTn id="12" fill="hold">
                            <p:stCondLst>
                              <p:cond delay="1000"/>
                            </p:stCondLst>
                            <p:childTnLst>
                              <p:par>
                                <p:cTn id="13" presetID="14" presetClass="entr" presetSubtype="10" fill="hold"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5"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91440" y="804673"/>
            <a:ext cx="8932985" cy="5029202"/>
          </a:xfrm>
          <a:prstGeom prst="roundRect">
            <a:avLst>
              <a:gd name="adj" fmla="val 3590"/>
            </a:avLst>
          </a:prstGeom>
          <a:solidFill>
            <a:schemeClr val="bg1"/>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40675" y="822962"/>
            <a:ext cx="8883750" cy="4498846"/>
          </a:xfrm>
        </p:spPr>
        <p:txBody>
          <a:bodyPr/>
          <a:lstStyle/>
          <a:p>
            <a:pPr marL="231775" indent="-231775"/>
            <a:r>
              <a:rPr lang="en-US" sz="2400" dirty="0" smtClean="0">
                <a:solidFill>
                  <a:srgbClr val="32302A"/>
                </a:solidFill>
              </a:rPr>
              <a:t>To </a:t>
            </a:r>
            <a:r>
              <a:rPr lang="en-US" sz="2400" dirty="0">
                <a:solidFill>
                  <a:srgbClr val="32302A"/>
                </a:solidFill>
              </a:rPr>
              <a:t>achieve a high </a:t>
            </a:r>
            <a:r>
              <a:rPr lang="en-US" sz="2400" i="1" dirty="0">
                <a:solidFill>
                  <a:srgbClr val="32302A"/>
                </a:solidFill>
              </a:rPr>
              <a:t>economic freedom</a:t>
            </a:r>
            <a:r>
              <a:rPr lang="en-US" sz="2400" dirty="0">
                <a:solidFill>
                  <a:srgbClr val="32302A"/>
                </a:solidFill>
              </a:rPr>
              <a:t> (EFW) rating, a country </a:t>
            </a:r>
            <a:r>
              <a:rPr lang="en-US" sz="2400" dirty="0" smtClean="0">
                <a:solidFill>
                  <a:srgbClr val="32302A"/>
                </a:solidFill>
              </a:rPr>
              <a:t>must:</a:t>
            </a:r>
            <a:endParaRPr lang="en-US" sz="2400" dirty="0">
              <a:solidFill>
                <a:srgbClr val="32302A"/>
              </a:solidFill>
            </a:endParaRPr>
          </a:p>
          <a:p>
            <a:pPr marL="631825" lvl="1" indent="-231775"/>
            <a:r>
              <a:rPr lang="en-US" sz="2400" dirty="0">
                <a:solidFill>
                  <a:srgbClr val="32302A"/>
                </a:solidFill>
              </a:rPr>
              <a:t>provide secure protection of privately owned property, </a:t>
            </a:r>
          </a:p>
          <a:p>
            <a:pPr marL="631825" lvl="1" indent="-231775"/>
            <a:r>
              <a:rPr lang="en-US" sz="2400" dirty="0">
                <a:solidFill>
                  <a:srgbClr val="32302A"/>
                </a:solidFill>
              </a:rPr>
              <a:t>provide evenhanded enforcement of contracts, </a:t>
            </a:r>
          </a:p>
          <a:p>
            <a:pPr marL="631825" lvl="1" indent="-231775"/>
            <a:r>
              <a:rPr lang="en-US" sz="2400" dirty="0">
                <a:solidFill>
                  <a:srgbClr val="32302A"/>
                </a:solidFill>
              </a:rPr>
              <a:t>provide a stable monetary environment,</a:t>
            </a:r>
          </a:p>
          <a:p>
            <a:pPr marL="631825" lvl="1" indent="-231775"/>
            <a:r>
              <a:rPr lang="en-US" sz="2400" dirty="0">
                <a:solidFill>
                  <a:srgbClr val="32302A"/>
                </a:solidFill>
              </a:rPr>
              <a:t>keep taxes low, </a:t>
            </a:r>
          </a:p>
          <a:p>
            <a:pPr marL="631825" lvl="1" indent="-231775"/>
            <a:r>
              <a:rPr lang="en-US" sz="2400" dirty="0">
                <a:solidFill>
                  <a:srgbClr val="32302A"/>
                </a:solidFill>
              </a:rPr>
              <a:t>refrain from creating barriers to both domestic and international trade, and, </a:t>
            </a:r>
          </a:p>
          <a:p>
            <a:pPr marL="631825" lvl="1" indent="-231775"/>
            <a:r>
              <a:rPr lang="en-US" sz="2400" dirty="0">
                <a:solidFill>
                  <a:srgbClr val="32302A"/>
                </a:solidFill>
              </a:rPr>
              <a:t>rely more fully on markets rather than governments to allocate goods and resources. </a:t>
            </a:r>
          </a:p>
          <a:p>
            <a:pPr marL="231775" indent="-231775"/>
            <a:r>
              <a:rPr lang="en-US" sz="2400" dirty="0">
                <a:solidFill>
                  <a:srgbClr val="32302A"/>
                </a:solidFill>
              </a:rPr>
              <a:t>The EFW index reflects the institutional and policy factors that theory indicates are key sources of economic growth.</a:t>
            </a:r>
          </a:p>
        </p:txBody>
      </p:sp>
      <p:sp>
        <p:nvSpPr>
          <p:cNvPr id="6" name="Title 1"/>
          <p:cNvSpPr>
            <a:spLocks noGrp="1"/>
          </p:cNvSpPr>
          <p:nvPr>
            <p:ph type="title"/>
          </p:nvPr>
        </p:nvSpPr>
        <p:spPr>
          <a:xfrm>
            <a:off x="119569" y="100647"/>
            <a:ext cx="8904855" cy="676594"/>
          </a:xfrm>
        </p:spPr>
        <p:txBody>
          <a:bodyPr/>
          <a:lstStyle/>
          <a:p>
            <a:r>
              <a:rPr lang="en-US" dirty="0"/>
              <a:t>Measuring Economic Freedom</a:t>
            </a:r>
          </a:p>
        </p:txBody>
      </p:sp>
    </p:spTree>
    <p:extLst>
      <p:ext uri="{BB962C8B-B14F-4D97-AF65-F5344CB8AC3E}">
        <p14:creationId xmlns:p14="http://schemas.microsoft.com/office/powerpoint/2010/main" val="3270747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5"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vertical)">
                                      <p:cBhvr>
                                        <p:cTn id="7" dur="500"/>
                                        <p:tgtEl>
                                          <p:spTgt spid="3">
                                            <p:txEl>
                                              <p:pRg st="0" end="0"/>
                                            </p:txEl>
                                          </p:spTgt>
                                        </p:tgtEl>
                                      </p:cBhvr>
                                    </p:animEffect>
                                  </p:childTnLst>
                                </p:cTn>
                              </p:par>
                            </p:childTnLst>
                          </p:cTn>
                        </p:par>
                        <p:par>
                          <p:cTn id="8" fill="hold">
                            <p:stCondLst>
                              <p:cond delay="500"/>
                            </p:stCondLst>
                            <p:childTnLst>
                              <p:par>
                                <p:cTn id="9" presetID="14" presetClass="entr" presetSubtype="5" fill="hold"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randombar(vertical)">
                                      <p:cBhvr>
                                        <p:cTn id="11" dur="500"/>
                                        <p:tgtEl>
                                          <p:spTgt spid="3">
                                            <p:txEl>
                                              <p:pRg st="1" end="1"/>
                                            </p:txEl>
                                          </p:spTgt>
                                        </p:tgtEl>
                                      </p:cBhvr>
                                    </p:animEffect>
                                  </p:childTnLst>
                                </p:cTn>
                              </p:par>
                            </p:childTnLst>
                          </p:cTn>
                        </p:par>
                        <p:par>
                          <p:cTn id="12" fill="hold">
                            <p:stCondLst>
                              <p:cond delay="1000"/>
                            </p:stCondLst>
                            <p:childTnLst>
                              <p:par>
                                <p:cTn id="13" presetID="14" presetClass="entr" presetSubtype="5" fill="hold"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randombar(vertical)">
                                      <p:cBhvr>
                                        <p:cTn id="15" dur="500"/>
                                        <p:tgtEl>
                                          <p:spTgt spid="3">
                                            <p:txEl>
                                              <p:pRg st="2" end="2"/>
                                            </p:txEl>
                                          </p:spTgt>
                                        </p:tgtEl>
                                      </p:cBhvr>
                                    </p:animEffect>
                                  </p:childTnLst>
                                </p:cTn>
                              </p:par>
                            </p:childTnLst>
                          </p:cTn>
                        </p:par>
                        <p:par>
                          <p:cTn id="16" fill="hold">
                            <p:stCondLst>
                              <p:cond delay="1500"/>
                            </p:stCondLst>
                            <p:childTnLst>
                              <p:par>
                                <p:cTn id="17" presetID="14" presetClass="entr" presetSubtype="5" fill="hold"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randombar(vertical)">
                                      <p:cBhvr>
                                        <p:cTn id="19" dur="500"/>
                                        <p:tgtEl>
                                          <p:spTgt spid="3">
                                            <p:txEl>
                                              <p:pRg st="3" end="3"/>
                                            </p:txEl>
                                          </p:spTgt>
                                        </p:tgtEl>
                                      </p:cBhvr>
                                    </p:animEffect>
                                  </p:childTnLst>
                                </p:cTn>
                              </p:par>
                            </p:childTnLst>
                          </p:cTn>
                        </p:par>
                        <p:par>
                          <p:cTn id="20" fill="hold">
                            <p:stCondLst>
                              <p:cond delay="2000"/>
                            </p:stCondLst>
                            <p:childTnLst>
                              <p:par>
                                <p:cTn id="21" presetID="14" presetClass="entr" presetSubtype="5" fill="hold" nodeType="after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randombar(vertical)">
                                      <p:cBhvr>
                                        <p:cTn id="23" dur="500"/>
                                        <p:tgtEl>
                                          <p:spTgt spid="3">
                                            <p:txEl>
                                              <p:pRg st="4" end="4"/>
                                            </p:txEl>
                                          </p:spTgt>
                                        </p:tgtEl>
                                      </p:cBhvr>
                                    </p:animEffect>
                                  </p:childTnLst>
                                </p:cTn>
                              </p:par>
                            </p:childTnLst>
                          </p:cTn>
                        </p:par>
                        <p:par>
                          <p:cTn id="24" fill="hold">
                            <p:stCondLst>
                              <p:cond delay="2500"/>
                            </p:stCondLst>
                            <p:childTnLst>
                              <p:par>
                                <p:cTn id="25" presetID="14" presetClass="entr" presetSubtype="5" fill="hold" nodeType="after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randombar(vertical)">
                                      <p:cBhvr>
                                        <p:cTn id="27" dur="500"/>
                                        <p:tgtEl>
                                          <p:spTgt spid="3">
                                            <p:txEl>
                                              <p:pRg st="5" end="5"/>
                                            </p:txEl>
                                          </p:spTgt>
                                        </p:tgtEl>
                                      </p:cBhvr>
                                    </p:animEffect>
                                  </p:childTnLst>
                                </p:cTn>
                              </p:par>
                            </p:childTnLst>
                          </p:cTn>
                        </p:par>
                        <p:par>
                          <p:cTn id="28" fill="hold">
                            <p:stCondLst>
                              <p:cond delay="3000"/>
                            </p:stCondLst>
                            <p:childTnLst>
                              <p:par>
                                <p:cTn id="29" presetID="14" presetClass="entr" presetSubtype="5" fill="hold" nodeType="after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randombar(vertical)">
                                      <p:cBhvr>
                                        <p:cTn id="31" dur="500"/>
                                        <p:tgtEl>
                                          <p:spTgt spid="3">
                                            <p:txEl>
                                              <p:pRg st="6" end="6"/>
                                            </p:txEl>
                                          </p:spTgt>
                                        </p:tgtEl>
                                      </p:cBhvr>
                                    </p:animEffect>
                                  </p:childTnLst>
                                </p:cTn>
                              </p:par>
                            </p:childTnLst>
                          </p:cTn>
                        </p:par>
                        <p:par>
                          <p:cTn id="32" fill="hold">
                            <p:stCondLst>
                              <p:cond delay="3500"/>
                            </p:stCondLst>
                            <p:childTnLst>
                              <p:par>
                                <p:cTn id="33" presetID="14" presetClass="entr" presetSubtype="5" fill="hold" nodeType="after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animEffect transition="in" filter="randombar(vertical)">
                                      <p:cBhvr>
                                        <p:cTn id="35"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91440" y="1572770"/>
            <a:ext cx="8932985" cy="4343400"/>
          </a:xfrm>
          <a:prstGeom prst="roundRect">
            <a:avLst>
              <a:gd name="adj" fmla="val 3590"/>
            </a:avLst>
          </a:prstGeom>
          <a:solidFill>
            <a:schemeClr val="bg1"/>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19569" y="155511"/>
            <a:ext cx="8904855" cy="667450"/>
          </a:xfrm>
        </p:spPr>
        <p:txBody>
          <a:bodyPr/>
          <a:lstStyle/>
          <a:p>
            <a:r>
              <a:rPr lang="en-US" dirty="0"/>
              <a:t>The Most and Least Free </a:t>
            </a:r>
            <a:br>
              <a:rPr lang="en-US" dirty="0"/>
            </a:br>
            <a:r>
              <a:rPr lang="en-US" dirty="0"/>
              <a:t>Economies of the World</a:t>
            </a:r>
          </a:p>
        </p:txBody>
      </p:sp>
      <p:sp>
        <p:nvSpPr>
          <p:cNvPr id="3" name="Content Placeholder 2"/>
          <p:cNvSpPr>
            <a:spLocks noGrp="1"/>
          </p:cNvSpPr>
          <p:nvPr>
            <p:ph idx="1"/>
          </p:nvPr>
        </p:nvSpPr>
        <p:spPr>
          <a:xfrm>
            <a:off x="140675" y="1536194"/>
            <a:ext cx="8883750" cy="4498846"/>
          </a:xfrm>
        </p:spPr>
        <p:txBody>
          <a:bodyPr/>
          <a:lstStyle/>
          <a:p>
            <a:pPr marL="231775" indent="-231775"/>
            <a:r>
              <a:rPr lang="en-US" sz="2600" i="1" dirty="0" smtClean="0">
                <a:solidFill>
                  <a:srgbClr val="32302A"/>
                </a:solidFill>
              </a:rPr>
              <a:t>Economic freedom</a:t>
            </a:r>
            <a:r>
              <a:rPr lang="en-US" sz="2600" dirty="0" smtClean="0">
                <a:solidFill>
                  <a:srgbClr val="32302A"/>
                </a:solidFill>
              </a:rPr>
              <a:t> (</a:t>
            </a:r>
            <a:r>
              <a:rPr lang="en-US" sz="2600" b="1" i="1" dirty="0" smtClean="0">
                <a:solidFill>
                  <a:srgbClr val="32302A"/>
                </a:solidFill>
              </a:rPr>
              <a:t>EFW</a:t>
            </a:r>
            <a:r>
              <a:rPr lang="en-US" sz="2600" dirty="0" smtClean="0">
                <a:solidFill>
                  <a:srgbClr val="32302A"/>
                </a:solidFill>
              </a:rPr>
              <a:t>) </a:t>
            </a:r>
            <a:r>
              <a:rPr lang="en-US" sz="2600" dirty="0">
                <a:solidFill>
                  <a:srgbClr val="32302A"/>
                </a:solidFill>
              </a:rPr>
              <a:t>ratings are available for 122 countries during the 1990-2007 period.</a:t>
            </a:r>
          </a:p>
          <a:p>
            <a:pPr marL="231775" indent="-231775"/>
            <a:r>
              <a:rPr lang="en-US" sz="2600" dirty="0">
                <a:solidFill>
                  <a:srgbClr val="32302A"/>
                </a:solidFill>
              </a:rPr>
              <a:t>The following slide indicates the ten highest and lowest rated economies, as well as the ratings of ten other large countries.</a:t>
            </a:r>
          </a:p>
          <a:p>
            <a:pPr marL="631825" lvl="1" indent="-231775"/>
            <a:r>
              <a:rPr lang="en-US" dirty="0">
                <a:solidFill>
                  <a:srgbClr val="32302A"/>
                </a:solidFill>
              </a:rPr>
              <a:t>Hong Kong, Singapore, New Zealand, the United States, </a:t>
            </a:r>
            <a:r>
              <a:rPr lang="en-US" dirty="0" smtClean="0">
                <a:solidFill>
                  <a:srgbClr val="32302A"/>
                </a:solidFill>
              </a:rPr>
              <a:t/>
            </a:r>
            <a:br>
              <a:rPr lang="en-US" dirty="0" smtClean="0">
                <a:solidFill>
                  <a:srgbClr val="32302A"/>
                </a:solidFill>
              </a:rPr>
            </a:br>
            <a:r>
              <a:rPr lang="en-US" dirty="0" smtClean="0">
                <a:solidFill>
                  <a:srgbClr val="32302A"/>
                </a:solidFill>
              </a:rPr>
              <a:t>and </a:t>
            </a:r>
            <a:r>
              <a:rPr lang="en-US" dirty="0">
                <a:solidFill>
                  <a:srgbClr val="32302A"/>
                </a:solidFill>
              </a:rPr>
              <a:t>Switzerland headed the list of the most persistently </a:t>
            </a:r>
            <a:r>
              <a:rPr lang="en-US" dirty="0" smtClean="0">
                <a:solidFill>
                  <a:srgbClr val="32302A"/>
                </a:solidFill>
              </a:rPr>
              <a:t/>
            </a:r>
            <a:br>
              <a:rPr lang="en-US" dirty="0" smtClean="0">
                <a:solidFill>
                  <a:srgbClr val="32302A"/>
                </a:solidFill>
              </a:rPr>
            </a:br>
            <a:r>
              <a:rPr lang="en-US" dirty="0" smtClean="0">
                <a:solidFill>
                  <a:srgbClr val="32302A"/>
                </a:solidFill>
              </a:rPr>
              <a:t>free </a:t>
            </a:r>
            <a:r>
              <a:rPr lang="en-US" dirty="0">
                <a:solidFill>
                  <a:srgbClr val="32302A"/>
                </a:solidFill>
              </a:rPr>
              <a:t>economies. </a:t>
            </a:r>
          </a:p>
          <a:p>
            <a:pPr marL="631825" lvl="1" indent="-231775"/>
            <a:r>
              <a:rPr lang="en-US" dirty="0">
                <a:solidFill>
                  <a:srgbClr val="32302A"/>
                </a:solidFill>
              </a:rPr>
              <a:t>Myanmar, the Democratic Republic of Congo, </a:t>
            </a:r>
            <a:r>
              <a:rPr lang="en-US" dirty="0" smtClean="0">
                <a:solidFill>
                  <a:srgbClr val="32302A"/>
                </a:solidFill>
              </a:rPr>
              <a:t/>
            </a:r>
            <a:br>
              <a:rPr lang="en-US" dirty="0" smtClean="0">
                <a:solidFill>
                  <a:srgbClr val="32302A"/>
                </a:solidFill>
              </a:rPr>
            </a:br>
            <a:r>
              <a:rPr lang="en-US" dirty="0" smtClean="0">
                <a:solidFill>
                  <a:srgbClr val="32302A"/>
                </a:solidFill>
              </a:rPr>
              <a:t>Guinea-Bissau</a:t>
            </a:r>
            <a:r>
              <a:rPr lang="en-US" dirty="0">
                <a:solidFill>
                  <a:srgbClr val="32302A"/>
                </a:solidFill>
              </a:rPr>
              <a:t>, Zimbabwe, and Burundi had the least </a:t>
            </a:r>
            <a:r>
              <a:rPr lang="en-US" dirty="0" smtClean="0">
                <a:solidFill>
                  <a:srgbClr val="32302A"/>
                </a:solidFill>
              </a:rPr>
              <a:t/>
            </a:r>
            <a:br>
              <a:rPr lang="en-US" dirty="0" smtClean="0">
                <a:solidFill>
                  <a:srgbClr val="32302A"/>
                </a:solidFill>
              </a:rPr>
            </a:br>
            <a:r>
              <a:rPr lang="en-US" dirty="0" smtClean="0">
                <a:solidFill>
                  <a:srgbClr val="32302A"/>
                </a:solidFill>
              </a:rPr>
              <a:t>free </a:t>
            </a:r>
            <a:r>
              <a:rPr lang="en-US" dirty="0">
                <a:solidFill>
                  <a:srgbClr val="32302A"/>
                </a:solidFill>
              </a:rPr>
              <a:t>economies.</a:t>
            </a:r>
          </a:p>
        </p:txBody>
      </p:sp>
    </p:spTree>
    <p:extLst>
      <p:ext uri="{BB962C8B-B14F-4D97-AF65-F5344CB8AC3E}">
        <p14:creationId xmlns:p14="http://schemas.microsoft.com/office/powerpoint/2010/main" val="12128660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par>
                          <p:cTn id="8" fill="hold">
                            <p:stCondLst>
                              <p:cond delay="500"/>
                            </p:stCondLst>
                            <p:childTnLst>
                              <p:par>
                                <p:cTn id="9" presetID="14" presetClass="entr" presetSubtype="10" fill="hold"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1" dur="500"/>
                                        <p:tgtEl>
                                          <p:spTgt spid="3">
                                            <p:txEl>
                                              <p:pRg st="1" end="1"/>
                                            </p:txEl>
                                          </p:spTgt>
                                        </p:tgtEl>
                                      </p:cBhvr>
                                    </p:animEffect>
                                  </p:childTnLst>
                                </p:cTn>
                              </p:par>
                            </p:childTnLst>
                          </p:cTn>
                        </p:par>
                        <p:par>
                          <p:cTn id="12" fill="hold">
                            <p:stCondLst>
                              <p:cond delay="1000"/>
                            </p:stCondLst>
                            <p:childTnLst>
                              <p:par>
                                <p:cTn id="13" presetID="14" presetClass="entr" presetSubtype="10" fill="hold"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5" dur="500"/>
                                        <p:tgtEl>
                                          <p:spTgt spid="3">
                                            <p:txEl>
                                              <p:pRg st="2" end="2"/>
                                            </p:txEl>
                                          </p:spTgt>
                                        </p:tgtEl>
                                      </p:cBhvr>
                                    </p:animEffect>
                                  </p:childTnLst>
                                </p:cTn>
                              </p:par>
                            </p:childTnLst>
                          </p:cTn>
                        </p:par>
                        <p:par>
                          <p:cTn id="16" fill="hold">
                            <p:stCondLst>
                              <p:cond delay="1500"/>
                            </p:stCondLst>
                            <p:childTnLst>
                              <p:par>
                                <p:cTn id="17" presetID="14" presetClass="entr" presetSubtype="10" fill="hold"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randombar(horizontal)">
                                      <p:cBhvr>
                                        <p:cTn id="19"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91440" y="1572770"/>
            <a:ext cx="8932985" cy="4343400"/>
          </a:xfrm>
          <a:prstGeom prst="roundRect">
            <a:avLst>
              <a:gd name="adj" fmla="val 3590"/>
            </a:avLst>
          </a:prstGeom>
          <a:solidFill>
            <a:schemeClr val="bg1"/>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19569" y="457263"/>
            <a:ext cx="8904855" cy="667450"/>
          </a:xfrm>
        </p:spPr>
        <p:txBody>
          <a:bodyPr/>
          <a:lstStyle/>
          <a:p>
            <a:r>
              <a:rPr lang="en-US" dirty="0"/>
              <a:t>EFW </a:t>
            </a:r>
            <a:r>
              <a:rPr lang="en-US" dirty="0" smtClean="0"/>
              <a:t>Ratings:  1990-2009</a:t>
            </a:r>
            <a:endParaRPr lang="en-US" dirty="0"/>
          </a:p>
        </p:txBody>
      </p:sp>
      <p:sp>
        <p:nvSpPr>
          <p:cNvPr id="73" name="Rectangle 1029"/>
          <p:cNvSpPr>
            <a:spLocks noChangeArrowheads="1"/>
          </p:cNvSpPr>
          <p:nvPr/>
        </p:nvSpPr>
        <p:spPr bwMode="auto">
          <a:xfrm>
            <a:off x="817499" y="1845310"/>
            <a:ext cx="7397750" cy="274638"/>
          </a:xfrm>
          <a:prstGeom prst="rect">
            <a:avLst/>
          </a:prstGeom>
          <a:noFill/>
          <a:ln w="9525">
            <a:noFill/>
            <a:miter lim="800000"/>
            <a:headEnd/>
            <a:tailEnd/>
          </a:ln>
        </p:spPr>
        <p:txBody>
          <a:bodyPr wrap="none" lIns="0" tIns="0" rIns="0" bIns="0">
            <a:prstTxWarp prst="textNoShape">
              <a:avLst/>
            </a:prstTxWarp>
            <a:spAutoFit/>
          </a:bodyPr>
          <a:lstStyle/>
          <a:p>
            <a:r>
              <a:rPr kumimoji="0" lang="en-US" sz="1800" b="1" i="1" dirty="0">
                <a:solidFill>
                  <a:srgbClr val="000000"/>
                </a:solidFill>
                <a:latin typeface="Times New Roman" pitchFamily="18" charset="0"/>
                <a:cs typeface="Times New Roman" pitchFamily="18" charset="0"/>
              </a:rPr>
              <a:t>The Economic Freedom Rating for Top-, Middle-, and High-Rated </a:t>
            </a:r>
            <a:r>
              <a:rPr kumimoji="0" lang="en-US" sz="1800" b="1" i="1" dirty="0" smtClean="0">
                <a:solidFill>
                  <a:srgbClr val="000000"/>
                </a:solidFill>
                <a:latin typeface="Times New Roman" pitchFamily="18" charset="0"/>
                <a:cs typeface="Times New Roman" pitchFamily="18" charset="0"/>
              </a:rPr>
              <a:t>Countries </a:t>
            </a:r>
            <a:endParaRPr kumimoji="0" lang="en-US" sz="1800" b="1" i="1" dirty="0">
              <a:solidFill>
                <a:schemeClr val="tx1"/>
              </a:solidFill>
              <a:latin typeface="Times New Roman" pitchFamily="18" charset="0"/>
              <a:cs typeface="Times New Roman" pitchFamily="18" charset="0"/>
            </a:endParaRPr>
          </a:p>
        </p:txBody>
      </p:sp>
      <p:sp>
        <p:nvSpPr>
          <p:cNvPr id="74" name="Rectangle 1030"/>
          <p:cNvSpPr>
            <a:spLocks noChangeArrowheads="1"/>
          </p:cNvSpPr>
          <p:nvPr/>
        </p:nvSpPr>
        <p:spPr bwMode="auto">
          <a:xfrm>
            <a:off x="2606612" y="2092960"/>
            <a:ext cx="3009542" cy="276999"/>
          </a:xfrm>
          <a:prstGeom prst="rect">
            <a:avLst/>
          </a:prstGeom>
          <a:noFill/>
          <a:ln w="9525">
            <a:noFill/>
            <a:miter lim="800000"/>
            <a:headEnd/>
            <a:tailEnd/>
          </a:ln>
        </p:spPr>
        <p:txBody>
          <a:bodyPr wrap="none" lIns="0" tIns="0" rIns="0" bIns="0">
            <a:prstTxWarp prst="textNoShape">
              <a:avLst/>
            </a:prstTxWarp>
            <a:spAutoFit/>
          </a:bodyPr>
          <a:lstStyle/>
          <a:p>
            <a:r>
              <a:rPr kumimoji="0" lang="en-US" sz="1800" b="0" i="1" dirty="0">
                <a:solidFill>
                  <a:srgbClr val="000000"/>
                </a:solidFill>
                <a:latin typeface="Times New Roman" pitchFamily="18" charset="0"/>
                <a:cs typeface="Times New Roman" pitchFamily="18" charset="0"/>
              </a:rPr>
              <a:t>EFW Index, Average </a:t>
            </a:r>
            <a:r>
              <a:rPr kumimoji="0" lang="en-US" sz="1800" b="0" i="1" dirty="0" smtClean="0">
                <a:solidFill>
                  <a:srgbClr val="000000"/>
                </a:solidFill>
                <a:latin typeface="Times New Roman" pitchFamily="18" charset="0"/>
                <a:cs typeface="Times New Roman" pitchFamily="18" charset="0"/>
              </a:rPr>
              <a:t>1990–2009</a:t>
            </a:r>
            <a:endParaRPr kumimoji="0" lang="en-US" sz="1800" b="0" i="1" dirty="0">
              <a:solidFill>
                <a:srgbClr val="000000"/>
              </a:solidFill>
              <a:latin typeface="Times New Roman" pitchFamily="18" charset="0"/>
              <a:cs typeface="Times New Roman" pitchFamily="18" charset="0"/>
            </a:endParaRPr>
          </a:p>
        </p:txBody>
      </p:sp>
      <p:sp>
        <p:nvSpPr>
          <p:cNvPr id="75" name="Line 1031"/>
          <p:cNvSpPr>
            <a:spLocks noChangeShapeType="1"/>
          </p:cNvSpPr>
          <p:nvPr/>
        </p:nvSpPr>
        <p:spPr bwMode="auto">
          <a:xfrm>
            <a:off x="6278499" y="2835910"/>
            <a:ext cx="2524125" cy="1588"/>
          </a:xfrm>
          <a:prstGeom prst="line">
            <a:avLst/>
          </a:prstGeom>
          <a:noFill/>
          <a:ln w="19050">
            <a:solidFill>
              <a:srgbClr val="000000"/>
            </a:solidFill>
            <a:round/>
            <a:headEnd/>
            <a:tailEnd/>
          </a:ln>
        </p:spPr>
        <p:txBody>
          <a:bodyPr>
            <a:prstTxWarp prst="textNoShape">
              <a:avLst/>
            </a:prstTxWarp>
          </a:bodyPr>
          <a:lstStyle/>
          <a:p>
            <a:endParaRPr lang="en-US">
              <a:latin typeface="Times New Roman" pitchFamily="18" charset="0"/>
              <a:cs typeface="Times New Roman" pitchFamily="18" charset="0"/>
            </a:endParaRPr>
          </a:p>
        </p:txBody>
      </p:sp>
      <p:sp>
        <p:nvSpPr>
          <p:cNvPr id="76" name="Rectangle 1032"/>
          <p:cNvSpPr>
            <a:spLocks noChangeArrowheads="1"/>
          </p:cNvSpPr>
          <p:nvPr/>
        </p:nvSpPr>
        <p:spPr bwMode="auto">
          <a:xfrm>
            <a:off x="3271774" y="3137535"/>
            <a:ext cx="444533" cy="246221"/>
          </a:xfrm>
          <a:prstGeom prst="rect">
            <a:avLst/>
          </a:prstGeom>
          <a:noFill/>
          <a:ln w="9525">
            <a:noFill/>
            <a:miter lim="800000"/>
            <a:headEnd/>
            <a:tailEnd/>
          </a:ln>
        </p:spPr>
        <p:txBody>
          <a:bodyPr wrap="none" lIns="0" tIns="0" rIns="0" bIns="0">
            <a:prstTxWarp prst="textNoShape">
              <a:avLst/>
            </a:prstTxWarp>
            <a:spAutoFit/>
          </a:bodyPr>
          <a:lstStyle/>
          <a:p>
            <a:r>
              <a:rPr kumimoji="0" lang="en-US" sz="1600" b="0" dirty="0" smtClean="0">
                <a:solidFill>
                  <a:srgbClr val="000000"/>
                </a:solidFill>
                <a:latin typeface="Times New Roman" pitchFamily="18" charset="0"/>
                <a:cs typeface="Times New Roman" pitchFamily="18" charset="0"/>
              </a:rPr>
              <a:t>Chile</a:t>
            </a:r>
            <a:endParaRPr kumimoji="0" lang="en-US" sz="1600" b="0" dirty="0">
              <a:solidFill>
                <a:schemeClr val="tx1"/>
              </a:solidFill>
              <a:latin typeface="Times New Roman" pitchFamily="18" charset="0"/>
              <a:cs typeface="Times New Roman" pitchFamily="18" charset="0"/>
            </a:endParaRPr>
          </a:p>
        </p:txBody>
      </p:sp>
      <p:sp>
        <p:nvSpPr>
          <p:cNvPr id="77" name="Rectangle 1033"/>
          <p:cNvSpPr>
            <a:spLocks noChangeArrowheads="1"/>
          </p:cNvSpPr>
          <p:nvPr/>
        </p:nvSpPr>
        <p:spPr bwMode="auto">
          <a:xfrm>
            <a:off x="3271774" y="3382010"/>
            <a:ext cx="467175" cy="246221"/>
          </a:xfrm>
          <a:prstGeom prst="rect">
            <a:avLst/>
          </a:prstGeom>
          <a:noFill/>
          <a:ln w="9525">
            <a:noFill/>
            <a:miter lim="800000"/>
            <a:headEnd/>
            <a:tailEnd/>
          </a:ln>
        </p:spPr>
        <p:txBody>
          <a:bodyPr wrap="none" lIns="0" tIns="0" rIns="0" bIns="0">
            <a:prstTxWarp prst="textNoShape">
              <a:avLst/>
            </a:prstTxWarp>
            <a:spAutoFit/>
          </a:bodyPr>
          <a:lstStyle/>
          <a:p>
            <a:r>
              <a:rPr kumimoji="0" lang="en-US" sz="1600" b="0" dirty="0" smtClean="0">
                <a:solidFill>
                  <a:srgbClr val="000000"/>
                </a:solidFill>
                <a:latin typeface="Times New Roman" pitchFamily="18" charset="0"/>
                <a:cs typeface="Times New Roman" pitchFamily="18" charset="0"/>
              </a:rPr>
              <a:t>Japan</a:t>
            </a:r>
            <a:endParaRPr kumimoji="0" lang="en-US" sz="1600" b="0" dirty="0">
              <a:solidFill>
                <a:schemeClr val="tx1"/>
              </a:solidFill>
              <a:latin typeface="Times New Roman" pitchFamily="18" charset="0"/>
              <a:cs typeface="Times New Roman" pitchFamily="18" charset="0"/>
            </a:endParaRPr>
          </a:p>
        </p:txBody>
      </p:sp>
      <p:sp>
        <p:nvSpPr>
          <p:cNvPr id="78" name="Rectangle 1034"/>
          <p:cNvSpPr>
            <a:spLocks noChangeArrowheads="1"/>
          </p:cNvSpPr>
          <p:nvPr/>
        </p:nvSpPr>
        <p:spPr bwMode="auto">
          <a:xfrm>
            <a:off x="3271774" y="3624898"/>
            <a:ext cx="554038" cy="244475"/>
          </a:xfrm>
          <a:prstGeom prst="rect">
            <a:avLst/>
          </a:prstGeom>
          <a:noFill/>
          <a:ln w="9525">
            <a:noFill/>
            <a:miter lim="800000"/>
            <a:headEnd/>
            <a:tailEnd/>
          </a:ln>
        </p:spPr>
        <p:txBody>
          <a:bodyPr wrap="none" lIns="0" tIns="0" rIns="0" bIns="0">
            <a:prstTxWarp prst="textNoShape">
              <a:avLst/>
            </a:prstTxWarp>
            <a:spAutoFit/>
          </a:bodyPr>
          <a:lstStyle/>
          <a:p>
            <a:r>
              <a:rPr kumimoji="0" lang="en-US" sz="1600" b="0" dirty="0">
                <a:solidFill>
                  <a:srgbClr val="000000"/>
                </a:solidFill>
                <a:latin typeface="Times New Roman" pitchFamily="18" charset="0"/>
                <a:cs typeface="Times New Roman" pitchFamily="18" charset="0"/>
              </a:rPr>
              <a:t>France</a:t>
            </a:r>
            <a:endParaRPr kumimoji="0" lang="en-US" sz="1600" b="0" dirty="0">
              <a:solidFill>
                <a:schemeClr val="tx1"/>
              </a:solidFill>
              <a:latin typeface="Times New Roman" pitchFamily="18" charset="0"/>
              <a:cs typeface="Times New Roman" pitchFamily="18" charset="0"/>
            </a:endParaRPr>
          </a:p>
        </p:txBody>
      </p:sp>
      <p:sp>
        <p:nvSpPr>
          <p:cNvPr id="79" name="Rectangle 1035"/>
          <p:cNvSpPr>
            <a:spLocks noChangeArrowheads="1"/>
          </p:cNvSpPr>
          <p:nvPr/>
        </p:nvSpPr>
        <p:spPr bwMode="auto">
          <a:xfrm>
            <a:off x="3271774" y="4112260"/>
            <a:ext cx="626774" cy="246221"/>
          </a:xfrm>
          <a:prstGeom prst="rect">
            <a:avLst/>
          </a:prstGeom>
          <a:noFill/>
          <a:ln w="9525">
            <a:noFill/>
            <a:miter lim="800000"/>
            <a:headEnd/>
            <a:tailEnd/>
          </a:ln>
        </p:spPr>
        <p:txBody>
          <a:bodyPr wrap="none" lIns="0" tIns="0" rIns="0" bIns="0">
            <a:prstTxWarp prst="textNoShape">
              <a:avLst/>
            </a:prstTxWarp>
            <a:spAutoFit/>
          </a:bodyPr>
          <a:lstStyle/>
          <a:p>
            <a:r>
              <a:rPr kumimoji="0" lang="en-US" sz="1600" b="0" dirty="0" smtClean="0">
                <a:solidFill>
                  <a:srgbClr val="000000"/>
                </a:solidFill>
                <a:latin typeface="Times New Roman" pitchFamily="18" charset="0"/>
                <a:cs typeface="Times New Roman" pitchFamily="18" charset="0"/>
              </a:rPr>
              <a:t>Mexico</a:t>
            </a:r>
            <a:endParaRPr kumimoji="0" lang="en-US" sz="1600" b="0" dirty="0">
              <a:solidFill>
                <a:schemeClr val="tx1"/>
              </a:solidFill>
              <a:latin typeface="Times New Roman" pitchFamily="18" charset="0"/>
              <a:cs typeface="Times New Roman" pitchFamily="18" charset="0"/>
            </a:endParaRPr>
          </a:p>
        </p:txBody>
      </p:sp>
      <p:sp>
        <p:nvSpPr>
          <p:cNvPr id="80" name="Rectangle 1036"/>
          <p:cNvSpPr>
            <a:spLocks noChangeArrowheads="1"/>
          </p:cNvSpPr>
          <p:nvPr/>
        </p:nvSpPr>
        <p:spPr bwMode="auto">
          <a:xfrm>
            <a:off x="3271774" y="4356735"/>
            <a:ext cx="797694" cy="246221"/>
          </a:xfrm>
          <a:prstGeom prst="rect">
            <a:avLst/>
          </a:prstGeom>
          <a:noFill/>
          <a:ln w="9525">
            <a:noFill/>
            <a:miter lim="800000"/>
            <a:headEnd/>
            <a:tailEnd/>
          </a:ln>
        </p:spPr>
        <p:txBody>
          <a:bodyPr wrap="none" lIns="0" tIns="0" rIns="0" bIns="0">
            <a:prstTxWarp prst="textNoShape">
              <a:avLst/>
            </a:prstTxWarp>
            <a:spAutoFit/>
          </a:bodyPr>
          <a:lstStyle/>
          <a:p>
            <a:r>
              <a:rPr kumimoji="0" lang="en-US" sz="1600" b="0" dirty="0" smtClean="0">
                <a:solidFill>
                  <a:srgbClr val="000000"/>
                </a:solidFill>
                <a:latin typeface="Times New Roman" pitchFamily="18" charset="0"/>
                <a:cs typeface="Times New Roman" pitchFamily="18" charset="0"/>
              </a:rPr>
              <a:t>Indonesia</a:t>
            </a:r>
            <a:endParaRPr kumimoji="0" lang="en-US" sz="1600" b="0" dirty="0">
              <a:solidFill>
                <a:schemeClr val="tx1"/>
              </a:solidFill>
              <a:latin typeface="Times New Roman" pitchFamily="18" charset="0"/>
              <a:cs typeface="Times New Roman" pitchFamily="18" charset="0"/>
            </a:endParaRPr>
          </a:p>
        </p:txBody>
      </p:sp>
      <p:sp>
        <p:nvSpPr>
          <p:cNvPr id="81" name="Rectangle 1037"/>
          <p:cNvSpPr>
            <a:spLocks noChangeArrowheads="1"/>
          </p:cNvSpPr>
          <p:nvPr/>
        </p:nvSpPr>
        <p:spPr bwMode="auto">
          <a:xfrm>
            <a:off x="3271774" y="4599623"/>
            <a:ext cx="814388" cy="244475"/>
          </a:xfrm>
          <a:prstGeom prst="rect">
            <a:avLst/>
          </a:prstGeom>
          <a:noFill/>
          <a:ln w="9525">
            <a:noFill/>
            <a:miter lim="800000"/>
            <a:headEnd/>
            <a:tailEnd/>
          </a:ln>
        </p:spPr>
        <p:txBody>
          <a:bodyPr wrap="none" lIns="0" tIns="0" rIns="0" bIns="0">
            <a:prstTxWarp prst="textNoShape">
              <a:avLst/>
            </a:prstTxWarp>
            <a:spAutoFit/>
          </a:bodyPr>
          <a:lstStyle/>
          <a:p>
            <a:r>
              <a:rPr kumimoji="0" lang="en-US" sz="1600" b="0">
                <a:solidFill>
                  <a:srgbClr val="000000"/>
                </a:solidFill>
                <a:latin typeface="Times New Roman" pitchFamily="18" charset="0"/>
                <a:cs typeface="Times New Roman" pitchFamily="18" charset="0"/>
              </a:rPr>
              <a:t>Argentina</a:t>
            </a:r>
            <a:endParaRPr kumimoji="0" lang="en-US" sz="1600" b="0">
              <a:solidFill>
                <a:schemeClr val="tx1"/>
              </a:solidFill>
              <a:latin typeface="Times New Roman" pitchFamily="18" charset="0"/>
              <a:cs typeface="Times New Roman" pitchFamily="18" charset="0"/>
            </a:endParaRPr>
          </a:p>
        </p:txBody>
      </p:sp>
      <p:sp>
        <p:nvSpPr>
          <p:cNvPr id="82" name="Rectangle 1038"/>
          <p:cNvSpPr>
            <a:spLocks noChangeArrowheads="1"/>
          </p:cNvSpPr>
          <p:nvPr/>
        </p:nvSpPr>
        <p:spPr bwMode="auto">
          <a:xfrm>
            <a:off x="3271774" y="4844098"/>
            <a:ext cx="536575" cy="244475"/>
          </a:xfrm>
          <a:prstGeom prst="rect">
            <a:avLst/>
          </a:prstGeom>
          <a:noFill/>
          <a:ln w="9525">
            <a:noFill/>
            <a:miter lim="800000"/>
            <a:headEnd/>
            <a:tailEnd/>
          </a:ln>
        </p:spPr>
        <p:txBody>
          <a:bodyPr wrap="none" lIns="0" tIns="0" rIns="0" bIns="0">
            <a:prstTxWarp prst="textNoShape">
              <a:avLst/>
            </a:prstTxWarp>
            <a:spAutoFit/>
          </a:bodyPr>
          <a:lstStyle/>
          <a:p>
            <a:r>
              <a:rPr kumimoji="0" lang="en-US" sz="1600" b="0">
                <a:solidFill>
                  <a:srgbClr val="000000"/>
                </a:solidFill>
                <a:latin typeface="Times New Roman" pitchFamily="18" charset="0"/>
                <a:cs typeface="Times New Roman" pitchFamily="18" charset="0"/>
              </a:rPr>
              <a:t>China </a:t>
            </a:r>
            <a:endParaRPr kumimoji="0" lang="en-US" sz="1600" b="0">
              <a:solidFill>
                <a:schemeClr val="tx1"/>
              </a:solidFill>
              <a:latin typeface="Times New Roman" pitchFamily="18" charset="0"/>
              <a:cs typeface="Times New Roman" pitchFamily="18" charset="0"/>
            </a:endParaRPr>
          </a:p>
        </p:txBody>
      </p:sp>
      <p:sp>
        <p:nvSpPr>
          <p:cNvPr id="83" name="Rectangle 1039"/>
          <p:cNvSpPr>
            <a:spLocks noChangeArrowheads="1"/>
          </p:cNvSpPr>
          <p:nvPr/>
        </p:nvSpPr>
        <p:spPr bwMode="auto">
          <a:xfrm>
            <a:off x="3271774" y="5086985"/>
            <a:ext cx="498475" cy="244475"/>
          </a:xfrm>
          <a:prstGeom prst="rect">
            <a:avLst/>
          </a:prstGeom>
          <a:noFill/>
          <a:ln w="9525">
            <a:noFill/>
            <a:miter lim="800000"/>
            <a:headEnd/>
            <a:tailEnd/>
          </a:ln>
        </p:spPr>
        <p:txBody>
          <a:bodyPr wrap="none" lIns="0" tIns="0" rIns="0" bIns="0">
            <a:prstTxWarp prst="textNoShape">
              <a:avLst/>
            </a:prstTxWarp>
            <a:spAutoFit/>
          </a:bodyPr>
          <a:lstStyle/>
          <a:p>
            <a:r>
              <a:rPr kumimoji="0" lang="en-US" sz="1600" b="0">
                <a:solidFill>
                  <a:srgbClr val="000000"/>
                </a:solidFill>
                <a:latin typeface="Times New Roman" pitchFamily="18" charset="0"/>
                <a:cs typeface="Times New Roman" pitchFamily="18" charset="0"/>
              </a:rPr>
              <a:t>Brazil</a:t>
            </a:r>
            <a:endParaRPr kumimoji="0" lang="en-US" sz="1600" b="0">
              <a:solidFill>
                <a:schemeClr val="tx1"/>
              </a:solidFill>
              <a:latin typeface="Times New Roman" pitchFamily="18" charset="0"/>
              <a:cs typeface="Times New Roman" pitchFamily="18" charset="0"/>
            </a:endParaRPr>
          </a:p>
        </p:txBody>
      </p:sp>
      <p:sp>
        <p:nvSpPr>
          <p:cNvPr id="84" name="Rectangle 1040"/>
          <p:cNvSpPr>
            <a:spLocks noChangeArrowheads="1"/>
          </p:cNvSpPr>
          <p:nvPr/>
        </p:nvSpPr>
        <p:spPr bwMode="auto">
          <a:xfrm>
            <a:off x="5554798" y="2893060"/>
            <a:ext cx="256480" cy="246221"/>
          </a:xfrm>
          <a:prstGeom prst="rect">
            <a:avLst/>
          </a:prstGeom>
          <a:noFill/>
          <a:ln w="9525">
            <a:noFill/>
            <a:miter lim="800000"/>
            <a:headEnd/>
            <a:tailEnd/>
          </a:ln>
        </p:spPr>
        <p:txBody>
          <a:bodyPr wrap="none" lIns="0" tIns="0" rIns="0" bIns="0">
            <a:prstTxWarp prst="textNoShape">
              <a:avLst/>
            </a:prstTxWarp>
            <a:spAutoFit/>
          </a:bodyPr>
          <a:lstStyle/>
          <a:p>
            <a:pPr algn="r"/>
            <a:r>
              <a:rPr kumimoji="0" lang="en-US" sz="1600" b="0" dirty="0" smtClean="0">
                <a:solidFill>
                  <a:srgbClr val="000000"/>
                </a:solidFill>
                <a:latin typeface="Times New Roman" pitchFamily="18" charset="0"/>
                <a:cs typeface="Times New Roman" pitchFamily="18" charset="0"/>
              </a:rPr>
              <a:t>7.6</a:t>
            </a:r>
            <a:endParaRPr kumimoji="0" lang="en-US" sz="1600" b="0" dirty="0">
              <a:solidFill>
                <a:schemeClr val="tx1"/>
              </a:solidFill>
              <a:latin typeface="Times New Roman" pitchFamily="18" charset="0"/>
              <a:cs typeface="Times New Roman" pitchFamily="18" charset="0"/>
            </a:endParaRPr>
          </a:p>
        </p:txBody>
      </p:sp>
      <p:sp>
        <p:nvSpPr>
          <p:cNvPr id="153" name="Rectangle 1041"/>
          <p:cNvSpPr>
            <a:spLocks noChangeArrowheads="1"/>
          </p:cNvSpPr>
          <p:nvPr/>
        </p:nvSpPr>
        <p:spPr bwMode="auto">
          <a:xfrm>
            <a:off x="5554798" y="3137535"/>
            <a:ext cx="307777" cy="246221"/>
          </a:xfrm>
          <a:prstGeom prst="rect">
            <a:avLst/>
          </a:prstGeom>
          <a:noFill/>
          <a:ln w="9525">
            <a:noFill/>
            <a:miter lim="800000"/>
            <a:headEnd/>
            <a:tailEnd/>
          </a:ln>
        </p:spPr>
        <p:txBody>
          <a:bodyPr wrap="none" lIns="0" tIns="0" rIns="0" bIns="0">
            <a:prstTxWarp prst="textNoShape">
              <a:avLst/>
            </a:prstTxWarp>
            <a:spAutoFit/>
          </a:bodyPr>
          <a:lstStyle/>
          <a:p>
            <a:pPr algn="r"/>
            <a:r>
              <a:rPr kumimoji="0" lang="en-US" sz="1600" b="0" dirty="0" smtClean="0">
                <a:solidFill>
                  <a:srgbClr val="000000"/>
                </a:solidFill>
                <a:latin typeface="Times New Roman" pitchFamily="18" charset="0"/>
                <a:cs typeface="Times New Roman" pitchFamily="18" charset="0"/>
              </a:rPr>
              <a:t>7.5 </a:t>
            </a:r>
            <a:endParaRPr kumimoji="0" lang="en-US" sz="1600" b="0" dirty="0">
              <a:solidFill>
                <a:schemeClr val="tx1"/>
              </a:solidFill>
              <a:latin typeface="Times New Roman" pitchFamily="18" charset="0"/>
              <a:cs typeface="Times New Roman" pitchFamily="18" charset="0"/>
            </a:endParaRPr>
          </a:p>
        </p:txBody>
      </p:sp>
      <p:sp>
        <p:nvSpPr>
          <p:cNvPr id="154" name="Rectangle 1042"/>
          <p:cNvSpPr>
            <a:spLocks noChangeArrowheads="1"/>
          </p:cNvSpPr>
          <p:nvPr/>
        </p:nvSpPr>
        <p:spPr bwMode="auto">
          <a:xfrm>
            <a:off x="5554798" y="3382010"/>
            <a:ext cx="307777" cy="246221"/>
          </a:xfrm>
          <a:prstGeom prst="rect">
            <a:avLst/>
          </a:prstGeom>
          <a:noFill/>
          <a:ln w="9525">
            <a:noFill/>
            <a:miter lim="800000"/>
            <a:headEnd/>
            <a:tailEnd/>
          </a:ln>
        </p:spPr>
        <p:txBody>
          <a:bodyPr wrap="none" lIns="0" tIns="0" rIns="0" bIns="0">
            <a:prstTxWarp prst="textNoShape">
              <a:avLst/>
            </a:prstTxWarp>
            <a:spAutoFit/>
          </a:bodyPr>
          <a:lstStyle/>
          <a:p>
            <a:pPr algn="r"/>
            <a:r>
              <a:rPr kumimoji="0" lang="en-US" sz="1600" b="0" dirty="0" smtClean="0">
                <a:solidFill>
                  <a:srgbClr val="000000"/>
                </a:solidFill>
                <a:latin typeface="Times New Roman" pitchFamily="18" charset="0"/>
                <a:cs typeface="Times New Roman" pitchFamily="18" charset="0"/>
              </a:rPr>
              <a:t>7.4 </a:t>
            </a:r>
            <a:endParaRPr kumimoji="0" lang="en-US" sz="1600" b="0" dirty="0">
              <a:solidFill>
                <a:schemeClr val="tx1"/>
              </a:solidFill>
              <a:latin typeface="Times New Roman" pitchFamily="18" charset="0"/>
              <a:cs typeface="Times New Roman" pitchFamily="18" charset="0"/>
            </a:endParaRPr>
          </a:p>
        </p:txBody>
      </p:sp>
      <p:sp>
        <p:nvSpPr>
          <p:cNvPr id="155" name="Rectangle 1043"/>
          <p:cNvSpPr>
            <a:spLocks noChangeArrowheads="1"/>
          </p:cNvSpPr>
          <p:nvPr/>
        </p:nvSpPr>
        <p:spPr bwMode="auto">
          <a:xfrm>
            <a:off x="5554798" y="3624898"/>
            <a:ext cx="256480" cy="246221"/>
          </a:xfrm>
          <a:prstGeom prst="rect">
            <a:avLst/>
          </a:prstGeom>
          <a:noFill/>
          <a:ln w="9525">
            <a:noFill/>
            <a:miter lim="800000"/>
            <a:headEnd/>
            <a:tailEnd/>
          </a:ln>
        </p:spPr>
        <p:txBody>
          <a:bodyPr wrap="none" lIns="0" tIns="0" rIns="0" bIns="0">
            <a:prstTxWarp prst="textNoShape">
              <a:avLst/>
            </a:prstTxWarp>
            <a:spAutoFit/>
          </a:bodyPr>
          <a:lstStyle/>
          <a:p>
            <a:pPr algn="r"/>
            <a:r>
              <a:rPr kumimoji="0" lang="en-US" sz="1600" b="0" dirty="0" smtClean="0">
                <a:solidFill>
                  <a:srgbClr val="000000"/>
                </a:solidFill>
                <a:latin typeface="Times New Roman" pitchFamily="18" charset="0"/>
                <a:cs typeface="Times New Roman" pitchFamily="18" charset="0"/>
              </a:rPr>
              <a:t>7.0</a:t>
            </a:r>
            <a:endParaRPr kumimoji="0" lang="en-US" sz="1600" b="0" dirty="0">
              <a:solidFill>
                <a:schemeClr val="tx1"/>
              </a:solidFill>
              <a:latin typeface="Times New Roman" pitchFamily="18" charset="0"/>
              <a:cs typeface="Times New Roman" pitchFamily="18" charset="0"/>
            </a:endParaRPr>
          </a:p>
        </p:txBody>
      </p:sp>
      <p:sp>
        <p:nvSpPr>
          <p:cNvPr id="156" name="Rectangle 1044"/>
          <p:cNvSpPr>
            <a:spLocks noChangeArrowheads="1"/>
          </p:cNvSpPr>
          <p:nvPr/>
        </p:nvSpPr>
        <p:spPr bwMode="auto">
          <a:xfrm>
            <a:off x="5554798" y="3869373"/>
            <a:ext cx="307777" cy="246221"/>
          </a:xfrm>
          <a:prstGeom prst="rect">
            <a:avLst/>
          </a:prstGeom>
          <a:noFill/>
          <a:ln w="9525">
            <a:noFill/>
            <a:miter lim="800000"/>
            <a:headEnd/>
            <a:tailEnd/>
          </a:ln>
        </p:spPr>
        <p:txBody>
          <a:bodyPr wrap="none" lIns="0" tIns="0" rIns="0" bIns="0">
            <a:prstTxWarp prst="textNoShape">
              <a:avLst/>
            </a:prstTxWarp>
            <a:spAutoFit/>
          </a:bodyPr>
          <a:lstStyle/>
          <a:p>
            <a:pPr algn="r"/>
            <a:r>
              <a:rPr kumimoji="0" lang="en-US" sz="1600" b="0" dirty="0" smtClean="0">
                <a:solidFill>
                  <a:srgbClr val="000000"/>
                </a:solidFill>
                <a:latin typeface="Times New Roman" pitchFamily="18" charset="0"/>
                <a:cs typeface="Times New Roman" pitchFamily="18" charset="0"/>
              </a:rPr>
              <a:t>6.8 </a:t>
            </a:r>
            <a:endParaRPr kumimoji="0" lang="en-US" sz="1600" b="0" dirty="0">
              <a:solidFill>
                <a:schemeClr val="tx1"/>
              </a:solidFill>
              <a:latin typeface="Times New Roman" pitchFamily="18" charset="0"/>
              <a:cs typeface="Times New Roman" pitchFamily="18" charset="0"/>
            </a:endParaRPr>
          </a:p>
        </p:txBody>
      </p:sp>
      <p:sp>
        <p:nvSpPr>
          <p:cNvPr id="157" name="Rectangle 1045"/>
          <p:cNvSpPr>
            <a:spLocks noChangeArrowheads="1"/>
          </p:cNvSpPr>
          <p:nvPr/>
        </p:nvSpPr>
        <p:spPr bwMode="auto">
          <a:xfrm>
            <a:off x="5554798" y="4112260"/>
            <a:ext cx="307777" cy="246221"/>
          </a:xfrm>
          <a:prstGeom prst="rect">
            <a:avLst/>
          </a:prstGeom>
          <a:noFill/>
          <a:ln w="9525">
            <a:noFill/>
            <a:miter lim="800000"/>
            <a:headEnd/>
            <a:tailEnd/>
          </a:ln>
        </p:spPr>
        <p:txBody>
          <a:bodyPr wrap="none" lIns="0" tIns="0" rIns="0" bIns="0">
            <a:prstTxWarp prst="textNoShape">
              <a:avLst/>
            </a:prstTxWarp>
            <a:spAutoFit/>
          </a:bodyPr>
          <a:lstStyle/>
          <a:p>
            <a:pPr algn="r"/>
            <a:r>
              <a:rPr kumimoji="0" lang="en-US" sz="1600" b="0" dirty="0" smtClean="0">
                <a:solidFill>
                  <a:srgbClr val="000000"/>
                </a:solidFill>
                <a:latin typeface="Times New Roman" pitchFamily="18" charset="0"/>
                <a:cs typeface="Times New Roman" pitchFamily="18" charset="0"/>
              </a:rPr>
              <a:t>6.6 </a:t>
            </a:r>
            <a:endParaRPr kumimoji="0" lang="en-US" sz="1600" b="0" dirty="0">
              <a:solidFill>
                <a:schemeClr val="tx1"/>
              </a:solidFill>
              <a:latin typeface="Times New Roman" pitchFamily="18" charset="0"/>
              <a:cs typeface="Times New Roman" pitchFamily="18" charset="0"/>
            </a:endParaRPr>
          </a:p>
        </p:txBody>
      </p:sp>
      <p:sp>
        <p:nvSpPr>
          <p:cNvPr id="158" name="Rectangle 1046"/>
          <p:cNvSpPr>
            <a:spLocks noChangeArrowheads="1"/>
          </p:cNvSpPr>
          <p:nvPr/>
        </p:nvSpPr>
        <p:spPr bwMode="auto">
          <a:xfrm>
            <a:off x="5554798" y="4356735"/>
            <a:ext cx="307777" cy="246221"/>
          </a:xfrm>
          <a:prstGeom prst="rect">
            <a:avLst/>
          </a:prstGeom>
          <a:noFill/>
          <a:ln w="9525">
            <a:noFill/>
            <a:miter lim="800000"/>
            <a:headEnd/>
            <a:tailEnd/>
          </a:ln>
        </p:spPr>
        <p:txBody>
          <a:bodyPr wrap="none" lIns="0" tIns="0" rIns="0" bIns="0">
            <a:prstTxWarp prst="textNoShape">
              <a:avLst/>
            </a:prstTxWarp>
            <a:spAutoFit/>
          </a:bodyPr>
          <a:lstStyle/>
          <a:p>
            <a:pPr algn="r"/>
            <a:r>
              <a:rPr kumimoji="0" lang="en-US" sz="1600" b="0" dirty="0" smtClean="0">
                <a:solidFill>
                  <a:srgbClr val="000000"/>
                </a:solidFill>
                <a:latin typeface="Times New Roman" pitchFamily="18" charset="0"/>
                <a:cs typeface="Times New Roman" pitchFamily="18" charset="0"/>
              </a:rPr>
              <a:t>6.4 </a:t>
            </a:r>
            <a:endParaRPr kumimoji="0" lang="en-US" sz="1600" b="0" dirty="0">
              <a:solidFill>
                <a:schemeClr val="tx1"/>
              </a:solidFill>
              <a:latin typeface="Times New Roman" pitchFamily="18" charset="0"/>
              <a:cs typeface="Times New Roman" pitchFamily="18" charset="0"/>
            </a:endParaRPr>
          </a:p>
        </p:txBody>
      </p:sp>
      <p:sp>
        <p:nvSpPr>
          <p:cNvPr id="159" name="Rectangle 1047"/>
          <p:cNvSpPr>
            <a:spLocks noChangeArrowheads="1"/>
          </p:cNvSpPr>
          <p:nvPr/>
        </p:nvSpPr>
        <p:spPr bwMode="auto">
          <a:xfrm>
            <a:off x="5554798" y="4599623"/>
            <a:ext cx="307777" cy="246221"/>
          </a:xfrm>
          <a:prstGeom prst="rect">
            <a:avLst/>
          </a:prstGeom>
          <a:noFill/>
          <a:ln w="9525">
            <a:noFill/>
            <a:miter lim="800000"/>
            <a:headEnd/>
            <a:tailEnd/>
          </a:ln>
        </p:spPr>
        <p:txBody>
          <a:bodyPr wrap="none" lIns="0" tIns="0" rIns="0" bIns="0">
            <a:prstTxWarp prst="textNoShape">
              <a:avLst/>
            </a:prstTxWarp>
            <a:spAutoFit/>
          </a:bodyPr>
          <a:lstStyle/>
          <a:p>
            <a:pPr algn="r"/>
            <a:r>
              <a:rPr kumimoji="0" lang="en-US" sz="1600" b="0" dirty="0" smtClean="0">
                <a:solidFill>
                  <a:srgbClr val="000000"/>
                </a:solidFill>
                <a:latin typeface="Times New Roman" pitchFamily="18" charset="0"/>
                <a:cs typeface="Times New Roman" pitchFamily="18" charset="0"/>
              </a:rPr>
              <a:t>6.2 </a:t>
            </a:r>
            <a:endParaRPr kumimoji="0" lang="en-US" sz="1600" b="0" dirty="0">
              <a:solidFill>
                <a:schemeClr val="tx1"/>
              </a:solidFill>
              <a:latin typeface="Times New Roman" pitchFamily="18" charset="0"/>
              <a:cs typeface="Times New Roman" pitchFamily="18" charset="0"/>
            </a:endParaRPr>
          </a:p>
        </p:txBody>
      </p:sp>
      <p:sp>
        <p:nvSpPr>
          <p:cNvPr id="160" name="Rectangle 1048"/>
          <p:cNvSpPr>
            <a:spLocks noChangeArrowheads="1"/>
          </p:cNvSpPr>
          <p:nvPr/>
        </p:nvSpPr>
        <p:spPr bwMode="auto">
          <a:xfrm>
            <a:off x="5554798" y="4844098"/>
            <a:ext cx="307777" cy="246221"/>
          </a:xfrm>
          <a:prstGeom prst="rect">
            <a:avLst/>
          </a:prstGeom>
          <a:noFill/>
          <a:ln w="9525">
            <a:noFill/>
            <a:miter lim="800000"/>
            <a:headEnd/>
            <a:tailEnd/>
          </a:ln>
        </p:spPr>
        <p:txBody>
          <a:bodyPr wrap="none" lIns="0" tIns="0" rIns="0" bIns="0">
            <a:prstTxWarp prst="textNoShape">
              <a:avLst/>
            </a:prstTxWarp>
            <a:spAutoFit/>
          </a:bodyPr>
          <a:lstStyle/>
          <a:p>
            <a:pPr algn="r"/>
            <a:r>
              <a:rPr kumimoji="0" lang="en-US" sz="1600" b="0" dirty="0" smtClean="0">
                <a:solidFill>
                  <a:srgbClr val="000000"/>
                </a:solidFill>
                <a:latin typeface="Times New Roman" pitchFamily="18" charset="0"/>
                <a:cs typeface="Times New Roman" pitchFamily="18" charset="0"/>
              </a:rPr>
              <a:t>5.7 </a:t>
            </a:r>
            <a:endParaRPr kumimoji="0" lang="en-US" sz="1600" b="0" dirty="0">
              <a:solidFill>
                <a:schemeClr val="tx1"/>
              </a:solidFill>
              <a:latin typeface="Times New Roman" pitchFamily="18" charset="0"/>
              <a:cs typeface="Times New Roman" pitchFamily="18" charset="0"/>
            </a:endParaRPr>
          </a:p>
        </p:txBody>
      </p:sp>
      <p:sp>
        <p:nvSpPr>
          <p:cNvPr id="161" name="Rectangle 1049"/>
          <p:cNvSpPr>
            <a:spLocks noChangeArrowheads="1"/>
          </p:cNvSpPr>
          <p:nvPr/>
        </p:nvSpPr>
        <p:spPr bwMode="auto">
          <a:xfrm>
            <a:off x="5554798" y="5086985"/>
            <a:ext cx="307777" cy="246221"/>
          </a:xfrm>
          <a:prstGeom prst="rect">
            <a:avLst/>
          </a:prstGeom>
          <a:noFill/>
          <a:ln w="9525">
            <a:noFill/>
            <a:miter lim="800000"/>
            <a:headEnd/>
            <a:tailEnd/>
          </a:ln>
        </p:spPr>
        <p:txBody>
          <a:bodyPr wrap="none" lIns="0" tIns="0" rIns="0" bIns="0">
            <a:prstTxWarp prst="textNoShape">
              <a:avLst/>
            </a:prstTxWarp>
            <a:spAutoFit/>
          </a:bodyPr>
          <a:lstStyle/>
          <a:p>
            <a:pPr algn="r"/>
            <a:r>
              <a:rPr kumimoji="0" lang="en-US" sz="1600" b="0" dirty="0" smtClean="0">
                <a:solidFill>
                  <a:srgbClr val="000000"/>
                </a:solidFill>
                <a:latin typeface="Times New Roman" pitchFamily="18" charset="0"/>
                <a:cs typeface="Times New Roman" pitchFamily="18" charset="0"/>
              </a:rPr>
              <a:t>5.5 </a:t>
            </a:r>
            <a:endParaRPr kumimoji="0" lang="en-US" sz="1600" b="0" dirty="0">
              <a:solidFill>
                <a:schemeClr val="tx1"/>
              </a:solidFill>
              <a:latin typeface="Times New Roman" pitchFamily="18" charset="0"/>
              <a:cs typeface="Times New Roman" pitchFamily="18" charset="0"/>
            </a:endParaRPr>
          </a:p>
        </p:txBody>
      </p:sp>
      <p:sp>
        <p:nvSpPr>
          <p:cNvPr id="162" name="Rectangle 1050"/>
          <p:cNvSpPr>
            <a:spLocks noChangeArrowheads="1"/>
          </p:cNvSpPr>
          <p:nvPr/>
        </p:nvSpPr>
        <p:spPr bwMode="auto">
          <a:xfrm>
            <a:off x="6294374" y="2893060"/>
            <a:ext cx="617157" cy="246221"/>
          </a:xfrm>
          <a:prstGeom prst="rect">
            <a:avLst/>
          </a:prstGeom>
          <a:noFill/>
          <a:ln w="9525">
            <a:noFill/>
            <a:miter lim="800000"/>
            <a:headEnd/>
            <a:tailEnd/>
          </a:ln>
        </p:spPr>
        <p:txBody>
          <a:bodyPr wrap="none" lIns="0" tIns="0" rIns="0" bIns="0">
            <a:prstTxWarp prst="textNoShape">
              <a:avLst/>
            </a:prstTxWarp>
            <a:spAutoFit/>
          </a:bodyPr>
          <a:lstStyle/>
          <a:p>
            <a:r>
              <a:rPr kumimoji="0" lang="en-US" sz="1600" b="0" dirty="0" smtClean="0">
                <a:solidFill>
                  <a:srgbClr val="000000"/>
                </a:solidFill>
                <a:latin typeface="Times New Roman" pitchFamily="18" charset="0"/>
                <a:cs typeface="Times New Roman" pitchFamily="18" charset="0"/>
              </a:rPr>
              <a:t>Algeria</a:t>
            </a:r>
            <a:endParaRPr kumimoji="0" lang="en-US" sz="1600" b="0" dirty="0">
              <a:solidFill>
                <a:schemeClr val="tx1"/>
              </a:solidFill>
              <a:latin typeface="Times New Roman" pitchFamily="18" charset="0"/>
              <a:cs typeface="Times New Roman" pitchFamily="18" charset="0"/>
            </a:endParaRPr>
          </a:p>
        </p:txBody>
      </p:sp>
      <p:sp>
        <p:nvSpPr>
          <p:cNvPr id="163" name="Rectangle 1051"/>
          <p:cNvSpPr>
            <a:spLocks noChangeArrowheads="1"/>
          </p:cNvSpPr>
          <p:nvPr/>
        </p:nvSpPr>
        <p:spPr bwMode="auto">
          <a:xfrm>
            <a:off x="8548822" y="2893060"/>
            <a:ext cx="256480" cy="246221"/>
          </a:xfrm>
          <a:prstGeom prst="rect">
            <a:avLst/>
          </a:prstGeom>
          <a:noFill/>
          <a:ln w="9525">
            <a:noFill/>
            <a:miter lim="800000"/>
            <a:headEnd/>
            <a:tailEnd/>
          </a:ln>
        </p:spPr>
        <p:txBody>
          <a:bodyPr wrap="none" lIns="0" tIns="0" rIns="0" bIns="0">
            <a:prstTxWarp prst="textNoShape">
              <a:avLst/>
            </a:prstTxWarp>
            <a:spAutoFit/>
          </a:bodyPr>
          <a:lstStyle/>
          <a:p>
            <a:pPr algn="r"/>
            <a:r>
              <a:rPr kumimoji="0" lang="en-US" sz="1600" b="0" dirty="0" smtClean="0">
                <a:solidFill>
                  <a:srgbClr val="000000"/>
                </a:solidFill>
                <a:latin typeface="Times New Roman" pitchFamily="18" charset="0"/>
                <a:cs typeface="Times New Roman" pitchFamily="18" charset="0"/>
              </a:rPr>
              <a:t>4.9</a:t>
            </a:r>
            <a:endParaRPr kumimoji="0" lang="en-US" sz="1600" b="0" dirty="0">
              <a:solidFill>
                <a:schemeClr val="tx1"/>
              </a:solidFill>
              <a:latin typeface="Times New Roman" pitchFamily="18" charset="0"/>
              <a:cs typeface="Times New Roman" pitchFamily="18" charset="0"/>
            </a:endParaRPr>
          </a:p>
        </p:txBody>
      </p:sp>
      <p:sp>
        <p:nvSpPr>
          <p:cNvPr id="164" name="Rectangle 1052"/>
          <p:cNvSpPr>
            <a:spLocks noChangeArrowheads="1"/>
          </p:cNvSpPr>
          <p:nvPr/>
        </p:nvSpPr>
        <p:spPr bwMode="auto">
          <a:xfrm>
            <a:off x="6294374" y="3137535"/>
            <a:ext cx="1056379" cy="246221"/>
          </a:xfrm>
          <a:prstGeom prst="rect">
            <a:avLst/>
          </a:prstGeom>
          <a:noFill/>
          <a:ln w="9525">
            <a:noFill/>
            <a:miter lim="800000"/>
            <a:headEnd/>
            <a:tailEnd/>
          </a:ln>
        </p:spPr>
        <p:txBody>
          <a:bodyPr wrap="none" lIns="0" tIns="0" rIns="0" bIns="0">
            <a:prstTxWarp prst="textNoShape">
              <a:avLst/>
            </a:prstTxWarp>
            <a:spAutoFit/>
          </a:bodyPr>
          <a:lstStyle/>
          <a:p>
            <a:r>
              <a:rPr kumimoji="0" lang="en-US" sz="1600" b="0" dirty="0" smtClean="0">
                <a:solidFill>
                  <a:srgbClr val="000000"/>
                </a:solidFill>
                <a:latin typeface="Times New Roman" pitchFamily="18" charset="0"/>
                <a:cs typeface="Times New Roman" pitchFamily="18" charset="0"/>
              </a:rPr>
              <a:t>Sierra Leone</a:t>
            </a:r>
            <a:endParaRPr kumimoji="0" lang="en-US" sz="1600" b="0" dirty="0">
              <a:solidFill>
                <a:schemeClr val="tx1"/>
              </a:solidFill>
              <a:latin typeface="Times New Roman" pitchFamily="18" charset="0"/>
              <a:cs typeface="Times New Roman" pitchFamily="18" charset="0"/>
            </a:endParaRPr>
          </a:p>
        </p:txBody>
      </p:sp>
      <p:sp>
        <p:nvSpPr>
          <p:cNvPr id="165" name="Rectangle 1053"/>
          <p:cNvSpPr>
            <a:spLocks noChangeArrowheads="1"/>
          </p:cNvSpPr>
          <p:nvPr/>
        </p:nvSpPr>
        <p:spPr bwMode="auto">
          <a:xfrm>
            <a:off x="8548822" y="3137535"/>
            <a:ext cx="256480" cy="246221"/>
          </a:xfrm>
          <a:prstGeom prst="rect">
            <a:avLst/>
          </a:prstGeom>
          <a:noFill/>
          <a:ln w="9525">
            <a:noFill/>
            <a:miter lim="800000"/>
            <a:headEnd/>
            <a:tailEnd/>
          </a:ln>
        </p:spPr>
        <p:txBody>
          <a:bodyPr wrap="none" lIns="0" tIns="0" rIns="0" bIns="0">
            <a:prstTxWarp prst="textNoShape">
              <a:avLst/>
            </a:prstTxWarp>
            <a:spAutoFit/>
          </a:bodyPr>
          <a:lstStyle/>
          <a:p>
            <a:pPr algn="r"/>
            <a:r>
              <a:rPr kumimoji="0" lang="en-US" sz="1600" b="0" dirty="0" smtClean="0">
                <a:solidFill>
                  <a:srgbClr val="000000"/>
                </a:solidFill>
                <a:latin typeface="Times New Roman" pitchFamily="18" charset="0"/>
                <a:cs typeface="Times New Roman" pitchFamily="18" charset="0"/>
              </a:rPr>
              <a:t>4.9</a:t>
            </a:r>
            <a:endParaRPr kumimoji="0" lang="en-US" sz="1600" b="0" dirty="0">
              <a:solidFill>
                <a:schemeClr val="tx1"/>
              </a:solidFill>
              <a:latin typeface="Times New Roman" pitchFamily="18" charset="0"/>
              <a:cs typeface="Times New Roman" pitchFamily="18" charset="0"/>
            </a:endParaRPr>
          </a:p>
        </p:txBody>
      </p:sp>
      <p:sp>
        <p:nvSpPr>
          <p:cNvPr id="166" name="Rectangle 1054"/>
          <p:cNvSpPr>
            <a:spLocks noChangeArrowheads="1"/>
          </p:cNvSpPr>
          <p:nvPr/>
        </p:nvSpPr>
        <p:spPr bwMode="auto">
          <a:xfrm>
            <a:off x="8548822" y="3382010"/>
            <a:ext cx="256480" cy="246221"/>
          </a:xfrm>
          <a:prstGeom prst="rect">
            <a:avLst/>
          </a:prstGeom>
          <a:noFill/>
          <a:ln w="9525">
            <a:noFill/>
            <a:miter lim="800000"/>
            <a:headEnd/>
            <a:tailEnd/>
          </a:ln>
        </p:spPr>
        <p:txBody>
          <a:bodyPr wrap="none" lIns="0" tIns="0" rIns="0" bIns="0">
            <a:prstTxWarp prst="textNoShape">
              <a:avLst/>
            </a:prstTxWarp>
            <a:spAutoFit/>
          </a:bodyPr>
          <a:lstStyle/>
          <a:p>
            <a:pPr algn="r"/>
            <a:r>
              <a:rPr kumimoji="0" lang="en-US" sz="1600" b="0" dirty="0" smtClean="0">
                <a:solidFill>
                  <a:srgbClr val="000000"/>
                </a:solidFill>
                <a:latin typeface="Times New Roman" pitchFamily="18" charset="0"/>
                <a:cs typeface="Times New Roman" pitchFamily="18" charset="0"/>
              </a:rPr>
              <a:t>4.9</a:t>
            </a:r>
            <a:endParaRPr kumimoji="0" lang="en-US" sz="1600" b="0" dirty="0">
              <a:solidFill>
                <a:schemeClr val="tx1"/>
              </a:solidFill>
              <a:latin typeface="Times New Roman" pitchFamily="18" charset="0"/>
              <a:cs typeface="Times New Roman" pitchFamily="18" charset="0"/>
            </a:endParaRPr>
          </a:p>
        </p:txBody>
      </p:sp>
      <p:sp>
        <p:nvSpPr>
          <p:cNvPr id="167" name="Rectangle 1055"/>
          <p:cNvSpPr>
            <a:spLocks noChangeArrowheads="1"/>
          </p:cNvSpPr>
          <p:nvPr/>
        </p:nvSpPr>
        <p:spPr bwMode="auto">
          <a:xfrm>
            <a:off x="6294374" y="3382010"/>
            <a:ext cx="1615827" cy="246221"/>
          </a:xfrm>
          <a:prstGeom prst="rect">
            <a:avLst/>
          </a:prstGeom>
          <a:noFill/>
          <a:ln w="9525">
            <a:noFill/>
            <a:miter lim="800000"/>
            <a:headEnd/>
            <a:tailEnd/>
          </a:ln>
        </p:spPr>
        <p:txBody>
          <a:bodyPr wrap="none" lIns="0" tIns="0" rIns="0" bIns="0">
            <a:prstTxWarp prst="textNoShape">
              <a:avLst/>
            </a:prstTxWarp>
            <a:spAutoFit/>
          </a:bodyPr>
          <a:lstStyle/>
          <a:p>
            <a:r>
              <a:rPr kumimoji="0" lang="en-US" sz="1600" b="0" dirty="0" smtClean="0">
                <a:solidFill>
                  <a:srgbClr val="000000"/>
                </a:solidFill>
                <a:latin typeface="Times New Roman" pitchFamily="18" charset="0"/>
                <a:cs typeface="Times New Roman" pitchFamily="18" charset="0"/>
              </a:rPr>
              <a:t>Congo, Republic of</a:t>
            </a:r>
            <a:endParaRPr kumimoji="0" lang="en-US" sz="1600" b="0" dirty="0">
              <a:solidFill>
                <a:schemeClr val="tx1"/>
              </a:solidFill>
              <a:latin typeface="Times New Roman" pitchFamily="18" charset="0"/>
              <a:cs typeface="Times New Roman" pitchFamily="18" charset="0"/>
            </a:endParaRPr>
          </a:p>
        </p:txBody>
      </p:sp>
      <p:sp>
        <p:nvSpPr>
          <p:cNvPr id="168" name="Rectangle 1056"/>
          <p:cNvSpPr>
            <a:spLocks noChangeArrowheads="1"/>
          </p:cNvSpPr>
          <p:nvPr/>
        </p:nvSpPr>
        <p:spPr bwMode="auto">
          <a:xfrm>
            <a:off x="8548822" y="3624898"/>
            <a:ext cx="256480" cy="246221"/>
          </a:xfrm>
          <a:prstGeom prst="rect">
            <a:avLst/>
          </a:prstGeom>
          <a:noFill/>
          <a:ln w="9525">
            <a:noFill/>
            <a:miter lim="800000"/>
            <a:headEnd/>
            <a:tailEnd/>
          </a:ln>
        </p:spPr>
        <p:txBody>
          <a:bodyPr wrap="none" lIns="0" tIns="0" rIns="0" bIns="0">
            <a:prstTxWarp prst="textNoShape">
              <a:avLst/>
            </a:prstTxWarp>
            <a:spAutoFit/>
          </a:bodyPr>
          <a:lstStyle/>
          <a:p>
            <a:pPr algn="r"/>
            <a:r>
              <a:rPr kumimoji="0" lang="en-US" sz="1600" b="0" dirty="0" smtClean="0">
                <a:solidFill>
                  <a:srgbClr val="000000"/>
                </a:solidFill>
                <a:latin typeface="Times New Roman" pitchFamily="18" charset="0"/>
                <a:cs typeface="Times New Roman" pitchFamily="18" charset="0"/>
              </a:rPr>
              <a:t>4.9</a:t>
            </a:r>
            <a:endParaRPr kumimoji="0" lang="en-US" sz="1600" b="0" dirty="0">
              <a:solidFill>
                <a:schemeClr val="tx1"/>
              </a:solidFill>
              <a:latin typeface="Times New Roman" pitchFamily="18" charset="0"/>
              <a:cs typeface="Times New Roman" pitchFamily="18" charset="0"/>
            </a:endParaRPr>
          </a:p>
        </p:txBody>
      </p:sp>
      <p:sp>
        <p:nvSpPr>
          <p:cNvPr id="169" name="Rectangle 1057"/>
          <p:cNvSpPr>
            <a:spLocks noChangeArrowheads="1"/>
          </p:cNvSpPr>
          <p:nvPr/>
        </p:nvSpPr>
        <p:spPr bwMode="auto">
          <a:xfrm>
            <a:off x="6294374" y="4112260"/>
            <a:ext cx="673261" cy="246221"/>
          </a:xfrm>
          <a:prstGeom prst="rect">
            <a:avLst/>
          </a:prstGeom>
          <a:noFill/>
          <a:ln w="9525">
            <a:noFill/>
            <a:miter lim="800000"/>
            <a:headEnd/>
            <a:tailEnd/>
          </a:ln>
        </p:spPr>
        <p:txBody>
          <a:bodyPr wrap="none" lIns="0" tIns="0" rIns="0" bIns="0">
            <a:prstTxWarp prst="textNoShape">
              <a:avLst/>
            </a:prstTxWarp>
            <a:spAutoFit/>
          </a:bodyPr>
          <a:lstStyle/>
          <a:p>
            <a:r>
              <a:rPr kumimoji="0" lang="en-US" sz="1600" b="0" dirty="0" smtClean="0">
                <a:solidFill>
                  <a:srgbClr val="000000"/>
                </a:solidFill>
                <a:latin typeface="Times New Roman" pitchFamily="18" charset="0"/>
                <a:cs typeface="Times New Roman" pitchFamily="18" charset="0"/>
              </a:rPr>
              <a:t>Burundi</a:t>
            </a:r>
            <a:endParaRPr kumimoji="0" lang="en-US" sz="1600" b="0" dirty="0">
              <a:solidFill>
                <a:srgbClr val="000000"/>
              </a:solidFill>
              <a:latin typeface="Times New Roman" pitchFamily="18" charset="0"/>
              <a:cs typeface="Times New Roman" pitchFamily="18" charset="0"/>
            </a:endParaRPr>
          </a:p>
        </p:txBody>
      </p:sp>
      <p:sp>
        <p:nvSpPr>
          <p:cNvPr id="170" name="Rectangle 1058"/>
          <p:cNvSpPr>
            <a:spLocks noChangeArrowheads="1"/>
          </p:cNvSpPr>
          <p:nvPr/>
        </p:nvSpPr>
        <p:spPr bwMode="auto">
          <a:xfrm>
            <a:off x="8548822" y="3869373"/>
            <a:ext cx="256480" cy="246221"/>
          </a:xfrm>
          <a:prstGeom prst="rect">
            <a:avLst/>
          </a:prstGeom>
          <a:noFill/>
          <a:ln w="9525">
            <a:noFill/>
            <a:miter lim="800000"/>
            <a:headEnd/>
            <a:tailEnd/>
          </a:ln>
        </p:spPr>
        <p:txBody>
          <a:bodyPr wrap="none" lIns="0" tIns="0" rIns="0" bIns="0">
            <a:prstTxWarp prst="textNoShape">
              <a:avLst/>
            </a:prstTxWarp>
            <a:spAutoFit/>
          </a:bodyPr>
          <a:lstStyle/>
          <a:p>
            <a:pPr algn="r"/>
            <a:r>
              <a:rPr kumimoji="0" lang="en-US" sz="1600" b="0" dirty="0" smtClean="0">
                <a:solidFill>
                  <a:srgbClr val="000000"/>
                </a:solidFill>
                <a:latin typeface="Times New Roman" pitchFamily="18" charset="0"/>
                <a:cs typeface="Times New Roman" pitchFamily="18" charset="0"/>
              </a:rPr>
              <a:t>4.8</a:t>
            </a:r>
            <a:endParaRPr kumimoji="0" lang="en-US" sz="1600" b="0" dirty="0">
              <a:solidFill>
                <a:schemeClr val="tx1"/>
              </a:solidFill>
              <a:latin typeface="Times New Roman" pitchFamily="18" charset="0"/>
              <a:cs typeface="Times New Roman" pitchFamily="18" charset="0"/>
            </a:endParaRPr>
          </a:p>
        </p:txBody>
      </p:sp>
      <p:sp>
        <p:nvSpPr>
          <p:cNvPr id="171" name="Rectangle 1059"/>
          <p:cNvSpPr>
            <a:spLocks noChangeArrowheads="1"/>
          </p:cNvSpPr>
          <p:nvPr/>
        </p:nvSpPr>
        <p:spPr bwMode="auto">
          <a:xfrm>
            <a:off x="6294374" y="4356735"/>
            <a:ext cx="878446" cy="246221"/>
          </a:xfrm>
          <a:prstGeom prst="rect">
            <a:avLst/>
          </a:prstGeom>
          <a:noFill/>
          <a:ln w="9525">
            <a:noFill/>
            <a:miter lim="800000"/>
            <a:headEnd/>
            <a:tailEnd/>
          </a:ln>
        </p:spPr>
        <p:txBody>
          <a:bodyPr wrap="none" lIns="0" tIns="0" rIns="0" bIns="0">
            <a:prstTxWarp prst="textNoShape">
              <a:avLst/>
            </a:prstTxWarp>
            <a:spAutoFit/>
          </a:bodyPr>
          <a:lstStyle/>
          <a:p>
            <a:r>
              <a:rPr kumimoji="0" lang="en-US" sz="1600" b="0" dirty="0" smtClean="0">
                <a:solidFill>
                  <a:srgbClr val="000000"/>
                </a:solidFill>
                <a:latin typeface="Times New Roman" pitchFamily="18" charset="0"/>
                <a:cs typeface="Times New Roman" pitchFamily="18" charset="0"/>
              </a:rPr>
              <a:t>Zimbabwe</a:t>
            </a:r>
            <a:endParaRPr kumimoji="0" lang="en-US" sz="1600" b="0" dirty="0">
              <a:solidFill>
                <a:schemeClr val="tx1"/>
              </a:solidFill>
              <a:latin typeface="Times New Roman" pitchFamily="18" charset="0"/>
              <a:cs typeface="Times New Roman" pitchFamily="18" charset="0"/>
            </a:endParaRPr>
          </a:p>
        </p:txBody>
      </p:sp>
      <p:sp>
        <p:nvSpPr>
          <p:cNvPr id="172" name="Rectangle 1060"/>
          <p:cNvSpPr>
            <a:spLocks noChangeArrowheads="1"/>
          </p:cNvSpPr>
          <p:nvPr/>
        </p:nvSpPr>
        <p:spPr bwMode="auto">
          <a:xfrm>
            <a:off x="8548822" y="4112260"/>
            <a:ext cx="307777" cy="246221"/>
          </a:xfrm>
          <a:prstGeom prst="rect">
            <a:avLst/>
          </a:prstGeom>
          <a:noFill/>
          <a:ln w="9525">
            <a:noFill/>
            <a:miter lim="800000"/>
            <a:headEnd/>
            <a:tailEnd/>
          </a:ln>
        </p:spPr>
        <p:txBody>
          <a:bodyPr wrap="none" lIns="0" tIns="0" rIns="0" bIns="0">
            <a:prstTxWarp prst="textNoShape">
              <a:avLst/>
            </a:prstTxWarp>
            <a:spAutoFit/>
          </a:bodyPr>
          <a:lstStyle/>
          <a:p>
            <a:pPr algn="r"/>
            <a:r>
              <a:rPr kumimoji="0" lang="en-US" sz="1600" b="0" dirty="0" smtClean="0">
                <a:solidFill>
                  <a:srgbClr val="000000"/>
                </a:solidFill>
                <a:latin typeface="Times New Roman" pitchFamily="18" charset="0"/>
                <a:cs typeface="Times New Roman" pitchFamily="18" charset="0"/>
              </a:rPr>
              <a:t>4.7 </a:t>
            </a:r>
            <a:endParaRPr kumimoji="0" lang="en-US" sz="1600" b="0" dirty="0">
              <a:solidFill>
                <a:schemeClr val="tx1"/>
              </a:solidFill>
              <a:latin typeface="Times New Roman" pitchFamily="18" charset="0"/>
              <a:cs typeface="Times New Roman" pitchFamily="18" charset="0"/>
            </a:endParaRPr>
          </a:p>
        </p:txBody>
      </p:sp>
      <p:sp>
        <p:nvSpPr>
          <p:cNvPr id="173" name="Rectangle 1061"/>
          <p:cNvSpPr>
            <a:spLocks noChangeArrowheads="1"/>
          </p:cNvSpPr>
          <p:nvPr/>
        </p:nvSpPr>
        <p:spPr bwMode="auto">
          <a:xfrm>
            <a:off x="8548822" y="4356735"/>
            <a:ext cx="307777" cy="246221"/>
          </a:xfrm>
          <a:prstGeom prst="rect">
            <a:avLst/>
          </a:prstGeom>
          <a:noFill/>
          <a:ln w="9525">
            <a:noFill/>
            <a:miter lim="800000"/>
            <a:headEnd/>
            <a:tailEnd/>
          </a:ln>
        </p:spPr>
        <p:txBody>
          <a:bodyPr wrap="none" lIns="0" tIns="0" rIns="0" bIns="0">
            <a:prstTxWarp prst="textNoShape">
              <a:avLst/>
            </a:prstTxWarp>
            <a:spAutoFit/>
          </a:bodyPr>
          <a:lstStyle/>
          <a:p>
            <a:pPr algn="r"/>
            <a:r>
              <a:rPr kumimoji="0" lang="en-US" sz="1600" b="0" dirty="0" smtClean="0">
                <a:solidFill>
                  <a:srgbClr val="000000"/>
                </a:solidFill>
                <a:latin typeface="Times New Roman" pitchFamily="18" charset="0"/>
                <a:cs typeface="Times New Roman" pitchFamily="18" charset="0"/>
              </a:rPr>
              <a:t>4.6 </a:t>
            </a:r>
            <a:endParaRPr kumimoji="0" lang="en-US" sz="1600" b="0" dirty="0">
              <a:solidFill>
                <a:schemeClr val="tx1"/>
              </a:solidFill>
              <a:latin typeface="Times New Roman" pitchFamily="18" charset="0"/>
              <a:cs typeface="Times New Roman" pitchFamily="18" charset="0"/>
            </a:endParaRPr>
          </a:p>
        </p:txBody>
      </p:sp>
      <p:sp>
        <p:nvSpPr>
          <p:cNvPr id="174" name="Rectangle 1062"/>
          <p:cNvSpPr>
            <a:spLocks noChangeArrowheads="1"/>
          </p:cNvSpPr>
          <p:nvPr/>
        </p:nvSpPr>
        <p:spPr bwMode="auto">
          <a:xfrm>
            <a:off x="6294374" y="4599623"/>
            <a:ext cx="1198563" cy="244475"/>
          </a:xfrm>
          <a:prstGeom prst="rect">
            <a:avLst/>
          </a:prstGeom>
          <a:noFill/>
          <a:ln w="9525">
            <a:noFill/>
            <a:miter lim="800000"/>
            <a:headEnd/>
            <a:tailEnd/>
          </a:ln>
        </p:spPr>
        <p:txBody>
          <a:bodyPr wrap="none" lIns="0" tIns="0" rIns="0" bIns="0">
            <a:prstTxWarp prst="textNoShape">
              <a:avLst/>
            </a:prstTxWarp>
            <a:spAutoFit/>
          </a:bodyPr>
          <a:lstStyle/>
          <a:p>
            <a:r>
              <a:rPr kumimoji="0" lang="en-US" sz="1600" b="0" dirty="0">
                <a:solidFill>
                  <a:srgbClr val="000000"/>
                </a:solidFill>
                <a:latin typeface="Times New Roman" pitchFamily="18" charset="0"/>
                <a:cs typeface="Times New Roman" pitchFamily="18" charset="0"/>
              </a:rPr>
              <a:t>Guinea-Bissau</a:t>
            </a:r>
            <a:endParaRPr kumimoji="0" lang="en-US" sz="1600" b="0" dirty="0">
              <a:solidFill>
                <a:schemeClr val="tx1"/>
              </a:solidFill>
              <a:latin typeface="Times New Roman" pitchFamily="18" charset="0"/>
              <a:cs typeface="Times New Roman" pitchFamily="18" charset="0"/>
            </a:endParaRPr>
          </a:p>
        </p:txBody>
      </p:sp>
      <p:sp>
        <p:nvSpPr>
          <p:cNvPr id="175" name="Rectangle 1063"/>
          <p:cNvSpPr>
            <a:spLocks noChangeArrowheads="1"/>
          </p:cNvSpPr>
          <p:nvPr/>
        </p:nvSpPr>
        <p:spPr bwMode="auto">
          <a:xfrm>
            <a:off x="8548822" y="4599623"/>
            <a:ext cx="256480" cy="246221"/>
          </a:xfrm>
          <a:prstGeom prst="rect">
            <a:avLst/>
          </a:prstGeom>
          <a:noFill/>
          <a:ln w="9525">
            <a:noFill/>
            <a:miter lim="800000"/>
            <a:headEnd/>
            <a:tailEnd/>
          </a:ln>
        </p:spPr>
        <p:txBody>
          <a:bodyPr wrap="none" lIns="0" tIns="0" rIns="0" bIns="0">
            <a:prstTxWarp prst="textNoShape">
              <a:avLst/>
            </a:prstTxWarp>
            <a:spAutoFit/>
          </a:bodyPr>
          <a:lstStyle/>
          <a:p>
            <a:pPr algn="r"/>
            <a:r>
              <a:rPr kumimoji="0" lang="en-US" sz="1600" b="0" dirty="0" smtClean="0">
                <a:solidFill>
                  <a:srgbClr val="000000"/>
                </a:solidFill>
                <a:latin typeface="Times New Roman" pitchFamily="18" charset="0"/>
                <a:cs typeface="Times New Roman" pitchFamily="18" charset="0"/>
              </a:rPr>
              <a:t>4.3</a:t>
            </a:r>
            <a:endParaRPr kumimoji="0" lang="en-US" sz="1600" b="0" dirty="0">
              <a:solidFill>
                <a:schemeClr val="tx1"/>
              </a:solidFill>
              <a:latin typeface="Times New Roman" pitchFamily="18" charset="0"/>
              <a:cs typeface="Times New Roman" pitchFamily="18" charset="0"/>
            </a:endParaRPr>
          </a:p>
        </p:txBody>
      </p:sp>
      <p:sp>
        <p:nvSpPr>
          <p:cNvPr id="176" name="Rectangle 1064"/>
          <p:cNvSpPr>
            <a:spLocks noChangeArrowheads="1"/>
          </p:cNvSpPr>
          <p:nvPr/>
        </p:nvSpPr>
        <p:spPr bwMode="auto">
          <a:xfrm>
            <a:off x="6294374" y="4844098"/>
            <a:ext cx="1532471" cy="246221"/>
          </a:xfrm>
          <a:prstGeom prst="rect">
            <a:avLst/>
          </a:prstGeom>
          <a:noFill/>
          <a:ln w="9525">
            <a:noFill/>
            <a:miter lim="800000"/>
            <a:headEnd/>
            <a:tailEnd/>
          </a:ln>
        </p:spPr>
        <p:txBody>
          <a:bodyPr wrap="none" lIns="0" tIns="0" rIns="0" bIns="0">
            <a:prstTxWarp prst="textNoShape">
              <a:avLst/>
            </a:prstTxWarp>
            <a:spAutoFit/>
          </a:bodyPr>
          <a:lstStyle/>
          <a:p>
            <a:r>
              <a:rPr kumimoji="0" lang="en-US" sz="1600" b="0" dirty="0">
                <a:solidFill>
                  <a:srgbClr val="000000"/>
                </a:solidFill>
                <a:latin typeface="Times New Roman" pitchFamily="18" charset="0"/>
                <a:cs typeface="Times New Roman" pitchFamily="18" charset="0"/>
              </a:rPr>
              <a:t>Congo, Dem. Rep</a:t>
            </a:r>
            <a:r>
              <a:rPr kumimoji="0" lang="en-US" sz="1600" b="0" dirty="0" smtClean="0">
                <a:solidFill>
                  <a:srgbClr val="000000"/>
                </a:solidFill>
                <a:latin typeface="Times New Roman" pitchFamily="18" charset="0"/>
                <a:cs typeface="Times New Roman" pitchFamily="18" charset="0"/>
              </a:rPr>
              <a:t>.</a:t>
            </a:r>
            <a:endParaRPr kumimoji="0" lang="en-US" sz="1600" b="0" dirty="0">
              <a:solidFill>
                <a:schemeClr val="tx1"/>
              </a:solidFill>
              <a:latin typeface="Times New Roman" pitchFamily="18" charset="0"/>
              <a:cs typeface="Times New Roman" pitchFamily="18" charset="0"/>
            </a:endParaRPr>
          </a:p>
        </p:txBody>
      </p:sp>
      <p:sp>
        <p:nvSpPr>
          <p:cNvPr id="177" name="Rectangle 1065"/>
          <p:cNvSpPr>
            <a:spLocks noChangeArrowheads="1"/>
          </p:cNvSpPr>
          <p:nvPr/>
        </p:nvSpPr>
        <p:spPr bwMode="auto">
          <a:xfrm>
            <a:off x="8548822" y="4844098"/>
            <a:ext cx="256480" cy="246221"/>
          </a:xfrm>
          <a:prstGeom prst="rect">
            <a:avLst/>
          </a:prstGeom>
          <a:noFill/>
          <a:ln w="9525">
            <a:noFill/>
            <a:miter lim="800000"/>
            <a:headEnd/>
            <a:tailEnd/>
          </a:ln>
        </p:spPr>
        <p:txBody>
          <a:bodyPr wrap="none" lIns="0" tIns="0" rIns="0" bIns="0">
            <a:prstTxWarp prst="textNoShape">
              <a:avLst/>
            </a:prstTxWarp>
            <a:spAutoFit/>
          </a:bodyPr>
          <a:lstStyle/>
          <a:p>
            <a:pPr algn="r"/>
            <a:r>
              <a:rPr kumimoji="0" lang="en-US" sz="1600" b="0" dirty="0" smtClean="0">
                <a:solidFill>
                  <a:srgbClr val="000000"/>
                </a:solidFill>
                <a:latin typeface="Times New Roman" pitchFamily="18" charset="0"/>
                <a:cs typeface="Times New Roman" pitchFamily="18" charset="0"/>
              </a:rPr>
              <a:t>4.1</a:t>
            </a:r>
            <a:endParaRPr kumimoji="0" lang="en-US" sz="1600" b="0" dirty="0">
              <a:solidFill>
                <a:schemeClr val="tx1"/>
              </a:solidFill>
              <a:latin typeface="Times New Roman" pitchFamily="18" charset="0"/>
              <a:cs typeface="Times New Roman" pitchFamily="18" charset="0"/>
            </a:endParaRPr>
          </a:p>
        </p:txBody>
      </p:sp>
      <p:sp>
        <p:nvSpPr>
          <p:cNvPr id="178" name="Rectangle 1066"/>
          <p:cNvSpPr>
            <a:spLocks noChangeArrowheads="1"/>
          </p:cNvSpPr>
          <p:nvPr/>
        </p:nvSpPr>
        <p:spPr bwMode="auto">
          <a:xfrm>
            <a:off x="6294374" y="5086985"/>
            <a:ext cx="799899" cy="246221"/>
          </a:xfrm>
          <a:prstGeom prst="rect">
            <a:avLst/>
          </a:prstGeom>
          <a:noFill/>
          <a:ln w="9525">
            <a:noFill/>
            <a:miter lim="800000"/>
            <a:headEnd/>
            <a:tailEnd/>
          </a:ln>
        </p:spPr>
        <p:txBody>
          <a:bodyPr wrap="none" lIns="0" tIns="0" rIns="0" bIns="0">
            <a:prstTxWarp prst="textNoShape">
              <a:avLst/>
            </a:prstTxWarp>
            <a:spAutoFit/>
          </a:bodyPr>
          <a:lstStyle/>
          <a:p>
            <a:r>
              <a:rPr kumimoji="0" lang="en-US" sz="1600" b="0" dirty="0">
                <a:solidFill>
                  <a:srgbClr val="000000"/>
                </a:solidFill>
                <a:latin typeface="Times New Roman" pitchFamily="18" charset="0"/>
                <a:cs typeface="Times New Roman" pitchFamily="18" charset="0"/>
              </a:rPr>
              <a:t>Myanmar</a:t>
            </a:r>
            <a:endParaRPr kumimoji="0" lang="en-US" sz="1600" b="0" dirty="0">
              <a:solidFill>
                <a:schemeClr val="tx1"/>
              </a:solidFill>
              <a:latin typeface="Times New Roman" pitchFamily="18" charset="0"/>
              <a:cs typeface="Times New Roman" pitchFamily="18" charset="0"/>
            </a:endParaRPr>
          </a:p>
        </p:txBody>
      </p:sp>
      <p:sp>
        <p:nvSpPr>
          <p:cNvPr id="179" name="Rectangle 1067"/>
          <p:cNvSpPr>
            <a:spLocks noChangeArrowheads="1"/>
          </p:cNvSpPr>
          <p:nvPr/>
        </p:nvSpPr>
        <p:spPr bwMode="auto">
          <a:xfrm>
            <a:off x="8548822" y="5086985"/>
            <a:ext cx="256480" cy="246221"/>
          </a:xfrm>
          <a:prstGeom prst="rect">
            <a:avLst/>
          </a:prstGeom>
          <a:noFill/>
          <a:ln w="9525">
            <a:noFill/>
            <a:miter lim="800000"/>
            <a:headEnd/>
            <a:tailEnd/>
          </a:ln>
        </p:spPr>
        <p:txBody>
          <a:bodyPr wrap="none" lIns="0" tIns="0" rIns="0" bIns="0">
            <a:prstTxWarp prst="textNoShape">
              <a:avLst/>
            </a:prstTxWarp>
            <a:spAutoFit/>
          </a:bodyPr>
          <a:lstStyle/>
          <a:p>
            <a:pPr algn="r"/>
            <a:r>
              <a:rPr kumimoji="0" lang="en-US" sz="1600" b="0" dirty="0" smtClean="0">
                <a:solidFill>
                  <a:srgbClr val="000000"/>
                </a:solidFill>
                <a:latin typeface="Times New Roman" pitchFamily="18" charset="0"/>
                <a:cs typeface="Times New Roman" pitchFamily="18" charset="0"/>
              </a:rPr>
              <a:t>3.8</a:t>
            </a:r>
            <a:endParaRPr kumimoji="0" lang="en-US" sz="1600" b="0" dirty="0">
              <a:solidFill>
                <a:schemeClr val="tx1"/>
              </a:solidFill>
              <a:latin typeface="Times New Roman" pitchFamily="18" charset="0"/>
              <a:cs typeface="Times New Roman" pitchFamily="18" charset="0"/>
            </a:endParaRPr>
          </a:p>
        </p:txBody>
      </p:sp>
      <p:sp>
        <p:nvSpPr>
          <p:cNvPr id="180" name="Rectangle 1068"/>
          <p:cNvSpPr>
            <a:spLocks noChangeArrowheads="1"/>
          </p:cNvSpPr>
          <p:nvPr/>
        </p:nvSpPr>
        <p:spPr bwMode="auto">
          <a:xfrm>
            <a:off x="325374" y="2893060"/>
            <a:ext cx="1003300" cy="244475"/>
          </a:xfrm>
          <a:prstGeom prst="rect">
            <a:avLst/>
          </a:prstGeom>
          <a:noFill/>
          <a:ln w="9525">
            <a:noFill/>
            <a:miter lim="800000"/>
            <a:headEnd/>
            <a:tailEnd/>
          </a:ln>
        </p:spPr>
        <p:txBody>
          <a:bodyPr wrap="none" lIns="0" tIns="0" rIns="0" bIns="0">
            <a:prstTxWarp prst="textNoShape">
              <a:avLst/>
            </a:prstTxWarp>
            <a:spAutoFit/>
          </a:bodyPr>
          <a:lstStyle/>
          <a:p>
            <a:r>
              <a:rPr kumimoji="0" lang="en-US" sz="1600" b="0">
                <a:solidFill>
                  <a:srgbClr val="000000"/>
                </a:solidFill>
                <a:latin typeface="Times New Roman" pitchFamily="18" charset="0"/>
                <a:cs typeface="Times New Roman" pitchFamily="18" charset="0"/>
              </a:rPr>
              <a:t>Hong Kong </a:t>
            </a:r>
            <a:endParaRPr kumimoji="0" lang="en-US" sz="1600" b="0">
              <a:solidFill>
                <a:schemeClr val="tx1"/>
              </a:solidFill>
              <a:latin typeface="Times New Roman" pitchFamily="18" charset="0"/>
              <a:cs typeface="Times New Roman" pitchFamily="18" charset="0"/>
            </a:endParaRPr>
          </a:p>
        </p:txBody>
      </p:sp>
      <p:sp>
        <p:nvSpPr>
          <p:cNvPr id="181" name="Rectangle 1069"/>
          <p:cNvSpPr>
            <a:spLocks noChangeArrowheads="1"/>
          </p:cNvSpPr>
          <p:nvPr/>
        </p:nvSpPr>
        <p:spPr bwMode="auto">
          <a:xfrm>
            <a:off x="2581410" y="2893060"/>
            <a:ext cx="256480" cy="246221"/>
          </a:xfrm>
          <a:prstGeom prst="rect">
            <a:avLst/>
          </a:prstGeom>
          <a:noFill/>
          <a:ln w="9525">
            <a:noFill/>
            <a:miter lim="800000"/>
            <a:headEnd/>
            <a:tailEnd/>
          </a:ln>
        </p:spPr>
        <p:txBody>
          <a:bodyPr wrap="none" lIns="0" tIns="0" rIns="0" bIns="0">
            <a:prstTxWarp prst="textNoShape">
              <a:avLst/>
            </a:prstTxWarp>
            <a:spAutoFit/>
          </a:bodyPr>
          <a:lstStyle/>
          <a:p>
            <a:pPr algn="r"/>
            <a:r>
              <a:rPr kumimoji="0" lang="en-US" sz="1600" b="0" dirty="0" smtClean="0">
                <a:solidFill>
                  <a:srgbClr val="000000"/>
                </a:solidFill>
                <a:latin typeface="Times New Roman" pitchFamily="18" charset="0"/>
                <a:cs typeface="Times New Roman" pitchFamily="18" charset="0"/>
              </a:rPr>
              <a:t>8.9</a:t>
            </a:r>
            <a:endParaRPr kumimoji="0" lang="en-US" sz="1600" b="0" dirty="0">
              <a:solidFill>
                <a:schemeClr val="tx1"/>
              </a:solidFill>
              <a:latin typeface="Times New Roman" pitchFamily="18" charset="0"/>
              <a:cs typeface="Times New Roman" pitchFamily="18" charset="0"/>
            </a:endParaRPr>
          </a:p>
        </p:txBody>
      </p:sp>
      <p:sp>
        <p:nvSpPr>
          <p:cNvPr id="182" name="Rectangle 1070"/>
          <p:cNvSpPr>
            <a:spLocks noChangeArrowheads="1"/>
          </p:cNvSpPr>
          <p:nvPr/>
        </p:nvSpPr>
        <p:spPr bwMode="auto">
          <a:xfrm>
            <a:off x="325374" y="3137535"/>
            <a:ext cx="825500" cy="244475"/>
          </a:xfrm>
          <a:prstGeom prst="rect">
            <a:avLst/>
          </a:prstGeom>
          <a:noFill/>
          <a:ln w="9525">
            <a:noFill/>
            <a:miter lim="800000"/>
            <a:headEnd/>
            <a:tailEnd/>
          </a:ln>
        </p:spPr>
        <p:txBody>
          <a:bodyPr wrap="none" lIns="0" tIns="0" rIns="0" bIns="0">
            <a:prstTxWarp prst="textNoShape">
              <a:avLst/>
            </a:prstTxWarp>
            <a:spAutoFit/>
          </a:bodyPr>
          <a:lstStyle/>
          <a:p>
            <a:r>
              <a:rPr kumimoji="0" lang="en-US" sz="1600" b="0">
                <a:solidFill>
                  <a:srgbClr val="000000"/>
                </a:solidFill>
                <a:latin typeface="Times New Roman" pitchFamily="18" charset="0"/>
                <a:cs typeface="Times New Roman" pitchFamily="18" charset="0"/>
              </a:rPr>
              <a:t>Singapore</a:t>
            </a:r>
            <a:endParaRPr kumimoji="0" lang="en-US" sz="1600" b="0">
              <a:solidFill>
                <a:schemeClr val="tx1"/>
              </a:solidFill>
              <a:latin typeface="Times New Roman" pitchFamily="18" charset="0"/>
              <a:cs typeface="Times New Roman" pitchFamily="18" charset="0"/>
            </a:endParaRPr>
          </a:p>
        </p:txBody>
      </p:sp>
      <p:sp>
        <p:nvSpPr>
          <p:cNvPr id="183" name="Rectangle 1071"/>
          <p:cNvSpPr>
            <a:spLocks noChangeArrowheads="1"/>
          </p:cNvSpPr>
          <p:nvPr/>
        </p:nvSpPr>
        <p:spPr bwMode="auto">
          <a:xfrm>
            <a:off x="2581410" y="3137535"/>
            <a:ext cx="256480" cy="246221"/>
          </a:xfrm>
          <a:prstGeom prst="rect">
            <a:avLst/>
          </a:prstGeom>
          <a:noFill/>
          <a:ln w="9525">
            <a:noFill/>
            <a:miter lim="800000"/>
            <a:headEnd/>
            <a:tailEnd/>
          </a:ln>
        </p:spPr>
        <p:txBody>
          <a:bodyPr wrap="none" lIns="0" tIns="0" rIns="0" bIns="0">
            <a:prstTxWarp prst="textNoShape">
              <a:avLst/>
            </a:prstTxWarp>
            <a:spAutoFit/>
          </a:bodyPr>
          <a:lstStyle/>
          <a:p>
            <a:pPr algn="r"/>
            <a:r>
              <a:rPr kumimoji="0" lang="en-US" sz="1600" b="0" dirty="0" smtClean="0">
                <a:solidFill>
                  <a:srgbClr val="000000"/>
                </a:solidFill>
                <a:latin typeface="Times New Roman" pitchFamily="18" charset="0"/>
                <a:cs typeface="Times New Roman" pitchFamily="18" charset="0"/>
              </a:rPr>
              <a:t>8.7</a:t>
            </a:r>
            <a:endParaRPr kumimoji="0" lang="en-US" sz="1600" b="0" dirty="0">
              <a:solidFill>
                <a:schemeClr val="tx1"/>
              </a:solidFill>
              <a:latin typeface="Times New Roman" pitchFamily="18" charset="0"/>
              <a:cs typeface="Times New Roman" pitchFamily="18" charset="0"/>
            </a:endParaRPr>
          </a:p>
        </p:txBody>
      </p:sp>
      <p:sp>
        <p:nvSpPr>
          <p:cNvPr id="184" name="Rectangle 1072"/>
          <p:cNvSpPr>
            <a:spLocks noChangeArrowheads="1"/>
          </p:cNvSpPr>
          <p:nvPr/>
        </p:nvSpPr>
        <p:spPr bwMode="auto">
          <a:xfrm>
            <a:off x="325374" y="3382010"/>
            <a:ext cx="1099660" cy="246221"/>
          </a:xfrm>
          <a:prstGeom prst="rect">
            <a:avLst/>
          </a:prstGeom>
          <a:noFill/>
          <a:ln w="9525">
            <a:noFill/>
            <a:miter lim="800000"/>
            <a:headEnd/>
            <a:tailEnd/>
          </a:ln>
        </p:spPr>
        <p:txBody>
          <a:bodyPr wrap="none" lIns="0" tIns="0" rIns="0" bIns="0">
            <a:prstTxWarp prst="textNoShape">
              <a:avLst/>
            </a:prstTxWarp>
            <a:spAutoFit/>
          </a:bodyPr>
          <a:lstStyle/>
          <a:p>
            <a:r>
              <a:rPr kumimoji="0" lang="en-US" sz="1600" b="0" dirty="0">
                <a:solidFill>
                  <a:srgbClr val="000000"/>
                </a:solidFill>
                <a:latin typeface="Times New Roman" pitchFamily="18" charset="0"/>
                <a:cs typeface="Times New Roman" pitchFamily="18" charset="0"/>
              </a:rPr>
              <a:t>New </a:t>
            </a:r>
            <a:r>
              <a:rPr kumimoji="0" lang="en-US" sz="1600" b="0" dirty="0" smtClean="0">
                <a:solidFill>
                  <a:srgbClr val="000000"/>
                </a:solidFill>
                <a:latin typeface="Times New Roman" pitchFamily="18" charset="0"/>
                <a:cs typeface="Times New Roman" pitchFamily="18" charset="0"/>
              </a:rPr>
              <a:t>Zealand</a:t>
            </a:r>
            <a:endParaRPr kumimoji="0" lang="en-US" sz="1600" b="0" dirty="0">
              <a:solidFill>
                <a:schemeClr val="tx1"/>
              </a:solidFill>
              <a:latin typeface="Times New Roman" pitchFamily="18" charset="0"/>
              <a:cs typeface="Times New Roman" pitchFamily="18" charset="0"/>
            </a:endParaRPr>
          </a:p>
        </p:txBody>
      </p:sp>
      <p:sp>
        <p:nvSpPr>
          <p:cNvPr id="185" name="Rectangle 1073"/>
          <p:cNvSpPr>
            <a:spLocks noChangeArrowheads="1"/>
          </p:cNvSpPr>
          <p:nvPr/>
        </p:nvSpPr>
        <p:spPr bwMode="auto">
          <a:xfrm>
            <a:off x="2581410" y="3382010"/>
            <a:ext cx="256480" cy="246221"/>
          </a:xfrm>
          <a:prstGeom prst="rect">
            <a:avLst/>
          </a:prstGeom>
          <a:noFill/>
          <a:ln w="9525">
            <a:noFill/>
            <a:miter lim="800000"/>
            <a:headEnd/>
            <a:tailEnd/>
          </a:ln>
        </p:spPr>
        <p:txBody>
          <a:bodyPr wrap="none" lIns="0" tIns="0" rIns="0" bIns="0">
            <a:prstTxWarp prst="textNoShape">
              <a:avLst/>
            </a:prstTxWarp>
            <a:spAutoFit/>
          </a:bodyPr>
          <a:lstStyle/>
          <a:p>
            <a:pPr algn="r"/>
            <a:r>
              <a:rPr kumimoji="0" lang="en-US" sz="1600" b="0" dirty="0" smtClean="0">
                <a:solidFill>
                  <a:srgbClr val="000000"/>
                </a:solidFill>
                <a:latin typeface="Times New Roman" pitchFamily="18" charset="0"/>
                <a:cs typeface="Times New Roman" pitchFamily="18" charset="0"/>
              </a:rPr>
              <a:t>8.3</a:t>
            </a:r>
            <a:endParaRPr kumimoji="0" lang="en-US" sz="1600" b="0" dirty="0">
              <a:solidFill>
                <a:schemeClr val="tx1"/>
              </a:solidFill>
              <a:latin typeface="Times New Roman" pitchFamily="18" charset="0"/>
              <a:cs typeface="Times New Roman" pitchFamily="18" charset="0"/>
            </a:endParaRPr>
          </a:p>
        </p:txBody>
      </p:sp>
      <p:sp>
        <p:nvSpPr>
          <p:cNvPr id="186" name="Rectangle 1074"/>
          <p:cNvSpPr>
            <a:spLocks noChangeArrowheads="1"/>
          </p:cNvSpPr>
          <p:nvPr/>
        </p:nvSpPr>
        <p:spPr bwMode="auto">
          <a:xfrm>
            <a:off x="325374" y="4599623"/>
            <a:ext cx="755015" cy="246221"/>
          </a:xfrm>
          <a:prstGeom prst="rect">
            <a:avLst/>
          </a:prstGeom>
          <a:noFill/>
          <a:ln w="9525">
            <a:noFill/>
            <a:miter lim="800000"/>
            <a:headEnd/>
            <a:tailEnd/>
          </a:ln>
        </p:spPr>
        <p:txBody>
          <a:bodyPr wrap="none" lIns="0" tIns="0" rIns="0" bIns="0">
            <a:prstTxWarp prst="textNoShape">
              <a:avLst/>
            </a:prstTxWarp>
            <a:spAutoFit/>
          </a:bodyPr>
          <a:lstStyle/>
          <a:p>
            <a:r>
              <a:rPr kumimoji="0" lang="en-US" sz="1600" b="0" dirty="0" smtClean="0">
                <a:solidFill>
                  <a:srgbClr val="000000"/>
                </a:solidFill>
                <a:latin typeface="Times New Roman" pitchFamily="18" charset="0"/>
                <a:cs typeface="Times New Roman" pitchFamily="18" charset="0"/>
              </a:rPr>
              <a:t>Australia</a:t>
            </a:r>
            <a:endParaRPr kumimoji="0" lang="en-US" sz="1600" b="0" dirty="0">
              <a:solidFill>
                <a:schemeClr val="tx1"/>
              </a:solidFill>
              <a:latin typeface="Times New Roman" pitchFamily="18" charset="0"/>
              <a:cs typeface="Times New Roman" pitchFamily="18" charset="0"/>
            </a:endParaRPr>
          </a:p>
        </p:txBody>
      </p:sp>
      <p:sp>
        <p:nvSpPr>
          <p:cNvPr id="187" name="Rectangle 1075"/>
          <p:cNvSpPr>
            <a:spLocks noChangeArrowheads="1"/>
          </p:cNvSpPr>
          <p:nvPr/>
        </p:nvSpPr>
        <p:spPr bwMode="auto">
          <a:xfrm>
            <a:off x="2581410" y="3624898"/>
            <a:ext cx="307777" cy="246221"/>
          </a:xfrm>
          <a:prstGeom prst="rect">
            <a:avLst/>
          </a:prstGeom>
          <a:noFill/>
          <a:ln w="9525">
            <a:noFill/>
            <a:miter lim="800000"/>
            <a:headEnd/>
            <a:tailEnd/>
          </a:ln>
        </p:spPr>
        <p:txBody>
          <a:bodyPr wrap="none" lIns="0" tIns="0" rIns="0" bIns="0">
            <a:prstTxWarp prst="textNoShape">
              <a:avLst/>
            </a:prstTxWarp>
            <a:spAutoFit/>
          </a:bodyPr>
          <a:lstStyle/>
          <a:p>
            <a:pPr algn="r"/>
            <a:r>
              <a:rPr kumimoji="0" lang="en-US" sz="1600" b="0" dirty="0" smtClean="0">
                <a:solidFill>
                  <a:srgbClr val="000000"/>
                </a:solidFill>
                <a:latin typeface="Times New Roman" pitchFamily="18" charset="0"/>
                <a:cs typeface="Times New Roman" pitchFamily="18" charset="0"/>
              </a:rPr>
              <a:t>8.2 </a:t>
            </a:r>
            <a:endParaRPr kumimoji="0" lang="en-US" sz="1600" b="0" dirty="0">
              <a:solidFill>
                <a:schemeClr val="tx1"/>
              </a:solidFill>
              <a:latin typeface="Times New Roman" pitchFamily="18" charset="0"/>
              <a:cs typeface="Times New Roman" pitchFamily="18" charset="0"/>
            </a:endParaRPr>
          </a:p>
        </p:txBody>
      </p:sp>
      <p:sp>
        <p:nvSpPr>
          <p:cNvPr id="188" name="Rectangle 1076"/>
          <p:cNvSpPr>
            <a:spLocks noChangeArrowheads="1"/>
          </p:cNvSpPr>
          <p:nvPr/>
        </p:nvSpPr>
        <p:spPr bwMode="auto">
          <a:xfrm>
            <a:off x="325374" y="4112260"/>
            <a:ext cx="1384894" cy="246221"/>
          </a:xfrm>
          <a:prstGeom prst="rect">
            <a:avLst/>
          </a:prstGeom>
          <a:noFill/>
          <a:ln w="9525">
            <a:noFill/>
            <a:miter lim="800000"/>
            <a:headEnd/>
            <a:tailEnd/>
          </a:ln>
        </p:spPr>
        <p:txBody>
          <a:bodyPr wrap="none" lIns="0" tIns="0" rIns="0" bIns="0">
            <a:prstTxWarp prst="textNoShape">
              <a:avLst/>
            </a:prstTxWarp>
            <a:spAutoFit/>
          </a:bodyPr>
          <a:lstStyle/>
          <a:p>
            <a:r>
              <a:rPr kumimoji="0" lang="en-US" sz="1600" b="0" dirty="0" smtClean="0">
                <a:solidFill>
                  <a:srgbClr val="000000"/>
                </a:solidFill>
                <a:latin typeface="Times New Roman" pitchFamily="18" charset="0"/>
                <a:cs typeface="Times New Roman" pitchFamily="18" charset="0"/>
              </a:rPr>
              <a:t>United Kingdom</a:t>
            </a:r>
            <a:endParaRPr kumimoji="0" lang="en-US" sz="1600" b="0" dirty="0">
              <a:solidFill>
                <a:schemeClr val="tx1"/>
              </a:solidFill>
              <a:latin typeface="Times New Roman" pitchFamily="18" charset="0"/>
              <a:cs typeface="Times New Roman" pitchFamily="18" charset="0"/>
            </a:endParaRPr>
          </a:p>
        </p:txBody>
      </p:sp>
      <p:sp>
        <p:nvSpPr>
          <p:cNvPr id="189" name="Rectangle 1077"/>
          <p:cNvSpPr>
            <a:spLocks noChangeArrowheads="1"/>
          </p:cNvSpPr>
          <p:nvPr/>
        </p:nvSpPr>
        <p:spPr bwMode="auto">
          <a:xfrm>
            <a:off x="2581410" y="3869373"/>
            <a:ext cx="256480" cy="246221"/>
          </a:xfrm>
          <a:prstGeom prst="rect">
            <a:avLst/>
          </a:prstGeom>
          <a:noFill/>
          <a:ln w="9525">
            <a:noFill/>
            <a:miter lim="800000"/>
            <a:headEnd/>
            <a:tailEnd/>
          </a:ln>
        </p:spPr>
        <p:txBody>
          <a:bodyPr wrap="none" lIns="0" tIns="0" rIns="0" bIns="0">
            <a:prstTxWarp prst="textNoShape">
              <a:avLst/>
            </a:prstTxWarp>
            <a:spAutoFit/>
          </a:bodyPr>
          <a:lstStyle/>
          <a:p>
            <a:pPr algn="r"/>
            <a:r>
              <a:rPr kumimoji="0" lang="en-US" sz="1600" b="0" dirty="0" smtClean="0">
                <a:solidFill>
                  <a:srgbClr val="000000"/>
                </a:solidFill>
                <a:latin typeface="Times New Roman" pitchFamily="18" charset="0"/>
                <a:cs typeface="Times New Roman" pitchFamily="18" charset="0"/>
              </a:rPr>
              <a:t>8.1</a:t>
            </a:r>
            <a:endParaRPr kumimoji="0" lang="en-US" sz="1600" b="0" dirty="0">
              <a:solidFill>
                <a:schemeClr val="tx1"/>
              </a:solidFill>
              <a:latin typeface="Times New Roman" pitchFamily="18" charset="0"/>
              <a:cs typeface="Times New Roman" pitchFamily="18" charset="0"/>
            </a:endParaRPr>
          </a:p>
        </p:txBody>
      </p:sp>
      <p:sp>
        <p:nvSpPr>
          <p:cNvPr id="190" name="Rectangle 1078"/>
          <p:cNvSpPr>
            <a:spLocks noChangeArrowheads="1"/>
          </p:cNvSpPr>
          <p:nvPr/>
        </p:nvSpPr>
        <p:spPr bwMode="auto">
          <a:xfrm>
            <a:off x="325374" y="3624898"/>
            <a:ext cx="1143000" cy="244475"/>
          </a:xfrm>
          <a:prstGeom prst="rect">
            <a:avLst/>
          </a:prstGeom>
          <a:noFill/>
          <a:ln w="9525">
            <a:noFill/>
            <a:miter lim="800000"/>
            <a:headEnd/>
            <a:tailEnd/>
          </a:ln>
        </p:spPr>
        <p:txBody>
          <a:bodyPr wrap="none" lIns="0" tIns="0" rIns="0" bIns="0">
            <a:prstTxWarp prst="textNoShape">
              <a:avLst/>
            </a:prstTxWarp>
            <a:spAutoFit/>
          </a:bodyPr>
          <a:lstStyle/>
          <a:p>
            <a:r>
              <a:rPr kumimoji="0" lang="en-US" sz="1600" b="0" dirty="0">
                <a:solidFill>
                  <a:srgbClr val="000000"/>
                </a:solidFill>
                <a:latin typeface="Times New Roman" pitchFamily="18" charset="0"/>
                <a:cs typeface="Times New Roman" pitchFamily="18" charset="0"/>
              </a:rPr>
              <a:t>United States </a:t>
            </a:r>
            <a:endParaRPr kumimoji="0" lang="en-US" sz="1600" b="0" dirty="0">
              <a:solidFill>
                <a:schemeClr val="tx1"/>
              </a:solidFill>
              <a:latin typeface="Times New Roman" pitchFamily="18" charset="0"/>
              <a:cs typeface="Times New Roman" pitchFamily="18" charset="0"/>
            </a:endParaRPr>
          </a:p>
        </p:txBody>
      </p:sp>
      <p:sp>
        <p:nvSpPr>
          <p:cNvPr id="191" name="Rectangle 1079"/>
          <p:cNvSpPr>
            <a:spLocks noChangeArrowheads="1"/>
          </p:cNvSpPr>
          <p:nvPr/>
        </p:nvSpPr>
        <p:spPr bwMode="auto">
          <a:xfrm>
            <a:off x="2581410" y="4112260"/>
            <a:ext cx="256480" cy="246221"/>
          </a:xfrm>
          <a:prstGeom prst="rect">
            <a:avLst/>
          </a:prstGeom>
          <a:noFill/>
          <a:ln w="9525">
            <a:noFill/>
            <a:miter lim="800000"/>
            <a:headEnd/>
            <a:tailEnd/>
          </a:ln>
        </p:spPr>
        <p:txBody>
          <a:bodyPr wrap="none" lIns="0" tIns="0" rIns="0" bIns="0">
            <a:prstTxWarp prst="textNoShape">
              <a:avLst/>
            </a:prstTxWarp>
            <a:spAutoFit/>
          </a:bodyPr>
          <a:lstStyle/>
          <a:p>
            <a:pPr algn="r"/>
            <a:r>
              <a:rPr kumimoji="0" lang="en-US" sz="1600" b="0" dirty="0" smtClean="0">
                <a:solidFill>
                  <a:srgbClr val="000000"/>
                </a:solidFill>
                <a:latin typeface="Times New Roman" pitchFamily="18" charset="0"/>
                <a:cs typeface="Times New Roman" pitchFamily="18" charset="0"/>
              </a:rPr>
              <a:t>8.0</a:t>
            </a:r>
            <a:endParaRPr kumimoji="0" lang="en-US" sz="1600" b="0" dirty="0">
              <a:solidFill>
                <a:schemeClr val="tx1"/>
              </a:solidFill>
              <a:latin typeface="Times New Roman" pitchFamily="18" charset="0"/>
              <a:cs typeface="Times New Roman" pitchFamily="18" charset="0"/>
            </a:endParaRPr>
          </a:p>
        </p:txBody>
      </p:sp>
      <p:sp>
        <p:nvSpPr>
          <p:cNvPr id="192" name="Rectangle 1080"/>
          <p:cNvSpPr>
            <a:spLocks noChangeArrowheads="1"/>
          </p:cNvSpPr>
          <p:nvPr/>
        </p:nvSpPr>
        <p:spPr bwMode="auto">
          <a:xfrm>
            <a:off x="325374" y="4844098"/>
            <a:ext cx="583493" cy="246221"/>
          </a:xfrm>
          <a:prstGeom prst="rect">
            <a:avLst/>
          </a:prstGeom>
          <a:noFill/>
          <a:ln w="9525">
            <a:noFill/>
            <a:miter lim="800000"/>
            <a:headEnd/>
            <a:tailEnd/>
          </a:ln>
        </p:spPr>
        <p:txBody>
          <a:bodyPr wrap="none" lIns="0" tIns="0" rIns="0" bIns="0">
            <a:prstTxWarp prst="textNoShape">
              <a:avLst/>
            </a:prstTxWarp>
            <a:spAutoFit/>
          </a:bodyPr>
          <a:lstStyle/>
          <a:p>
            <a:r>
              <a:rPr kumimoji="0" lang="en-US" sz="1600" b="0" dirty="0">
                <a:solidFill>
                  <a:srgbClr val="000000"/>
                </a:solidFill>
                <a:latin typeface="Times New Roman" pitchFamily="18" charset="0"/>
                <a:cs typeface="Times New Roman" pitchFamily="18" charset="0"/>
              </a:rPr>
              <a:t>Ireland</a:t>
            </a:r>
            <a:endParaRPr kumimoji="0" lang="en-US" sz="1600" b="0" dirty="0">
              <a:solidFill>
                <a:schemeClr val="tx1"/>
              </a:solidFill>
              <a:latin typeface="Times New Roman" pitchFamily="18" charset="0"/>
              <a:cs typeface="Times New Roman" pitchFamily="18" charset="0"/>
            </a:endParaRPr>
          </a:p>
        </p:txBody>
      </p:sp>
      <p:sp>
        <p:nvSpPr>
          <p:cNvPr id="193" name="Rectangle 1081"/>
          <p:cNvSpPr>
            <a:spLocks noChangeArrowheads="1"/>
          </p:cNvSpPr>
          <p:nvPr/>
        </p:nvSpPr>
        <p:spPr bwMode="auto">
          <a:xfrm>
            <a:off x="2581410" y="4356735"/>
            <a:ext cx="256480" cy="246221"/>
          </a:xfrm>
          <a:prstGeom prst="rect">
            <a:avLst/>
          </a:prstGeom>
          <a:noFill/>
          <a:ln w="9525">
            <a:noFill/>
            <a:miter lim="800000"/>
            <a:headEnd/>
            <a:tailEnd/>
          </a:ln>
        </p:spPr>
        <p:txBody>
          <a:bodyPr wrap="none" lIns="0" tIns="0" rIns="0" bIns="0">
            <a:prstTxWarp prst="textNoShape">
              <a:avLst/>
            </a:prstTxWarp>
            <a:spAutoFit/>
          </a:bodyPr>
          <a:lstStyle/>
          <a:p>
            <a:pPr algn="r"/>
            <a:r>
              <a:rPr kumimoji="0" lang="en-US" sz="1600" b="0" dirty="0" smtClean="0">
                <a:solidFill>
                  <a:srgbClr val="000000"/>
                </a:solidFill>
                <a:latin typeface="Times New Roman" pitchFamily="18" charset="0"/>
                <a:cs typeface="Times New Roman" pitchFamily="18" charset="0"/>
              </a:rPr>
              <a:t>8.0</a:t>
            </a:r>
            <a:endParaRPr kumimoji="0" lang="en-US" sz="1600" b="0" dirty="0">
              <a:solidFill>
                <a:schemeClr val="tx1"/>
              </a:solidFill>
              <a:latin typeface="Times New Roman" pitchFamily="18" charset="0"/>
              <a:cs typeface="Times New Roman" pitchFamily="18" charset="0"/>
            </a:endParaRPr>
          </a:p>
        </p:txBody>
      </p:sp>
      <p:sp>
        <p:nvSpPr>
          <p:cNvPr id="194" name="Rectangle 1082"/>
          <p:cNvSpPr>
            <a:spLocks noChangeArrowheads="1"/>
          </p:cNvSpPr>
          <p:nvPr/>
        </p:nvSpPr>
        <p:spPr bwMode="auto">
          <a:xfrm>
            <a:off x="325374" y="5086985"/>
            <a:ext cx="1361651" cy="246221"/>
          </a:xfrm>
          <a:prstGeom prst="rect">
            <a:avLst/>
          </a:prstGeom>
          <a:noFill/>
          <a:ln w="9525">
            <a:noFill/>
            <a:miter lim="800000"/>
            <a:headEnd/>
            <a:tailEnd/>
          </a:ln>
        </p:spPr>
        <p:txBody>
          <a:bodyPr wrap="none" lIns="0" tIns="0" rIns="0" bIns="0">
            <a:prstTxWarp prst="textNoShape">
              <a:avLst/>
            </a:prstTxWarp>
            <a:spAutoFit/>
          </a:bodyPr>
          <a:lstStyle/>
          <a:p>
            <a:r>
              <a:rPr kumimoji="0" lang="en-US" sz="1600" b="0" dirty="0" smtClean="0">
                <a:solidFill>
                  <a:srgbClr val="000000"/>
                </a:solidFill>
                <a:latin typeface="Times New Roman" pitchFamily="18" charset="0"/>
                <a:cs typeface="Times New Roman" pitchFamily="18" charset="0"/>
              </a:rPr>
              <a:t>The Netherlands</a:t>
            </a:r>
            <a:endParaRPr kumimoji="0" lang="en-US" sz="1600" b="0" dirty="0">
              <a:solidFill>
                <a:schemeClr val="tx1"/>
              </a:solidFill>
              <a:latin typeface="Times New Roman" pitchFamily="18" charset="0"/>
              <a:cs typeface="Times New Roman" pitchFamily="18" charset="0"/>
            </a:endParaRPr>
          </a:p>
        </p:txBody>
      </p:sp>
      <p:sp>
        <p:nvSpPr>
          <p:cNvPr id="195" name="Rectangle 1083"/>
          <p:cNvSpPr>
            <a:spLocks noChangeArrowheads="1"/>
          </p:cNvSpPr>
          <p:nvPr/>
        </p:nvSpPr>
        <p:spPr bwMode="auto">
          <a:xfrm>
            <a:off x="2581410" y="4599623"/>
            <a:ext cx="256480" cy="246221"/>
          </a:xfrm>
          <a:prstGeom prst="rect">
            <a:avLst/>
          </a:prstGeom>
          <a:noFill/>
          <a:ln w="9525">
            <a:noFill/>
            <a:miter lim="800000"/>
            <a:headEnd/>
            <a:tailEnd/>
          </a:ln>
        </p:spPr>
        <p:txBody>
          <a:bodyPr wrap="none" lIns="0" tIns="0" rIns="0" bIns="0">
            <a:prstTxWarp prst="textNoShape">
              <a:avLst/>
            </a:prstTxWarp>
            <a:spAutoFit/>
          </a:bodyPr>
          <a:lstStyle/>
          <a:p>
            <a:pPr algn="r"/>
            <a:r>
              <a:rPr kumimoji="0" lang="en-US" sz="1600" b="0" dirty="0" smtClean="0">
                <a:solidFill>
                  <a:srgbClr val="000000"/>
                </a:solidFill>
                <a:latin typeface="Times New Roman" pitchFamily="18" charset="0"/>
                <a:cs typeface="Times New Roman" pitchFamily="18" charset="0"/>
              </a:rPr>
              <a:t>7.8</a:t>
            </a:r>
            <a:endParaRPr kumimoji="0" lang="en-US" sz="1600" b="0" dirty="0">
              <a:solidFill>
                <a:schemeClr val="tx1"/>
              </a:solidFill>
              <a:latin typeface="Times New Roman" pitchFamily="18" charset="0"/>
              <a:cs typeface="Times New Roman" pitchFamily="18" charset="0"/>
            </a:endParaRPr>
          </a:p>
        </p:txBody>
      </p:sp>
      <p:sp>
        <p:nvSpPr>
          <p:cNvPr id="196" name="Rectangle 1084"/>
          <p:cNvSpPr>
            <a:spLocks noChangeArrowheads="1"/>
          </p:cNvSpPr>
          <p:nvPr/>
        </p:nvSpPr>
        <p:spPr bwMode="auto">
          <a:xfrm>
            <a:off x="325374" y="3869373"/>
            <a:ext cx="982641" cy="246221"/>
          </a:xfrm>
          <a:prstGeom prst="rect">
            <a:avLst/>
          </a:prstGeom>
          <a:noFill/>
          <a:ln w="9525">
            <a:noFill/>
            <a:miter lim="800000"/>
            <a:headEnd/>
            <a:tailEnd/>
          </a:ln>
        </p:spPr>
        <p:txBody>
          <a:bodyPr wrap="none" lIns="0" tIns="0" rIns="0" bIns="0">
            <a:prstTxWarp prst="textNoShape">
              <a:avLst/>
            </a:prstTxWarp>
            <a:spAutoFit/>
          </a:bodyPr>
          <a:lstStyle/>
          <a:p>
            <a:r>
              <a:rPr kumimoji="0" lang="en-US" sz="1600" b="0" dirty="0">
                <a:solidFill>
                  <a:srgbClr val="000000"/>
                </a:solidFill>
                <a:latin typeface="Times New Roman" pitchFamily="18" charset="0"/>
                <a:cs typeface="Times New Roman" pitchFamily="18" charset="0"/>
              </a:rPr>
              <a:t>Switzerland</a:t>
            </a:r>
            <a:endParaRPr kumimoji="0" lang="en-US" sz="1600" b="0" dirty="0">
              <a:solidFill>
                <a:schemeClr val="tx1"/>
              </a:solidFill>
              <a:latin typeface="Times New Roman" pitchFamily="18" charset="0"/>
              <a:cs typeface="Times New Roman" pitchFamily="18" charset="0"/>
            </a:endParaRPr>
          </a:p>
        </p:txBody>
      </p:sp>
      <p:sp>
        <p:nvSpPr>
          <p:cNvPr id="197" name="Rectangle 1085"/>
          <p:cNvSpPr>
            <a:spLocks noChangeArrowheads="1"/>
          </p:cNvSpPr>
          <p:nvPr/>
        </p:nvSpPr>
        <p:spPr bwMode="auto">
          <a:xfrm>
            <a:off x="2581410" y="4844098"/>
            <a:ext cx="307777" cy="246221"/>
          </a:xfrm>
          <a:prstGeom prst="rect">
            <a:avLst/>
          </a:prstGeom>
          <a:noFill/>
          <a:ln w="9525">
            <a:noFill/>
            <a:miter lim="800000"/>
            <a:headEnd/>
            <a:tailEnd/>
          </a:ln>
        </p:spPr>
        <p:txBody>
          <a:bodyPr wrap="none" lIns="0" tIns="0" rIns="0" bIns="0">
            <a:prstTxWarp prst="textNoShape">
              <a:avLst/>
            </a:prstTxWarp>
            <a:spAutoFit/>
          </a:bodyPr>
          <a:lstStyle/>
          <a:p>
            <a:pPr algn="r"/>
            <a:r>
              <a:rPr kumimoji="0" lang="en-US" sz="1600" b="0" dirty="0" smtClean="0">
                <a:solidFill>
                  <a:srgbClr val="000000"/>
                </a:solidFill>
                <a:latin typeface="Times New Roman" pitchFamily="18" charset="0"/>
                <a:cs typeface="Times New Roman" pitchFamily="18" charset="0"/>
              </a:rPr>
              <a:t>7.8 </a:t>
            </a:r>
            <a:endParaRPr kumimoji="0" lang="en-US" sz="1600" b="0" dirty="0">
              <a:solidFill>
                <a:schemeClr val="tx1"/>
              </a:solidFill>
              <a:latin typeface="Times New Roman" pitchFamily="18" charset="0"/>
              <a:cs typeface="Times New Roman" pitchFamily="18" charset="0"/>
            </a:endParaRPr>
          </a:p>
        </p:txBody>
      </p:sp>
      <p:sp>
        <p:nvSpPr>
          <p:cNvPr id="198" name="Rectangle 1086"/>
          <p:cNvSpPr>
            <a:spLocks noChangeArrowheads="1"/>
          </p:cNvSpPr>
          <p:nvPr/>
        </p:nvSpPr>
        <p:spPr bwMode="auto">
          <a:xfrm>
            <a:off x="325374" y="4356735"/>
            <a:ext cx="615553" cy="246221"/>
          </a:xfrm>
          <a:prstGeom prst="rect">
            <a:avLst/>
          </a:prstGeom>
          <a:noFill/>
          <a:ln w="9525">
            <a:noFill/>
            <a:miter lim="800000"/>
            <a:headEnd/>
            <a:tailEnd/>
          </a:ln>
        </p:spPr>
        <p:txBody>
          <a:bodyPr wrap="none" lIns="0" tIns="0" rIns="0" bIns="0">
            <a:prstTxWarp prst="textNoShape">
              <a:avLst/>
            </a:prstTxWarp>
            <a:spAutoFit/>
          </a:bodyPr>
          <a:lstStyle/>
          <a:p>
            <a:r>
              <a:rPr kumimoji="0" lang="en-US" sz="1600" b="0" dirty="0" smtClean="0">
                <a:solidFill>
                  <a:srgbClr val="000000"/>
                </a:solidFill>
                <a:latin typeface="Times New Roman" pitchFamily="18" charset="0"/>
                <a:cs typeface="Times New Roman" pitchFamily="18" charset="0"/>
              </a:rPr>
              <a:t>Canada</a:t>
            </a:r>
            <a:endParaRPr kumimoji="0" lang="en-US" sz="1600" b="0" dirty="0">
              <a:solidFill>
                <a:schemeClr val="tx1"/>
              </a:solidFill>
              <a:latin typeface="Times New Roman" pitchFamily="18" charset="0"/>
              <a:cs typeface="Times New Roman" pitchFamily="18" charset="0"/>
            </a:endParaRPr>
          </a:p>
        </p:txBody>
      </p:sp>
      <p:sp>
        <p:nvSpPr>
          <p:cNvPr id="199" name="Rectangle 1087"/>
          <p:cNvSpPr>
            <a:spLocks noChangeArrowheads="1"/>
          </p:cNvSpPr>
          <p:nvPr/>
        </p:nvSpPr>
        <p:spPr bwMode="auto">
          <a:xfrm>
            <a:off x="2581410" y="5086985"/>
            <a:ext cx="256480" cy="246221"/>
          </a:xfrm>
          <a:prstGeom prst="rect">
            <a:avLst/>
          </a:prstGeom>
          <a:noFill/>
          <a:ln w="9525">
            <a:noFill/>
            <a:miter lim="800000"/>
            <a:headEnd/>
            <a:tailEnd/>
          </a:ln>
        </p:spPr>
        <p:txBody>
          <a:bodyPr wrap="none" lIns="0" tIns="0" rIns="0" bIns="0">
            <a:prstTxWarp prst="textNoShape">
              <a:avLst/>
            </a:prstTxWarp>
            <a:spAutoFit/>
          </a:bodyPr>
          <a:lstStyle/>
          <a:p>
            <a:pPr algn="r"/>
            <a:r>
              <a:rPr kumimoji="0" lang="en-US" sz="1600" b="0" dirty="0" smtClean="0">
                <a:solidFill>
                  <a:srgbClr val="000000"/>
                </a:solidFill>
                <a:latin typeface="Times New Roman" pitchFamily="18" charset="0"/>
                <a:cs typeface="Times New Roman" pitchFamily="18" charset="0"/>
              </a:rPr>
              <a:t>7.7</a:t>
            </a:r>
            <a:endParaRPr kumimoji="0" lang="en-US" sz="1600" b="0" dirty="0">
              <a:solidFill>
                <a:schemeClr val="tx1"/>
              </a:solidFill>
              <a:latin typeface="Times New Roman" pitchFamily="18" charset="0"/>
              <a:cs typeface="Times New Roman" pitchFamily="18" charset="0"/>
            </a:endParaRPr>
          </a:p>
        </p:txBody>
      </p:sp>
      <p:sp>
        <p:nvSpPr>
          <p:cNvPr id="200" name="Rectangle 1088"/>
          <p:cNvSpPr>
            <a:spLocks noChangeArrowheads="1"/>
          </p:cNvSpPr>
          <p:nvPr/>
        </p:nvSpPr>
        <p:spPr bwMode="auto">
          <a:xfrm>
            <a:off x="249174" y="2539492"/>
            <a:ext cx="2620963" cy="304800"/>
          </a:xfrm>
          <a:prstGeom prst="rect">
            <a:avLst/>
          </a:prstGeom>
          <a:noFill/>
          <a:ln w="9525">
            <a:noFill/>
            <a:miter lim="800000"/>
            <a:headEnd/>
            <a:tailEnd/>
          </a:ln>
          <a:effectLst/>
        </p:spPr>
        <p:txBody>
          <a:bodyPr lIns="92075" tIns="46038" rIns="92075" bIns="46038">
            <a:prstTxWarp prst="textNoShape">
              <a:avLst/>
            </a:prstTxWarp>
          </a:bodyPr>
          <a:lstStyle/>
          <a:p>
            <a:pPr marL="342900" indent="-342900">
              <a:lnSpc>
                <a:spcPct val="80000"/>
              </a:lnSpc>
              <a:spcBef>
                <a:spcPct val="20000"/>
              </a:spcBef>
              <a:buClr>
                <a:schemeClr val="hlink"/>
              </a:buClr>
            </a:pPr>
            <a:r>
              <a:rPr lang="en-US" sz="1800" b="0">
                <a:latin typeface="Times New Roman" pitchFamily="18" charset="0"/>
                <a:cs typeface="Times New Roman" pitchFamily="18" charset="0"/>
              </a:rPr>
              <a:t>Top-Rated Countries</a:t>
            </a:r>
          </a:p>
        </p:txBody>
      </p:sp>
      <p:sp>
        <p:nvSpPr>
          <p:cNvPr id="201" name="Rectangle 1089"/>
          <p:cNvSpPr>
            <a:spLocks noChangeArrowheads="1"/>
          </p:cNvSpPr>
          <p:nvPr/>
        </p:nvSpPr>
        <p:spPr bwMode="auto">
          <a:xfrm>
            <a:off x="3211449" y="2539492"/>
            <a:ext cx="2789238" cy="304800"/>
          </a:xfrm>
          <a:prstGeom prst="rect">
            <a:avLst/>
          </a:prstGeom>
          <a:noFill/>
          <a:ln w="9525">
            <a:noFill/>
            <a:miter lim="800000"/>
            <a:headEnd/>
            <a:tailEnd/>
          </a:ln>
          <a:effectLst/>
        </p:spPr>
        <p:txBody>
          <a:bodyPr lIns="92075" tIns="46038" rIns="92075" bIns="46038">
            <a:prstTxWarp prst="textNoShape">
              <a:avLst/>
            </a:prstTxWarp>
          </a:bodyPr>
          <a:lstStyle/>
          <a:p>
            <a:pPr marL="342900" indent="-342900">
              <a:lnSpc>
                <a:spcPct val="80000"/>
              </a:lnSpc>
              <a:spcBef>
                <a:spcPct val="20000"/>
              </a:spcBef>
              <a:buClr>
                <a:schemeClr val="hlink"/>
              </a:buClr>
            </a:pPr>
            <a:r>
              <a:rPr lang="en-US" sz="1800" b="0">
                <a:latin typeface="Times New Roman" pitchFamily="18" charset="0"/>
                <a:cs typeface="Times New Roman" pitchFamily="18" charset="0"/>
              </a:rPr>
              <a:t>Middle-Rated Countries</a:t>
            </a:r>
          </a:p>
        </p:txBody>
      </p:sp>
      <p:sp>
        <p:nvSpPr>
          <p:cNvPr id="202" name="Rectangle 1090"/>
          <p:cNvSpPr>
            <a:spLocks noChangeArrowheads="1"/>
          </p:cNvSpPr>
          <p:nvPr/>
        </p:nvSpPr>
        <p:spPr bwMode="auto">
          <a:xfrm>
            <a:off x="6227699" y="2539492"/>
            <a:ext cx="2324100" cy="304800"/>
          </a:xfrm>
          <a:prstGeom prst="rect">
            <a:avLst/>
          </a:prstGeom>
          <a:noFill/>
          <a:ln w="9525">
            <a:noFill/>
            <a:miter lim="800000"/>
            <a:headEnd/>
            <a:tailEnd/>
          </a:ln>
          <a:effectLst/>
        </p:spPr>
        <p:txBody>
          <a:bodyPr lIns="92075" tIns="46038" rIns="92075" bIns="46038">
            <a:prstTxWarp prst="textNoShape">
              <a:avLst/>
            </a:prstTxWarp>
          </a:bodyPr>
          <a:lstStyle/>
          <a:p>
            <a:pPr marL="342900" indent="-342900">
              <a:lnSpc>
                <a:spcPct val="80000"/>
              </a:lnSpc>
              <a:spcBef>
                <a:spcPct val="20000"/>
              </a:spcBef>
              <a:buClr>
                <a:schemeClr val="hlink"/>
              </a:buClr>
            </a:pPr>
            <a:r>
              <a:rPr lang="en-US" sz="1800" b="0">
                <a:latin typeface="Times New Roman" pitchFamily="18" charset="0"/>
                <a:cs typeface="Times New Roman" pitchFamily="18" charset="0"/>
              </a:rPr>
              <a:t>Low-Rated Countries</a:t>
            </a:r>
          </a:p>
        </p:txBody>
      </p:sp>
      <p:sp>
        <p:nvSpPr>
          <p:cNvPr id="203" name="Line 1091"/>
          <p:cNvSpPr>
            <a:spLocks noChangeShapeType="1"/>
          </p:cNvSpPr>
          <p:nvPr/>
        </p:nvSpPr>
        <p:spPr bwMode="auto">
          <a:xfrm>
            <a:off x="3297174" y="2835910"/>
            <a:ext cx="2524125" cy="1588"/>
          </a:xfrm>
          <a:prstGeom prst="line">
            <a:avLst/>
          </a:prstGeom>
          <a:noFill/>
          <a:ln w="19050">
            <a:solidFill>
              <a:srgbClr val="000000"/>
            </a:solidFill>
            <a:round/>
            <a:headEnd/>
            <a:tailEnd/>
          </a:ln>
        </p:spPr>
        <p:txBody>
          <a:bodyPr>
            <a:prstTxWarp prst="textNoShape">
              <a:avLst/>
            </a:prstTxWarp>
          </a:bodyPr>
          <a:lstStyle/>
          <a:p>
            <a:endParaRPr lang="en-US">
              <a:latin typeface="Times New Roman" pitchFamily="18" charset="0"/>
              <a:cs typeface="Times New Roman" pitchFamily="18" charset="0"/>
            </a:endParaRPr>
          </a:p>
        </p:txBody>
      </p:sp>
      <p:sp>
        <p:nvSpPr>
          <p:cNvPr id="204" name="Line 1092"/>
          <p:cNvSpPr>
            <a:spLocks noChangeShapeType="1"/>
          </p:cNvSpPr>
          <p:nvPr/>
        </p:nvSpPr>
        <p:spPr bwMode="auto">
          <a:xfrm>
            <a:off x="325374" y="2835910"/>
            <a:ext cx="2524125" cy="1588"/>
          </a:xfrm>
          <a:prstGeom prst="line">
            <a:avLst/>
          </a:prstGeom>
          <a:noFill/>
          <a:ln w="19050">
            <a:solidFill>
              <a:srgbClr val="000000"/>
            </a:solidFill>
            <a:round/>
            <a:headEnd/>
            <a:tailEnd/>
          </a:ln>
        </p:spPr>
        <p:txBody>
          <a:bodyPr>
            <a:prstTxWarp prst="textNoShape">
              <a:avLst/>
            </a:prstTxWarp>
          </a:bodyPr>
          <a:lstStyle/>
          <a:p>
            <a:endParaRPr lang="en-US">
              <a:latin typeface="Times New Roman" pitchFamily="18" charset="0"/>
              <a:cs typeface="Times New Roman" pitchFamily="18" charset="0"/>
            </a:endParaRPr>
          </a:p>
        </p:txBody>
      </p:sp>
      <p:sp>
        <p:nvSpPr>
          <p:cNvPr id="205" name="Rectangle 1093"/>
          <p:cNvSpPr>
            <a:spLocks noChangeArrowheads="1"/>
          </p:cNvSpPr>
          <p:nvPr/>
        </p:nvSpPr>
        <p:spPr bwMode="auto">
          <a:xfrm>
            <a:off x="3271774" y="3869373"/>
            <a:ext cx="1022350" cy="244475"/>
          </a:xfrm>
          <a:prstGeom prst="rect">
            <a:avLst/>
          </a:prstGeom>
          <a:noFill/>
          <a:ln w="9525">
            <a:noFill/>
            <a:miter lim="800000"/>
            <a:headEnd/>
            <a:tailEnd/>
          </a:ln>
        </p:spPr>
        <p:txBody>
          <a:bodyPr wrap="none" lIns="0" tIns="0" rIns="0" bIns="0">
            <a:prstTxWarp prst="textNoShape">
              <a:avLst/>
            </a:prstTxWarp>
            <a:spAutoFit/>
          </a:bodyPr>
          <a:lstStyle/>
          <a:p>
            <a:r>
              <a:rPr kumimoji="0" lang="en-US" sz="1600" b="0">
                <a:solidFill>
                  <a:srgbClr val="000000"/>
                </a:solidFill>
                <a:latin typeface="Times New Roman" pitchFamily="18" charset="0"/>
                <a:cs typeface="Times New Roman" pitchFamily="18" charset="0"/>
              </a:rPr>
              <a:t>South Korea</a:t>
            </a:r>
            <a:endParaRPr kumimoji="0" lang="en-US" sz="1600" b="0">
              <a:solidFill>
                <a:schemeClr val="tx1"/>
              </a:solidFill>
              <a:latin typeface="Times New Roman" pitchFamily="18" charset="0"/>
              <a:cs typeface="Times New Roman" pitchFamily="18" charset="0"/>
            </a:endParaRPr>
          </a:p>
        </p:txBody>
      </p:sp>
      <p:sp>
        <p:nvSpPr>
          <p:cNvPr id="206" name="Rectangle 1094"/>
          <p:cNvSpPr>
            <a:spLocks noChangeArrowheads="1"/>
          </p:cNvSpPr>
          <p:nvPr/>
        </p:nvSpPr>
        <p:spPr bwMode="auto">
          <a:xfrm>
            <a:off x="3271774" y="2893060"/>
            <a:ext cx="757238" cy="244475"/>
          </a:xfrm>
          <a:prstGeom prst="rect">
            <a:avLst/>
          </a:prstGeom>
          <a:noFill/>
          <a:ln w="9525">
            <a:noFill/>
            <a:miter lim="800000"/>
            <a:headEnd/>
            <a:tailEnd/>
          </a:ln>
        </p:spPr>
        <p:txBody>
          <a:bodyPr wrap="none" lIns="0" tIns="0" rIns="0" bIns="0">
            <a:prstTxWarp prst="textNoShape">
              <a:avLst/>
            </a:prstTxWarp>
            <a:spAutoFit/>
          </a:bodyPr>
          <a:lstStyle/>
          <a:p>
            <a:r>
              <a:rPr kumimoji="0" lang="en-US" sz="1600" b="0">
                <a:solidFill>
                  <a:srgbClr val="000000"/>
                </a:solidFill>
                <a:latin typeface="Times New Roman" pitchFamily="18" charset="0"/>
                <a:cs typeface="Times New Roman" pitchFamily="18" charset="0"/>
              </a:rPr>
              <a:t>Germany</a:t>
            </a:r>
            <a:endParaRPr kumimoji="0" lang="en-US" sz="1600" b="0">
              <a:solidFill>
                <a:schemeClr val="tx1"/>
              </a:solidFill>
              <a:latin typeface="Times New Roman" pitchFamily="18" charset="0"/>
              <a:cs typeface="Times New Roman" pitchFamily="18" charset="0"/>
            </a:endParaRPr>
          </a:p>
        </p:txBody>
      </p:sp>
      <p:sp>
        <p:nvSpPr>
          <p:cNvPr id="207" name="Rectangle 1095"/>
          <p:cNvSpPr>
            <a:spLocks noChangeArrowheads="1"/>
          </p:cNvSpPr>
          <p:nvPr/>
        </p:nvSpPr>
        <p:spPr bwMode="auto">
          <a:xfrm>
            <a:off x="6294374" y="3869373"/>
            <a:ext cx="1780809" cy="246221"/>
          </a:xfrm>
          <a:prstGeom prst="rect">
            <a:avLst/>
          </a:prstGeom>
          <a:noFill/>
          <a:ln w="9525">
            <a:noFill/>
            <a:miter lim="800000"/>
            <a:headEnd/>
            <a:tailEnd/>
          </a:ln>
        </p:spPr>
        <p:txBody>
          <a:bodyPr wrap="none" lIns="0" tIns="0" rIns="0" bIns="0">
            <a:prstTxWarp prst="textNoShape">
              <a:avLst/>
            </a:prstTxWarp>
            <a:spAutoFit/>
          </a:bodyPr>
          <a:lstStyle/>
          <a:p>
            <a:r>
              <a:rPr kumimoji="0" lang="en-US" sz="1600" b="0" dirty="0" smtClean="0">
                <a:solidFill>
                  <a:srgbClr val="000000"/>
                </a:solidFill>
                <a:latin typeface="Times New Roman" pitchFamily="18" charset="0"/>
                <a:cs typeface="Times New Roman" pitchFamily="18" charset="0"/>
              </a:rPr>
              <a:t>Syrian Arab Republic</a:t>
            </a:r>
            <a:endParaRPr kumimoji="0" lang="en-US" sz="1600" b="0" dirty="0">
              <a:solidFill>
                <a:schemeClr val="tx1"/>
              </a:solidFill>
              <a:latin typeface="Times New Roman" pitchFamily="18" charset="0"/>
              <a:cs typeface="Times New Roman" pitchFamily="18" charset="0"/>
            </a:endParaRPr>
          </a:p>
        </p:txBody>
      </p:sp>
      <p:sp>
        <p:nvSpPr>
          <p:cNvPr id="208" name="Rectangle 1096"/>
          <p:cNvSpPr>
            <a:spLocks noChangeArrowheads="1"/>
          </p:cNvSpPr>
          <p:nvPr/>
        </p:nvSpPr>
        <p:spPr bwMode="auto">
          <a:xfrm>
            <a:off x="6294374" y="3624898"/>
            <a:ext cx="844462" cy="246221"/>
          </a:xfrm>
          <a:prstGeom prst="rect">
            <a:avLst/>
          </a:prstGeom>
          <a:noFill/>
          <a:ln w="9525">
            <a:noFill/>
            <a:miter lim="800000"/>
            <a:headEnd/>
            <a:tailEnd/>
          </a:ln>
        </p:spPr>
        <p:txBody>
          <a:bodyPr wrap="none" lIns="0" tIns="0" rIns="0" bIns="0">
            <a:prstTxWarp prst="textNoShape">
              <a:avLst/>
            </a:prstTxWarp>
            <a:spAutoFit/>
          </a:bodyPr>
          <a:lstStyle/>
          <a:p>
            <a:r>
              <a:rPr kumimoji="0" lang="en-US" sz="1600" b="0" dirty="0" smtClean="0">
                <a:solidFill>
                  <a:srgbClr val="000000"/>
                </a:solidFill>
                <a:latin typeface="Times New Roman" pitchFamily="18" charset="0"/>
                <a:cs typeface="Times New Roman" pitchFamily="18" charset="0"/>
              </a:rPr>
              <a:t>Venezuela</a:t>
            </a:r>
            <a:endParaRPr kumimoji="0" lang="en-US" sz="1600" b="0"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317161925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Questions for Thought:</a:t>
            </a:r>
            <a:br>
              <a:rPr lang="en-US" dirty="0"/>
            </a:br>
            <a:endParaRPr lang="en-US" dirty="0"/>
          </a:p>
        </p:txBody>
      </p:sp>
      <p:sp>
        <p:nvSpPr>
          <p:cNvPr id="5" name="Content Placeholder 4"/>
          <p:cNvSpPr>
            <a:spLocks noGrp="1"/>
          </p:cNvSpPr>
          <p:nvPr>
            <p:ph idx="1"/>
          </p:nvPr>
        </p:nvSpPr>
        <p:spPr>
          <a:xfrm>
            <a:off x="140675" y="1565620"/>
            <a:ext cx="8941332" cy="4403479"/>
          </a:xfrm>
        </p:spPr>
        <p:txBody>
          <a:bodyPr/>
          <a:lstStyle/>
          <a:p>
            <a:pPr marL="341313" indent="-341313">
              <a:buAutoNum type="arabicPeriod"/>
            </a:pPr>
            <a:r>
              <a:rPr lang="en-US" sz="2600" dirty="0" smtClean="0">
                <a:solidFill>
                  <a:srgbClr val="32302A"/>
                </a:solidFill>
              </a:rPr>
              <a:t>Why </a:t>
            </a:r>
            <a:r>
              <a:rPr lang="en-US" sz="2600" dirty="0">
                <a:solidFill>
                  <a:srgbClr val="32302A"/>
                </a:solidFill>
              </a:rPr>
              <a:t>do economists believe the purchasing power parity (PPP) method is a more accurate way to compare cross-country incomes than comparisons based on exchange rates</a:t>
            </a:r>
            <a:r>
              <a:rPr lang="en-US" sz="2600" dirty="0" smtClean="0">
                <a:solidFill>
                  <a:srgbClr val="32302A"/>
                </a:solidFill>
              </a:rPr>
              <a:t>?</a:t>
            </a:r>
          </a:p>
          <a:p>
            <a:pPr marL="341313" indent="-341313">
              <a:buAutoNum type="arabicPeriod"/>
            </a:pPr>
            <a:r>
              <a:rPr lang="en-US" sz="2600" dirty="0" smtClean="0">
                <a:solidFill>
                  <a:srgbClr val="32302A"/>
                </a:solidFill>
              </a:rPr>
              <a:t>How </a:t>
            </a:r>
            <a:r>
              <a:rPr lang="en-US" sz="2600" dirty="0">
                <a:solidFill>
                  <a:srgbClr val="32302A"/>
                </a:solidFill>
              </a:rPr>
              <a:t>large are the income differences across countries? Why are the per capita GDP figures likely to overstate the size of the income difference between high and low-income countries?</a:t>
            </a:r>
          </a:p>
          <a:p>
            <a:pPr marL="341313" indent="-341313">
              <a:buAutoNum type="arabicPeriod"/>
            </a:pPr>
            <a:r>
              <a:rPr lang="en-US" sz="2600" dirty="0" smtClean="0">
                <a:solidFill>
                  <a:srgbClr val="32302A"/>
                </a:solidFill>
              </a:rPr>
              <a:t>How </a:t>
            </a:r>
            <a:r>
              <a:rPr lang="en-US" sz="2600" dirty="0">
                <a:solidFill>
                  <a:srgbClr val="32302A"/>
                </a:solidFill>
              </a:rPr>
              <a:t>do growth rates vary across countries? Are the rich countries getting richer while the poor are getting poorer</a:t>
            </a:r>
            <a:r>
              <a:rPr lang="en-US" sz="2600" dirty="0" smtClean="0">
                <a:solidFill>
                  <a:srgbClr val="32302A"/>
                </a:solidFill>
              </a:rPr>
              <a:t>?</a:t>
            </a:r>
            <a:endParaRPr lang="en-US" sz="2600" dirty="0">
              <a:solidFill>
                <a:srgbClr val="32302A"/>
              </a:solidFill>
            </a:endParaRPr>
          </a:p>
        </p:txBody>
      </p:sp>
    </p:spTree>
    <p:extLst>
      <p:ext uri="{BB962C8B-B14F-4D97-AF65-F5344CB8AC3E}">
        <p14:creationId xmlns:p14="http://schemas.microsoft.com/office/powerpoint/2010/main" val="371582555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Questions for Thought:</a:t>
            </a:r>
            <a:br>
              <a:rPr lang="en-US" dirty="0"/>
            </a:br>
            <a:endParaRPr lang="en-US" dirty="0"/>
          </a:p>
        </p:txBody>
      </p:sp>
      <p:sp>
        <p:nvSpPr>
          <p:cNvPr id="5" name="Content Placeholder 4"/>
          <p:cNvSpPr>
            <a:spLocks noGrp="1"/>
          </p:cNvSpPr>
          <p:nvPr>
            <p:ph idx="1"/>
          </p:nvPr>
        </p:nvSpPr>
        <p:spPr>
          <a:xfrm>
            <a:off x="140675" y="1565620"/>
            <a:ext cx="8941332" cy="4403479"/>
          </a:xfrm>
        </p:spPr>
        <p:txBody>
          <a:bodyPr/>
          <a:lstStyle/>
          <a:p>
            <a:pPr marL="347663" indent="-347663">
              <a:buNone/>
            </a:pPr>
            <a:r>
              <a:rPr lang="en-US" sz="2600" dirty="0">
                <a:solidFill>
                  <a:srgbClr val="32302A"/>
                </a:solidFill>
              </a:rPr>
              <a:t>4. What is the Economic Freedom of the World (EFW) index designed to measure? What determines whether the rating </a:t>
            </a:r>
            <a:r>
              <a:rPr lang="en-US" sz="2600" dirty="0" smtClean="0">
                <a:solidFill>
                  <a:srgbClr val="32302A"/>
                </a:solidFill>
              </a:rPr>
              <a:t/>
            </a:r>
            <a:br>
              <a:rPr lang="en-US" sz="2600" dirty="0" smtClean="0">
                <a:solidFill>
                  <a:srgbClr val="32302A"/>
                </a:solidFill>
              </a:rPr>
            </a:br>
            <a:r>
              <a:rPr lang="en-US" sz="2600" dirty="0" smtClean="0">
                <a:solidFill>
                  <a:srgbClr val="32302A"/>
                </a:solidFill>
              </a:rPr>
              <a:t>of </a:t>
            </a:r>
            <a:r>
              <a:rPr lang="en-US" sz="2600" dirty="0">
                <a:solidFill>
                  <a:srgbClr val="32302A"/>
                </a:solidFill>
              </a:rPr>
              <a:t>a country will be high or low on this index? </a:t>
            </a:r>
            <a:endParaRPr lang="en-US" sz="2600" dirty="0" smtClean="0">
              <a:solidFill>
                <a:srgbClr val="32302A"/>
              </a:solidFill>
            </a:endParaRPr>
          </a:p>
          <a:p>
            <a:pPr marL="347663" indent="-347663">
              <a:buNone/>
            </a:pPr>
            <a:r>
              <a:rPr lang="en-US" sz="2600" dirty="0">
                <a:solidFill>
                  <a:srgbClr val="32302A"/>
                </a:solidFill>
              </a:rPr>
              <a:t>5. “Economic freedom is present if a country is </a:t>
            </a:r>
            <a:r>
              <a:rPr lang="en-US" sz="2600" dirty="0" smtClean="0">
                <a:solidFill>
                  <a:srgbClr val="32302A"/>
                </a:solidFill>
              </a:rPr>
              <a:t>a political </a:t>
            </a:r>
            <a:br>
              <a:rPr lang="en-US" sz="2600" dirty="0" smtClean="0">
                <a:solidFill>
                  <a:srgbClr val="32302A"/>
                </a:solidFill>
              </a:rPr>
            </a:br>
            <a:r>
              <a:rPr lang="en-US" sz="2600" dirty="0" smtClean="0">
                <a:solidFill>
                  <a:srgbClr val="32302A"/>
                </a:solidFill>
              </a:rPr>
              <a:t> democracy</a:t>
            </a:r>
            <a:r>
              <a:rPr lang="en-US" sz="2600" dirty="0">
                <a:solidFill>
                  <a:srgbClr val="32302A"/>
                </a:solidFill>
              </a:rPr>
              <a:t>.” – Is this statement true</a:t>
            </a:r>
            <a:r>
              <a:rPr lang="en-US" sz="2600" dirty="0" smtClean="0">
                <a:solidFill>
                  <a:srgbClr val="32302A"/>
                </a:solidFill>
              </a:rPr>
              <a:t>?</a:t>
            </a:r>
            <a:endParaRPr lang="en-US" sz="2600" dirty="0">
              <a:solidFill>
                <a:srgbClr val="32302A"/>
              </a:solidFill>
            </a:endParaRPr>
          </a:p>
        </p:txBody>
      </p:sp>
    </p:spTree>
    <p:extLst>
      <p:ext uri="{BB962C8B-B14F-4D97-AF65-F5344CB8AC3E}">
        <p14:creationId xmlns:p14="http://schemas.microsoft.com/office/powerpoint/2010/main" val="314956373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chor="ctr"/>
          <a:lstStyle/>
          <a:p>
            <a:r>
              <a:rPr lang="en-US" dirty="0"/>
              <a:t>Institutions, Policies, </a:t>
            </a:r>
            <a:br>
              <a:rPr lang="en-US" dirty="0"/>
            </a:br>
            <a:r>
              <a:rPr lang="en-US" dirty="0"/>
              <a:t>and Economic Performance</a:t>
            </a:r>
          </a:p>
        </p:txBody>
      </p:sp>
    </p:spTree>
    <p:extLst>
      <p:ext uri="{BB962C8B-B14F-4D97-AF65-F5344CB8AC3E}">
        <p14:creationId xmlns:p14="http://schemas.microsoft.com/office/powerpoint/2010/main" val="322381441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91440" y="1568064"/>
            <a:ext cx="8932985" cy="4318431"/>
          </a:xfrm>
          <a:prstGeom prst="roundRect">
            <a:avLst>
              <a:gd name="adj" fmla="val 3590"/>
            </a:avLst>
          </a:prstGeom>
          <a:solidFill>
            <a:schemeClr val="bg1"/>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19569" y="484632"/>
            <a:ext cx="8904855" cy="835763"/>
          </a:xfrm>
        </p:spPr>
        <p:txBody>
          <a:bodyPr/>
          <a:lstStyle/>
          <a:p>
            <a:r>
              <a:rPr lang="en-US" dirty="0" smtClean="0"/>
              <a:t>Economic Freedom and Performance</a:t>
            </a:r>
            <a:endParaRPr lang="en-US" dirty="0"/>
          </a:p>
        </p:txBody>
      </p:sp>
      <p:sp>
        <p:nvSpPr>
          <p:cNvPr id="3" name="Content Placeholder 2"/>
          <p:cNvSpPr>
            <a:spLocks noGrp="1"/>
          </p:cNvSpPr>
          <p:nvPr>
            <p:ph idx="1"/>
          </p:nvPr>
        </p:nvSpPr>
        <p:spPr>
          <a:xfrm>
            <a:off x="140675" y="1530707"/>
            <a:ext cx="8883750" cy="4097642"/>
          </a:xfrm>
        </p:spPr>
        <p:txBody>
          <a:bodyPr/>
          <a:lstStyle/>
          <a:p>
            <a:pPr marL="231775" indent="-231775"/>
            <a:r>
              <a:rPr lang="en-US" sz="2600" dirty="0">
                <a:solidFill>
                  <a:srgbClr val="32302A"/>
                </a:solidFill>
              </a:rPr>
              <a:t>If institutions and policies are important, then countries that are economically free should outperform those that are less free. </a:t>
            </a:r>
          </a:p>
          <a:p>
            <a:pPr marL="231775" indent="-231775"/>
            <a:r>
              <a:rPr lang="en-US" sz="2600" dirty="0">
                <a:solidFill>
                  <a:srgbClr val="32302A"/>
                </a:solidFill>
              </a:rPr>
              <a:t>When considering the impact of institutions, it is important to focus on income and long-term growth rather than short-term growth, which may reflect mostly the ups and downs of business cycle conditions. </a:t>
            </a:r>
          </a:p>
        </p:txBody>
      </p:sp>
    </p:spTree>
    <p:extLst>
      <p:ext uri="{BB962C8B-B14F-4D97-AF65-F5344CB8AC3E}">
        <p14:creationId xmlns:p14="http://schemas.microsoft.com/office/powerpoint/2010/main" val="231867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par>
                          <p:cTn id="8" fill="hold">
                            <p:stCondLst>
                              <p:cond delay="500"/>
                            </p:stCondLst>
                            <p:childTnLst>
                              <p:par>
                                <p:cTn id="9" presetID="22" presetClass="entr" presetSubtype="4" fill="hold"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wipe(down)">
                                      <p:cBhvr>
                                        <p:cTn id="11"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71841"/>
            <a:ext cx="7772400" cy="1864086"/>
          </a:xfrm>
        </p:spPr>
        <p:txBody>
          <a:bodyPr anchor="ctr"/>
          <a:lstStyle/>
          <a:p>
            <a:r>
              <a:rPr lang="en-US" dirty="0"/>
              <a:t>How Large are </a:t>
            </a:r>
            <a:r>
              <a:rPr lang="en-US" dirty="0" smtClean="0"/>
              <a:t/>
            </a:r>
            <a:br>
              <a:rPr lang="en-US" dirty="0" smtClean="0"/>
            </a:br>
            <a:r>
              <a:rPr lang="en-US" dirty="0" smtClean="0"/>
              <a:t>Income Differences </a:t>
            </a:r>
            <a:br>
              <a:rPr lang="en-US" dirty="0" smtClean="0"/>
            </a:br>
            <a:r>
              <a:rPr lang="en-US" dirty="0" smtClean="0"/>
              <a:t>Across Countries</a:t>
            </a:r>
            <a:r>
              <a:rPr lang="en-US" dirty="0"/>
              <a:t>?</a:t>
            </a:r>
          </a:p>
        </p:txBody>
      </p:sp>
    </p:spTree>
    <p:extLst>
      <p:ext uri="{BB962C8B-B14F-4D97-AF65-F5344CB8AC3E}">
        <p14:creationId xmlns:p14="http://schemas.microsoft.com/office/powerpoint/2010/main" val="119082974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a:xfrm>
            <a:off x="92051" y="1255363"/>
            <a:ext cx="8977930" cy="4666174"/>
          </a:xfrm>
          <a:prstGeom prst="roundRect">
            <a:avLst>
              <a:gd name="adj" fmla="val 3590"/>
            </a:avLst>
          </a:prstGeom>
          <a:solidFill>
            <a:schemeClr val="bg1"/>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600" b="1"/>
          </a:p>
        </p:txBody>
      </p:sp>
      <p:sp>
        <p:nvSpPr>
          <p:cNvPr id="2" name="Title 1"/>
          <p:cNvSpPr>
            <a:spLocks noGrp="1"/>
          </p:cNvSpPr>
          <p:nvPr>
            <p:ph type="title"/>
          </p:nvPr>
        </p:nvSpPr>
        <p:spPr>
          <a:xfrm>
            <a:off x="119569" y="441697"/>
            <a:ext cx="8904855" cy="596684"/>
          </a:xfrm>
        </p:spPr>
        <p:txBody>
          <a:bodyPr/>
          <a:lstStyle/>
          <a:p>
            <a:r>
              <a:rPr lang="en-US" sz="3400" dirty="0"/>
              <a:t>Economic Freedom and Income</a:t>
            </a:r>
          </a:p>
        </p:txBody>
      </p:sp>
      <p:sp>
        <p:nvSpPr>
          <p:cNvPr id="61" name="Text Box 10"/>
          <p:cNvSpPr txBox="1">
            <a:spLocks noChangeArrowheads="1"/>
          </p:cNvSpPr>
          <p:nvPr/>
        </p:nvSpPr>
        <p:spPr bwMode="auto">
          <a:xfrm>
            <a:off x="73112" y="1983113"/>
            <a:ext cx="3858808" cy="3308598"/>
          </a:xfrm>
          <a:prstGeom prst="rect">
            <a:avLst/>
          </a:prstGeom>
          <a:noFill/>
          <a:ln w="9525">
            <a:noFill/>
            <a:miter lim="800000"/>
            <a:headEnd/>
            <a:tailEnd/>
          </a:ln>
        </p:spPr>
        <p:txBody>
          <a:bodyPr wrap="square">
            <a:prstTxWarp prst="textNoShape">
              <a:avLst/>
            </a:prstTxWarp>
            <a:spAutoFit/>
          </a:bodyPr>
          <a:lstStyle/>
          <a:p>
            <a:pPr marL="115888" indent="-115888">
              <a:lnSpc>
                <a:spcPct val="90000"/>
              </a:lnSpc>
              <a:spcBef>
                <a:spcPct val="50000"/>
              </a:spcBef>
              <a:buFontTx/>
              <a:buChar char="•"/>
            </a:pPr>
            <a:r>
              <a:rPr lang="en-US" sz="2200" dirty="0">
                <a:latin typeface="Times New Roman" pitchFamily="18" charset="0"/>
                <a:cs typeface="Times New Roman" pitchFamily="18" charset="0"/>
              </a:rPr>
              <a:t>The </a:t>
            </a:r>
            <a:r>
              <a:rPr lang="en-US" sz="2200" dirty="0" smtClean="0">
                <a:latin typeface="Times New Roman" pitchFamily="18" charset="0"/>
                <a:cs typeface="Times New Roman" pitchFamily="18" charset="0"/>
              </a:rPr>
              <a:t>real per-person </a:t>
            </a:r>
            <a:r>
              <a:rPr lang="en-US" sz="2200" dirty="0">
                <a:latin typeface="Times New Roman" pitchFamily="18" charset="0"/>
                <a:cs typeface="Times New Roman" pitchFamily="18" charset="0"/>
              </a:rPr>
              <a:t>income </a:t>
            </a:r>
            <a:r>
              <a:rPr lang="en-US" sz="2000" i="1" dirty="0" smtClean="0">
                <a:latin typeface="Times New Roman" pitchFamily="18" charset="0"/>
                <a:cs typeface="Times New Roman" pitchFamily="18" charset="0"/>
              </a:rPr>
              <a:t>(using a PPP adjustment)</a:t>
            </a:r>
            <a:r>
              <a:rPr lang="en-US" sz="2200" dirty="0" smtClean="0">
                <a:latin typeface="Times New Roman" pitchFamily="18" charset="0"/>
                <a:cs typeface="Times New Roman" pitchFamily="18" charset="0"/>
              </a:rPr>
              <a:t> for </a:t>
            </a:r>
            <a:r>
              <a:rPr lang="en-US" sz="2200" dirty="0">
                <a:latin typeface="Times New Roman" pitchFamily="18" charset="0"/>
                <a:cs typeface="Times New Roman" pitchFamily="18" charset="0"/>
              </a:rPr>
              <a:t>countries ordered by economic freedom rating is shown here by quartiles. </a:t>
            </a:r>
          </a:p>
          <a:p>
            <a:pPr marL="115888" indent="-115888">
              <a:lnSpc>
                <a:spcPct val="90000"/>
              </a:lnSpc>
              <a:spcBef>
                <a:spcPct val="50000"/>
              </a:spcBef>
              <a:buFontTx/>
              <a:buChar char="•"/>
            </a:pPr>
            <a:r>
              <a:rPr lang="en-US" sz="2200" dirty="0">
                <a:latin typeface="Times New Roman" pitchFamily="18" charset="0"/>
                <a:cs typeface="Times New Roman" pitchFamily="18" charset="0"/>
              </a:rPr>
              <a:t>Note the strong positive </a:t>
            </a:r>
            <a:r>
              <a:rPr lang="en-US" sz="2200" dirty="0" smtClean="0">
                <a:latin typeface="Times New Roman" pitchFamily="18" charset="0"/>
                <a:cs typeface="Times New Roman" pitchFamily="18" charset="0"/>
              </a:rPr>
              <a:t>linkage.  Income </a:t>
            </a:r>
            <a:r>
              <a:rPr lang="en-US" sz="2200" dirty="0">
                <a:latin typeface="Times New Roman" pitchFamily="18" charset="0"/>
                <a:cs typeface="Times New Roman" pitchFamily="18" charset="0"/>
              </a:rPr>
              <a:t>per person </a:t>
            </a:r>
            <a:r>
              <a:rPr lang="en-US" sz="2200" dirty="0" smtClean="0">
                <a:latin typeface="Times New Roman" pitchFamily="18" charset="0"/>
                <a:cs typeface="Times New Roman" pitchFamily="18" charset="0"/>
              </a:rPr>
              <a:t>in </a:t>
            </a:r>
            <a:r>
              <a:rPr lang="en-US" sz="2200" dirty="0">
                <a:latin typeface="Times New Roman" pitchFamily="18" charset="0"/>
                <a:cs typeface="Times New Roman" pitchFamily="18" charset="0"/>
              </a:rPr>
              <a:t>the freest quartile of countries was about eight times the figure for the least free. </a:t>
            </a:r>
          </a:p>
        </p:txBody>
      </p:sp>
      <p:cxnSp>
        <p:nvCxnSpPr>
          <p:cNvPr id="92" name="Straight Connector 91"/>
          <p:cNvCxnSpPr/>
          <p:nvPr/>
        </p:nvCxnSpPr>
        <p:spPr>
          <a:xfrm>
            <a:off x="3936049" y="1453611"/>
            <a:ext cx="25221" cy="4215539"/>
          </a:xfrm>
          <a:prstGeom prst="line">
            <a:avLst/>
          </a:prstGeom>
          <a:ln w="19050">
            <a:solidFill>
              <a:schemeClr val="tx1"/>
            </a:solidFill>
          </a:ln>
          <a:effectLst>
            <a:outerShdw blurRad="50800" dist="38100" dir="2700000" algn="tl" rotWithShape="0">
              <a:prstClr val="black">
                <a:alpha val="40000"/>
              </a:prstClr>
            </a:outerShdw>
          </a:effectLst>
        </p:spPr>
        <p:style>
          <a:lnRef idx="2">
            <a:schemeClr val="accent1"/>
          </a:lnRef>
          <a:fillRef idx="0">
            <a:schemeClr val="accent1"/>
          </a:fillRef>
          <a:effectRef idx="1">
            <a:schemeClr val="accent1"/>
          </a:effectRef>
          <a:fontRef idx="minor">
            <a:schemeClr val="tx1"/>
          </a:fontRef>
        </p:style>
      </p:cxnSp>
      <p:sp>
        <p:nvSpPr>
          <p:cNvPr id="58" name="Line 8"/>
          <p:cNvSpPr>
            <a:spLocks noChangeShapeType="1"/>
          </p:cNvSpPr>
          <p:nvPr/>
        </p:nvSpPr>
        <p:spPr bwMode="auto">
          <a:xfrm>
            <a:off x="4067531" y="4960493"/>
            <a:ext cx="4899025" cy="0"/>
          </a:xfrm>
          <a:prstGeom prst="line">
            <a:avLst/>
          </a:prstGeom>
          <a:noFill/>
          <a:ln w="28575">
            <a:solidFill>
              <a:schemeClr val="tx1"/>
            </a:solidFill>
            <a:round/>
            <a:headEnd/>
            <a:tailEnd/>
          </a:ln>
          <a:effectLst/>
        </p:spPr>
        <p:txBody>
          <a:bodyPr>
            <a:prstTxWarp prst="textNoShape">
              <a:avLst/>
            </a:prstTxWarp>
          </a:bodyPr>
          <a:lstStyle/>
          <a:p>
            <a:endParaRPr lang="en-US">
              <a:latin typeface="Times New Roman" pitchFamily="18" charset="0"/>
              <a:cs typeface="Times New Roman" pitchFamily="18" charset="0"/>
            </a:endParaRPr>
          </a:p>
        </p:txBody>
      </p:sp>
      <p:sp>
        <p:nvSpPr>
          <p:cNvPr id="59" name="Rectangle 9"/>
          <p:cNvSpPr>
            <a:spLocks noChangeAspect="1" noChangeArrowheads="1"/>
          </p:cNvSpPr>
          <p:nvPr/>
        </p:nvSpPr>
        <p:spPr bwMode="auto">
          <a:xfrm>
            <a:off x="4217263" y="5014468"/>
            <a:ext cx="880049" cy="393954"/>
          </a:xfrm>
          <a:prstGeom prst="rect">
            <a:avLst/>
          </a:prstGeom>
          <a:noFill/>
          <a:ln w="9525">
            <a:noFill/>
            <a:miter lim="800000"/>
            <a:headEnd/>
            <a:tailEnd/>
          </a:ln>
        </p:spPr>
        <p:txBody>
          <a:bodyPr wrap="none" lIns="0" tIns="0" rIns="0" bIns="0">
            <a:prstTxWarp prst="textNoShape">
              <a:avLst/>
            </a:prstTxWarp>
            <a:spAutoFit/>
          </a:bodyPr>
          <a:lstStyle/>
          <a:p>
            <a:pPr algn="ctr">
              <a:lnSpc>
                <a:spcPct val="80000"/>
              </a:lnSpc>
            </a:pPr>
            <a:r>
              <a:rPr kumimoji="0" lang="en-US" sz="1600" b="0">
                <a:solidFill>
                  <a:srgbClr val="000000"/>
                </a:solidFill>
                <a:latin typeface="Times New Roman" pitchFamily="18" charset="0"/>
                <a:cs typeface="Times New Roman" pitchFamily="18" charset="0"/>
              </a:rPr>
              <a:t>Least-Free</a:t>
            </a:r>
            <a:br>
              <a:rPr kumimoji="0" lang="en-US" sz="1600" b="0">
                <a:solidFill>
                  <a:srgbClr val="000000"/>
                </a:solidFill>
                <a:latin typeface="Times New Roman" pitchFamily="18" charset="0"/>
                <a:cs typeface="Times New Roman" pitchFamily="18" charset="0"/>
              </a:rPr>
            </a:br>
            <a:r>
              <a:rPr kumimoji="0" lang="en-US" sz="1600" b="0">
                <a:solidFill>
                  <a:srgbClr val="000000"/>
                </a:solidFill>
                <a:latin typeface="Times New Roman" pitchFamily="18" charset="0"/>
                <a:cs typeface="Times New Roman" pitchFamily="18" charset="0"/>
              </a:rPr>
              <a:t>Quartile</a:t>
            </a:r>
            <a:endParaRPr kumimoji="0" lang="en-US" sz="1600" b="0">
              <a:solidFill>
                <a:schemeClr val="tx1"/>
              </a:solidFill>
              <a:latin typeface="Times New Roman" pitchFamily="18" charset="0"/>
              <a:cs typeface="Times New Roman" pitchFamily="18" charset="0"/>
            </a:endParaRPr>
          </a:p>
        </p:txBody>
      </p:sp>
      <p:sp>
        <p:nvSpPr>
          <p:cNvPr id="60" name="Rectangle 10"/>
          <p:cNvSpPr>
            <a:spLocks noChangeAspect="1" noChangeArrowheads="1"/>
          </p:cNvSpPr>
          <p:nvPr/>
        </p:nvSpPr>
        <p:spPr bwMode="auto">
          <a:xfrm>
            <a:off x="6770955" y="4998593"/>
            <a:ext cx="674865" cy="393954"/>
          </a:xfrm>
          <a:prstGeom prst="rect">
            <a:avLst/>
          </a:prstGeom>
          <a:noFill/>
          <a:ln w="9525">
            <a:noFill/>
            <a:miter lim="800000"/>
            <a:headEnd/>
            <a:tailEnd/>
          </a:ln>
        </p:spPr>
        <p:txBody>
          <a:bodyPr wrap="none" lIns="0" tIns="0" rIns="0" bIns="0">
            <a:prstTxWarp prst="textNoShape">
              <a:avLst/>
            </a:prstTxWarp>
            <a:spAutoFit/>
          </a:bodyPr>
          <a:lstStyle/>
          <a:p>
            <a:pPr algn="ctr">
              <a:lnSpc>
                <a:spcPct val="80000"/>
              </a:lnSpc>
            </a:pPr>
            <a:r>
              <a:rPr kumimoji="0" lang="en-US" sz="1600" b="0">
                <a:solidFill>
                  <a:srgbClr val="000000"/>
                </a:solidFill>
                <a:latin typeface="Times New Roman" pitchFamily="18" charset="0"/>
                <a:cs typeface="Times New Roman" pitchFamily="18" charset="0"/>
              </a:rPr>
              <a:t>Second</a:t>
            </a:r>
            <a:br>
              <a:rPr kumimoji="0" lang="en-US" sz="1600" b="0">
                <a:solidFill>
                  <a:srgbClr val="000000"/>
                </a:solidFill>
                <a:latin typeface="Times New Roman" pitchFamily="18" charset="0"/>
                <a:cs typeface="Times New Roman" pitchFamily="18" charset="0"/>
              </a:rPr>
            </a:br>
            <a:r>
              <a:rPr kumimoji="0" lang="en-US" sz="1600" b="0">
                <a:solidFill>
                  <a:srgbClr val="000000"/>
                </a:solidFill>
                <a:latin typeface="Times New Roman" pitchFamily="18" charset="0"/>
                <a:cs typeface="Times New Roman" pitchFamily="18" charset="0"/>
              </a:rPr>
              <a:t>Quartile</a:t>
            </a:r>
          </a:p>
        </p:txBody>
      </p:sp>
      <p:sp>
        <p:nvSpPr>
          <p:cNvPr id="62" name="Rectangle 11"/>
          <p:cNvSpPr>
            <a:spLocks noChangeAspect="1" noChangeArrowheads="1"/>
          </p:cNvSpPr>
          <p:nvPr/>
        </p:nvSpPr>
        <p:spPr bwMode="auto">
          <a:xfrm>
            <a:off x="7930534" y="4998593"/>
            <a:ext cx="857607" cy="393954"/>
          </a:xfrm>
          <a:prstGeom prst="rect">
            <a:avLst/>
          </a:prstGeom>
          <a:noFill/>
          <a:ln w="9525">
            <a:noFill/>
            <a:miter lim="800000"/>
            <a:headEnd/>
            <a:tailEnd/>
          </a:ln>
        </p:spPr>
        <p:txBody>
          <a:bodyPr wrap="none" lIns="0" tIns="0" rIns="0" bIns="0">
            <a:prstTxWarp prst="textNoShape">
              <a:avLst/>
            </a:prstTxWarp>
            <a:spAutoFit/>
          </a:bodyPr>
          <a:lstStyle/>
          <a:p>
            <a:pPr algn="ctr">
              <a:lnSpc>
                <a:spcPct val="80000"/>
              </a:lnSpc>
            </a:pPr>
            <a:r>
              <a:rPr kumimoji="0" lang="en-US" sz="1600" b="0">
                <a:solidFill>
                  <a:srgbClr val="000000"/>
                </a:solidFill>
                <a:latin typeface="Times New Roman" pitchFamily="18" charset="0"/>
                <a:cs typeface="Times New Roman" pitchFamily="18" charset="0"/>
              </a:rPr>
              <a:t>Most-Free</a:t>
            </a:r>
            <a:br>
              <a:rPr kumimoji="0" lang="en-US" sz="1600" b="0">
                <a:solidFill>
                  <a:srgbClr val="000000"/>
                </a:solidFill>
                <a:latin typeface="Times New Roman" pitchFamily="18" charset="0"/>
                <a:cs typeface="Times New Roman" pitchFamily="18" charset="0"/>
              </a:rPr>
            </a:br>
            <a:r>
              <a:rPr kumimoji="0" lang="en-US" sz="1600" b="0">
                <a:solidFill>
                  <a:srgbClr val="000000"/>
                </a:solidFill>
                <a:latin typeface="Times New Roman" pitchFamily="18" charset="0"/>
                <a:cs typeface="Times New Roman" pitchFamily="18" charset="0"/>
              </a:rPr>
              <a:t>Quartile</a:t>
            </a:r>
          </a:p>
        </p:txBody>
      </p:sp>
      <p:grpSp>
        <p:nvGrpSpPr>
          <p:cNvPr id="64" name="Group 28"/>
          <p:cNvGrpSpPr>
            <a:grpSpLocks/>
          </p:cNvGrpSpPr>
          <p:nvPr/>
        </p:nvGrpSpPr>
        <p:grpSpPr bwMode="auto">
          <a:xfrm>
            <a:off x="4148493" y="4314381"/>
            <a:ext cx="1017588" cy="576262"/>
            <a:chOff x="1798" y="2119"/>
            <a:chExt cx="641" cy="363"/>
          </a:xfrm>
        </p:grpSpPr>
        <p:sp>
          <p:nvSpPr>
            <p:cNvPr id="65" name="Rectangle 13"/>
            <p:cNvSpPr>
              <a:spLocks noChangeArrowheads="1"/>
            </p:cNvSpPr>
            <p:nvPr/>
          </p:nvSpPr>
          <p:spPr bwMode="auto">
            <a:xfrm>
              <a:off x="1798" y="2303"/>
              <a:ext cx="641" cy="179"/>
            </a:xfrm>
            <a:prstGeom prst="rect">
              <a:avLst/>
            </a:prstGeom>
            <a:solidFill>
              <a:srgbClr val="9FBD9D"/>
            </a:solidFill>
            <a:ln w="19050">
              <a:solidFill>
                <a:schemeClr val="tx1"/>
              </a:solidFill>
              <a:miter lim="800000"/>
              <a:headEnd/>
              <a:tailEnd/>
            </a:ln>
            <a:effectLst>
              <a:outerShdw blurRad="50800" dist="38100" dir="2700000" algn="tl" rotWithShape="0">
                <a:prstClr val="black">
                  <a:alpha val="40000"/>
                </a:prstClr>
              </a:outerShdw>
            </a:effectLst>
          </p:spPr>
          <p:txBody>
            <a:bodyPr wrap="none" anchor="ctr">
              <a:prstTxWarp prst="textNoShape">
                <a:avLst/>
              </a:prstTxWarp>
            </a:bodyPr>
            <a:lstStyle/>
            <a:p>
              <a:endParaRPr lang="en-US">
                <a:latin typeface="Times New Roman" pitchFamily="18" charset="0"/>
                <a:cs typeface="Times New Roman" pitchFamily="18" charset="0"/>
              </a:endParaRPr>
            </a:p>
          </p:txBody>
        </p:sp>
        <p:sp>
          <p:nvSpPr>
            <p:cNvPr id="66" name="Rectangle 14"/>
            <p:cNvSpPr>
              <a:spLocks noChangeAspect="1" noChangeArrowheads="1"/>
            </p:cNvSpPr>
            <p:nvPr/>
          </p:nvSpPr>
          <p:spPr bwMode="auto">
            <a:xfrm>
              <a:off x="1941" y="2119"/>
              <a:ext cx="355" cy="155"/>
            </a:xfrm>
            <a:prstGeom prst="rect">
              <a:avLst/>
            </a:prstGeom>
            <a:noFill/>
            <a:ln w="9525">
              <a:noFill/>
              <a:miter lim="800000"/>
              <a:headEnd/>
              <a:tailEnd/>
            </a:ln>
          </p:spPr>
          <p:txBody>
            <a:bodyPr wrap="none" lIns="0" tIns="0" rIns="0" bIns="0">
              <a:prstTxWarp prst="textNoShape">
                <a:avLst/>
              </a:prstTxWarp>
              <a:spAutoFit/>
            </a:bodyPr>
            <a:lstStyle/>
            <a:p>
              <a:pPr algn="r"/>
              <a:r>
                <a:rPr kumimoji="0" lang="en-US" sz="1600" b="0" dirty="0" smtClean="0">
                  <a:solidFill>
                    <a:srgbClr val="000000"/>
                  </a:solidFill>
                  <a:latin typeface="Times New Roman" pitchFamily="18" charset="0"/>
                  <a:cs typeface="Times New Roman" pitchFamily="18" charset="0"/>
                </a:rPr>
                <a:t>$4,545</a:t>
              </a:r>
              <a:endParaRPr kumimoji="0" lang="en-US" sz="1600" b="0" dirty="0">
                <a:solidFill>
                  <a:schemeClr val="tx1"/>
                </a:solidFill>
                <a:latin typeface="Times New Roman" pitchFamily="18" charset="0"/>
                <a:cs typeface="Times New Roman" pitchFamily="18" charset="0"/>
              </a:endParaRPr>
            </a:p>
          </p:txBody>
        </p:sp>
      </p:grpSp>
      <p:grpSp>
        <p:nvGrpSpPr>
          <p:cNvPr id="67" name="Group 26"/>
          <p:cNvGrpSpPr>
            <a:grpSpLocks/>
          </p:cNvGrpSpPr>
          <p:nvPr/>
        </p:nvGrpSpPr>
        <p:grpSpPr bwMode="auto">
          <a:xfrm>
            <a:off x="6599593" y="3626993"/>
            <a:ext cx="1017588" cy="1268413"/>
            <a:chOff x="3342" y="1686"/>
            <a:chExt cx="641" cy="799"/>
          </a:xfrm>
        </p:grpSpPr>
        <p:sp>
          <p:nvSpPr>
            <p:cNvPr id="68" name="Rectangle 16"/>
            <p:cNvSpPr>
              <a:spLocks noChangeArrowheads="1"/>
            </p:cNvSpPr>
            <p:nvPr/>
          </p:nvSpPr>
          <p:spPr bwMode="auto">
            <a:xfrm>
              <a:off x="3342" y="1861"/>
              <a:ext cx="641" cy="624"/>
            </a:xfrm>
            <a:prstGeom prst="rect">
              <a:avLst/>
            </a:prstGeom>
            <a:solidFill>
              <a:srgbClr val="9FBD9D"/>
            </a:solidFill>
            <a:ln w="19050">
              <a:solidFill>
                <a:schemeClr val="tx1"/>
              </a:solidFill>
              <a:miter lim="800000"/>
              <a:headEnd/>
              <a:tailEnd/>
            </a:ln>
            <a:effectLst>
              <a:outerShdw blurRad="50800" dist="38100" dir="2700000" algn="tl" rotWithShape="0">
                <a:prstClr val="black">
                  <a:alpha val="40000"/>
                </a:prstClr>
              </a:outerShdw>
            </a:effectLst>
          </p:spPr>
          <p:txBody>
            <a:bodyPr wrap="none" anchor="ctr">
              <a:prstTxWarp prst="textNoShape">
                <a:avLst/>
              </a:prstTxWarp>
            </a:bodyPr>
            <a:lstStyle/>
            <a:p>
              <a:endParaRPr lang="en-US">
                <a:latin typeface="Times New Roman" pitchFamily="18" charset="0"/>
                <a:cs typeface="Times New Roman" pitchFamily="18" charset="0"/>
              </a:endParaRPr>
            </a:p>
          </p:txBody>
        </p:sp>
        <p:sp>
          <p:nvSpPr>
            <p:cNvPr id="69" name="Rectangle 17"/>
            <p:cNvSpPr>
              <a:spLocks noChangeAspect="1" noChangeArrowheads="1"/>
            </p:cNvSpPr>
            <p:nvPr/>
          </p:nvSpPr>
          <p:spPr bwMode="auto">
            <a:xfrm>
              <a:off x="3453" y="1686"/>
              <a:ext cx="420" cy="155"/>
            </a:xfrm>
            <a:prstGeom prst="rect">
              <a:avLst/>
            </a:prstGeom>
            <a:noFill/>
            <a:ln w="9525">
              <a:noFill/>
              <a:miter lim="800000"/>
              <a:headEnd/>
              <a:tailEnd/>
            </a:ln>
          </p:spPr>
          <p:txBody>
            <a:bodyPr wrap="none" lIns="0" tIns="0" rIns="0" bIns="0">
              <a:prstTxWarp prst="textNoShape">
                <a:avLst/>
              </a:prstTxWarp>
              <a:spAutoFit/>
            </a:bodyPr>
            <a:lstStyle/>
            <a:p>
              <a:pPr algn="r"/>
              <a:r>
                <a:rPr kumimoji="0" lang="en-US" sz="1600" b="0" dirty="0">
                  <a:solidFill>
                    <a:srgbClr val="000000"/>
                  </a:solidFill>
                  <a:latin typeface="Times New Roman" pitchFamily="18" charset="0"/>
                  <a:cs typeface="Times New Roman" pitchFamily="18" charset="0"/>
                </a:rPr>
                <a:t>$</a:t>
              </a:r>
              <a:r>
                <a:rPr kumimoji="0" lang="en-US" sz="1600" b="0" dirty="0" smtClean="0">
                  <a:solidFill>
                    <a:srgbClr val="000000"/>
                  </a:solidFill>
                  <a:latin typeface="Times New Roman" pitchFamily="18" charset="0"/>
                  <a:cs typeface="Times New Roman" pitchFamily="18" charset="0"/>
                </a:rPr>
                <a:t>14,961</a:t>
              </a:r>
              <a:endParaRPr kumimoji="0" lang="en-US" sz="1600" b="0" dirty="0">
                <a:solidFill>
                  <a:schemeClr val="tx1"/>
                </a:solidFill>
                <a:latin typeface="Times New Roman" pitchFamily="18" charset="0"/>
                <a:cs typeface="Times New Roman" pitchFamily="18" charset="0"/>
              </a:endParaRPr>
            </a:p>
          </p:txBody>
        </p:sp>
      </p:grpSp>
      <p:grpSp>
        <p:nvGrpSpPr>
          <p:cNvPr id="70" name="Group 25"/>
          <p:cNvGrpSpPr>
            <a:grpSpLocks/>
          </p:cNvGrpSpPr>
          <p:nvPr/>
        </p:nvGrpSpPr>
        <p:grpSpPr bwMode="auto">
          <a:xfrm>
            <a:off x="7850543" y="2255393"/>
            <a:ext cx="1017588" cy="2633663"/>
            <a:chOff x="4130" y="822"/>
            <a:chExt cx="641" cy="1659"/>
          </a:xfrm>
        </p:grpSpPr>
        <p:sp>
          <p:nvSpPr>
            <p:cNvPr id="71" name="Rectangle 19"/>
            <p:cNvSpPr>
              <a:spLocks noChangeArrowheads="1"/>
            </p:cNvSpPr>
            <p:nvPr/>
          </p:nvSpPr>
          <p:spPr bwMode="auto">
            <a:xfrm>
              <a:off x="4130" y="995"/>
              <a:ext cx="641" cy="1486"/>
            </a:xfrm>
            <a:prstGeom prst="rect">
              <a:avLst/>
            </a:prstGeom>
            <a:solidFill>
              <a:srgbClr val="9FBD9D"/>
            </a:solidFill>
            <a:ln w="19050">
              <a:solidFill>
                <a:schemeClr val="tx1"/>
              </a:solidFill>
              <a:miter lim="800000"/>
              <a:headEnd/>
              <a:tailEnd/>
            </a:ln>
            <a:effectLst>
              <a:outerShdw blurRad="50800" dist="38100" dir="2700000" algn="tl" rotWithShape="0">
                <a:prstClr val="black">
                  <a:alpha val="40000"/>
                </a:prstClr>
              </a:outerShdw>
            </a:effectLst>
          </p:spPr>
          <p:txBody>
            <a:bodyPr wrap="none" anchor="ctr">
              <a:prstTxWarp prst="textNoShape">
                <a:avLst/>
              </a:prstTxWarp>
            </a:bodyPr>
            <a:lstStyle/>
            <a:p>
              <a:endParaRPr lang="en-US">
                <a:ln>
                  <a:solidFill>
                    <a:schemeClr val="tx1"/>
                  </a:solidFill>
                </a:ln>
                <a:latin typeface="Times New Roman" pitchFamily="18" charset="0"/>
                <a:cs typeface="Times New Roman" pitchFamily="18" charset="0"/>
              </a:endParaRPr>
            </a:p>
          </p:txBody>
        </p:sp>
        <p:sp>
          <p:nvSpPr>
            <p:cNvPr id="72" name="Rectangle 20"/>
            <p:cNvSpPr>
              <a:spLocks noChangeAspect="1" noChangeArrowheads="1"/>
            </p:cNvSpPr>
            <p:nvPr/>
          </p:nvSpPr>
          <p:spPr bwMode="auto">
            <a:xfrm>
              <a:off x="4241" y="822"/>
              <a:ext cx="420" cy="155"/>
            </a:xfrm>
            <a:prstGeom prst="rect">
              <a:avLst/>
            </a:prstGeom>
            <a:noFill/>
            <a:ln w="9525">
              <a:noFill/>
              <a:miter lim="800000"/>
              <a:headEnd/>
              <a:tailEnd/>
            </a:ln>
          </p:spPr>
          <p:txBody>
            <a:bodyPr wrap="none" lIns="0" tIns="0" rIns="0" bIns="0">
              <a:prstTxWarp prst="textNoShape">
                <a:avLst/>
              </a:prstTxWarp>
              <a:spAutoFit/>
            </a:bodyPr>
            <a:lstStyle/>
            <a:p>
              <a:pPr algn="r"/>
              <a:r>
                <a:rPr kumimoji="0" lang="en-US" sz="1600" b="0" dirty="0" smtClean="0">
                  <a:solidFill>
                    <a:srgbClr val="000000"/>
                  </a:solidFill>
                  <a:latin typeface="Times New Roman" pitchFamily="18" charset="0"/>
                  <a:cs typeface="Times New Roman" pitchFamily="18" charset="0"/>
                </a:rPr>
                <a:t>$35,501</a:t>
              </a:r>
              <a:endParaRPr kumimoji="0" lang="en-US" sz="1600" b="0" dirty="0">
                <a:solidFill>
                  <a:schemeClr val="tx1"/>
                </a:solidFill>
                <a:latin typeface="Times New Roman" pitchFamily="18" charset="0"/>
                <a:cs typeface="Times New Roman" pitchFamily="18" charset="0"/>
              </a:endParaRPr>
            </a:p>
          </p:txBody>
        </p:sp>
      </p:grpSp>
      <p:sp>
        <p:nvSpPr>
          <p:cNvPr id="75" name="Rectangle 21"/>
          <p:cNvSpPr>
            <a:spLocks noChangeAspect="1" noChangeArrowheads="1"/>
          </p:cNvSpPr>
          <p:nvPr/>
        </p:nvSpPr>
        <p:spPr bwMode="auto">
          <a:xfrm>
            <a:off x="5193292" y="1704912"/>
            <a:ext cx="2634802" cy="475002"/>
          </a:xfrm>
          <a:prstGeom prst="rect">
            <a:avLst/>
          </a:prstGeom>
          <a:noFill/>
          <a:ln w="9525">
            <a:noFill/>
            <a:miter lim="800000"/>
            <a:headEnd/>
            <a:tailEnd/>
          </a:ln>
        </p:spPr>
        <p:txBody>
          <a:bodyPr wrap="none" lIns="0" tIns="0" rIns="0" bIns="0">
            <a:prstTxWarp prst="textNoShape">
              <a:avLst/>
            </a:prstTxWarp>
            <a:spAutoFit/>
          </a:bodyPr>
          <a:lstStyle/>
          <a:p>
            <a:pPr algn="ctr">
              <a:lnSpc>
                <a:spcPct val="90000"/>
              </a:lnSpc>
            </a:pPr>
            <a:r>
              <a:rPr kumimoji="0" lang="en-US" sz="1800" b="1" i="1" dirty="0" smtClean="0">
                <a:solidFill>
                  <a:srgbClr val="000000"/>
                </a:solidFill>
                <a:latin typeface="Times New Roman" pitchFamily="18" charset="0"/>
                <a:cs typeface="Times New Roman" pitchFamily="18" charset="0"/>
              </a:rPr>
              <a:t>2009 </a:t>
            </a:r>
            <a:r>
              <a:rPr kumimoji="0" lang="en-US" sz="1800" b="1" i="1" dirty="0">
                <a:solidFill>
                  <a:srgbClr val="000000"/>
                </a:solidFill>
                <a:latin typeface="Times New Roman" pitchFamily="18" charset="0"/>
                <a:cs typeface="Times New Roman" pitchFamily="18" charset="0"/>
              </a:rPr>
              <a:t>GDP Per Capita, PPP</a:t>
            </a:r>
            <a:r>
              <a:rPr kumimoji="0" lang="en-US" sz="1800" b="0" dirty="0">
                <a:solidFill>
                  <a:srgbClr val="000000"/>
                </a:solidFill>
                <a:latin typeface="Times New Roman" pitchFamily="18" charset="0"/>
                <a:cs typeface="Times New Roman" pitchFamily="18" charset="0"/>
              </a:rPr>
              <a:t/>
            </a:r>
            <a:br>
              <a:rPr kumimoji="0" lang="en-US" sz="1800" b="0" dirty="0">
                <a:solidFill>
                  <a:srgbClr val="000000"/>
                </a:solidFill>
                <a:latin typeface="Times New Roman" pitchFamily="18" charset="0"/>
                <a:cs typeface="Times New Roman" pitchFamily="18" charset="0"/>
              </a:rPr>
            </a:br>
            <a:r>
              <a:rPr kumimoji="0" lang="en-US" sz="1600" b="0" i="1" dirty="0">
                <a:solidFill>
                  <a:srgbClr val="000000"/>
                </a:solidFill>
                <a:latin typeface="Times New Roman" pitchFamily="18" charset="0"/>
                <a:cs typeface="Times New Roman" pitchFamily="18" charset="0"/>
              </a:rPr>
              <a:t>(in constant </a:t>
            </a:r>
            <a:r>
              <a:rPr kumimoji="0" lang="en-US" sz="1600" b="0" i="1" dirty="0" smtClean="0">
                <a:solidFill>
                  <a:srgbClr val="000000"/>
                </a:solidFill>
                <a:latin typeface="Times New Roman" pitchFamily="18" charset="0"/>
                <a:cs typeface="Times New Roman" pitchFamily="18" charset="0"/>
              </a:rPr>
              <a:t>2005 </a:t>
            </a:r>
            <a:r>
              <a:rPr kumimoji="0" lang="en-US" sz="1600" b="0" i="1" dirty="0">
                <a:solidFill>
                  <a:srgbClr val="000000"/>
                </a:solidFill>
                <a:latin typeface="Times New Roman" pitchFamily="18" charset="0"/>
                <a:cs typeface="Times New Roman" pitchFamily="18" charset="0"/>
              </a:rPr>
              <a:t>dollars)</a:t>
            </a:r>
            <a:endParaRPr kumimoji="0" lang="en-US" sz="1600" b="0" i="1" dirty="0">
              <a:solidFill>
                <a:schemeClr val="tx1"/>
              </a:solidFill>
              <a:latin typeface="Times New Roman" pitchFamily="18" charset="0"/>
              <a:cs typeface="Times New Roman" pitchFamily="18" charset="0"/>
            </a:endParaRPr>
          </a:p>
        </p:txBody>
      </p:sp>
      <p:sp>
        <p:nvSpPr>
          <p:cNvPr id="94" name="Rectangle 22"/>
          <p:cNvSpPr>
            <a:spLocks noChangeAspect="1" noChangeArrowheads="1"/>
          </p:cNvSpPr>
          <p:nvPr/>
        </p:nvSpPr>
        <p:spPr bwMode="auto">
          <a:xfrm>
            <a:off x="5534292" y="5000181"/>
            <a:ext cx="674865" cy="393954"/>
          </a:xfrm>
          <a:prstGeom prst="rect">
            <a:avLst/>
          </a:prstGeom>
          <a:noFill/>
          <a:ln w="9525">
            <a:noFill/>
            <a:miter lim="800000"/>
            <a:headEnd/>
            <a:tailEnd/>
          </a:ln>
        </p:spPr>
        <p:txBody>
          <a:bodyPr wrap="none" lIns="0" tIns="0" rIns="0" bIns="0">
            <a:prstTxWarp prst="textNoShape">
              <a:avLst/>
            </a:prstTxWarp>
            <a:spAutoFit/>
          </a:bodyPr>
          <a:lstStyle/>
          <a:p>
            <a:pPr algn="ctr">
              <a:lnSpc>
                <a:spcPct val="80000"/>
              </a:lnSpc>
            </a:pPr>
            <a:r>
              <a:rPr kumimoji="0" lang="en-US" sz="1600" b="0">
                <a:solidFill>
                  <a:srgbClr val="000000"/>
                </a:solidFill>
                <a:latin typeface="Times New Roman" pitchFamily="18" charset="0"/>
                <a:cs typeface="Times New Roman" pitchFamily="18" charset="0"/>
              </a:rPr>
              <a:t>Third</a:t>
            </a:r>
            <a:br>
              <a:rPr kumimoji="0" lang="en-US" sz="1600" b="0">
                <a:solidFill>
                  <a:srgbClr val="000000"/>
                </a:solidFill>
                <a:latin typeface="Times New Roman" pitchFamily="18" charset="0"/>
                <a:cs typeface="Times New Roman" pitchFamily="18" charset="0"/>
              </a:rPr>
            </a:br>
            <a:r>
              <a:rPr kumimoji="0" lang="en-US" sz="1600" b="0">
                <a:solidFill>
                  <a:srgbClr val="000000"/>
                </a:solidFill>
                <a:latin typeface="Times New Roman" pitchFamily="18" charset="0"/>
                <a:cs typeface="Times New Roman" pitchFamily="18" charset="0"/>
              </a:rPr>
              <a:t>Quartile</a:t>
            </a:r>
          </a:p>
        </p:txBody>
      </p:sp>
      <p:grpSp>
        <p:nvGrpSpPr>
          <p:cNvPr id="95" name="Group 27"/>
          <p:cNvGrpSpPr>
            <a:grpSpLocks/>
          </p:cNvGrpSpPr>
          <p:nvPr/>
        </p:nvGrpSpPr>
        <p:grpSpPr bwMode="auto">
          <a:xfrm>
            <a:off x="5362931" y="4195320"/>
            <a:ext cx="1017587" cy="696913"/>
            <a:chOff x="2563" y="2044"/>
            <a:chExt cx="641" cy="439"/>
          </a:xfrm>
        </p:grpSpPr>
        <p:sp>
          <p:nvSpPr>
            <p:cNvPr id="111" name="Rectangle 23"/>
            <p:cNvSpPr>
              <a:spLocks noChangeArrowheads="1"/>
            </p:cNvSpPr>
            <p:nvPr/>
          </p:nvSpPr>
          <p:spPr bwMode="auto">
            <a:xfrm>
              <a:off x="2563" y="2220"/>
              <a:ext cx="641" cy="263"/>
            </a:xfrm>
            <a:prstGeom prst="rect">
              <a:avLst/>
            </a:prstGeom>
            <a:solidFill>
              <a:srgbClr val="9FBD9D"/>
            </a:solidFill>
            <a:ln w="19050">
              <a:solidFill>
                <a:schemeClr val="tx1"/>
              </a:solidFill>
              <a:miter lim="800000"/>
              <a:headEnd/>
              <a:tailEnd/>
            </a:ln>
            <a:effectLst>
              <a:outerShdw blurRad="50800" dist="38100" dir="2700000" algn="tl" rotWithShape="0">
                <a:prstClr val="black">
                  <a:alpha val="40000"/>
                </a:prstClr>
              </a:outerShdw>
            </a:effectLst>
          </p:spPr>
          <p:txBody>
            <a:bodyPr wrap="none" anchor="ctr">
              <a:prstTxWarp prst="textNoShape">
                <a:avLst/>
              </a:prstTxWarp>
            </a:bodyPr>
            <a:lstStyle/>
            <a:p>
              <a:endParaRPr lang="en-US">
                <a:latin typeface="Times New Roman" pitchFamily="18" charset="0"/>
                <a:cs typeface="Times New Roman" pitchFamily="18" charset="0"/>
              </a:endParaRPr>
            </a:p>
          </p:txBody>
        </p:sp>
        <p:sp>
          <p:nvSpPr>
            <p:cNvPr id="112" name="Rectangle 24"/>
            <p:cNvSpPr>
              <a:spLocks noChangeAspect="1" noChangeArrowheads="1"/>
            </p:cNvSpPr>
            <p:nvPr/>
          </p:nvSpPr>
          <p:spPr bwMode="auto">
            <a:xfrm>
              <a:off x="2695" y="2044"/>
              <a:ext cx="355" cy="155"/>
            </a:xfrm>
            <a:prstGeom prst="rect">
              <a:avLst/>
            </a:prstGeom>
            <a:noFill/>
            <a:ln w="9525">
              <a:noFill/>
              <a:miter lim="800000"/>
              <a:headEnd/>
              <a:tailEnd/>
            </a:ln>
          </p:spPr>
          <p:txBody>
            <a:bodyPr wrap="none" lIns="0" tIns="0" rIns="0" bIns="0">
              <a:prstTxWarp prst="textNoShape">
                <a:avLst/>
              </a:prstTxWarp>
              <a:spAutoFit/>
            </a:bodyPr>
            <a:lstStyle/>
            <a:p>
              <a:pPr algn="r"/>
              <a:r>
                <a:rPr kumimoji="0" lang="en-US" sz="1600" b="0" dirty="0">
                  <a:solidFill>
                    <a:srgbClr val="000000"/>
                  </a:solidFill>
                  <a:latin typeface="Times New Roman" pitchFamily="18" charset="0"/>
                  <a:cs typeface="Times New Roman" pitchFamily="18" charset="0"/>
                </a:rPr>
                <a:t>$</a:t>
              </a:r>
              <a:r>
                <a:rPr kumimoji="0" lang="en-US" sz="1600" b="0" dirty="0" smtClean="0">
                  <a:solidFill>
                    <a:srgbClr val="000000"/>
                  </a:solidFill>
                  <a:latin typeface="Times New Roman" pitchFamily="18" charset="0"/>
                  <a:cs typeface="Times New Roman" pitchFamily="18" charset="0"/>
                </a:rPr>
                <a:t>6,464</a:t>
              </a:r>
              <a:endParaRPr kumimoji="0" lang="en-US" sz="1600" b="0" dirty="0">
                <a:solidFill>
                  <a:schemeClr val="tx1"/>
                </a:solidFill>
                <a:latin typeface="Times New Roman" pitchFamily="18" charset="0"/>
                <a:cs typeface="Times New Roman" pitchFamily="18" charset="0"/>
              </a:endParaRPr>
            </a:p>
          </p:txBody>
        </p:sp>
      </p:grpSp>
    </p:spTree>
    <p:extLst>
      <p:ext uri="{BB962C8B-B14F-4D97-AF65-F5344CB8AC3E}">
        <p14:creationId xmlns:p14="http://schemas.microsoft.com/office/powerpoint/2010/main" val="2331496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61">
                                            <p:txEl>
                                              <p:pRg st="0" end="0"/>
                                            </p:txEl>
                                          </p:spTgt>
                                        </p:tgtEl>
                                        <p:attrNameLst>
                                          <p:attrName>style.visibility</p:attrName>
                                        </p:attrNameLst>
                                      </p:cBhvr>
                                      <p:to>
                                        <p:strVal val="visible"/>
                                      </p:to>
                                    </p:set>
                                    <p:animEffect transition="in" filter="wipe(left)">
                                      <p:cBhvr>
                                        <p:cTn id="7" dur="500"/>
                                        <p:tgtEl>
                                          <p:spTgt spid="61">
                                            <p:txEl>
                                              <p:pRg st="0" end="0"/>
                                            </p:txEl>
                                          </p:spTgt>
                                        </p:tgtEl>
                                      </p:cBhvr>
                                    </p:animEffect>
                                  </p:childTnLst>
                                </p:cTn>
                              </p:par>
                            </p:childTnLst>
                          </p:cTn>
                        </p:par>
                        <p:par>
                          <p:cTn id="8" fill="hold">
                            <p:stCondLst>
                              <p:cond delay="500"/>
                            </p:stCondLst>
                            <p:childTnLst>
                              <p:par>
                                <p:cTn id="9" presetID="17" presetClass="entr" presetSubtype="4" fill="hold" nodeType="afterEffect">
                                  <p:stCondLst>
                                    <p:cond delay="0"/>
                                  </p:stCondLst>
                                  <p:childTnLst>
                                    <p:set>
                                      <p:cBhvr>
                                        <p:cTn id="10" dur="1" fill="hold">
                                          <p:stCondLst>
                                            <p:cond delay="0"/>
                                          </p:stCondLst>
                                        </p:cTn>
                                        <p:tgtEl>
                                          <p:spTgt spid="64"/>
                                        </p:tgtEl>
                                        <p:attrNameLst>
                                          <p:attrName>style.visibility</p:attrName>
                                        </p:attrNameLst>
                                      </p:cBhvr>
                                      <p:to>
                                        <p:strVal val="visible"/>
                                      </p:to>
                                    </p:set>
                                    <p:anim calcmode="lin" valueType="num">
                                      <p:cBhvr>
                                        <p:cTn id="11" dur="500" fill="hold"/>
                                        <p:tgtEl>
                                          <p:spTgt spid="64"/>
                                        </p:tgtEl>
                                        <p:attrNameLst>
                                          <p:attrName>ppt_x</p:attrName>
                                        </p:attrNameLst>
                                      </p:cBhvr>
                                      <p:tavLst>
                                        <p:tav tm="0">
                                          <p:val>
                                            <p:strVal val="#ppt_x"/>
                                          </p:val>
                                        </p:tav>
                                        <p:tav tm="100000">
                                          <p:val>
                                            <p:strVal val="#ppt_x"/>
                                          </p:val>
                                        </p:tav>
                                      </p:tavLst>
                                    </p:anim>
                                    <p:anim calcmode="lin" valueType="num">
                                      <p:cBhvr>
                                        <p:cTn id="12" dur="500" fill="hold"/>
                                        <p:tgtEl>
                                          <p:spTgt spid="64"/>
                                        </p:tgtEl>
                                        <p:attrNameLst>
                                          <p:attrName>ppt_y</p:attrName>
                                        </p:attrNameLst>
                                      </p:cBhvr>
                                      <p:tavLst>
                                        <p:tav tm="0">
                                          <p:val>
                                            <p:strVal val="#ppt_y+#ppt_h/2"/>
                                          </p:val>
                                        </p:tav>
                                        <p:tav tm="100000">
                                          <p:val>
                                            <p:strVal val="#ppt_y"/>
                                          </p:val>
                                        </p:tav>
                                      </p:tavLst>
                                    </p:anim>
                                    <p:anim calcmode="lin" valueType="num">
                                      <p:cBhvr>
                                        <p:cTn id="13" dur="500" fill="hold"/>
                                        <p:tgtEl>
                                          <p:spTgt spid="64"/>
                                        </p:tgtEl>
                                        <p:attrNameLst>
                                          <p:attrName>ppt_w</p:attrName>
                                        </p:attrNameLst>
                                      </p:cBhvr>
                                      <p:tavLst>
                                        <p:tav tm="0">
                                          <p:val>
                                            <p:strVal val="#ppt_w"/>
                                          </p:val>
                                        </p:tav>
                                        <p:tav tm="100000">
                                          <p:val>
                                            <p:strVal val="#ppt_w"/>
                                          </p:val>
                                        </p:tav>
                                      </p:tavLst>
                                    </p:anim>
                                    <p:anim calcmode="lin" valueType="num">
                                      <p:cBhvr>
                                        <p:cTn id="14" dur="500" fill="hold"/>
                                        <p:tgtEl>
                                          <p:spTgt spid="64"/>
                                        </p:tgtEl>
                                        <p:attrNameLst>
                                          <p:attrName>ppt_h</p:attrName>
                                        </p:attrNameLst>
                                      </p:cBhvr>
                                      <p:tavLst>
                                        <p:tav tm="0">
                                          <p:val>
                                            <p:fltVal val="0"/>
                                          </p:val>
                                        </p:tav>
                                        <p:tav tm="100000">
                                          <p:val>
                                            <p:strVal val="#ppt_h"/>
                                          </p:val>
                                        </p:tav>
                                      </p:tavLst>
                                    </p:anim>
                                  </p:childTnLst>
                                </p:cTn>
                              </p:par>
                              <p:par>
                                <p:cTn id="15" presetID="9" presetClass="entr" presetSubtype="0" fill="hold" grpId="0" nodeType="withEffect">
                                  <p:stCondLst>
                                    <p:cond delay="0"/>
                                  </p:stCondLst>
                                  <p:childTnLst>
                                    <p:set>
                                      <p:cBhvr>
                                        <p:cTn id="16" dur="1" fill="hold">
                                          <p:stCondLst>
                                            <p:cond delay="0"/>
                                          </p:stCondLst>
                                        </p:cTn>
                                        <p:tgtEl>
                                          <p:spTgt spid="75"/>
                                        </p:tgtEl>
                                        <p:attrNameLst>
                                          <p:attrName>style.visibility</p:attrName>
                                        </p:attrNameLst>
                                      </p:cBhvr>
                                      <p:to>
                                        <p:strVal val="visible"/>
                                      </p:to>
                                    </p:set>
                                    <p:animEffect transition="in" filter="dissolve">
                                      <p:cBhvr>
                                        <p:cTn id="17" dur="500"/>
                                        <p:tgtEl>
                                          <p:spTgt spid="75"/>
                                        </p:tgtEl>
                                      </p:cBhvr>
                                    </p:animEffect>
                                  </p:childTnLst>
                                </p:cTn>
                              </p:par>
                            </p:childTnLst>
                          </p:cTn>
                        </p:par>
                        <p:par>
                          <p:cTn id="18" fill="hold">
                            <p:stCondLst>
                              <p:cond delay="1000"/>
                            </p:stCondLst>
                            <p:childTnLst>
                              <p:par>
                                <p:cTn id="19" presetID="17" presetClass="entr" presetSubtype="4" fill="hold" nodeType="afterEffect">
                                  <p:stCondLst>
                                    <p:cond delay="0"/>
                                  </p:stCondLst>
                                  <p:childTnLst>
                                    <p:set>
                                      <p:cBhvr>
                                        <p:cTn id="20" dur="1" fill="hold">
                                          <p:stCondLst>
                                            <p:cond delay="0"/>
                                          </p:stCondLst>
                                        </p:cTn>
                                        <p:tgtEl>
                                          <p:spTgt spid="95"/>
                                        </p:tgtEl>
                                        <p:attrNameLst>
                                          <p:attrName>style.visibility</p:attrName>
                                        </p:attrNameLst>
                                      </p:cBhvr>
                                      <p:to>
                                        <p:strVal val="visible"/>
                                      </p:to>
                                    </p:set>
                                    <p:anim calcmode="lin" valueType="num">
                                      <p:cBhvr>
                                        <p:cTn id="21" dur="500" fill="hold"/>
                                        <p:tgtEl>
                                          <p:spTgt spid="95"/>
                                        </p:tgtEl>
                                        <p:attrNameLst>
                                          <p:attrName>ppt_x</p:attrName>
                                        </p:attrNameLst>
                                      </p:cBhvr>
                                      <p:tavLst>
                                        <p:tav tm="0">
                                          <p:val>
                                            <p:strVal val="#ppt_x"/>
                                          </p:val>
                                        </p:tav>
                                        <p:tav tm="100000">
                                          <p:val>
                                            <p:strVal val="#ppt_x"/>
                                          </p:val>
                                        </p:tav>
                                      </p:tavLst>
                                    </p:anim>
                                    <p:anim calcmode="lin" valueType="num">
                                      <p:cBhvr>
                                        <p:cTn id="22" dur="500" fill="hold"/>
                                        <p:tgtEl>
                                          <p:spTgt spid="95"/>
                                        </p:tgtEl>
                                        <p:attrNameLst>
                                          <p:attrName>ppt_y</p:attrName>
                                        </p:attrNameLst>
                                      </p:cBhvr>
                                      <p:tavLst>
                                        <p:tav tm="0">
                                          <p:val>
                                            <p:strVal val="#ppt_y+#ppt_h/2"/>
                                          </p:val>
                                        </p:tav>
                                        <p:tav tm="100000">
                                          <p:val>
                                            <p:strVal val="#ppt_y"/>
                                          </p:val>
                                        </p:tav>
                                      </p:tavLst>
                                    </p:anim>
                                    <p:anim calcmode="lin" valueType="num">
                                      <p:cBhvr>
                                        <p:cTn id="23" dur="500" fill="hold"/>
                                        <p:tgtEl>
                                          <p:spTgt spid="95"/>
                                        </p:tgtEl>
                                        <p:attrNameLst>
                                          <p:attrName>ppt_w</p:attrName>
                                        </p:attrNameLst>
                                      </p:cBhvr>
                                      <p:tavLst>
                                        <p:tav tm="0">
                                          <p:val>
                                            <p:strVal val="#ppt_w"/>
                                          </p:val>
                                        </p:tav>
                                        <p:tav tm="100000">
                                          <p:val>
                                            <p:strVal val="#ppt_w"/>
                                          </p:val>
                                        </p:tav>
                                      </p:tavLst>
                                    </p:anim>
                                    <p:anim calcmode="lin" valueType="num">
                                      <p:cBhvr>
                                        <p:cTn id="24" dur="500" fill="hold"/>
                                        <p:tgtEl>
                                          <p:spTgt spid="95"/>
                                        </p:tgtEl>
                                        <p:attrNameLst>
                                          <p:attrName>ppt_h</p:attrName>
                                        </p:attrNameLst>
                                      </p:cBhvr>
                                      <p:tavLst>
                                        <p:tav tm="0">
                                          <p:val>
                                            <p:fltVal val="0"/>
                                          </p:val>
                                        </p:tav>
                                        <p:tav tm="100000">
                                          <p:val>
                                            <p:strVal val="#ppt_h"/>
                                          </p:val>
                                        </p:tav>
                                      </p:tavLst>
                                    </p:anim>
                                  </p:childTnLst>
                                </p:cTn>
                              </p:par>
                            </p:childTnLst>
                          </p:cTn>
                        </p:par>
                        <p:par>
                          <p:cTn id="25" fill="hold">
                            <p:stCondLst>
                              <p:cond delay="1500"/>
                            </p:stCondLst>
                            <p:childTnLst>
                              <p:par>
                                <p:cTn id="26" presetID="17" presetClass="entr" presetSubtype="4" fill="hold" nodeType="afterEffect">
                                  <p:stCondLst>
                                    <p:cond delay="0"/>
                                  </p:stCondLst>
                                  <p:childTnLst>
                                    <p:set>
                                      <p:cBhvr>
                                        <p:cTn id="27" dur="1" fill="hold">
                                          <p:stCondLst>
                                            <p:cond delay="0"/>
                                          </p:stCondLst>
                                        </p:cTn>
                                        <p:tgtEl>
                                          <p:spTgt spid="67"/>
                                        </p:tgtEl>
                                        <p:attrNameLst>
                                          <p:attrName>style.visibility</p:attrName>
                                        </p:attrNameLst>
                                      </p:cBhvr>
                                      <p:to>
                                        <p:strVal val="visible"/>
                                      </p:to>
                                    </p:set>
                                    <p:anim calcmode="lin" valueType="num">
                                      <p:cBhvr>
                                        <p:cTn id="28" dur="500" fill="hold"/>
                                        <p:tgtEl>
                                          <p:spTgt spid="67"/>
                                        </p:tgtEl>
                                        <p:attrNameLst>
                                          <p:attrName>ppt_x</p:attrName>
                                        </p:attrNameLst>
                                      </p:cBhvr>
                                      <p:tavLst>
                                        <p:tav tm="0">
                                          <p:val>
                                            <p:strVal val="#ppt_x"/>
                                          </p:val>
                                        </p:tav>
                                        <p:tav tm="100000">
                                          <p:val>
                                            <p:strVal val="#ppt_x"/>
                                          </p:val>
                                        </p:tav>
                                      </p:tavLst>
                                    </p:anim>
                                    <p:anim calcmode="lin" valueType="num">
                                      <p:cBhvr>
                                        <p:cTn id="29" dur="500" fill="hold"/>
                                        <p:tgtEl>
                                          <p:spTgt spid="67"/>
                                        </p:tgtEl>
                                        <p:attrNameLst>
                                          <p:attrName>ppt_y</p:attrName>
                                        </p:attrNameLst>
                                      </p:cBhvr>
                                      <p:tavLst>
                                        <p:tav tm="0">
                                          <p:val>
                                            <p:strVal val="#ppt_y+#ppt_h/2"/>
                                          </p:val>
                                        </p:tav>
                                        <p:tav tm="100000">
                                          <p:val>
                                            <p:strVal val="#ppt_y"/>
                                          </p:val>
                                        </p:tav>
                                      </p:tavLst>
                                    </p:anim>
                                    <p:anim calcmode="lin" valueType="num">
                                      <p:cBhvr>
                                        <p:cTn id="30" dur="500" fill="hold"/>
                                        <p:tgtEl>
                                          <p:spTgt spid="67"/>
                                        </p:tgtEl>
                                        <p:attrNameLst>
                                          <p:attrName>ppt_w</p:attrName>
                                        </p:attrNameLst>
                                      </p:cBhvr>
                                      <p:tavLst>
                                        <p:tav tm="0">
                                          <p:val>
                                            <p:strVal val="#ppt_w"/>
                                          </p:val>
                                        </p:tav>
                                        <p:tav tm="100000">
                                          <p:val>
                                            <p:strVal val="#ppt_w"/>
                                          </p:val>
                                        </p:tav>
                                      </p:tavLst>
                                    </p:anim>
                                    <p:anim calcmode="lin" valueType="num">
                                      <p:cBhvr>
                                        <p:cTn id="31" dur="500" fill="hold"/>
                                        <p:tgtEl>
                                          <p:spTgt spid="67"/>
                                        </p:tgtEl>
                                        <p:attrNameLst>
                                          <p:attrName>ppt_h</p:attrName>
                                        </p:attrNameLst>
                                      </p:cBhvr>
                                      <p:tavLst>
                                        <p:tav tm="0">
                                          <p:val>
                                            <p:fltVal val="0"/>
                                          </p:val>
                                        </p:tav>
                                        <p:tav tm="100000">
                                          <p:val>
                                            <p:strVal val="#ppt_h"/>
                                          </p:val>
                                        </p:tav>
                                      </p:tavLst>
                                    </p:anim>
                                  </p:childTnLst>
                                </p:cTn>
                              </p:par>
                            </p:childTnLst>
                          </p:cTn>
                        </p:par>
                        <p:par>
                          <p:cTn id="32" fill="hold">
                            <p:stCondLst>
                              <p:cond delay="2000"/>
                            </p:stCondLst>
                            <p:childTnLst>
                              <p:par>
                                <p:cTn id="33" presetID="17" presetClass="entr" presetSubtype="4" fill="hold" nodeType="afterEffect">
                                  <p:stCondLst>
                                    <p:cond delay="0"/>
                                  </p:stCondLst>
                                  <p:childTnLst>
                                    <p:set>
                                      <p:cBhvr>
                                        <p:cTn id="34" dur="1" fill="hold">
                                          <p:stCondLst>
                                            <p:cond delay="0"/>
                                          </p:stCondLst>
                                        </p:cTn>
                                        <p:tgtEl>
                                          <p:spTgt spid="70"/>
                                        </p:tgtEl>
                                        <p:attrNameLst>
                                          <p:attrName>style.visibility</p:attrName>
                                        </p:attrNameLst>
                                      </p:cBhvr>
                                      <p:to>
                                        <p:strVal val="visible"/>
                                      </p:to>
                                    </p:set>
                                    <p:anim calcmode="lin" valueType="num">
                                      <p:cBhvr>
                                        <p:cTn id="35" dur="500" fill="hold"/>
                                        <p:tgtEl>
                                          <p:spTgt spid="70"/>
                                        </p:tgtEl>
                                        <p:attrNameLst>
                                          <p:attrName>ppt_x</p:attrName>
                                        </p:attrNameLst>
                                      </p:cBhvr>
                                      <p:tavLst>
                                        <p:tav tm="0">
                                          <p:val>
                                            <p:strVal val="#ppt_x"/>
                                          </p:val>
                                        </p:tav>
                                        <p:tav tm="100000">
                                          <p:val>
                                            <p:strVal val="#ppt_x"/>
                                          </p:val>
                                        </p:tav>
                                      </p:tavLst>
                                    </p:anim>
                                    <p:anim calcmode="lin" valueType="num">
                                      <p:cBhvr>
                                        <p:cTn id="36" dur="500" fill="hold"/>
                                        <p:tgtEl>
                                          <p:spTgt spid="70"/>
                                        </p:tgtEl>
                                        <p:attrNameLst>
                                          <p:attrName>ppt_y</p:attrName>
                                        </p:attrNameLst>
                                      </p:cBhvr>
                                      <p:tavLst>
                                        <p:tav tm="0">
                                          <p:val>
                                            <p:strVal val="#ppt_y+#ppt_h/2"/>
                                          </p:val>
                                        </p:tav>
                                        <p:tav tm="100000">
                                          <p:val>
                                            <p:strVal val="#ppt_y"/>
                                          </p:val>
                                        </p:tav>
                                      </p:tavLst>
                                    </p:anim>
                                    <p:anim calcmode="lin" valueType="num">
                                      <p:cBhvr>
                                        <p:cTn id="37" dur="500" fill="hold"/>
                                        <p:tgtEl>
                                          <p:spTgt spid="70"/>
                                        </p:tgtEl>
                                        <p:attrNameLst>
                                          <p:attrName>ppt_w</p:attrName>
                                        </p:attrNameLst>
                                      </p:cBhvr>
                                      <p:tavLst>
                                        <p:tav tm="0">
                                          <p:val>
                                            <p:strVal val="#ppt_w"/>
                                          </p:val>
                                        </p:tav>
                                        <p:tav tm="100000">
                                          <p:val>
                                            <p:strVal val="#ppt_w"/>
                                          </p:val>
                                        </p:tav>
                                      </p:tavLst>
                                    </p:anim>
                                    <p:anim calcmode="lin" valueType="num">
                                      <p:cBhvr>
                                        <p:cTn id="38" dur="500" fill="hold"/>
                                        <p:tgtEl>
                                          <p:spTgt spid="70"/>
                                        </p:tgtEl>
                                        <p:attrNameLst>
                                          <p:attrName>ppt_h</p:attrName>
                                        </p:attrNameLst>
                                      </p:cBhvr>
                                      <p:tavLst>
                                        <p:tav tm="0">
                                          <p:val>
                                            <p:fltVal val="0"/>
                                          </p:val>
                                        </p:tav>
                                        <p:tav tm="100000">
                                          <p:val>
                                            <p:strVal val="#ppt_h"/>
                                          </p:val>
                                        </p:tav>
                                      </p:tavLst>
                                    </p:anim>
                                  </p:childTnLst>
                                </p:cTn>
                              </p:par>
                            </p:childTnLst>
                          </p:cTn>
                        </p:par>
                        <p:par>
                          <p:cTn id="39" fill="hold">
                            <p:stCondLst>
                              <p:cond delay="2500"/>
                            </p:stCondLst>
                            <p:childTnLst>
                              <p:par>
                                <p:cTn id="40" presetID="22" presetClass="entr" presetSubtype="8" fill="hold" grpId="0" nodeType="afterEffect">
                                  <p:stCondLst>
                                    <p:cond delay="0"/>
                                  </p:stCondLst>
                                  <p:childTnLst>
                                    <p:set>
                                      <p:cBhvr>
                                        <p:cTn id="41" dur="1" fill="hold">
                                          <p:stCondLst>
                                            <p:cond delay="0"/>
                                          </p:stCondLst>
                                        </p:cTn>
                                        <p:tgtEl>
                                          <p:spTgt spid="61">
                                            <p:txEl>
                                              <p:pRg st="1" end="1"/>
                                            </p:txEl>
                                          </p:spTgt>
                                        </p:tgtEl>
                                        <p:attrNameLst>
                                          <p:attrName>style.visibility</p:attrName>
                                        </p:attrNameLst>
                                      </p:cBhvr>
                                      <p:to>
                                        <p:strVal val="visible"/>
                                      </p:to>
                                    </p:set>
                                    <p:animEffect transition="in" filter="wipe(left)">
                                      <p:cBhvr>
                                        <p:cTn id="42" dur="500"/>
                                        <p:tgtEl>
                                          <p:spTgt spid="6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 grpId="0" uiExpand="1" build="p"/>
      <p:bldP spid="75"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a:xfrm>
            <a:off x="92051" y="1255363"/>
            <a:ext cx="8977930" cy="4666174"/>
          </a:xfrm>
          <a:prstGeom prst="roundRect">
            <a:avLst>
              <a:gd name="adj" fmla="val 3590"/>
            </a:avLst>
          </a:prstGeom>
          <a:solidFill>
            <a:schemeClr val="bg1"/>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600" b="1"/>
          </a:p>
        </p:txBody>
      </p:sp>
      <p:sp>
        <p:nvSpPr>
          <p:cNvPr id="2" name="Title 1"/>
          <p:cNvSpPr>
            <a:spLocks noGrp="1"/>
          </p:cNvSpPr>
          <p:nvPr>
            <p:ph type="title"/>
          </p:nvPr>
        </p:nvSpPr>
        <p:spPr>
          <a:xfrm>
            <a:off x="119569" y="441697"/>
            <a:ext cx="8904855" cy="596684"/>
          </a:xfrm>
        </p:spPr>
        <p:txBody>
          <a:bodyPr/>
          <a:lstStyle/>
          <a:p>
            <a:r>
              <a:rPr lang="en-US" sz="3400" dirty="0"/>
              <a:t>Economic Freedom and Growth</a:t>
            </a:r>
          </a:p>
        </p:txBody>
      </p:sp>
      <p:sp>
        <p:nvSpPr>
          <p:cNvPr id="61" name="Text Box 10"/>
          <p:cNvSpPr txBox="1">
            <a:spLocks noChangeArrowheads="1"/>
          </p:cNvSpPr>
          <p:nvPr/>
        </p:nvSpPr>
        <p:spPr bwMode="auto">
          <a:xfrm>
            <a:off x="73112" y="2001401"/>
            <a:ext cx="3862937" cy="3308598"/>
          </a:xfrm>
          <a:prstGeom prst="rect">
            <a:avLst/>
          </a:prstGeom>
          <a:noFill/>
          <a:ln w="9525">
            <a:noFill/>
            <a:miter lim="800000"/>
            <a:headEnd/>
            <a:tailEnd/>
          </a:ln>
        </p:spPr>
        <p:txBody>
          <a:bodyPr wrap="square">
            <a:prstTxWarp prst="textNoShape">
              <a:avLst/>
            </a:prstTxWarp>
            <a:spAutoFit/>
          </a:bodyPr>
          <a:lstStyle/>
          <a:p>
            <a:pPr marL="115888" indent="-115888">
              <a:lnSpc>
                <a:spcPct val="90000"/>
              </a:lnSpc>
              <a:spcBef>
                <a:spcPct val="50000"/>
              </a:spcBef>
              <a:buFontTx/>
              <a:buChar char="•"/>
            </a:pPr>
            <a:r>
              <a:rPr lang="en-US" sz="2200" dirty="0">
                <a:latin typeface="Times New Roman" pitchFamily="18" charset="0"/>
                <a:cs typeface="Times New Roman" pitchFamily="18" charset="0"/>
              </a:rPr>
              <a:t>The relationship between the economic freedom </a:t>
            </a:r>
            <a:r>
              <a:rPr lang="en-US" sz="2200" dirty="0" smtClean="0">
                <a:latin typeface="Times New Roman" pitchFamily="18" charset="0"/>
                <a:cs typeface="Times New Roman" pitchFamily="18" charset="0"/>
              </a:rPr>
              <a:t>of </a:t>
            </a:r>
            <a:r>
              <a:rPr lang="en-US" sz="2200" dirty="0">
                <a:latin typeface="Times New Roman" pitchFamily="18" charset="0"/>
                <a:cs typeface="Times New Roman" pitchFamily="18" charset="0"/>
              </a:rPr>
              <a:t>a country and its growth rate </a:t>
            </a:r>
            <a:r>
              <a:rPr lang="en-US" sz="2200" dirty="0" smtClean="0">
                <a:latin typeface="Times New Roman" pitchFamily="18" charset="0"/>
                <a:cs typeface="Times New Roman" pitchFamily="18" charset="0"/>
              </a:rPr>
              <a:t>(of GDP per capita) during </a:t>
            </a:r>
            <a:r>
              <a:rPr lang="en-US" sz="2200" dirty="0">
                <a:latin typeface="Times New Roman" pitchFamily="18" charset="0"/>
                <a:cs typeface="Times New Roman" pitchFamily="18" charset="0"/>
              </a:rPr>
              <a:t>the </a:t>
            </a:r>
            <a:r>
              <a:rPr lang="en-US" sz="2200" dirty="0" smtClean="0">
                <a:latin typeface="Times New Roman" pitchFamily="18" charset="0"/>
                <a:cs typeface="Times New Roman" pitchFamily="18" charset="0"/>
              </a:rPr>
              <a:t>1990-2007 </a:t>
            </a:r>
            <a:r>
              <a:rPr lang="en-US" sz="2200" dirty="0">
                <a:latin typeface="Times New Roman" pitchFamily="18" charset="0"/>
                <a:cs typeface="Times New Roman" pitchFamily="18" charset="0"/>
              </a:rPr>
              <a:t>period is shown here. </a:t>
            </a:r>
          </a:p>
          <a:p>
            <a:pPr marL="115888" indent="-115888">
              <a:lnSpc>
                <a:spcPct val="90000"/>
              </a:lnSpc>
              <a:spcBef>
                <a:spcPct val="50000"/>
              </a:spcBef>
              <a:buFontTx/>
              <a:buChar char="•"/>
            </a:pPr>
            <a:r>
              <a:rPr lang="en-US" sz="2200" dirty="0">
                <a:latin typeface="Times New Roman" pitchFamily="18" charset="0"/>
                <a:cs typeface="Times New Roman" pitchFamily="18" charset="0"/>
              </a:rPr>
              <a:t>Countries in the most free quartile grew at an </a:t>
            </a:r>
            <a:r>
              <a:rPr lang="en-US" sz="2200" dirty="0" smtClean="0">
                <a:latin typeface="Times New Roman" pitchFamily="18" charset="0"/>
                <a:cs typeface="Times New Roman" pitchFamily="18" charset="0"/>
              </a:rPr>
              <a:t>annual </a:t>
            </a:r>
            <a:r>
              <a:rPr lang="en-US" sz="2200" dirty="0">
                <a:latin typeface="Times New Roman" pitchFamily="18" charset="0"/>
                <a:cs typeface="Times New Roman" pitchFamily="18" charset="0"/>
              </a:rPr>
              <a:t>rate of </a:t>
            </a:r>
            <a:r>
              <a:rPr lang="en-US" sz="2200" dirty="0" smtClean="0">
                <a:latin typeface="Times New Roman" pitchFamily="18" charset="0"/>
                <a:cs typeface="Times New Roman" pitchFamily="18" charset="0"/>
              </a:rPr>
              <a:t>3.1% </a:t>
            </a:r>
            <a:r>
              <a:rPr lang="en-US" sz="2200" dirty="0">
                <a:latin typeface="Times New Roman" pitchFamily="18" charset="0"/>
                <a:cs typeface="Times New Roman" pitchFamily="18" charset="0"/>
              </a:rPr>
              <a:t>compared to the </a:t>
            </a:r>
            <a:r>
              <a:rPr lang="en-US" sz="2200" dirty="0" smtClean="0">
                <a:latin typeface="Times New Roman" pitchFamily="18" charset="0"/>
                <a:cs typeface="Times New Roman" pitchFamily="18" charset="0"/>
              </a:rPr>
              <a:t>1.2% </a:t>
            </a:r>
            <a:r>
              <a:rPr lang="en-US" sz="2200" dirty="0">
                <a:latin typeface="Times New Roman" pitchFamily="18" charset="0"/>
                <a:cs typeface="Times New Roman" pitchFamily="18" charset="0"/>
              </a:rPr>
              <a:t>growth </a:t>
            </a:r>
            <a:r>
              <a:rPr lang="en-US" sz="2200" dirty="0" smtClean="0">
                <a:latin typeface="Times New Roman" pitchFamily="18" charset="0"/>
                <a:cs typeface="Times New Roman" pitchFamily="18" charset="0"/>
              </a:rPr>
              <a:t>for </a:t>
            </a:r>
            <a:r>
              <a:rPr lang="en-US" sz="2200" dirty="0">
                <a:latin typeface="Times New Roman" pitchFamily="18" charset="0"/>
                <a:cs typeface="Times New Roman" pitchFamily="18" charset="0"/>
              </a:rPr>
              <a:t>the least-free quartile. </a:t>
            </a:r>
          </a:p>
        </p:txBody>
      </p:sp>
      <p:sp>
        <p:nvSpPr>
          <p:cNvPr id="21" name="Line 5"/>
          <p:cNvSpPr>
            <a:spLocks noChangeShapeType="1"/>
          </p:cNvSpPr>
          <p:nvPr/>
        </p:nvSpPr>
        <p:spPr bwMode="auto">
          <a:xfrm>
            <a:off x="4070535" y="4700601"/>
            <a:ext cx="4899025" cy="0"/>
          </a:xfrm>
          <a:prstGeom prst="line">
            <a:avLst/>
          </a:prstGeom>
          <a:noFill/>
          <a:ln w="28575">
            <a:solidFill>
              <a:schemeClr val="tx1"/>
            </a:solidFill>
            <a:round/>
            <a:headEnd/>
            <a:tailEnd/>
          </a:ln>
          <a:effectLst/>
        </p:spPr>
        <p:txBody>
          <a:bodyPr>
            <a:prstTxWarp prst="textNoShape">
              <a:avLst/>
            </a:prstTxWarp>
          </a:bodyPr>
          <a:lstStyle/>
          <a:p>
            <a:endParaRPr lang="en-US">
              <a:latin typeface="Times New Roman" pitchFamily="18" charset="0"/>
              <a:cs typeface="Times New Roman" pitchFamily="18" charset="0"/>
            </a:endParaRPr>
          </a:p>
        </p:txBody>
      </p:sp>
      <p:sp>
        <p:nvSpPr>
          <p:cNvPr id="22" name="Rectangle 6"/>
          <p:cNvSpPr>
            <a:spLocks noChangeAspect="1" noChangeArrowheads="1"/>
          </p:cNvSpPr>
          <p:nvPr/>
        </p:nvSpPr>
        <p:spPr bwMode="auto">
          <a:xfrm>
            <a:off x="4220267" y="4754576"/>
            <a:ext cx="880049" cy="393954"/>
          </a:xfrm>
          <a:prstGeom prst="rect">
            <a:avLst/>
          </a:prstGeom>
          <a:noFill/>
          <a:ln w="9525">
            <a:noFill/>
            <a:miter lim="800000"/>
            <a:headEnd/>
            <a:tailEnd/>
          </a:ln>
        </p:spPr>
        <p:txBody>
          <a:bodyPr wrap="none" lIns="0" tIns="0" rIns="0" bIns="0">
            <a:prstTxWarp prst="textNoShape">
              <a:avLst/>
            </a:prstTxWarp>
            <a:spAutoFit/>
          </a:bodyPr>
          <a:lstStyle/>
          <a:p>
            <a:pPr algn="ctr">
              <a:lnSpc>
                <a:spcPct val="80000"/>
              </a:lnSpc>
            </a:pPr>
            <a:r>
              <a:rPr kumimoji="0" lang="en-US" sz="1600" b="0">
                <a:solidFill>
                  <a:srgbClr val="000000"/>
                </a:solidFill>
                <a:latin typeface="Times New Roman" pitchFamily="18" charset="0"/>
                <a:cs typeface="Times New Roman" pitchFamily="18" charset="0"/>
              </a:rPr>
              <a:t>Least-Free</a:t>
            </a:r>
            <a:br>
              <a:rPr kumimoji="0" lang="en-US" sz="1600" b="0">
                <a:solidFill>
                  <a:srgbClr val="000000"/>
                </a:solidFill>
                <a:latin typeface="Times New Roman" pitchFamily="18" charset="0"/>
                <a:cs typeface="Times New Roman" pitchFamily="18" charset="0"/>
              </a:rPr>
            </a:br>
            <a:r>
              <a:rPr kumimoji="0" lang="en-US" sz="1600" b="0">
                <a:solidFill>
                  <a:srgbClr val="000000"/>
                </a:solidFill>
                <a:latin typeface="Times New Roman" pitchFamily="18" charset="0"/>
                <a:cs typeface="Times New Roman" pitchFamily="18" charset="0"/>
              </a:rPr>
              <a:t>Quartile</a:t>
            </a:r>
            <a:endParaRPr kumimoji="0" lang="en-US" sz="1600" b="0">
              <a:solidFill>
                <a:schemeClr val="tx1"/>
              </a:solidFill>
              <a:latin typeface="Times New Roman" pitchFamily="18" charset="0"/>
              <a:cs typeface="Times New Roman" pitchFamily="18" charset="0"/>
            </a:endParaRPr>
          </a:p>
        </p:txBody>
      </p:sp>
      <p:sp>
        <p:nvSpPr>
          <p:cNvPr id="23" name="Rectangle 7"/>
          <p:cNvSpPr>
            <a:spLocks noChangeAspect="1" noChangeArrowheads="1"/>
          </p:cNvSpPr>
          <p:nvPr/>
        </p:nvSpPr>
        <p:spPr bwMode="auto">
          <a:xfrm>
            <a:off x="6773959" y="4738701"/>
            <a:ext cx="674865" cy="393954"/>
          </a:xfrm>
          <a:prstGeom prst="rect">
            <a:avLst/>
          </a:prstGeom>
          <a:noFill/>
          <a:ln w="9525">
            <a:noFill/>
            <a:miter lim="800000"/>
            <a:headEnd/>
            <a:tailEnd/>
          </a:ln>
        </p:spPr>
        <p:txBody>
          <a:bodyPr wrap="none" lIns="0" tIns="0" rIns="0" bIns="0">
            <a:prstTxWarp prst="textNoShape">
              <a:avLst/>
            </a:prstTxWarp>
            <a:spAutoFit/>
          </a:bodyPr>
          <a:lstStyle/>
          <a:p>
            <a:pPr algn="ctr">
              <a:lnSpc>
                <a:spcPct val="80000"/>
              </a:lnSpc>
            </a:pPr>
            <a:r>
              <a:rPr kumimoji="0" lang="en-US" sz="1600" b="0">
                <a:solidFill>
                  <a:srgbClr val="000000"/>
                </a:solidFill>
                <a:latin typeface="Times New Roman" pitchFamily="18" charset="0"/>
                <a:cs typeface="Times New Roman" pitchFamily="18" charset="0"/>
              </a:rPr>
              <a:t>Second</a:t>
            </a:r>
            <a:br>
              <a:rPr kumimoji="0" lang="en-US" sz="1600" b="0">
                <a:solidFill>
                  <a:srgbClr val="000000"/>
                </a:solidFill>
                <a:latin typeface="Times New Roman" pitchFamily="18" charset="0"/>
                <a:cs typeface="Times New Roman" pitchFamily="18" charset="0"/>
              </a:rPr>
            </a:br>
            <a:r>
              <a:rPr kumimoji="0" lang="en-US" sz="1600" b="0">
                <a:solidFill>
                  <a:srgbClr val="000000"/>
                </a:solidFill>
                <a:latin typeface="Times New Roman" pitchFamily="18" charset="0"/>
                <a:cs typeface="Times New Roman" pitchFamily="18" charset="0"/>
              </a:rPr>
              <a:t>Quartile</a:t>
            </a:r>
          </a:p>
        </p:txBody>
      </p:sp>
      <p:sp>
        <p:nvSpPr>
          <p:cNvPr id="24" name="Rectangle 8"/>
          <p:cNvSpPr>
            <a:spLocks noChangeAspect="1" noChangeArrowheads="1"/>
          </p:cNvSpPr>
          <p:nvPr/>
        </p:nvSpPr>
        <p:spPr bwMode="auto">
          <a:xfrm>
            <a:off x="7933538" y="4738701"/>
            <a:ext cx="857607" cy="393954"/>
          </a:xfrm>
          <a:prstGeom prst="rect">
            <a:avLst/>
          </a:prstGeom>
          <a:noFill/>
          <a:ln w="9525">
            <a:noFill/>
            <a:miter lim="800000"/>
            <a:headEnd/>
            <a:tailEnd/>
          </a:ln>
        </p:spPr>
        <p:txBody>
          <a:bodyPr wrap="none" lIns="0" tIns="0" rIns="0" bIns="0">
            <a:prstTxWarp prst="textNoShape">
              <a:avLst/>
            </a:prstTxWarp>
            <a:spAutoFit/>
          </a:bodyPr>
          <a:lstStyle/>
          <a:p>
            <a:pPr algn="ctr">
              <a:lnSpc>
                <a:spcPct val="80000"/>
              </a:lnSpc>
            </a:pPr>
            <a:r>
              <a:rPr kumimoji="0" lang="en-US" sz="1600" b="0">
                <a:solidFill>
                  <a:srgbClr val="000000"/>
                </a:solidFill>
                <a:latin typeface="Times New Roman" pitchFamily="18" charset="0"/>
                <a:cs typeface="Times New Roman" pitchFamily="18" charset="0"/>
              </a:rPr>
              <a:t>Most-Free</a:t>
            </a:r>
            <a:br>
              <a:rPr kumimoji="0" lang="en-US" sz="1600" b="0">
                <a:solidFill>
                  <a:srgbClr val="000000"/>
                </a:solidFill>
                <a:latin typeface="Times New Roman" pitchFamily="18" charset="0"/>
                <a:cs typeface="Times New Roman" pitchFamily="18" charset="0"/>
              </a:rPr>
            </a:br>
            <a:r>
              <a:rPr kumimoji="0" lang="en-US" sz="1600" b="0">
                <a:solidFill>
                  <a:srgbClr val="000000"/>
                </a:solidFill>
                <a:latin typeface="Times New Roman" pitchFamily="18" charset="0"/>
                <a:cs typeface="Times New Roman" pitchFamily="18" charset="0"/>
              </a:rPr>
              <a:t>Quartile</a:t>
            </a:r>
          </a:p>
        </p:txBody>
      </p:sp>
      <p:grpSp>
        <p:nvGrpSpPr>
          <p:cNvPr id="25" name="Group 26"/>
          <p:cNvGrpSpPr>
            <a:grpSpLocks/>
          </p:cNvGrpSpPr>
          <p:nvPr/>
        </p:nvGrpSpPr>
        <p:grpSpPr bwMode="auto">
          <a:xfrm>
            <a:off x="4151497" y="3572022"/>
            <a:ext cx="1017588" cy="1058700"/>
            <a:chOff x="1798" y="2171"/>
            <a:chExt cx="641" cy="351"/>
          </a:xfrm>
        </p:grpSpPr>
        <p:sp>
          <p:nvSpPr>
            <p:cNvPr id="26" name="Rectangle 10"/>
            <p:cNvSpPr>
              <a:spLocks noChangeArrowheads="1"/>
            </p:cNvSpPr>
            <p:nvPr/>
          </p:nvSpPr>
          <p:spPr bwMode="auto">
            <a:xfrm>
              <a:off x="1798" y="2269"/>
              <a:ext cx="641" cy="253"/>
            </a:xfrm>
            <a:prstGeom prst="rect">
              <a:avLst/>
            </a:prstGeom>
            <a:solidFill>
              <a:srgbClr val="FFDD71"/>
            </a:solidFill>
            <a:ln w="19050">
              <a:solidFill>
                <a:schemeClr val="tx1"/>
              </a:solidFill>
              <a:miter lim="800000"/>
              <a:headEnd/>
              <a:tailEnd/>
            </a:ln>
            <a:effectLst>
              <a:outerShdw blurRad="50800" dist="38100" dir="5400000" algn="t" rotWithShape="0">
                <a:prstClr val="black">
                  <a:alpha val="40000"/>
                </a:prstClr>
              </a:outerShdw>
            </a:effectLst>
          </p:spPr>
          <p:txBody>
            <a:bodyPr wrap="none" anchor="ctr">
              <a:prstTxWarp prst="textNoShape">
                <a:avLst/>
              </a:prstTxWarp>
            </a:bodyPr>
            <a:lstStyle/>
            <a:p>
              <a:endParaRPr lang="en-US">
                <a:latin typeface="Times New Roman" pitchFamily="18" charset="0"/>
                <a:cs typeface="Times New Roman" pitchFamily="18" charset="0"/>
              </a:endParaRPr>
            </a:p>
          </p:txBody>
        </p:sp>
        <p:sp>
          <p:nvSpPr>
            <p:cNvPr id="27" name="Rectangle 11"/>
            <p:cNvSpPr>
              <a:spLocks noChangeAspect="1" noChangeArrowheads="1"/>
            </p:cNvSpPr>
            <p:nvPr/>
          </p:nvSpPr>
          <p:spPr bwMode="auto">
            <a:xfrm>
              <a:off x="1985" y="2171"/>
              <a:ext cx="269" cy="82"/>
            </a:xfrm>
            <a:prstGeom prst="rect">
              <a:avLst/>
            </a:prstGeom>
            <a:noFill/>
            <a:ln w="9525">
              <a:noFill/>
              <a:miter lim="800000"/>
              <a:headEnd/>
              <a:tailEnd/>
            </a:ln>
          </p:spPr>
          <p:txBody>
            <a:bodyPr wrap="square" lIns="0" tIns="0" rIns="0" bIns="0">
              <a:prstTxWarp prst="textNoShape">
                <a:avLst/>
              </a:prstTxWarp>
              <a:spAutoFit/>
            </a:bodyPr>
            <a:lstStyle/>
            <a:p>
              <a:pPr algn="r"/>
              <a:r>
                <a:rPr kumimoji="0" lang="en-US" sz="1600" b="0" dirty="0" smtClean="0">
                  <a:solidFill>
                    <a:srgbClr val="000000"/>
                  </a:solidFill>
                  <a:latin typeface="Times New Roman" pitchFamily="18" charset="0"/>
                  <a:cs typeface="Times New Roman" pitchFamily="18" charset="0"/>
                </a:rPr>
                <a:t>1.2%</a:t>
              </a:r>
              <a:endParaRPr kumimoji="0" lang="en-US" sz="1600" b="0" dirty="0">
                <a:solidFill>
                  <a:schemeClr val="tx1"/>
                </a:solidFill>
                <a:latin typeface="Times New Roman" pitchFamily="18" charset="0"/>
                <a:cs typeface="Times New Roman" pitchFamily="18" charset="0"/>
              </a:endParaRPr>
            </a:p>
          </p:txBody>
        </p:sp>
      </p:grpSp>
      <p:grpSp>
        <p:nvGrpSpPr>
          <p:cNvPr id="28" name="Group 24"/>
          <p:cNvGrpSpPr>
            <a:grpSpLocks/>
          </p:cNvGrpSpPr>
          <p:nvPr/>
        </p:nvGrpSpPr>
        <p:grpSpPr bwMode="auto">
          <a:xfrm>
            <a:off x="6602597" y="2823056"/>
            <a:ext cx="1017588" cy="1814052"/>
            <a:chOff x="3342" y="1563"/>
            <a:chExt cx="641" cy="963"/>
          </a:xfrm>
        </p:grpSpPr>
        <p:sp>
          <p:nvSpPr>
            <p:cNvPr id="29" name="Rectangle 13"/>
            <p:cNvSpPr>
              <a:spLocks noChangeArrowheads="1"/>
            </p:cNvSpPr>
            <p:nvPr/>
          </p:nvSpPr>
          <p:spPr bwMode="auto">
            <a:xfrm>
              <a:off x="3342" y="1720"/>
              <a:ext cx="641" cy="806"/>
            </a:xfrm>
            <a:prstGeom prst="rect">
              <a:avLst/>
            </a:prstGeom>
            <a:solidFill>
              <a:srgbClr val="FFDD71"/>
            </a:solidFill>
            <a:ln w="19050">
              <a:solidFill>
                <a:schemeClr val="tx1"/>
              </a:solidFill>
              <a:miter lim="800000"/>
              <a:headEnd/>
              <a:tailEnd/>
            </a:ln>
            <a:effectLst>
              <a:outerShdw blurRad="50800" dist="38100" dir="2700000" algn="tl" rotWithShape="0">
                <a:prstClr val="black">
                  <a:alpha val="40000"/>
                </a:prstClr>
              </a:outerShdw>
            </a:effectLst>
          </p:spPr>
          <p:txBody>
            <a:bodyPr wrap="none" anchor="ctr">
              <a:prstTxWarp prst="textNoShape">
                <a:avLst/>
              </a:prstTxWarp>
            </a:bodyPr>
            <a:lstStyle/>
            <a:p>
              <a:endParaRPr lang="en-US">
                <a:latin typeface="Times New Roman" pitchFamily="18" charset="0"/>
                <a:cs typeface="Times New Roman" pitchFamily="18" charset="0"/>
              </a:endParaRPr>
            </a:p>
          </p:txBody>
        </p:sp>
        <p:sp>
          <p:nvSpPr>
            <p:cNvPr id="30" name="Rectangle 14"/>
            <p:cNvSpPr>
              <a:spLocks noChangeAspect="1" noChangeArrowheads="1"/>
            </p:cNvSpPr>
            <p:nvPr/>
          </p:nvSpPr>
          <p:spPr bwMode="auto">
            <a:xfrm>
              <a:off x="3524" y="1563"/>
              <a:ext cx="269" cy="130"/>
            </a:xfrm>
            <a:prstGeom prst="rect">
              <a:avLst/>
            </a:prstGeom>
            <a:noFill/>
            <a:ln w="9525">
              <a:noFill/>
              <a:miter lim="800000"/>
              <a:headEnd/>
              <a:tailEnd/>
            </a:ln>
          </p:spPr>
          <p:txBody>
            <a:bodyPr wrap="square" lIns="0" tIns="0" rIns="0" bIns="0">
              <a:prstTxWarp prst="textNoShape">
                <a:avLst/>
              </a:prstTxWarp>
              <a:spAutoFit/>
            </a:bodyPr>
            <a:lstStyle/>
            <a:p>
              <a:pPr algn="r"/>
              <a:r>
                <a:rPr kumimoji="0" lang="en-US" sz="1600" b="0" dirty="0" smtClean="0">
                  <a:solidFill>
                    <a:srgbClr val="000000"/>
                  </a:solidFill>
                  <a:latin typeface="Times New Roman" pitchFamily="18" charset="0"/>
                  <a:cs typeface="Times New Roman" pitchFamily="18" charset="0"/>
                </a:rPr>
                <a:t>2.4%</a:t>
              </a:r>
              <a:endParaRPr kumimoji="0" lang="en-US" sz="1600" b="0" dirty="0">
                <a:solidFill>
                  <a:schemeClr val="tx1"/>
                </a:solidFill>
                <a:latin typeface="Times New Roman" pitchFamily="18" charset="0"/>
                <a:cs typeface="Times New Roman" pitchFamily="18" charset="0"/>
              </a:endParaRPr>
            </a:p>
          </p:txBody>
        </p:sp>
      </p:grpSp>
      <p:grpSp>
        <p:nvGrpSpPr>
          <p:cNvPr id="31" name="Group 23"/>
          <p:cNvGrpSpPr>
            <a:grpSpLocks/>
          </p:cNvGrpSpPr>
          <p:nvPr/>
        </p:nvGrpSpPr>
        <p:grpSpPr bwMode="auto">
          <a:xfrm>
            <a:off x="7853547" y="2363801"/>
            <a:ext cx="1017588" cy="2265363"/>
            <a:chOff x="4130" y="1094"/>
            <a:chExt cx="641" cy="1427"/>
          </a:xfrm>
        </p:grpSpPr>
        <p:sp>
          <p:nvSpPr>
            <p:cNvPr id="32" name="Rectangle 16"/>
            <p:cNvSpPr>
              <a:spLocks noChangeArrowheads="1"/>
            </p:cNvSpPr>
            <p:nvPr/>
          </p:nvSpPr>
          <p:spPr bwMode="auto">
            <a:xfrm>
              <a:off x="4130" y="1276"/>
              <a:ext cx="641" cy="1245"/>
            </a:xfrm>
            <a:prstGeom prst="rect">
              <a:avLst/>
            </a:prstGeom>
            <a:solidFill>
              <a:srgbClr val="FFDD71"/>
            </a:solidFill>
            <a:ln w="19050">
              <a:solidFill>
                <a:schemeClr val="tx1"/>
              </a:solidFill>
              <a:miter lim="800000"/>
              <a:headEnd/>
              <a:tailEnd/>
            </a:ln>
            <a:effectLst>
              <a:outerShdw blurRad="50800" dist="38100" dir="2700000" algn="tl" rotWithShape="0">
                <a:prstClr val="black">
                  <a:alpha val="40000"/>
                </a:prstClr>
              </a:outerShdw>
            </a:effectLst>
          </p:spPr>
          <p:txBody>
            <a:bodyPr wrap="none" anchor="ctr">
              <a:prstTxWarp prst="textNoShape">
                <a:avLst/>
              </a:prstTxWarp>
            </a:bodyPr>
            <a:lstStyle/>
            <a:p>
              <a:endParaRPr lang="en-US">
                <a:latin typeface="Times New Roman" pitchFamily="18" charset="0"/>
                <a:cs typeface="Times New Roman" pitchFamily="18" charset="0"/>
              </a:endParaRPr>
            </a:p>
          </p:txBody>
        </p:sp>
        <p:sp>
          <p:nvSpPr>
            <p:cNvPr id="33" name="Rectangle 17"/>
            <p:cNvSpPr>
              <a:spLocks noChangeAspect="1" noChangeArrowheads="1"/>
            </p:cNvSpPr>
            <p:nvPr/>
          </p:nvSpPr>
          <p:spPr bwMode="auto">
            <a:xfrm>
              <a:off x="4317" y="1094"/>
              <a:ext cx="269" cy="155"/>
            </a:xfrm>
            <a:prstGeom prst="rect">
              <a:avLst/>
            </a:prstGeom>
            <a:noFill/>
            <a:ln w="9525">
              <a:noFill/>
              <a:miter lim="800000"/>
              <a:headEnd/>
              <a:tailEnd/>
            </a:ln>
          </p:spPr>
          <p:txBody>
            <a:bodyPr wrap="none" lIns="0" tIns="0" rIns="0" bIns="0">
              <a:prstTxWarp prst="textNoShape">
                <a:avLst/>
              </a:prstTxWarp>
              <a:spAutoFit/>
            </a:bodyPr>
            <a:lstStyle/>
            <a:p>
              <a:pPr algn="r"/>
              <a:r>
                <a:rPr kumimoji="0" lang="en-US" sz="1600" b="0" dirty="0" smtClean="0">
                  <a:solidFill>
                    <a:srgbClr val="000000"/>
                  </a:solidFill>
                  <a:latin typeface="Times New Roman" pitchFamily="18" charset="0"/>
                  <a:cs typeface="Times New Roman" pitchFamily="18" charset="0"/>
                </a:rPr>
                <a:t>3.1%</a:t>
              </a:r>
              <a:endParaRPr kumimoji="0" lang="en-US" sz="1600" b="0" dirty="0">
                <a:solidFill>
                  <a:schemeClr val="tx1"/>
                </a:solidFill>
                <a:latin typeface="Times New Roman" pitchFamily="18" charset="0"/>
                <a:cs typeface="Times New Roman" pitchFamily="18" charset="0"/>
              </a:endParaRPr>
            </a:p>
          </p:txBody>
        </p:sp>
      </p:grpSp>
      <p:sp>
        <p:nvSpPr>
          <p:cNvPr id="34" name="Rectangle 18"/>
          <p:cNvSpPr>
            <a:spLocks noChangeAspect="1" noChangeArrowheads="1"/>
          </p:cNvSpPr>
          <p:nvPr/>
        </p:nvSpPr>
        <p:spPr bwMode="auto">
          <a:xfrm>
            <a:off x="4689747" y="1682764"/>
            <a:ext cx="3647900" cy="475002"/>
          </a:xfrm>
          <a:prstGeom prst="rect">
            <a:avLst/>
          </a:prstGeom>
          <a:noFill/>
          <a:ln w="9525">
            <a:noFill/>
            <a:miter lim="800000"/>
            <a:headEnd/>
            <a:tailEnd/>
          </a:ln>
        </p:spPr>
        <p:txBody>
          <a:bodyPr wrap="none" lIns="0" tIns="0" rIns="0" bIns="0">
            <a:prstTxWarp prst="textNoShape">
              <a:avLst/>
            </a:prstTxWarp>
            <a:spAutoFit/>
          </a:bodyPr>
          <a:lstStyle/>
          <a:p>
            <a:pPr algn="ctr">
              <a:lnSpc>
                <a:spcPct val="90000"/>
              </a:lnSpc>
            </a:pPr>
            <a:r>
              <a:rPr kumimoji="0" lang="en-US" sz="1800" b="1" i="1" dirty="0">
                <a:solidFill>
                  <a:srgbClr val="000000"/>
                </a:solidFill>
                <a:latin typeface="Times New Roman" pitchFamily="18" charset="0"/>
                <a:cs typeface="Times New Roman" pitchFamily="18" charset="0"/>
              </a:rPr>
              <a:t>Growth of GDP Per Capita </a:t>
            </a:r>
            <a:r>
              <a:rPr kumimoji="0" lang="en-US" sz="1800" b="1" i="1" dirty="0" smtClean="0">
                <a:solidFill>
                  <a:srgbClr val="000000"/>
                </a:solidFill>
                <a:latin typeface="Times New Roman" pitchFamily="18" charset="0"/>
                <a:cs typeface="Times New Roman" pitchFamily="18" charset="0"/>
              </a:rPr>
              <a:t>1990-2009</a:t>
            </a:r>
            <a:r>
              <a:rPr kumimoji="0" lang="en-US" sz="1800" b="0" dirty="0" smtClean="0">
                <a:solidFill>
                  <a:srgbClr val="000000"/>
                </a:solidFill>
                <a:latin typeface="Times New Roman" pitchFamily="18" charset="0"/>
                <a:cs typeface="Times New Roman" pitchFamily="18" charset="0"/>
              </a:rPr>
              <a:t/>
            </a:r>
            <a:br>
              <a:rPr kumimoji="0" lang="en-US" sz="1800" b="0" dirty="0" smtClean="0">
                <a:solidFill>
                  <a:srgbClr val="000000"/>
                </a:solidFill>
                <a:latin typeface="Times New Roman" pitchFamily="18" charset="0"/>
                <a:cs typeface="Times New Roman" pitchFamily="18" charset="0"/>
              </a:rPr>
            </a:br>
            <a:r>
              <a:rPr kumimoji="0" lang="en-US" sz="1600" b="0" i="1" dirty="0">
                <a:solidFill>
                  <a:srgbClr val="000000"/>
                </a:solidFill>
                <a:latin typeface="Times New Roman" pitchFamily="18" charset="0"/>
                <a:cs typeface="Times New Roman" pitchFamily="18" charset="0"/>
              </a:rPr>
              <a:t>(Annual %)</a:t>
            </a:r>
            <a:endParaRPr kumimoji="0" lang="en-US" sz="1600" b="0" i="1" dirty="0">
              <a:solidFill>
                <a:schemeClr val="tx1"/>
              </a:solidFill>
              <a:latin typeface="Times New Roman" pitchFamily="18" charset="0"/>
              <a:cs typeface="Times New Roman" pitchFamily="18" charset="0"/>
            </a:endParaRPr>
          </a:p>
        </p:txBody>
      </p:sp>
      <p:sp>
        <p:nvSpPr>
          <p:cNvPr id="35" name="Rectangle 19"/>
          <p:cNvSpPr>
            <a:spLocks noChangeAspect="1" noChangeArrowheads="1"/>
          </p:cNvSpPr>
          <p:nvPr/>
        </p:nvSpPr>
        <p:spPr bwMode="auto">
          <a:xfrm>
            <a:off x="5537296" y="4740289"/>
            <a:ext cx="674865" cy="393954"/>
          </a:xfrm>
          <a:prstGeom prst="rect">
            <a:avLst/>
          </a:prstGeom>
          <a:noFill/>
          <a:ln w="9525">
            <a:noFill/>
            <a:miter lim="800000"/>
            <a:headEnd/>
            <a:tailEnd/>
          </a:ln>
        </p:spPr>
        <p:txBody>
          <a:bodyPr wrap="none" lIns="0" tIns="0" rIns="0" bIns="0">
            <a:prstTxWarp prst="textNoShape">
              <a:avLst/>
            </a:prstTxWarp>
            <a:spAutoFit/>
          </a:bodyPr>
          <a:lstStyle/>
          <a:p>
            <a:pPr algn="ctr">
              <a:lnSpc>
                <a:spcPct val="80000"/>
              </a:lnSpc>
            </a:pPr>
            <a:r>
              <a:rPr kumimoji="0" lang="en-US" sz="1600" b="0">
                <a:solidFill>
                  <a:srgbClr val="000000"/>
                </a:solidFill>
                <a:latin typeface="Times New Roman" pitchFamily="18" charset="0"/>
                <a:cs typeface="Times New Roman" pitchFamily="18" charset="0"/>
              </a:rPr>
              <a:t>Third</a:t>
            </a:r>
            <a:br>
              <a:rPr kumimoji="0" lang="en-US" sz="1600" b="0">
                <a:solidFill>
                  <a:srgbClr val="000000"/>
                </a:solidFill>
                <a:latin typeface="Times New Roman" pitchFamily="18" charset="0"/>
                <a:cs typeface="Times New Roman" pitchFamily="18" charset="0"/>
              </a:rPr>
            </a:br>
            <a:r>
              <a:rPr kumimoji="0" lang="en-US" sz="1600" b="0">
                <a:solidFill>
                  <a:srgbClr val="000000"/>
                </a:solidFill>
                <a:latin typeface="Times New Roman" pitchFamily="18" charset="0"/>
                <a:cs typeface="Times New Roman" pitchFamily="18" charset="0"/>
              </a:rPr>
              <a:t>Quartile</a:t>
            </a:r>
          </a:p>
        </p:txBody>
      </p:sp>
      <p:grpSp>
        <p:nvGrpSpPr>
          <p:cNvPr id="36" name="Group 25"/>
          <p:cNvGrpSpPr>
            <a:grpSpLocks/>
          </p:cNvGrpSpPr>
          <p:nvPr/>
        </p:nvGrpSpPr>
        <p:grpSpPr bwMode="auto">
          <a:xfrm>
            <a:off x="5365935" y="2871992"/>
            <a:ext cx="1017587" cy="1763525"/>
            <a:chOff x="2563" y="1316"/>
            <a:chExt cx="641" cy="1209"/>
          </a:xfrm>
        </p:grpSpPr>
        <p:sp>
          <p:nvSpPr>
            <p:cNvPr id="37" name="Rectangle 21"/>
            <p:cNvSpPr>
              <a:spLocks noChangeArrowheads="1"/>
            </p:cNvSpPr>
            <p:nvPr/>
          </p:nvSpPr>
          <p:spPr bwMode="auto">
            <a:xfrm>
              <a:off x="2563" y="1524"/>
              <a:ext cx="641" cy="1001"/>
            </a:xfrm>
            <a:prstGeom prst="rect">
              <a:avLst/>
            </a:prstGeom>
            <a:solidFill>
              <a:srgbClr val="FFDD71"/>
            </a:solidFill>
            <a:ln w="19050">
              <a:solidFill>
                <a:schemeClr val="tx1"/>
              </a:solidFill>
              <a:miter lim="800000"/>
              <a:headEnd/>
              <a:tailEnd/>
            </a:ln>
            <a:effectLst>
              <a:outerShdw blurRad="50800" dist="38100" dir="2700000" algn="tl" rotWithShape="0">
                <a:prstClr val="black">
                  <a:alpha val="40000"/>
                </a:prstClr>
              </a:outerShdw>
            </a:effectLst>
          </p:spPr>
          <p:txBody>
            <a:bodyPr wrap="none" anchor="ctr">
              <a:prstTxWarp prst="textNoShape">
                <a:avLst/>
              </a:prstTxWarp>
            </a:bodyPr>
            <a:lstStyle/>
            <a:p>
              <a:endParaRPr lang="en-US">
                <a:latin typeface="Times New Roman" pitchFamily="18" charset="0"/>
                <a:cs typeface="Times New Roman" pitchFamily="18" charset="0"/>
              </a:endParaRPr>
            </a:p>
          </p:txBody>
        </p:sp>
        <p:sp>
          <p:nvSpPr>
            <p:cNvPr id="38" name="Rectangle 22"/>
            <p:cNvSpPr>
              <a:spLocks noChangeAspect="1" noChangeArrowheads="1"/>
            </p:cNvSpPr>
            <p:nvPr/>
          </p:nvSpPr>
          <p:spPr bwMode="auto">
            <a:xfrm>
              <a:off x="2749" y="1316"/>
              <a:ext cx="269" cy="169"/>
            </a:xfrm>
            <a:prstGeom prst="rect">
              <a:avLst/>
            </a:prstGeom>
            <a:noFill/>
            <a:ln w="9525">
              <a:noFill/>
              <a:miter lim="800000"/>
              <a:headEnd/>
              <a:tailEnd/>
            </a:ln>
          </p:spPr>
          <p:txBody>
            <a:bodyPr wrap="square" lIns="0" tIns="0" rIns="0" bIns="0">
              <a:prstTxWarp prst="textNoShape">
                <a:avLst/>
              </a:prstTxWarp>
              <a:spAutoFit/>
            </a:bodyPr>
            <a:lstStyle/>
            <a:p>
              <a:pPr algn="r"/>
              <a:r>
                <a:rPr kumimoji="0" lang="en-US" sz="1600" b="0" dirty="0" smtClean="0">
                  <a:solidFill>
                    <a:srgbClr val="000000"/>
                  </a:solidFill>
                  <a:latin typeface="Times New Roman" pitchFamily="18" charset="0"/>
                  <a:cs typeface="Times New Roman" pitchFamily="18" charset="0"/>
                </a:rPr>
                <a:t>2.3%</a:t>
              </a:r>
              <a:endParaRPr kumimoji="0" lang="en-US" sz="1600" b="0" dirty="0">
                <a:solidFill>
                  <a:schemeClr val="tx1"/>
                </a:solidFill>
                <a:latin typeface="Times New Roman" pitchFamily="18" charset="0"/>
                <a:cs typeface="Times New Roman" pitchFamily="18" charset="0"/>
              </a:endParaRPr>
            </a:p>
          </p:txBody>
        </p:sp>
      </p:grpSp>
      <p:cxnSp>
        <p:nvCxnSpPr>
          <p:cNvPr id="39" name="Straight Connector 38"/>
          <p:cNvCxnSpPr/>
          <p:nvPr/>
        </p:nvCxnSpPr>
        <p:spPr>
          <a:xfrm>
            <a:off x="3936049" y="1453611"/>
            <a:ext cx="25221" cy="4215539"/>
          </a:xfrm>
          <a:prstGeom prst="line">
            <a:avLst/>
          </a:prstGeom>
          <a:ln w="19050">
            <a:solidFill>
              <a:schemeClr val="tx1"/>
            </a:solidFill>
          </a:ln>
          <a:effectLst>
            <a:outerShdw blurRad="50800" dist="38100" dir="2700000" algn="tl" rotWithShape="0">
              <a:prstClr val="black">
                <a:alpha val="40000"/>
              </a:prstClr>
            </a:outerShdw>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3613144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61">
                                            <p:txEl>
                                              <p:pRg st="0" end="0"/>
                                            </p:txEl>
                                          </p:spTgt>
                                        </p:tgtEl>
                                        <p:attrNameLst>
                                          <p:attrName>style.visibility</p:attrName>
                                        </p:attrNameLst>
                                      </p:cBhvr>
                                      <p:to>
                                        <p:strVal val="visible"/>
                                      </p:to>
                                    </p:set>
                                    <p:animEffect transition="in" filter="wipe(left)">
                                      <p:cBhvr>
                                        <p:cTn id="7" dur="500"/>
                                        <p:tgtEl>
                                          <p:spTgt spid="61">
                                            <p:txEl>
                                              <p:pRg st="0" end="0"/>
                                            </p:txEl>
                                          </p:spTgt>
                                        </p:tgtEl>
                                      </p:cBhvr>
                                    </p:animEffect>
                                  </p:childTnLst>
                                </p:cTn>
                              </p:par>
                            </p:childTnLst>
                          </p:cTn>
                        </p:par>
                        <p:par>
                          <p:cTn id="8" fill="hold">
                            <p:stCondLst>
                              <p:cond delay="500"/>
                            </p:stCondLst>
                            <p:childTnLst>
                              <p:par>
                                <p:cTn id="9" presetID="17" presetClass="entr" presetSubtype="4" fill="hold" nodeType="afterEffect">
                                  <p:stCondLst>
                                    <p:cond delay="0"/>
                                  </p:stCondLst>
                                  <p:childTnLst>
                                    <p:set>
                                      <p:cBhvr>
                                        <p:cTn id="10" dur="1" fill="hold">
                                          <p:stCondLst>
                                            <p:cond delay="0"/>
                                          </p:stCondLst>
                                        </p:cTn>
                                        <p:tgtEl>
                                          <p:spTgt spid="25"/>
                                        </p:tgtEl>
                                        <p:attrNameLst>
                                          <p:attrName>style.visibility</p:attrName>
                                        </p:attrNameLst>
                                      </p:cBhvr>
                                      <p:to>
                                        <p:strVal val="visible"/>
                                      </p:to>
                                    </p:set>
                                    <p:anim calcmode="lin" valueType="num">
                                      <p:cBhvr>
                                        <p:cTn id="11" dur="500" fill="hold"/>
                                        <p:tgtEl>
                                          <p:spTgt spid="25"/>
                                        </p:tgtEl>
                                        <p:attrNameLst>
                                          <p:attrName>ppt_x</p:attrName>
                                        </p:attrNameLst>
                                      </p:cBhvr>
                                      <p:tavLst>
                                        <p:tav tm="0">
                                          <p:val>
                                            <p:strVal val="#ppt_x"/>
                                          </p:val>
                                        </p:tav>
                                        <p:tav tm="100000">
                                          <p:val>
                                            <p:strVal val="#ppt_x"/>
                                          </p:val>
                                        </p:tav>
                                      </p:tavLst>
                                    </p:anim>
                                    <p:anim calcmode="lin" valueType="num">
                                      <p:cBhvr>
                                        <p:cTn id="12" dur="500" fill="hold"/>
                                        <p:tgtEl>
                                          <p:spTgt spid="25"/>
                                        </p:tgtEl>
                                        <p:attrNameLst>
                                          <p:attrName>ppt_y</p:attrName>
                                        </p:attrNameLst>
                                      </p:cBhvr>
                                      <p:tavLst>
                                        <p:tav tm="0">
                                          <p:val>
                                            <p:strVal val="#ppt_y+#ppt_h/2"/>
                                          </p:val>
                                        </p:tav>
                                        <p:tav tm="100000">
                                          <p:val>
                                            <p:strVal val="#ppt_y"/>
                                          </p:val>
                                        </p:tav>
                                      </p:tavLst>
                                    </p:anim>
                                    <p:anim calcmode="lin" valueType="num">
                                      <p:cBhvr>
                                        <p:cTn id="13" dur="500" fill="hold"/>
                                        <p:tgtEl>
                                          <p:spTgt spid="25"/>
                                        </p:tgtEl>
                                        <p:attrNameLst>
                                          <p:attrName>ppt_w</p:attrName>
                                        </p:attrNameLst>
                                      </p:cBhvr>
                                      <p:tavLst>
                                        <p:tav tm="0">
                                          <p:val>
                                            <p:strVal val="#ppt_w"/>
                                          </p:val>
                                        </p:tav>
                                        <p:tav tm="100000">
                                          <p:val>
                                            <p:strVal val="#ppt_w"/>
                                          </p:val>
                                        </p:tav>
                                      </p:tavLst>
                                    </p:anim>
                                    <p:anim calcmode="lin" valueType="num">
                                      <p:cBhvr>
                                        <p:cTn id="14" dur="500" fill="hold"/>
                                        <p:tgtEl>
                                          <p:spTgt spid="25"/>
                                        </p:tgtEl>
                                        <p:attrNameLst>
                                          <p:attrName>ppt_h</p:attrName>
                                        </p:attrNameLst>
                                      </p:cBhvr>
                                      <p:tavLst>
                                        <p:tav tm="0">
                                          <p:val>
                                            <p:fltVal val="0"/>
                                          </p:val>
                                        </p:tav>
                                        <p:tav tm="100000">
                                          <p:val>
                                            <p:strVal val="#ppt_h"/>
                                          </p:val>
                                        </p:tav>
                                      </p:tavLst>
                                    </p:anim>
                                  </p:childTnLst>
                                </p:cTn>
                              </p:par>
                              <p:par>
                                <p:cTn id="15" presetID="9" presetClass="entr" presetSubtype="0" fill="hold" grpId="0" nodeType="withEffect">
                                  <p:stCondLst>
                                    <p:cond delay="0"/>
                                  </p:stCondLst>
                                  <p:childTnLst>
                                    <p:set>
                                      <p:cBhvr>
                                        <p:cTn id="16" dur="1" fill="hold">
                                          <p:stCondLst>
                                            <p:cond delay="0"/>
                                          </p:stCondLst>
                                        </p:cTn>
                                        <p:tgtEl>
                                          <p:spTgt spid="34"/>
                                        </p:tgtEl>
                                        <p:attrNameLst>
                                          <p:attrName>style.visibility</p:attrName>
                                        </p:attrNameLst>
                                      </p:cBhvr>
                                      <p:to>
                                        <p:strVal val="visible"/>
                                      </p:to>
                                    </p:set>
                                    <p:animEffect transition="in" filter="dissolve">
                                      <p:cBhvr>
                                        <p:cTn id="17" dur="500"/>
                                        <p:tgtEl>
                                          <p:spTgt spid="34"/>
                                        </p:tgtEl>
                                      </p:cBhvr>
                                    </p:animEffect>
                                  </p:childTnLst>
                                </p:cTn>
                              </p:par>
                            </p:childTnLst>
                          </p:cTn>
                        </p:par>
                        <p:par>
                          <p:cTn id="18" fill="hold">
                            <p:stCondLst>
                              <p:cond delay="1000"/>
                            </p:stCondLst>
                            <p:childTnLst>
                              <p:par>
                                <p:cTn id="19" presetID="17" presetClass="entr" presetSubtype="4" fill="hold" nodeType="afterEffect">
                                  <p:stCondLst>
                                    <p:cond delay="0"/>
                                  </p:stCondLst>
                                  <p:childTnLst>
                                    <p:set>
                                      <p:cBhvr>
                                        <p:cTn id="20" dur="1" fill="hold">
                                          <p:stCondLst>
                                            <p:cond delay="0"/>
                                          </p:stCondLst>
                                        </p:cTn>
                                        <p:tgtEl>
                                          <p:spTgt spid="36"/>
                                        </p:tgtEl>
                                        <p:attrNameLst>
                                          <p:attrName>style.visibility</p:attrName>
                                        </p:attrNameLst>
                                      </p:cBhvr>
                                      <p:to>
                                        <p:strVal val="visible"/>
                                      </p:to>
                                    </p:set>
                                    <p:anim calcmode="lin" valueType="num">
                                      <p:cBhvr>
                                        <p:cTn id="21" dur="500" fill="hold"/>
                                        <p:tgtEl>
                                          <p:spTgt spid="36"/>
                                        </p:tgtEl>
                                        <p:attrNameLst>
                                          <p:attrName>ppt_x</p:attrName>
                                        </p:attrNameLst>
                                      </p:cBhvr>
                                      <p:tavLst>
                                        <p:tav tm="0">
                                          <p:val>
                                            <p:strVal val="#ppt_x"/>
                                          </p:val>
                                        </p:tav>
                                        <p:tav tm="100000">
                                          <p:val>
                                            <p:strVal val="#ppt_x"/>
                                          </p:val>
                                        </p:tav>
                                      </p:tavLst>
                                    </p:anim>
                                    <p:anim calcmode="lin" valueType="num">
                                      <p:cBhvr>
                                        <p:cTn id="22" dur="500" fill="hold"/>
                                        <p:tgtEl>
                                          <p:spTgt spid="36"/>
                                        </p:tgtEl>
                                        <p:attrNameLst>
                                          <p:attrName>ppt_y</p:attrName>
                                        </p:attrNameLst>
                                      </p:cBhvr>
                                      <p:tavLst>
                                        <p:tav tm="0">
                                          <p:val>
                                            <p:strVal val="#ppt_y+#ppt_h/2"/>
                                          </p:val>
                                        </p:tav>
                                        <p:tav tm="100000">
                                          <p:val>
                                            <p:strVal val="#ppt_y"/>
                                          </p:val>
                                        </p:tav>
                                      </p:tavLst>
                                    </p:anim>
                                    <p:anim calcmode="lin" valueType="num">
                                      <p:cBhvr>
                                        <p:cTn id="23" dur="500" fill="hold"/>
                                        <p:tgtEl>
                                          <p:spTgt spid="36"/>
                                        </p:tgtEl>
                                        <p:attrNameLst>
                                          <p:attrName>ppt_w</p:attrName>
                                        </p:attrNameLst>
                                      </p:cBhvr>
                                      <p:tavLst>
                                        <p:tav tm="0">
                                          <p:val>
                                            <p:strVal val="#ppt_w"/>
                                          </p:val>
                                        </p:tav>
                                        <p:tav tm="100000">
                                          <p:val>
                                            <p:strVal val="#ppt_w"/>
                                          </p:val>
                                        </p:tav>
                                      </p:tavLst>
                                    </p:anim>
                                    <p:anim calcmode="lin" valueType="num">
                                      <p:cBhvr>
                                        <p:cTn id="24" dur="500" fill="hold"/>
                                        <p:tgtEl>
                                          <p:spTgt spid="36"/>
                                        </p:tgtEl>
                                        <p:attrNameLst>
                                          <p:attrName>ppt_h</p:attrName>
                                        </p:attrNameLst>
                                      </p:cBhvr>
                                      <p:tavLst>
                                        <p:tav tm="0">
                                          <p:val>
                                            <p:fltVal val="0"/>
                                          </p:val>
                                        </p:tav>
                                        <p:tav tm="100000">
                                          <p:val>
                                            <p:strVal val="#ppt_h"/>
                                          </p:val>
                                        </p:tav>
                                      </p:tavLst>
                                    </p:anim>
                                  </p:childTnLst>
                                </p:cTn>
                              </p:par>
                            </p:childTnLst>
                          </p:cTn>
                        </p:par>
                        <p:par>
                          <p:cTn id="25" fill="hold">
                            <p:stCondLst>
                              <p:cond delay="1500"/>
                            </p:stCondLst>
                            <p:childTnLst>
                              <p:par>
                                <p:cTn id="26" presetID="17" presetClass="entr" presetSubtype="4" fill="hold" nodeType="afterEffect">
                                  <p:stCondLst>
                                    <p:cond delay="0"/>
                                  </p:stCondLst>
                                  <p:childTnLst>
                                    <p:set>
                                      <p:cBhvr>
                                        <p:cTn id="27" dur="1" fill="hold">
                                          <p:stCondLst>
                                            <p:cond delay="0"/>
                                          </p:stCondLst>
                                        </p:cTn>
                                        <p:tgtEl>
                                          <p:spTgt spid="28"/>
                                        </p:tgtEl>
                                        <p:attrNameLst>
                                          <p:attrName>style.visibility</p:attrName>
                                        </p:attrNameLst>
                                      </p:cBhvr>
                                      <p:to>
                                        <p:strVal val="visible"/>
                                      </p:to>
                                    </p:set>
                                    <p:anim calcmode="lin" valueType="num">
                                      <p:cBhvr>
                                        <p:cTn id="28" dur="500" fill="hold"/>
                                        <p:tgtEl>
                                          <p:spTgt spid="28"/>
                                        </p:tgtEl>
                                        <p:attrNameLst>
                                          <p:attrName>ppt_x</p:attrName>
                                        </p:attrNameLst>
                                      </p:cBhvr>
                                      <p:tavLst>
                                        <p:tav tm="0">
                                          <p:val>
                                            <p:strVal val="#ppt_x"/>
                                          </p:val>
                                        </p:tav>
                                        <p:tav tm="100000">
                                          <p:val>
                                            <p:strVal val="#ppt_x"/>
                                          </p:val>
                                        </p:tav>
                                      </p:tavLst>
                                    </p:anim>
                                    <p:anim calcmode="lin" valueType="num">
                                      <p:cBhvr>
                                        <p:cTn id="29" dur="500" fill="hold"/>
                                        <p:tgtEl>
                                          <p:spTgt spid="28"/>
                                        </p:tgtEl>
                                        <p:attrNameLst>
                                          <p:attrName>ppt_y</p:attrName>
                                        </p:attrNameLst>
                                      </p:cBhvr>
                                      <p:tavLst>
                                        <p:tav tm="0">
                                          <p:val>
                                            <p:strVal val="#ppt_y+#ppt_h/2"/>
                                          </p:val>
                                        </p:tav>
                                        <p:tav tm="100000">
                                          <p:val>
                                            <p:strVal val="#ppt_y"/>
                                          </p:val>
                                        </p:tav>
                                      </p:tavLst>
                                    </p:anim>
                                    <p:anim calcmode="lin" valueType="num">
                                      <p:cBhvr>
                                        <p:cTn id="30" dur="500" fill="hold"/>
                                        <p:tgtEl>
                                          <p:spTgt spid="28"/>
                                        </p:tgtEl>
                                        <p:attrNameLst>
                                          <p:attrName>ppt_w</p:attrName>
                                        </p:attrNameLst>
                                      </p:cBhvr>
                                      <p:tavLst>
                                        <p:tav tm="0">
                                          <p:val>
                                            <p:strVal val="#ppt_w"/>
                                          </p:val>
                                        </p:tav>
                                        <p:tav tm="100000">
                                          <p:val>
                                            <p:strVal val="#ppt_w"/>
                                          </p:val>
                                        </p:tav>
                                      </p:tavLst>
                                    </p:anim>
                                    <p:anim calcmode="lin" valueType="num">
                                      <p:cBhvr>
                                        <p:cTn id="31" dur="500" fill="hold"/>
                                        <p:tgtEl>
                                          <p:spTgt spid="28"/>
                                        </p:tgtEl>
                                        <p:attrNameLst>
                                          <p:attrName>ppt_h</p:attrName>
                                        </p:attrNameLst>
                                      </p:cBhvr>
                                      <p:tavLst>
                                        <p:tav tm="0">
                                          <p:val>
                                            <p:fltVal val="0"/>
                                          </p:val>
                                        </p:tav>
                                        <p:tav tm="100000">
                                          <p:val>
                                            <p:strVal val="#ppt_h"/>
                                          </p:val>
                                        </p:tav>
                                      </p:tavLst>
                                    </p:anim>
                                  </p:childTnLst>
                                </p:cTn>
                              </p:par>
                            </p:childTnLst>
                          </p:cTn>
                        </p:par>
                        <p:par>
                          <p:cTn id="32" fill="hold">
                            <p:stCondLst>
                              <p:cond delay="2000"/>
                            </p:stCondLst>
                            <p:childTnLst>
                              <p:par>
                                <p:cTn id="33" presetID="17" presetClass="entr" presetSubtype="4" fill="hold" nodeType="afterEffect">
                                  <p:stCondLst>
                                    <p:cond delay="0"/>
                                  </p:stCondLst>
                                  <p:childTnLst>
                                    <p:set>
                                      <p:cBhvr>
                                        <p:cTn id="34" dur="1" fill="hold">
                                          <p:stCondLst>
                                            <p:cond delay="0"/>
                                          </p:stCondLst>
                                        </p:cTn>
                                        <p:tgtEl>
                                          <p:spTgt spid="31"/>
                                        </p:tgtEl>
                                        <p:attrNameLst>
                                          <p:attrName>style.visibility</p:attrName>
                                        </p:attrNameLst>
                                      </p:cBhvr>
                                      <p:to>
                                        <p:strVal val="visible"/>
                                      </p:to>
                                    </p:set>
                                    <p:anim calcmode="lin" valueType="num">
                                      <p:cBhvr>
                                        <p:cTn id="35" dur="500" fill="hold"/>
                                        <p:tgtEl>
                                          <p:spTgt spid="31"/>
                                        </p:tgtEl>
                                        <p:attrNameLst>
                                          <p:attrName>ppt_x</p:attrName>
                                        </p:attrNameLst>
                                      </p:cBhvr>
                                      <p:tavLst>
                                        <p:tav tm="0">
                                          <p:val>
                                            <p:strVal val="#ppt_x"/>
                                          </p:val>
                                        </p:tav>
                                        <p:tav tm="100000">
                                          <p:val>
                                            <p:strVal val="#ppt_x"/>
                                          </p:val>
                                        </p:tav>
                                      </p:tavLst>
                                    </p:anim>
                                    <p:anim calcmode="lin" valueType="num">
                                      <p:cBhvr>
                                        <p:cTn id="36" dur="500" fill="hold"/>
                                        <p:tgtEl>
                                          <p:spTgt spid="31"/>
                                        </p:tgtEl>
                                        <p:attrNameLst>
                                          <p:attrName>ppt_y</p:attrName>
                                        </p:attrNameLst>
                                      </p:cBhvr>
                                      <p:tavLst>
                                        <p:tav tm="0">
                                          <p:val>
                                            <p:strVal val="#ppt_y+#ppt_h/2"/>
                                          </p:val>
                                        </p:tav>
                                        <p:tav tm="100000">
                                          <p:val>
                                            <p:strVal val="#ppt_y"/>
                                          </p:val>
                                        </p:tav>
                                      </p:tavLst>
                                    </p:anim>
                                    <p:anim calcmode="lin" valueType="num">
                                      <p:cBhvr>
                                        <p:cTn id="37" dur="500" fill="hold"/>
                                        <p:tgtEl>
                                          <p:spTgt spid="31"/>
                                        </p:tgtEl>
                                        <p:attrNameLst>
                                          <p:attrName>ppt_w</p:attrName>
                                        </p:attrNameLst>
                                      </p:cBhvr>
                                      <p:tavLst>
                                        <p:tav tm="0">
                                          <p:val>
                                            <p:strVal val="#ppt_w"/>
                                          </p:val>
                                        </p:tav>
                                        <p:tav tm="100000">
                                          <p:val>
                                            <p:strVal val="#ppt_w"/>
                                          </p:val>
                                        </p:tav>
                                      </p:tavLst>
                                    </p:anim>
                                    <p:anim calcmode="lin" valueType="num">
                                      <p:cBhvr>
                                        <p:cTn id="38" dur="500" fill="hold"/>
                                        <p:tgtEl>
                                          <p:spTgt spid="31"/>
                                        </p:tgtEl>
                                        <p:attrNameLst>
                                          <p:attrName>ppt_h</p:attrName>
                                        </p:attrNameLst>
                                      </p:cBhvr>
                                      <p:tavLst>
                                        <p:tav tm="0">
                                          <p:val>
                                            <p:fltVal val="0"/>
                                          </p:val>
                                        </p:tav>
                                        <p:tav tm="100000">
                                          <p:val>
                                            <p:strVal val="#ppt_h"/>
                                          </p:val>
                                        </p:tav>
                                      </p:tavLst>
                                    </p:anim>
                                  </p:childTnLst>
                                </p:cTn>
                              </p:par>
                            </p:childTnLst>
                          </p:cTn>
                        </p:par>
                        <p:par>
                          <p:cTn id="39" fill="hold">
                            <p:stCondLst>
                              <p:cond delay="2500"/>
                            </p:stCondLst>
                            <p:childTnLst>
                              <p:par>
                                <p:cTn id="40" presetID="22" presetClass="entr" presetSubtype="8" fill="hold" grpId="0" nodeType="afterEffect">
                                  <p:stCondLst>
                                    <p:cond delay="0"/>
                                  </p:stCondLst>
                                  <p:childTnLst>
                                    <p:set>
                                      <p:cBhvr>
                                        <p:cTn id="41" dur="1" fill="hold">
                                          <p:stCondLst>
                                            <p:cond delay="0"/>
                                          </p:stCondLst>
                                        </p:cTn>
                                        <p:tgtEl>
                                          <p:spTgt spid="61">
                                            <p:txEl>
                                              <p:pRg st="1" end="1"/>
                                            </p:txEl>
                                          </p:spTgt>
                                        </p:tgtEl>
                                        <p:attrNameLst>
                                          <p:attrName>style.visibility</p:attrName>
                                        </p:attrNameLst>
                                      </p:cBhvr>
                                      <p:to>
                                        <p:strVal val="visible"/>
                                      </p:to>
                                    </p:set>
                                    <p:animEffect transition="in" filter="wipe(left)">
                                      <p:cBhvr>
                                        <p:cTn id="42" dur="500"/>
                                        <p:tgtEl>
                                          <p:spTgt spid="6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 grpId="0" uiExpand="1" build="p"/>
      <p:bldP spid="34"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a:xfrm>
            <a:off x="92051" y="1255363"/>
            <a:ext cx="8977930" cy="4666174"/>
          </a:xfrm>
          <a:prstGeom prst="roundRect">
            <a:avLst>
              <a:gd name="adj" fmla="val 3590"/>
            </a:avLst>
          </a:prstGeom>
          <a:solidFill>
            <a:schemeClr val="bg1"/>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600" b="1"/>
          </a:p>
        </p:txBody>
      </p:sp>
      <p:sp>
        <p:nvSpPr>
          <p:cNvPr id="2" name="Title 1"/>
          <p:cNvSpPr>
            <a:spLocks noGrp="1"/>
          </p:cNvSpPr>
          <p:nvPr>
            <p:ph type="title"/>
          </p:nvPr>
        </p:nvSpPr>
        <p:spPr>
          <a:xfrm>
            <a:off x="119569" y="441697"/>
            <a:ext cx="8904855" cy="596684"/>
          </a:xfrm>
        </p:spPr>
        <p:txBody>
          <a:bodyPr/>
          <a:lstStyle/>
          <a:p>
            <a:r>
              <a:rPr lang="en-US" sz="3400" dirty="0"/>
              <a:t>Economic Freedom and Poverty</a:t>
            </a:r>
          </a:p>
        </p:txBody>
      </p:sp>
      <p:sp>
        <p:nvSpPr>
          <p:cNvPr id="61" name="Text Box 10"/>
          <p:cNvSpPr txBox="1">
            <a:spLocks noChangeArrowheads="1"/>
          </p:cNvSpPr>
          <p:nvPr/>
        </p:nvSpPr>
        <p:spPr bwMode="auto">
          <a:xfrm>
            <a:off x="73113" y="1708793"/>
            <a:ext cx="3277720" cy="3782574"/>
          </a:xfrm>
          <a:prstGeom prst="rect">
            <a:avLst/>
          </a:prstGeom>
          <a:noFill/>
          <a:ln w="9525">
            <a:noFill/>
            <a:miter lim="800000"/>
            <a:headEnd/>
            <a:tailEnd/>
          </a:ln>
        </p:spPr>
        <p:txBody>
          <a:bodyPr wrap="square">
            <a:prstTxWarp prst="textNoShape">
              <a:avLst/>
            </a:prstTxWarp>
            <a:spAutoFit/>
          </a:bodyPr>
          <a:lstStyle/>
          <a:p>
            <a:pPr marL="115888" indent="-115888">
              <a:lnSpc>
                <a:spcPct val="90000"/>
              </a:lnSpc>
              <a:spcBef>
                <a:spcPct val="50000"/>
              </a:spcBef>
              <a:buFontTx/>
              <a:buChar char="•"/>
            </a:pPr>
            <a:r>
              <a:rPr lang="en-US" sz="2200" dirty="0">
                <a:latin typeface="Times New Roman" pitchFamily="18" charset="0"/>
                <a:cs typeface="Times New Roman" pitchFamily="18" charset="0"/>
              </a:rPr>
              <a:t>The extreme poverty rate in the most free quartile </a:t>
            </a:r>
            <a:r>
              <a:rPr lang="en-US" sz="2200" dirty="0" smtClean="0">
                <a:latin typeface="Times New Roman" pitchFamily="18" charset="0"/>
                <a:cs typeface="Times New Roman" pitchFamily="18" charset="0"/>
              </a:rPr>
              <a:t/>
            </a:r>
            <a:br>
              <a:rPr lang="en-US" sz="2200" dirty="0" smtClean="0">
                <a:latin typeface="Times New Roman" pitchFamily="18" charset="0"/>
                <a:cs typeface="Times New Roman" pitchFamily="18" charset="0"/>
              </a:rPr>
            </a:br>
            <a:r>
              <a:rPr lang="en-US" sz="2200" dirty="0" smtClean="0">
                <a:latin typeface="Times New Roman" pitchFamily="18" charset="0"/>
                <a:cs typeface="Times New Roman" pitchFamily="18" charset="0"/>
              </a:rPr>
              <a:t>of </a:t>
            </a:r>
            <a:r>
              <a:rPr lang="en-US" sz="2200" dirty="0">
                <a:latin typeface="Times New Roman" pitchFamily="18" charset="0"/>
                <a:cs typeface="Times New Roman" pitchFamily="18" charset="0"/>
              </a:rPr>
              <a:t>countries was 2.7% compared to </a:t>
            </a:r>
            <a:r>
              <a:rPr lang="en-US" sz="2200" dirty="0" smtClean="0">
                <a:latin typeface="Times New Roman" pitchFamily="18" charset="0"/>
                <a:cs typeface="Times New Roman" pitchFamily="18" charset="0"/>
              </a:rPr>
              <a:t>41.5% </a:t>
            </a:r>
            <a:r>
              <a:rPr lang="en-US" sz="2200" dirty="0">
                <a:latin typeface="Times New Roman" pitchFamily="18" charset="0"/>
                <a:cs typeface="Times New Roman" pitchFamily="18" charset="0"/>
              </a:rPr>
              <a:t>in </a:t>
            </a:r>
            <a:r>
              <a:rPr lang="en-US" sz="2200" dirty="0" smtClean="0">
                <a:latin typeface="Times New Roman" pitchFamily="18" charset="0"/>
                <a:cs typeface="Times New Roman" pitchFamily="18" charset="0"/>
              </a:rPr>
              <a:t/>
            </a:r>
            <a:br>
              <a:rPr lang="en-US" sz="2200" dirty="0" smtClean="0">
                <a:latin typeface="Times New Roman" pitchFamily="18" charset="0"/>
                <a:cs typeface="Times New Roman" pitchFamily="18" charset="0"/>
              </a:rPr>
            </a:br>
            <a:r>
              <a:rPr lang="en-US" sz="2200" dirty="0" smtClean="0">
                <a:latin typeface="Times New Roman" pitchFamily="18" charset="0"/>
                <a:cs typeface="Times New Roman" pitchFamily="18" charset="0"/>
              </a:rPr>
              <a:t>the </a:t>
            </a:r>
            <a:r>
              <a:rPr lang="en-US" sz="2200" dirty="0">
                <a:latin typeface="Times New Roman" pitchFamily="18" charset="0"/>
                <a:cs typeface="Times New Roman" pitchFamily="18" charset="0"/>
              </a:rPr>
              <a:t>least free quartile.  </a:t>
            </a:r>
            <a:endParaRPr lang="en-US" sz="2200" dirty="0" smtClean="0">
              <a:latin typeface="Times New Roman" pitchFamily="18" charset="0"/>
              <a:cs typeface="Times New Roman" pitchFamily="18" charset="0"/>
            </a:endParaRPr>
          </a:p>
          <a:p>
            <a:pPr marL="115888" indent="-115888">
              <a:lnSpc>
                <a:spcPct val="90000"/>
              </a:lnSpc>
              <a:spcBef>
                <a:spcPct val="50000"/>
              </a:spcBef>
              <a:buFontTx/>
              <a:buChar char="•"/>
            </a:pPr>
            <a:r>
              <a:rPr lang="en-US" sz="2200" dirty="0" smtClean="0">
                <a:latin typeface="Times New Roman" pitchFamily="18" charset="0"/>
                <a:cs typeface="Times New Roman" pitchFamily="18" charset="0"/>
              </a:rPr>
              <a:t>The pattern in the data </a:t>
            </a:r>
            <a:br>
              <a:rPr lang="en-US" sz="2200" dirty="0" smtClean="0">
                <a:latin typeface="Times New Roman" pitchFamily="18" charset="0"/>
                <a:cs typeface="Times New Roman" pitchFamily="18" charset="0"/>
              </a:rPr>
            </a:br>
            <a:r>
              <a:rPr lang="en-US" sz="2200" dirty="0" smtClean="0">
                <a:latin typeface="Times New Roman" pitchFamily="18" charset="0"/>
                <a:cs typeface="Times New Roman" pitchFamily="18" charset="0"/>
              </a:rPr>
              <a:t>for the moderate poverty rate is </a:t>
            </a:r>
            <a:r>
              <a:rPr lang="en-US" sz="2200" dirty="0">
                <a:latin typeface="Times New Roman" pitchFamily="18" charset="0"/>
                <a:cs typeface="Times New Roman" pitchFamily="18" charset="0"/>
              </a:rPr>
              <a:t>the same.</a:t>
            </a:r>
          </a:p>
          <a:p>
            <a:pPr marL="115888" indent="-115888">
              <a:lnSpc>
                <a:spcPct val="90000"/>
              </a:lnSpc>
              <a:spcBef>
                <a:spcPct val="50000"/>
              </a:spcBef>
              <a:buFontTx/>
              <a:buChar char="•"/>
            </a:pPr>
            <a:r>
              <a:rPr lang="en-US" sz="2200" dirty="0">
                <a:latin typeface="Times New Roman" pitchFamily="18" charset="0"/>
                <a:cs typeface="Times New Roman" pitchFamily="18" charset="0"/>
              </a:rPr>
              <a:t>Clearly the countries with more economic freedom have lower poverty rates.</a:t>
            </a:r>
          </a:p>
        </p:txBody>
      </p:sp>
      <p:cxnSp>
        <p:nvCxnSpPr>
          <p:cNvPr id="21" name="Straight Connector 20"/>
          <p:cNvCxnSpPr/>
          <p:nvPr/>
        </p:nvCxnSpPr>
        <p:spPr>
          <a:xfrm>
            <a:off x="3350833" y="1572483"/>
            <a:ext cx="25221" cy="4215539"/>
          </a:xfrm>
          <a:prstGeom prst="line">
            <a:avLst/>
          </a:prstGeom>
          <a:ln w="19050">
            <a:solidFill>
              <a:schemeClr val="tx1"/>
            </a:solidFill>
          </a:ln>
          <a:effectLst>
            <a:outerShdw blurRad="50800" dist="38100" dir="2700000" algn="tl" rotWithShape="0">
              <a:prstClr val="black">
                <a:alpha val="40000"/>
              </a:prstClr>
            </a:outerShdw>
          </a:effectLst>
        </p:spPr>
        <p:style>
          <a:lnRef idx="2">
            <a:schemeClr val="accent1"/>
          </a:lnRef>
          <a:fillRef idx="0">
            <a:schemeClr val="accent1"/>
          </a:fillRef>
          <a:effectRef idx="1">
            <a:schemeClr val="accent1"/>
          </a:effectRef>
          <a:fontRef idx="minor">
            <a:schemeClr val="tx1"/>
          </a:fontRef>
        </p:style>
      </p:cxnSp>
      <p:sp>
        <p:nvSpPr>
          <p:cNvPr id="22" name="Line 5"/>
          <p:cNvSpPr>
            <a:spLocks noChangeShapeType="1"/>
          </p:cNvSpPr>
          <p:nvPr/>
        </p:nvSpPr>
        <p:spPr bwMode="auto">
          <a:xfrm>
            <a:off x="3468579" y="4699110"/>
            <a:ext cx="2681288" cy="0"/>
          </a:xfrm>
          <a:prstGeom prst="line">
            <a:avLst/>
          </a:prstGeom>
          <a:noFill/>
          <a:ln w="28575">
            <a:solidFill>
              <a:schemeClr val="tx1"/>
            </a:solidFill>
            <a:round/>
            <a:headEnd/>
            <a:tailEnd/>
          </a:ln>
          <a:effectLst/>
        </p:spPr>
        <p:txBody>
          <a:bodyPr>
            <a:prstTxWarp prst="textNoShape">
              <a:avLst/>
            </a:prstTxWarp>
          </a:bodyPr>
          <a:lstStyle/>
          <a:p>
            <a:endParaRPr lang="en-US">
              <a:latin typeface="Times New Roman" pitchFamily="18" charset="0"/>
              <a:cs typeface="Times New Roman" pitchFamily="18" charset="0"/>
            </a:endParaRPr>
          </a:p>
        </p:txBody>
      </p:sp>
      <p:sp>
        <p:nvSpPr>
          <p:cNvPr id="23" name="Rectangle 6"/>
          <p:cNvSpPr>
            <a:spLocks noChangeAspect="1" noChangeArrowheads="1"/>
          </p:cNvSpPr>
          <p:nvPr/>
        </p:nvSpPr>
        <p:spPr bwMode="auto">
          <a:xfrm>
            <a:off x="3499453" y="4762229"/>
            <a:ext cx="660437" cy="295466"/>
          </a:xfrm>
          <a:prstGeom prst="rect">
            <a:avLst/>
          </a:prstGeom>
          <a:noFill/>
          <a:ln w="9525">
            <a:noFill/>
            <a:miter lim="800000"/>
            <a:headEnd/>
            <a:tailEnd/>
          </a:ln>
        </p:spPr>
        <p:txBody>
          <a:bodyPr wrap="none" lIns="0" tIns="0" rIns="0" bIns="0">
            <a:prstTxWarp prst="textNoShape">
              <a:avLst/>
            </a:prstTxWarp>
            <a:spAutoFit/>
          </a:bodyPr>
          <a:lstStyle/>
          <a:p>
            <a:pPr algn="ctr">
              <a:lnSpc>
                <a:spcPct val="80000"/>
              </a:lnSpc>
            </a:pPr>
            <a:r>
              <a:rPr kumimoji="0" lang="en-US" sz="1200" b="0">
                <a:solidFill>
                  <a:srgbClr val="000000"/>
                </a:solidFill>
                <a:latin typeface="Times New Roman" pitchFamily="18" charset="0"/>
                <a:cs typeface="Times New Roman" pitchFamily="18" charset="0"/>
              </a:rPr>
              <a:t>Least-Free</a:t>
            </a:r>
            <a:br>
              <a:rPr kumimoji="0" lang="en-US" sz="1200" b="0">
                <a:solidFill>
                  <a:srgbClr val="000000"/>
                </a:solidFill>
                <a:latin typeface="Times New Roman" pitchFamily="18" charset="0"/>
                <a:cs typeface="Times New Roman" pitchFamily="18" charset="0"/>
              </a:rPr>
            </a:br>
            <a:r>
              <a:rPr kumimoji="0" lang="en-US" sz="1200" b="0">
                <a:solidFill>
                  <a:srgbClr val="000000"/>
                </a:solidFill>
                <a:latin typeface="Times New Roman" pitchFamily="18" charset="0"/>
                <a:cs typeface="Times New Roman" pitchFamily="18" charset="0"/>
              </a:rPr>
              <a:t>Quartile</a:t>
            </a:r>
            <a:endParaRPr kumimoji="0" lang="en-US" sz="1200" b="0">
              <a:solidFill>
                <a:schemeClr val="tx1"/>
              </a:solidFill>
              <a:latin typeface="Times New Roman" pitchFamily="18" charset="0"/>
              <a:cs typeface="Times New Roman" pitchFamily="18" charset="0"/>
            </a:endParaRPr>
          </a:p>
        </p:txBody>
      </p:sp>
      <p:sp>
        <p:nvSpPr>
          <p:cNvPr id="24" name="Rectangle 7"/>
          <p:cNvSpPr>
            <a:spLocks noChangeAspect="1" noChangeArrowheads="1"/>
          </p:cNvSpPr>
          <p:nvPr/>
        </p:nvSpPr>
        <p:spPr bwMode="auto">
          <a:xfrm>
            <a:off x="4884497" y="4746354"/>
            <a:ext cx="506549" cy="295466"/>
          </a:xfrm>
          <a:prstGeom prst="rect">
            <a:avLst/>
          </a:prstGeom>
          <a:noFill/>
          <a:ln w="9525">
            <a:noFill/>
            <a:miter lim="800000"/>
            <a:headEnd/>
            <a:tailEnd/>
          </a:ln>
        </p:spPr>
        <p:txBody>
          <a:bodyPr wrap="none" lIns="0" tIns="0" rIns="0" bIns="0">
            <a:prstTxWarp prst="textNoShape">
              <a:avLst/>
            </a:prstTxWarp>
            <a:spAutoFit/>
          </a:bodyPr>
          <a:lstStyle/>
          <a:p>
            <a:pPr algn="ctr">
              <a:lnSpc>
                <a:spcPct val="80000"/>
              </a:lnSpc>
            </a:pPr>
            <a:r>
              <a:rPr kumimoji="0" lang="en-US" sz="1200" b="0" dirty="0">
                <a:solidFill>
                  <a:srgbClr val="000000"/>
                </a:solidFill>
                <a:latin typeface="Times New Roman" pitchFamily="18" charset="0"/>
                <a:cs typeface="Times New Roman" pitchFamily="18" charset="0"/>
              </a:rPr>
              <a:t>Second</a:t>
            </a:r>
            <a:br>
              <a:rPr kumimoji="0" lang="en-US" sz="1200" b="0" dirty="0">
                <a:solidFill>
                  <a:srgbClr val="000000"/>
                </a:solidFill>
                <a:latin typeface="Times New Roman" pitchFamily="18" charset="0"/>
                <a:cs typeface="Times New Roman" pitchFamily="18" charset="0"/>
              </a:rPr>
            </a:br>
            <a:r>
              <a:rPr kumimoji="0" lang="en-US" sz="1200" b="0" dirty="0">
                <a:solidFill>
                  <a:srgbClr val="000000"/>
                </a:solidFill>
                <a:latin typeface="Times New Roman" pitchFamily="18" charset="0"/>
                <a:cs typeface="Times New Roman" pitchFamily="18" charset="0"/>
              </a:rPr>
              <a:t>Quartile</a:t>
            </a:r>
          </a:p>
        </p:txBody>
      </p:sp>
      <p:sp>
        <p:nvSpPr>
          <p:cNvPr id="25" name="Rectangle 8"/>
          <p:cNvSpPr>
            <a:spLocks noChangeAspect="1" noChangeArrowheads="1"/>
          </p:cNvSpPr>
          <p:nvPr/>
        </p:nvSpPr>
        <p:spPr bwMode="auto">
          <a:xfrm>
            <a:off x="5496621" y="4746354"/>
            <a:ext cx="641201" cy="295466"/>
          </a:xfrm>
          <a:prstGeom prst="rect">
            <a:avLst/>
          </a:prstGeom>
          <a:noFill/>
          <a:ln w="9525">
            <a:noFill/>
            <a:miter lim="800000"/>
            <a:headEnd/>
            <a:tailEnd/>
          </a:ln>
        </p:spPr>
        <p:txBody>
          <a:bodyPr wrap="none" lIns="0" tIns="0" rIns="0" bIns="0">
            <a:prstTxWarp prst="textNoShape">
              <a:avLst/>
            </a:prstTxWarp>
            <a:spAutoFit/>
          </a:bodyPr>
          <a:lstStyle/>
          <a:p>
            <a:pPr algn="ctr">
              <a:lnSpc>
                <a:spcPct val="80000"/>
              </a:lnSpc>
            </a:pPr>
            <a:r>
              <a:rPr kumimoji="0" lang="en-US" sz="1200" b="0" dirty="0">
                <a:solidFill>
                  <a:srgbClr val="000000"/>
                </a:solidFill>
                <a:latin typeface="Times New Roman" pitchFamily="18" charset="0"/>
                <a:cs typeface="Times New Roman" pitchFamily="18" charset="0"/>
              </a:rPr>
              <a:t>Most-Free</a:t>
            </a:r>
            <a:br>
              <a:rPr kumimoji="0" lang="en-US" sz="1200" b="0" dirty="0">
                <a:solidFill>
                  <a:srgbClr val="000000"/>
                </a:solidFill>
                <a:latin typeface="Times New Roman" pitchFamily="18" charset="0"/>
                <a:cs typeface="Times New Roman" pitchFamily="18" charset="0"/>
              </a:rPr>
            </a:br>
            <a:r>
              <a:rPr kumimoji="0" lang="en-US" sz="1200" b="0" dirty="0">
                <a:solidFill>
                  <a:srgbClr val="000000"/>
                </a:solidFill>
                <a:latin typeface="Times New Roman" pitchFamily="18" charset="0"/>
                <a:cs typeface="Times New Roman" pitchFamily="18" charset="0"/>
              </a:rPr>
              <a:t>Quartile</a:t>
            </a:r>
          </a:p>
        </p:txBody>
      </p:sp>
      <p:grpSp>
        <p:nvGrpSpPr>
          <p:cNvPr id="7" name="Group 6"/>
          <p:cNvGrpSpPr/>
          <p:nvPr/>
        </p:nvGrpSpPr>
        <p:grpSpPr>
          <a:xfrm>
            <a:off x="3582022" y="2328873"/>
            <a:ext cx="508794" cy="2315881"/>
            <a:chOff x="3316846" y="2210001"/>
            <a:chExt cx="508794" cy="2315881"/>
          </a:xfrm>
        </p:grpSpPr>
        <p:sp>
          <p:nvSpPr>
            <p:cNvPr id="26" name="Rectangle 10"/>
            <p:cNvSpPr>
              <a:spLocks noChangeArrowheads="1"/>
            </p:cNvSpPr>
            <p:nvPr/>
          </p:nvSpPr>
          <p:spPr bwMode="auto">
            <a:xfrm>
              <a:off x="3316846" y="2449062"/>
              <a:ext cx="508794" cy="2076820"/>
            </a:xfrm>
            <a:prstGeom prst="rect">
              <a:avLst/>
            </a:prstGeom>
            <a:solidFill>
              <a:schemeClr val="accent1">
                <a:lumMod val="20000"/>
                <a:lumOff val="80000"/>
              </a:schemeClr>
            </a:solidFill>
            <a:ln w="19050">
              <a:solidFill>
                <a:schemeClr val="tx1"/>
              </a:solidFill>
              <a:miter lim="800000"/>
              <a:headEnd/>
              <a:tailEnd/>
            </a:ln>
            <a:effectLst>
              <a:outerShdw blurRad="50800" dist="38100" dir="2700000" algn="tl" rotWithShape="0">
                <a:prstClr val="black">
                  <a:alpha val="40000"/>
                </a:prstClr>
              </a:outerShdw>
            </a:effectLst>
          </p:spPr>
          <p:txBody>
            <a:bodyPr wrap="none" anchor="ctr">
              <a:prstTxWarp prst="textNoShape">
                <a:avLst/>
              </a:prstTxWarp>
            </a:bodyPr>
            <a:lstStyle/>
            <a:p>
              <a:endParaRPr lang="en-US" sz="1050">
                <a:latin typeface="Times New Roman" pitchFamily="18" charset="0"/>
                <a:cs typeface="Times New Roman" pitchFamily="18" charset="0"/>
              </a:endParaRPr>
            </a:p>
          </p:txBody>
        </p:sp>
        <p:sp>
          <p:nvSpPr>
            <p:cNvPr id="27" name="Rectangle 11"/>
            <p:cNvSpPr>
              <a:spLocks noChangeAspect="1" noChangeArrowheads="1"/>
            </p:cNvSpPr>
            <p:nvPr/>
          </p:nvSpPr>
          <p:spPr bwMode="auto">
            <a:xfrm>
              <a:off x="3323988" y="2210001"/>
              <a:ext cx="483610" cy="184666"/>
            </a:xfrm>
            <a:prstGeom prst="rect">
              <a:avLst/>
            </a:prstGeom>
            <a:noFill/>
            <a:ln w="9525">
              <a:noFill/>
              <a:miter lim="800000"/>
              <a:headEnd/>
              <a:tailEnd/>
            </a:ln>
          </p:spPr>
          <p:txBody>
            <a:bodyPr wrap="square" lIns="0" tIns="0" rIns="0" bIns="0">
              <a:prstTxWarp prst="textNoShape">
                <a:avLst/>
              </a:prstTxWarp>
              <a:spAutoFit/>
            </a:bodyPr>
            <a:lstStyle/>
            <a:p>
              <a:pPr algn="r"/>
              <a:r>
                <a:rPr kumimoji="0" lang="en-US" sz="1200" b="0" dirty="0" smtClean="0">
                  <a:solidFill>
                    <a:srgbClr val="000000"/>
                  </a:solidFill>
                  <a:latin typeface="Times New Roman" pitchFamily="18" charset="0"/>
                  <a:cs typeface="Times New Roman" pitchFamily="18" charset="0"/>
                </a:rPr>
                <a:t>41.5%</a:t>
              </a:r>
              <a:endParaRPr kumimoji="0" lang="en-US" sz="1200" b="0" dirty="0">
                <a:solidFill>
                  <a:schemeClr val="tx1"/>
                </a:solidFill>
                <a:latin typeface="Times New Roman" pitchFamily="18" charset="0"/>
                <a:cs typeface="Times New Roman" pitchFamily="18" charset="0"/>
              </a:endParaRPr>
            </a:p>
          </p:txBody>
        </p:sp>
      </p:grpSp>
      <p:grpSp>
        <p:nvGrpSpPr>
          <p:cNvPr id="4" name="Group 3"/>
          <p:cNvGrpSpPr/>
          <p:nvPr/>
        </p:nvGrpSpPr>
        <p:grpSpPr>
          <a:xfrm>
            <a:off x="4864722" y="4052664"/>
            <a:ext cx="508794" cy="592090"/>
            <a:chOff x="4599546" y="3933792"/>
            <a:chExt cx="508794" cy="592090"/>
          </a:xfrm>
        </p:grpSpPr>
        <p:sp>
          <p:nvSpPr>
            <p:cNvPr id="28" name="Rectangle 13"/>
            <p:cNvSpPr>
              <a:spLocks noChangeArrowheads="1"/>
            </p:cNvSpPr>
            <p:nvPr/>
          </p:nvSpPr>
          <p:spPr bwMode="auto">
            <a:xfrm>
              <a:off x="4599546" y="4144327"/>
              <a:ext cx="508794" cy="381555"/>
            </a:xfrm>
            <a:prstGeom prst="rect">
              <a:avLst/>
            </a:prstGeom>
            <a:solidFill>
              <a:schemeClr val="accent1">
                <a:lumMod val="20000"/>
                <a:lumOff val="80000"/>
              </a:schemeClr>
            </a:solidFill>
            <a:ln w="19050">
              <a:solidFill>
                <a:schemeClr val="tx1"/>
              </a:solidFill>
              <a:miter lim="800000"/>
              <a:headEnd/>
              <a:tailEnd/>
            </a:ln>
            <a:effectLst>
              <a:outerShdw blurRad="50800" dist="38100" dir="2700000" algn="tl" rotWithShape="0">
                <a:prstClr val="black">
                  <a:alpha val="40000"/>
                </a:prstClr>
              </a:outerShdw>
            </a:effectLst>
          </p:spPr>
          <p:txBody>
            <a:bodyPr wrap="none" anchor="ctr">
              <a:prstTxWarp prst="textNoShape">
                <a:avLst/>
              </a:prstTxWarp>
            </a:bodyPr>
            <a:lstStyle/>
            <a:p>
              <a:endParaRPr lang="en-US" sz="1050">
                <a:latin typeface="Times New Roman" pitchFamily="18" charset="0"/>
                <a:cs typeface="Times New Roman" pitchFamily="18" charset="0"/>
              </a:endParaRPr>
            </a:p>
          </p:txBody>
        </p:sp>
        <p:sp>
          <p:nvSpPr>
            <p:cNvPr id="29" name="Rectangle 14"/>
            <p:cNvSpPr>
              <a:spLocks noChangeAspect="1" noChangeArrowheads="1"/>
            </p:cNvSpPr>
            <p:nvPr/>
          </p:nvSpPr>
          <p:spPr bwMode="auto">
            <a:xfrm>
              <a:off x="4679713" y="3933792"/>
              <a:ext cx="360363" cy="184666"/>
            </a:xfrm>
            <a:prstGeom prst="rect">
              <a:avLst/>
            </a:prstGeom>
            <a:noFill/>
            <a:ln w="9525">
              <a:noFill/>
              <a:miter lim="800000"/>
              <a:headEnd/>
              <a:tailEnd/>
            </a:ln>
          </p:spPr>
          <p:txBody>
            <a:bodyPr wrap="square" lIns="0" tIns="0" rIns="0" bIns="0">
              <a:prstTxWarp prst="textNoShape">
                <a:avLst/>
              </a:prstTxWarp>
              <a:spAutoFit/>
            </a:bodyPr>
            <a:lstStyle/>
            <a:p>
              <a:pPr algn="r"/>
              <a:r>
                <a:rPr kumimoji="0" lang="en-US" sz="1200" b="0" dirty="0" smtClean="0">
                  <a:solidFill>
                    <a:srgbClr val="000000"/>
                  </a:solidFill>
                  <a:latin typeface="Times New Roman" pitchFamily="18" charset="0"/>
                  <a:cs typeface="Times New Roman" pitchFamily="18" charset="0"/>
                </a:rPr>
                <a:t>7.8%</a:t>
              </a:r>
              <a:endParaRPr kumimoji="0" lang="en-US" sz="1200" b="0" dirty="0">
                <a:solidFill>
                  <a:schemeClr val="tx1"/>
                </a:solidFill>
                <a:latin typeface="Times New Roman" pitchFamily="18" charset="0"/>
                <a:cs typeface="Times New Roman" pitchFamily="18" charset="0"/>
              </a:endParaRPr>
            </a:p>
          </p:txBody>
        </p:sp>
      </p:grpSp>
      <p:grpSp>
        <p:nvGrpSpPr>
          <p:cNvPr id="3" name="Group 2"/>
          <p:cNvGrpSpPr/>
          <p:nvPr/>
        </p:nvGrpSpPr>
        <p:grpSpPr>
          <a:xfrm>
            <a:off x="5531472" y="4306621"/>
            <a:ext cx="508794" cy="338133"/>
            <a:chOff x="5266296" y="4187749"/>
            <a:chExt cx="508794" cy="338133"/>
          </a:xfrm>
        </p:grpSpPr>
        <p:sp>
          <p:nvSpPr>
            <p:cNvPr id="30" name="Rectangle 16"/>
            <p:cNvSpPr>
              <a:spLocks noChangeArrowheads="1"/>
            </p:cNvSpPr>
            <p:nvPr/>
          </p:nvSpPr>
          <p:spPr bwMode="auto">
            <a:xfrm>
              <a:off x="5266296" y="4404165"/>
              <a:ext cx="508794" cy="121717"/>
            </a:xfrm>
            <a:prstGeom prst="rect">
              <a:avLst/>
            </a:prstGeom>
            <a:solidFill>
              <a:schemeClr val="accent1">
                <a:lumMod val="20000"/>
                <a:lumOff val="80000"/>
              </a:schemeClr>
            </a:solidFill>
            <a:ln w="19050">
              <a:solidFill>
                <a:schemeClr val="tx1"/>
              </a:solidFill>
              <a:miter lim="800000"/>
              <a:headEnd/>
              <a:tailEnd/>
            </a:ln>
            <a:effectLst>
              <a:outerShdw blurRad="50800" dist="38100" dir="2700000" algn="tl" rotWithShape="0">
                <a:prstClr val="black">
                  <a:alpha val="40000"/>
                </a:prstClr>
              </a:outerShdw>
            </a:effectLst>
          </p:spPr>
          <p:txBody>
            <a:bodyPr wrap="none" anchor="ctr">
              <a:prstTxWarp prst="textNoShape">
                <a:avLst/>
              </a:prstTxWarp>
            </a:bodyPr>
            <a:lstStyle/>
            <a:p>
              <a:endParaRPr lang="en-US" sz="1050">
                <a:latin typeface="Times New Roman" pitchFamily="18" charset="0"/>
                <a:cs typeface="Times New Roman" pitchFamily="18" charset="0"/>
              </a:endParaRPr>
            </a:p>
          </p:txBody>
        </p:sp>
        <p:sp>
          <p:nvSpPr>
            <p:cNvPr id="31" name="Rectangle 17"/>
            <p:cNvSpPr>
              <a:spLocks noChangeAspect="1" noChangeArrowheads="1"/>
            </p:cNvSpPr>
            <p:nvPr/>
          </p:nvSpPr>
          <p:spPr bwMode="auto">
            <a:xfrm>
              <a:off x="5373091" y="4187749"/>
              <a:ext cx="320601" cy="184666"/>
            </a:xfrm>
            <a:prstGeom prst="rect">
              <a:avLst/>
            </a:prstGeom>
            <a:noFill/>
            <a:ln w="9525">
              <a:noFill/>
              <a:miter lim="800000"/>
              <a:headEnd/>
              <a:tailEnd/>
            </a:ln>
          </p:spPr>
          <p:txBody>
            <a:bodyPr wrap="none" lIns="0" tIns="0" rIns="0" bIns="0">
              <a:prstTxWarp prst="textNoShape">
                <a:avLst/>
              </a:prstTxWarp>
              <a:spAutoFit/>
            </a:bodyPr>
            <a:lstStyle/>
            <a:p>
              <a:pPr algn="r"/>
              <a:r>
                <a:rPr kumimoji="0" lang="en-US" sz="1200" b="0" dirty="0" smtClean="0">
                  <a:solidFill>
                    <a:srgbClr val="000000"/>
                  </a:solidFill>
                  <a:latin typeface="Times New Roman" pitchFamily="18" charset="0"/>
                  <a:cs typeface="Times New Roman" pitchFamily="18" charset="0"/>
                </a:rPr>
                <a:t>2.7%</a:t>
              </a:r>
              <a:endParaRPr kumimoji="0" lang="en-US" sz="1200" b="0" dirty="0">
                <a:solidFill>
                  <a:schemeClr val="tx1"/>
                </a:solidFill>
                <a:latin typeface="Times New Roman" pitchFamily="18" charset="0"/>
                <a:cs typeface="Times New Roman" pitchFamily="18" charset="0"/>
              </a:endParaRPr>
            </a:p>
          </p:txBody>
        </p:sp>
      </p:grpSp>
      <p:sp>
        <p:nvSpPr>
          <p:cNvPr id="32" name="Rectangle 18"/>
          <p:cNvSpPr>
            <a:spLocks noChangeAspect="1" noChangeArrowheads="1"/>
          </p:cNvSpPr>
          <p:nvPr/>
        </p:nvSpPr>
        <p:spPr bwMode="auto">
          <a:xfrm>
            <a:off x="4080043" y="1945211"/>
            <a:ext cx="1849865" cy="387798"/>
          </a:xfrm>
          <a:prstGeom prst="rect">
            <a:avLst/>
          </a:prstGeom>
          <a:noFill/>
          <a:ln w="9525">
            <a:noFill/>
            <a:miter lim="800000"/>
            <a:headEnd/>
            <a:tailEnd/>
          </a:ln>
        </p:spPr>
        <p:txBody>
          <a:bodyPr wrap="none" lIns="0" tIns="0" rIns="0" bIns="0">
            <a:prstTxWarp prst="textNoShape">
              <a:avLst/>
            </a:prstTxWarp>
            <a:spAutoFit/>
          </a:bodyPr>
          <a:lstStyle/>
          <a:p>
            <a:pPr algn="ctr">
              <a:lnSpc>
                <a:spcPct val="90000"/>
              </a:lnSpc>
            </a:pPr>
            <a:r>
              <a:rPr kumimoji="0" lang="en-US" sz="1600" b="1" i="1" dirty="0" smtClean="0">
                <a:solidFill>
                  <a:srgbClr val="000000"/>
                </a:solidFill>
                <a:latin typeface="Times New Roman" pitchFamily="18" charset="0"/>
                <a:cs typeface="Times New Roman" pitchFamily="18" charset="0"/>
              </a:rPr>
              <a:t>Extreme Poverty Rate</a:t>
            </a:r>
            <a:r>
              <a:rPr kumimoji="0" lang="en-US" sz="1600" i="1" dirty="0" smtClean="0">
                <a:solidFill>
                  <a:srgbClr val="000000"/>
                </a:solidFill>
                <a:latin typeface="Times New Roman" pitchFamily="18" charset="0"/>
                <a:cs typeface="Times New Roman" pitchFamily="18" charset="0"/>
              </a:rPr>
              <a:t/>
            </a:r>
            <a:br>
              <a:rPr kumimoji="0" lang="en-US" sz="1600" i="1" dirty="0" smtClean="0">
                <a:solidFill>
                  <a:srgbClr val="000000"/>
                </a:solidFill>
                <a:latin typeface="Times New Roman" pitchFamily="18" charset="0"/>
                <a:cs typeface="Times New Roman" pitchFamily="18" charset="0"/>
              </a:rPr>
            </a:br>
            <a:r>
              <a:rPr kumimoji="0" lang="en-US" sz="1200" b="0" i="1" dirty="0" smtClean="0">
                <a:solidFill>
                  <a:srgbClr val="000000"/>
                </a:solidFill>
                <a:latin typeface="Times New Roman" pitchFamily="18" charset="0"/>
                <a:cs typeface="Times New Roman" pitchFamily="18" charset="0"/>
              </a:rPr>
              <a:t>(2000-2005)</a:t>
            </a:r>
            <a:endParaRPr kumimoji="0" lang="en-US" sz="1100" b="0" i="1" dirty="0">
              <a:solidFill>
                <a:schemeClr val="tx1"/>
              </a:solidFill>
              <a:latin typeface="Times New Roman" pitchFamily="18" charset="0"/>
              <a:cs typeface="Times New Roman" pitchFamily="18" charset="0"/>
            </a:endParaRPr>
          </a:p>
        </p:txBody>
      </p:sp>
      <p:sp>
        <p:nvSpPr>
          <p:cNvPr id="33" name="Rectangle 19"/>
          <p:cNvSpPr>
            <a:spLocks noChangeAspect="1" noChangeArrowheads="1"/>
          </p:cNvSpPr>
          <p:nvPr/>
        </p:nvSpPr>
        <p:spPr bwMode="auto">
          <a:xfrm>
            <a:off x="4232035" y="4747942"/>
            <a:ext cx="506549" cy="295466"/>
          </a:xfrm>
          <a:prstGeom prst="rect">
            <a:avLst/>
          </a:prstGeom>
          <a:noFill/>
          <a:ln w="9525">
            <a:noFill/>
            <a:miter lim="800000"/>
            <a:headEnd/>
            <a:tailEnd/>
          </a:ln>
        </p:spPr>
        <p:txBody>
          <a:bodyPr wrap="none" lIns="0" tIns="0" rIns="0" bIns="0">
            <a:prstTxWarp prst="textNoShape">
              <a:avLst/>
            </a:prstTxWarp>
            <a:spAutoFit/>
          </a:bodyPr>
          <a:lstStyle/>
          <a:p>
            <a:pPr algn="ctr">
              <a:lnSpc>
                <a:spcPct val="80000"/>
              </a:lnSpc>
            </a:pPr>
            <a:r>
              <a:rPr kumimoji="0" lang="en-US" sz="1200" b="0" dirty="0">
                <a:solidFill>
                  <a:srgbClr val="000000"/>
                </a:solidFill>
                <a:latin typeface="Times New Roman" pitchFamily="18" charset="0"/>
                <a:cs typeface="Times New Roman" pitchFamily="18" charset="0"/>
              </a:rPr>
              <a:t>Third</a:t>
            </a:r>
            <a:br>
              <a:rPr kumimoji="0" lang="en-US" sz="1200" b="0" dirty="0">
                <a:solidFill>
                  <a:srgbClr val="000000"/>
                </a:solidFill>
                <a:latin typeface="Times New Roman" pitchFamily="18" charset="0"/>
                <a:cs typeface="Times New Roman" pitchFamily="18" charset="0"/>
              </a:rPr>
            </a:br>
            <a:r>
              <a:rPr kumimoji="0" lang="en-US" sz="1200" b="0" dirty="0">
                <a:solidFill>
                  <a:srgbClr val="000000"/>
                </a:solidFill>
                <a:latin typeface="Times New Roman" pitchFamily="18" charset="0"/>
                <a:cs typeface="Times New Roman" pitchFamily="18" charset="0"/>
              </a:rPr>
              <a:t>Quartile</a:t>
            </a:r>
          </a:p>
        </p:txBody>
      </p:sp>
      <p:grpSp>
        <p:nvGrpSpPr>
          <p:cNvPr id="6" name="Group 5"/>
          <p:cNvGrpSpPr/>
          <p:nvPr/>
        </p:nvGrpSpPr>
        <p:grpSpPr>
          <a:xfrm>
            <a:off x="4212259" y="3357577"/>
            <a:ext cx="508794" cy="1287177"/>
            <a:chOff x="3947083" y="3238705"/>
            <a:chExt cx="508794" cy="1287177"/>
          </a:xfrm>
        </p:grpSpPr>
        <p:sp>
          <p:nvSpPr>
            <p:cNvPr id="34" name="Rectangle 21"/>
            <p:cNvSpPr>
              <a:spLocks noChangeArrowheads="1"/>
            </p:cNvSpPr>
            <p:nvPr/>
          </p:nvSpPr>
          <p:spPr bwMode="auto">
            <a:xfrm>
              <a:off x="3947083" y="3464252"/>
              <a:ext cx="508794" cy="1061630"/>
            </a:xfrm>
            <a:prstGeom prst="rect">
              <a:avLst/>
            </a:prstGeom>
            <a:solidFill>
              <a:schemeClr val="accent1">
                <a:lumMod val="20000"/>
                <a:lumOff val="80000"/>
              </a:schemeClr>
            </a:solidFill>
            <a:ln w="19050">
              <a:solidFill>
                <a:schemeClr val="tx1"/>
              </a:solidFill>
              <a:miter lim="800000"/>
              <a:headEnd/>
              <a:tailEnd/>
            </a:ln>
            <a:effectLst>
              <a:outerShdw blurRad="50800" dist="38100" dir="2700000" algn="tl" rotWithShape="0">
                <a:prstClr val="black">
                  <a:alpha val="40000"/>
                </a:prstClr>
              </a:outerShdw>
            </a:effectLst>
          </p:spPr>
          <p:txBody>
            <a:bodyPr wrap="none" anchor="ctr">
              <a:prstTxWarp prst="textNoShape">
                <a:avLst/>
              </a:prstTxWarp>
            </a:bodyPr>
            <a:lstStyle/>
            <a:p>
              <a:endParaRPr lang="en-US" sz="1050">
                <a:latin typeface="Times New Roman" pitchFamily="18" charset="0"/>
                <a:cs typeface="Times New Roman" pitchFamily="18" charset="0"/>
              </a:endParaRPr>
            </a:p>
          </p:txBody>
        </p:sp>
        <p:sp>
          <p:nvSpPr>
            <p:cNvPr id="35" name="Rectangle 22"/>
            <p:cNvSpPr>
              <a:spLocks noChangeAspect="1" noChangeArrowheads="1"/>
            </p:cNvSpPr>
            <p:nvPr/>
          </p:nvSpPr>
          <p:spPr bwMode="auto">
            <a:xfrm>
              <a:off x="3955019" y="3238705"/>
              <a:ext cx="480930" cy="184666"/>
            </a:xfrm>
            <a:prstGeom prst="rect">
              <a:avLst/>
            </a:prstGeom>
            <a:noFill/>
            <a:ln w="9525">
              <a:noFill/>
              <a:miter lim="800000"/>
              <a:headEnd/>
              <a:tailEnd/>
            </a:ln>
          </p:spPr>
          <p:txBody>
            <a:bodyPr wrap="square" lIns="0" tIns="0" rIns="0" bIns="0">
              <a:prstTxWarp prst="textNoShape">
                <a:avLst/>
              </a:prstTxWarp>
              <a:spAutoFit/>
            </a:bodyPr>
            <a:lstStyle/>
            <a:p>
              <a:pPr algn="r"/>
              <a:r>
                <a:rPr kumimoji="0" lang="en-US" sz="1200" b="0" dirty="0" smtClean="0">
                  <a:solidFill>
                    <a:srgbClr val="000000"/>
                  </a:solidFill>
                  <a:latin typeface="Times New Roman" pitchFamily="18" charset="0"/>
                  <a:cs typeface="Times New Roman" pitchFamily="18" charset="0"/>
                </a:rPr>
                <a:t>21.3%</a:t>
              </a:r>
              <a:endParaRPr kumimoji="0" lang="en-US" sz="1200" b="0" dirty="0">
                <a:solidFill>
                  <a:schemeClr val="tx1"/>
                </a:solidFill>
                <a:latin typeface="Times New Roman" pitchFamily="18" charset="0"/>
                <a:cs typeface="Times New Roman" pitchFamily="18" charset="0"/>
              </a:endParaRPr>
            </a:p>
          </p:txBody>
        </p:sp>
      </p:grpSp>
      <p:sp>
        <p:nvSpPr>
          <p:cNvPr id="36" name="Rectangle 6"/>
          <p:cNvSpPr>
            <a:spLocks noChangeAspect="1" noChangeArrowheads="1"/>
          </p:cNvSpPr>
          <p:nvPr/>
        </p:nvSpPr>
        <p:spPr bwMode="auto">
          <a:xfrm>
            <a:off x="6292771" y="4762234"/>
            <a:ext cx="660437" cy="295466"/>
          </a:xfrm>
          <a:prstGeom prst="rect">
            <a:avLst/>
          </a:prstGeom>
          <a:noFill/>
          <a:ln w="9525">
            <a:noFill/>
            <a:miter lim="800000"/>
            <a:headEnd/>
            <a:tailEnd/>
          </a:ln>
        </p:spPr>
        <p:txBody>
          <a:bodyPr wrap="none" lIns="0" tIns="0" rIns="0" bIns="0">
            <a:prstTxWarp prst="textNoShape">
              <a:avLst/>
            </a:prstTxWarp>
            <a:spAutoFit/>
          </a:bodyPr>
          <a:lstStyle/>
          <a:p>
            <a:pPr algn="ctr">
              <a:lnSpc>
                <a:spcPct val="80000"/>
              </a:lnSpc>
            </a:pPr>
            <a:r>
              <a:rPr kumimoji="0" lang="en-US" sz="1200" b="0">
                <a:solidFill>
                  <a:srgbClr val="000000"/>
                </a:solidFill>
                <a:latin typeface="Times New Roman" pitchFamily="18" charset="0"/>
                <a:cs typeface="Times New Roman" pitchFamily="18" charset="0"/>
              </a:rPr>
              <a:t>Least-Free</a:t>
            </a:r>
            <a:br>
              <a:rPr kumimoji="0" lang="en-US" sz="1200" b="0">
                <a:solidFill>
                  <a:srgbClr val="000000"/>
                </a:solidFill>
                <a:latin typeface="Times New Roman" pitchFamily="18" charset="0"/>
                <a:cs typeface="Times New Roman" pitchFamily="18" charset="0"/>
              </a:rPr>
            </a:br>
            <a:r>
              <a:rPr kumimoji="0" lang="en-US" sz="1200" b="0">
                <a:solidFill>
                  <a:srgbClr val="000000"/>
                </a:solidFill>
                <a:latin typeface="Times New Roman" pitchFamily="18" charset="0"/>
                <a:cs typeface="Times New Roman" pitchFamily="18" charset="0"/>
              </a:rPr>
              <a:t>Quartile</a:t>
            </a:r>
            <a:endParaRPr kumimoji="0" lang="en-US" sz="1200" b="0">
              <a:solidFill>
                <a:schemeClr val="tx1"/>
              </a:solidFill>
              <a:latin typeface="Times New Roman" pitchFamily="18" charset="0"/>
              <a:cs typeface="Times New Roman" pitchFamily="18" charset="0"/>
            </a:endParaRPr>
          </a:p>
        </p:txBody>
      </p:sp>
      <p:sp>
        <p:nvSpPr>
          <p:cNvPr id="37" name="Rectangle 7"/>
          <p:cNvSpPr>
            <a:spLocks noChangeAspect="1" noChangeArrowheads="1"/>
          </p:cNvSpPr>
          <p:nvPr/>
        </p:nvSpPr>
        <p:spPr bwMode="auto">
          <a:xfrm>
            <a:off x="7677815" y="4746359"/>
            <a:ext cx="506549" cy="295466"/>
          </a:xfrm>
          <a:prstGeom prst="rect">
            <a:avLst/>
          </a:prstGeom>
          <a:noFill/>
          <a:ln w="9525">
            <a:noFill/>
            <a:miter lim="800000"/>
            <a:headEnd/>
            <a:tailEnd/>
          </a:ln>
        </p:spPr>
        <p:txBody>
          <a:bodyPr wrap="none" lIns="0" tIns="0" rIns="0" bIns="0">
            <a:prstTxWarp prst="textNoShape">
              <a:avLst/>
            </a:prstTxWarp>
            <a:spAutoFit/>
          </a:bodyPr>
          <a:lstStyle/>
          <a:p>
            <a:pPr algn="ctr">
              <a:lnSpc>
                <a:spcPct val="80000"/>
              </a:lnSpc>
            </a:pPr>
            <a:r>
              <a:rPr kumimoji="0" lang="en-US" sz="1200" b="0" dirty="0">
                <a:solidFill>
                  <a:srgbClr val="000000"/>
                </a:solidFill>
                <a:latin typeface="Times New Roman" pitchFamily="18" charset="0"/>
                <a:cs typeface="Times New Roman" pitchFamily="18" charset="0"/>
              </a:rPr>
              <a:t>Second</a:t>
            </a:r>
            <a:br>
              <a:rPr kumimoji="0" lang="en-US" sz="1200" b="0" dirty="0">
                <a:solidFill>
                  <a:srgbClr val="000000"/>
                </a:solidFill>
                <a:latin typeface="Times New Roman" pitchFamily="18" charset="0"/>
                <a:cs typeface="Times New Roman" pitchFamily="18" charset="0"/>
              </a:rPr>
            </a:br>
            <a:r>
              <a:rPr kumimoji="0" lang="en-US" sz="1200" b="0" dirty="0">
                <a:solidFill>
                  <a:srgbClr val="000000"/>
                </a:solidFill>
                <a:latin typeface="Times New Roman" pitchFamily="18" charset="0"/>
                <a:cs typeface="Times New Roman" pitchFamily="18" charset="0"/>
              </a:rPr>
              <a:t>Quartile</a:t>
            </a:r>
          </a:p>
        </p:txBody>
      </p:sp>
      <p:sp>
        <p:nvSpPr>
          <p:cNvPr id="38" name="Rectangle 8"/>
          <p:cNvSpPr>
            <a:spLocks noChangeAspect="1" noChangeArrowheads="1"/>
          </p:cNvSpPr>
          <p:nvPr/>
        </p:nvSpPr>
        <p:spPr bwMode="auto">
          <a:xfrm>
            <a:off x="8289939" y="4746359"/>
            <a:ext cx="641201" cy="295466"/>
          </a:xfrm>
          <a:prstGeom prst="rect">
            <a:avLst/>
          </a:prstGeom>
          <a:noFill/>
          <a:ln w="9525">
            <a:noFill/>
            <a:miter lim="800000"/>
            <a:headEnd/>
            <a:tailEnd/>
          </a:ln>
        </p:spPr>
        <p:txBody>
          <a:bodyPr wrap="none" lIns="0" tIns="0" rIns="0" bIns="0">
            <a:prstTxWarp prst="textNoShape">
              <a:avLst/>
            </a:prstTxWarp>
            <a:spAutoFit/>
          </a:bodyPr>
          <a:lstStyle/>
          <a:p>
            <a:pPr algn="ctr">
              <a:lnSpc>
                <a:spcPct val="80000"/>
              </a:lnSpc>
            </a:pPr>
            <a:r>
              <a:rPr kumimoji="0" lang="en-US" sz="1200" b="0" dirty="0">
                <a:solidFill>
                  <a:srgbClr val="000000"/>
                </a:solidFill>
                <a:latin typeface="Times New Roman" pitchFamily="18" charset="0"/>
                <a:cs typeface="Times New Roman" pitchFamily="18" charset="0"/>
              </a:rPr>
              <a:t>Most-Free</a:t>
            </a:r>
            <a:br>
              <a:rPr kumimoji="0" lang="en-US" sz="1200" b="0" dirty="0">
                <a:solidFill>
                  <a:srgbClr val="000000"/>
                </a:solidFill>
                <a:latin typeface="Times New Roman" pitchFamily="18" charset="0"/>
                <a:cs typeface="Times New Roman" pitchFamily="18" charset="0"/>
              </a:rPr>
            </a:br>
            <a:r>
              <a:rPr kumimoji="0" lang="en-US" sz="1200" b="0" dirty="0">
                <a:solidFill>
                  <a:srgbClr val="000000"/>
                </a:solidFill>
                <a:latin typeface="Times New Roman" pitchFamily="18" charset="0"/>
                <a:cs typeface="Times New Roman" pitchFamily="18" charset="0"/>
              </a:rPr>
              <a:t>Quartile</a:t>
            </a:r>
          </a:p>
        </p:txBody>
      </p:sp>
      <p:grpSp>
        <p:nvGrpSpPr>
          <p:cNvPr id="39" name="Group 38"/>
          <p:cNvGrpSpPr>
            <a:grpSpLocks/>
          </p:cNvGrpSpPr>
          <p:nvPr/>
        </p:nvGrpSpPr>
        <p:grpSpPr bwMode="auto">
          <a:xfrm>
            <a:off x="8313868" y="4297901"/>
            <a:ext cx="508794" cy="346868"/>
            <a:chOff x="1798" y="2407"/>
            <a:chExt cx="641" cy="115"/>
          </a:xfrm>
        </p:grpSpPr>
        <p:sp>
          <p:nvSpPr>
            <p:cNvPr id="40" name="Rectangle 10"/>
            <p:cNvSpPr>
              <a:spLocks noChangeArrowheads="1"/>
            </p:cNvSpPr>
            <p:nvPr/>
          </p:nvSpPr>
          <p:spPr bwMode="auto">
            <a:xfrm>
              <a:off x="1798" y="2482"/>
              <a:ext cx="641" cy="40"/>
            </a:xfrm>
            <a:prstGeom prst="rect">
              <a:avLst/>
            </a:prstGeom>
            <a:solidFill>
              <a:srgbClr val="FFFFCC"/>
            </a:solidFill>
            <a:ln w="19050">
              <a:solidFill>
                <a:schemeClr val="tx1"/>
              </a:solidFill>
              <a:miter lim="800000"/>
              <a:headEnd/>
              <a:tailEnd/>
            </a:ln>
            <a:effectLst>
              <a:outerShdw blurRad="50800" dist="38100" dir="2700000" algn="tl" rotWithShape="0">
                <a:prstClr val="black">
                  <a:alpha val="40000"/>
                </a:prstClr>
              </a:outerShdw>
            </a:effectLst>
          </p:spPr>
          <p:txBody>
            <a:bodyPr wrap="none" anchor="ctr">
              <a:prstTxWarp prst="textNoShape">
                <a:avLst/>
              </a:prstTxWarp>
            </a:bodyPr>
            <a:lstStyle/>
            <a:p>
              <a:endParaRPr lang="en-US" sz="1050">
                <a:latin typeface="Times New Roman" pitchFamily="18" charset="0"/>
                <a:cs typeface="Times New Roman" pitchFamily="18" charset="0"/>
              </a:endParaRPr>
            </a:p>
          </p:txBody>
        </p:sp>
        <p:sp>
          <p:nvSpPr>
            <p:cNvPr id="41" name="Rectangle 11"/>
            <p:cNvSpPr>
              <a:spLocks noChangeAspect="1" noChangeArrowheads="1"/>
            </p:cNvSpPr>
            <p:nvPr/>
          </p:nvSpPr>
          <p:spPr bwMode="auto">
            <a:xfrm>
              <a:off x="1887" y="2407"/>
              <a:ext cx="464" cy="61"/>
            </a:xfrm>
            <a:prstGeom prst="rect">
              <a:avLst/>
            </a:prstGeom>
            <a:noFill/>
            <a:ln w="9525">
              <a:noFill/>
              <a:miter lim="800000"/>
              <a:headEnd/>
              <a:tailEnd/>
            </a:ln>
          </p:spPr>
          <p:txBody>
            <a:bodyPr wrap="square" lIns="0" tIns="0" rIns="0" bIns="0">
              <a:prstTxWarp prst="textNoShape">
                <a:avLst/>
              </a:prstTxWarp>
              <a:spAutoFit/>
            </a:bodyPr>
            <a:lstStyle/>
            <a:p>
              <a:pPr algn="r"/>
              <a:r>
                <a:rPr kumimoji="0" lang="en-US" sz="1200" b="0" dirty="0" smtClean="0">
                  <a:solidFill>
                    <a:srgbClr val="000000"/>
                  </a:solidFill>
                  <a:latin typeface="Times New Roman" pitchFamily="18" charset="0"/>
                  <a:cs typeface="Times New Roman" pitchFamily="18" charset="0"/>
                </a:rPr>
                <a:t>3.6%</a:t>
              </a:r>
              <a:endParaRPr kumimoji="0" lang="en-US" sz="1200" b="0" dirty="0">
                <a:solidFill>
                  <a:schemeClr val="tx1"/>
                </a:solidFill>
                <a:latin typeface="Times New Roman" pitchFamily="18" charset="0"/>
                <a:cs typeface="Times New Roman" pitchFamily="18" charset="0"/>
              </a:endParaRPr>
            </a:p>
          </p:txBody>
        </p:sp>
      </p:grpSp>
      <p:grpSp>
        <p:nvGrpSpPr>
          <p:cNvPr id="42" name="Group 24"/>
          <p:cNvGrpSpPr>
            <a:grpSpLocks/>
          </p:cNvGrpSpPr>
          <p:nvPr/>
        </p:nvGrpSpPr>
        <p:grpSpPr bwMode="auto">
          <a:xfrm>
            <a:off x="7008816" y="3213115"/>
            <a:ext cx="508794" cy="1431651"/>
            <a:chOff x="3342" y="1766"/>
            <a:chExt cx="641" cy="760"/>
          </a:xfrm>
        </p:grpSpPr>
        <p:sp>
          <p:nvSpPr>
            <p:cNvPr id="58" name="Rectangle 13"/>
            <p:cNvSpPr>
              <a:spLocks noChangeArrowheads="1"/>
            </p:cNvSpPr>
            <p:nvPr/>
          </p:nvSpPr>
          <p:spPr bwMode="auto">
            <a:xfrm>
              <a:off x="3342" y="1891"/>
              <a:ext cx="641" cy="635"/>
            </a:xfrm>
            <a:prstGeom prst="rect">
              <a:avLst/>
            </a:prstGeom>
            <a:solidFill>
              <a:srgbClr val="FFFFCC"/>
            </a:solidFill>
            <a:ln w="19050">
              <a:solidFill>
                <a:schemeClr val="tx1"/>
              </a:solidFill>
              <a:miter lim="800000"/>
              <a:headEnd/>
              <a:tailEnd/>
            </a:ln>
            <a:effectLst>
              <a:outerShdw blurRad="50800" dist="38100" dir="2700000" algn="tl" rotWithShape="0">
                <a:prstClr val="black">
                  <a:alpha val="40000"/>
                </a:prstClr>
              </a:outerShdw>
            </a:effectLst>
          </p:spPr>
          <p:txBody>
            <a:bodyPr wrap="none" anchor="ctr">
              <a:prstTxWarp prst="textNoShape">
                <a:avLst/>
              </a:prstTxWarp>
            </a:bodyPr>
            <a:lstStyle/>
            <a:p>
              <a:endParaRPr lang="en-US" sz="1050">
                <a:latin typeface="Times New Roman" pitchFamily="18" charset="0"/>
                <a:cs typeface="Times New Roman" pitchFamily="18" charset="0"/>
              </a:endParaRPr>
            </a:p>
          </p:txBody>
        </p:sp>
        <p:sp>
          <p:nvSpPr>
            <p:cNvPr id="59" name="Rectangle 14"/>
            <p:cNvSpPr>
              <a:spLocks noChangeAspect="1" noChangeArrowheads="1"/>
            </p:cNvSpPr>
            <p:nvPr/>
          </p:nvSpPr>
          <p:spPr bwMode="auto">
            <a:xfrm>
              <a:off x="3407" y="1766"/>
              <a:ext cx="538" cy="98"/>
            </a:xfrm>
            <a:prstGeom prst="rect">
              <a:avLst/>
            </a:prstGeom>
            <a:noFill/>
            <a:ln w="9525">
              <a:noFill/>
              <a:miter lim="800000"/>
              <a:headEnd/>
              <a:tailEnd/>
            </a:ln>
          </p:spPr>
          <p:txBody>
            <a:bodyPr wrap="square" lIns="0" tIns="0" rIns="0" bIns="0">
              <a:prstTxWarp prst="textNoShape">
                <a:avLst/>
              </a:prstTxWarp>
              <a:spAutoFit/>
            </a:bodyPr>
            <a:lstStyle/>
            <a:p>
              <a:pPr algn="r"/>
              <a:r>
                <a:rPr kumimoji="0" lang="en-US" sz="1200" b="0" dirty="0" smtClean="0">
                  <a:solidFill>
                    <a:srgbClr val="000000"/>
                  </a:solidFill>
                  <a:latin typeface="Times New Roman" pitchFamily="18" charset="0"/>
                  <a:cs typeface="Times New Roman" pitchFamily="18" charset="0"/>
                </a:rPr>
                <a:t>36.3%</a:t>
              </a:r>
              <a:endParaRPr kumimoji="0" lang="en-US" sz="1200" b="0" dirty="0">
                <a:solidFill>
                  <a:schemeClr val="tx1"/>
                </a:solidFill>
                <a:latin typeface="Times New Roman" pitchFamily="18" charset="0"/>
                <a:cs typeface="Times New Roman" pitchFamily="18" charset="0"/>
              </a:endParaRPr>
            </a:p>
          </p:txBody>
        </p:sp>
      </p:grpSp>
      <p:grpSp>
        <p:nvGrpSpPr>
          <p:cNvPr id="60" name="Group 23"/>
          <p:cNvGrpSpPr>
            <a:grpSpLocks/>
          </p:cNvGrpSpPr>
          <p:nvPr/>
        </p:nvGrpSpPr>
        <p:grpSpPr bwMode="auto">
          <a:xfrm>
            <a:off x="6375737" y="2514333"/>
            <a:ext cx="508794" cy="2130425"/>
            <a:chOff x="4130" y="1179"/>
            <a:chExt cx="641" cy="1342"/>
          </a:xfrm>
          <a:noFill/>
        </p:grpSpPr>
        <p:sp>
          <p:nvSpPr>
            <p:cNvPr id="62" name="Rectangle 16"/>
            <p:cNvSpPr>
              <a:spLocks noChangeArrowheads="1"/>
            </p:cNvSpPr>
            <p:nvPr/>
          </p:nvSpPr>
          <p:spPr bwMode="auto">
            <a:xfrm>
              <a:off x="4130" y="1328"/>
              <a:ext cx="641" cy="1193"/>
            </a:xfrm>
            <a:prstGeom prst="rect">
              <a:avLst/>
            </a:prstGeom>
            <a:solidFill>
              <a:srgbClr val="FFFFCC"/>
            </a:solidFill>
            <a:ln w="19050">
              <a:solidFill>
                <a:schemeClr val="tx1"/>
              </a:solidFill>
              <a:miter lim="800000"/>
              <a:headEnd/>
              <a:tailEnd/>
            </a:ln>
            <a:effectLst>
              <a:outerShdw blurRad="50800" dist="38100" dir="2700000" algn="tl" rotWithShape="0">
                <a:prstClr val="black">
                  <a:alpha val="40000"/>
                </a:prstClr>
              </a:outerShdw>
            </a:effectLst>
          </p:spPr>
          <p:txBody>
            <a:bodyPr wrap="none" anchor="ctr">
              <a:prstTxWarp prst="textNoShape">
                <a:avLst/>
              </a:prstTxWarp>
            </a:bodyPr>
            <a:lstStyle/>
            <a:p>
              <a:endParaRPr lang="en-US" sz="1050">
                <a:latin typeface="Times New Roman" pitchFamily="18" charset="0"/>
                <a:cs typeface="Times New Roman" pitchFamily="18" charset="0"/>
              </a:endParaRPr>
            </a:p>
          </p:txBody>
        </p:sp>
        <p:sp>
          <p:nvSpPr>
            <p:cNvPr id="63" name="Rectangle 17"/>
            <p:cNvSpPr>
              <a:spLocks noChangeAspect="1" noChangeArrowheads="1"/>
            </p:cNvSpPr>
            <p:nvPr/>
          </p:nvSpPr>
          <p:spPr bwMode="auto">
            <a:xfrm>
              <a:off x="4185" y="1179"/>
              <a:ext cx="531" cy="116"/>
            </a:xfrm>
            <a:prstGeom prst="rect">
              <a:avLst/>
            </a:prstGeom>
            <a:grpFill/>
            <a:ln w="9525">
              <a:noFill/>
              <a:miter lim="800000"/>
              <a:headEnd/>
              <a:tailEnd/>
            </a:ln>
          </p:spPr>
          <p:txBody>
            <a:bodyPr wrap="square" lIns="0" tIns="0" rIns="0" bIns="0">
              <a:prstTxWarp prst="textNoShape">
                <a:avLst/>
              </a:prstTxWarp>
              <a:spAutoFit/>
            </a:bodyPr>
            <a:lstStyle/>
            <a:p>
              <a:pPr algn="r"/>
              <a:r>
                <a:rPr kumimoji="0" lang="en-US" sz="1200" b="0" dirty="0" smtClean="0">
                  <a:solidFill>
                    <a:srgbClr val="000000"/>
                  </a:solidFill>
                  <a:latin typeface="Times New Roman" pitchFamily="18" charset="0"/>
                  <a:cs typeface="Times New Roman" pitchFamily="18" charset="0"/>
                </a:rPr>
                <a:t>57.4%</a:t>
              </a:r>
              <a:endParaRPr kumimoji="0" lang="en-US" sz="1200" b="0" dirty="0">
                <a:solidFill>
                  <a:schemeClr val="tx1"/>
                </a:solidFill>
                <a:latin typeface="Times New Roman" pitchFamily="18" charset="0"/>
                <a:cs typeface="Times New Roman" pitchFamily="18" charset="0"/>
              </a:endParaRPr>
            </a:p>
          </p:txBody>
        </p:sp>
      </p:grpSp>
      <p:sp>
        <p:nvSpPr>
          <p:cNvPr id="64" name="Rectangle 19"/>
          <p:cNvSpPr>
            <a:spLocks noChangeAspect="1" noChangeArrowheads="1"/>
          </p:cNvSpPr>
          <p:nvPr/>
        </p:nvSpPr>
        <p:spPr bwMode="auto">
          <a:xfrm>
            <a:off x="7025353" y="4747947"/>
            <a:ext cx="506549" cy="295466"/>
          </a:xfrm>
          <a:prstGeom prst="rect">
            <a:avLst/>
          </a:prstGeom>
          <a:noFill/>
          <a:ln w="9525">
            <a:noFill/>
            <a:miter lim="800000"/>
            <a:headEnd/>
            <a:tailEnd/>
          </a:ln>
        </p:spPr>
        <p:txBody>
          <a:bodyPr wrap="none" lIns="0" tIns="0" rIns="0" bIns="0">
            <a:prstTxWarp prst="textNoShape">
              <a:avLst/>
            </a:prstTxWarp>
            <a:spAutoFit/>
          </a:bodyPr>
          <a:lstStyle/>
          <a:p>
            <a:pPr algn="ctr">
              <a:lnSpc>
                <a:spcPct val="80000"/>
              </a:lnSpc>
            </a:pPr>
            <a:r>
              <a:rPr kumimoji="0" lang="en-US" sz="1200" b="0" dirty="0">
                <a:solidFill>
                  <a:srgbClr val="000000"/>
                </a:solidFill>
                <a:latin typeface="Times New Roman" pitchFamily="18" charset="0"/>
                <a:cs typeface="Times New Roman" pitchFamily="18" charset="0"/>
              </a:rPr>
              <a:t>Third</a:t>
            </a:r>
            <a:br>
              <a:rPr kumimoji="0" lang="en-US" sz="1200" b="0" dirty="0">
                <a:solidFill>
                  <a:srgbClr val="000000"/>
                </a:solidFill>
                <a:latin typeface="Times New Roman" pitchFamily="18" charset="0"/>
                <a:cs typeface="Times New Roman" pitchFamily="18" charset="0"/>
              </a:rPr>
            </a:br>
            <a:r>
              <a:rPr kumimoji="0" lang="en-US" sz="1200" b="0" dirty="0">
                <a:solidFill>
                  <a:srgbClr val="000000"/>
                </a:solidFill>
                <a:latin typeface="Times New Roman" pitchFamily="18" charset="0"/>
                <a:cs typeface="Times New Roman" pitchFamily="18" charset="0"/>
              </a:rPr>
              <a:t>Quartile</a:t>
            </a:r>
          </a:p>
        </p:txBody>
      </p:sp>
      <p:grpSp>
        <p:nvGrpSpPr>
          <p:cNvPr id="65" name="Group 25"/>
          <p:cNvGrpSpPr>
            <a:grpSpLocks/>
          </p:cNvGrpSpPr>
          <p:nvPr/>
        </p:nvGrpSpPr>
        <p:grpSpPr bwMode="auto">
          <a:xfrm>
            <a:off x="7645657" y="3953355"/>
            <a:ext cx="508794" cy="691407"/>
            <a:chOff x="2563" y="2051"/>
            <a:chExt cx="641" cy="474"/>
          </a:xfrm>
        </p:grpSpPr>
        <p:sp>
          <p:nvSpPr>
            <p:cNvPr id="66" name="Rectangle 21"/>
            <p:cNvSpPr>
              <a:spLocks noChangeArrowheads="1"/>
            </p:cNvSpPr>
            <p:nvPr/>
          </p:nvSpPr>
          <p:spPr bwMode="auto">
            <a:xfrm>
              <a:off x="2563" y="2214"/>
              <a:ext cx="641" cy="311"/>
            </a:xfrm>
            <a:prstGeom prst="rect">
              <a:avLst/>
            </a:prstGeom>
            <a:solidFill>
              <a:srgbClr val="FFFFCC"/>
            </a:solidFill>
            <a:ln w="19050">
              <a:solidFill>
                <a:schemeClr val="tx1"/>
              </a:solidFill>
              <a:miter lim="800000"/>
              <a:headEnd/>
              <a:tailEnd/>
            </a:ln>
            <a:effectLst>
              <a:outerShdw blurRad="50800" dist="38100" dir="2700000" algn="tl" rotWithShape="0">
                <a:prstClr val="black">
                  <a:alpha val="40000"/>
                </a:prstClr>
              </a:outerShdw>
            </a:effectLst>
          </p:spPr>
          <p:txBody>
            <a:bodyPr wrap="none" anchor="ctr">
              <a:prstTxWarp prst="textNoShape">
                <a:avLst/>
              </a:prstTxWarp>
            </a:bodyPr>
            <a:lstStyle/>
            <a:p>
              <a:endParaRPr lang="en-US" sz="1050">
                <a:latin typeface="Times New Roman" pitchFamily="18" charset="0"/>
                <a:cs typeface="Times New Roman" pitchFamily="18" charset="0"/>
              </a:endParaRPr>
            </a:p>
          </p:txBody>
        </p:sp>
        <p:sp>
          <p:nvSpPr>
            <p:cNvPr id="67" name="Rectangle 22"/>
            <p:cNvSpPr>
              <a:spLocks noChangeAspect="1" noChangeArrowheads="1"/>
            </p:cNvSpPr>
            <p:nvPr/>
          </p:nvSpPr>
          <p:spPr bwMode="auto">
            <a:xfrm>
              <a:off x="2620" y="2051"/>
              <a:ext cx="519" cy="127"/>
            </a:xfrm>
            <a:prstGeom prst="rect">
              <a:avLst/>
            </a:prstGeom>
            <a:noFill/>
            <a:ln w="9525">
              <a:noFill/>
              <a:miter lim="800000"/>
              <a:headEnd/>
              <a:tailEnd/>
            </a:ln>
          </p:spPr>
          <p:txBody>
            <a:bodyPr wrap="square" lIns="0" tIns="0" rIns="0" bIns="0">
              <a:prstTxWarp prst="textNoShape">
                <a:avLst/>
              </a:prstTxWarp>
              <a:spAutoFit/>
            </a:bodyPr>
            <a:lstStyle/>
            <a:p>
              <a:pPr algn="r"/>
              <a:r>
                <a:rPr kumimoji="0" lang="en-US" sz="1200" b="0" dirty="0" smtClean="0">
                  <a:solidFill>
                    <a:srgbClr val="000000"/>
                  </a:solidFill>
                  <a:latin typeface="Times New Roman" pitchFamily="18" charset="0"/>
                  <a:cs typeface="Times New Roman" pitchFamily="18" charset="0"/>
                </a:rPr>
                <a:t>14.0%</a:t>
              </a:r>
              <a:endParaRPr kumimoji="0" lang="en-US" sz="1200" b="0" dirty="0">
                <a:solidFill>
                  <a:schemeClr val="tx1"/>
                </a:solidFill>
                <a:latin typeface="Times New Roman" pitchFamily="18" charset="0"/>
                <a:cs typeface="Times New Roman" pitchFamily="18" charset="0"/>
              </a:endParaRPr>
            </a:p>
          </p:txBody>
        </p:sp>
      </p:grpSp>
      <p:sp>
        <p:nvSpPr>
          <p:cNvPr id="68" name="Rectangle 18"/>
          <p:cNvSpPr>
            <a:spLocks noChangeAspect="1" noChangeArrowheads="1"/>
          </p:cNvSpPr>
          <p:nvPr/>
        </p:nvSpPr>
        <p:spPr bwMode="auto">
          <a:xfrm>
            <a:off x="6616608" y="1945216"/>
            <a:ext cx="1941236" cy="387798"/>
          </a:xfrm>
          <a:prstGeom prst="rect">
            <a:avLst/>
          </a:prstGeom>
          <a:noFill/>
          <a:ln w="9525">
            <a:noFill/>
            <a:miter lim="800000"/>
            <a:headEnd/>
            <a:tailEnd/>
          </a:ln>
        </p:spPr>
        <p:txBody>
          <a:bodyPr wrap="none" lIns="0" tIns="0" rIns="0" bIns="0">
            <a:prstTxWarp prst="textNoShape">
              <a:avLst/>
            </a:prstTxWarp>
            <a:spAutoFit/>
          </a:bodyPr>
          <a:lstStyle/>
          <a:p>
            <a:pPr algn="ctr">
              <a:lnSpc>
                <a:spcPct val="90000"/>
              </a:lnSpc>
            </a:pPr>
            <a:r>
              <a:rPr kumimoji="0" lang="en-US" sz="1600" b="1" i="1" dirty="0" smtClean="0">
                <a:solidFill>
                  <a:srgbClr val="000000"/>
                </a:solidFill>
                <a:latin typeface="Times New Roman" pitchFamily="18" charset="0"/>
                <a:cs typeface="Times New Roman" pitchFamily="18" charset="0"/>
              </a:rPr>
              <a:t>Moderate Poverty Rate</a:t>
            </a:r>
            <a:r>
              <a:rPr kumimoji="0" lang="en-US" sz="1600" i="1" dirty="0" smtClean="0">
                <a:solidFill>
                  <a:srgbClr val="000000"/>
                </a:solidFill>
                <a:latin typeface="Times New Roman" pitchFamily="18" charset="0"/>
                <a:cs typeface="Times New Roman" pitchFamily="18" charset="0"/>
              </a:rPr>
              <a:t/>
            </a:r>
            <a:br>
              <a:rPr kumimoji="0" lang="en-US" sz="1600" i="1" dirty="0" smtClean="0">
                <a:solidFill>
                  <a:srgbClr val="000000"/>
                </a:solidFill>
                <a:latin typeface="Times New Roman" pitchFamily="18" charset="0"/>
                <a:cs typeface="Times New Roman" pitchFamily="18" charset="0"/>
              </a:rPr>
            </a:br>
            <a:r>
              <a:rPr kumimoji="0" lang="en-US" sz="1200" b="0" i="1" dirty="0" smtClean="0">
                <a:solidFill>
                  <a:srgbClr val="000000"/>
                </a:solidFill>
                <a:latin typeface="Times New Roman" pitchFamily="18" charset="0"/>
                <a:cs typeface="Times New Roman" pitchFamily="18" charset="0"/>
              </a:rPr>
              <a:t>(2000-2005)</a:t>
            </a:r>
            <a:endParaRPr kumimoji="0" lang="en-US" sz="1100" b="0" i="1" dirty="0">
              <a:solidFill>
                <a:schemeClr val="tx1"/>
              </a:solidFill>
              <a:latin typeface="Times New Roman" pitchFamily="18" charset="0"/>
              <a:cs typeface="Times New Roman" pitchFamily="18" charset="0"/>
            </a:endParaRPr>
          </a:p>
        </p:txBody>
      </p:sp>
      <p:sp>
        <p:nvSpPr>
          <p:cNvPr id="69" name="Line 5"/>
          <p:cNvSpPr>
            <a:spLocks noChangeShapeType="1"/>
          </p:cNvSpPr>
          <p:nvPr/>
        </p:nvSpPr>
        <p:spPr bwMode="auto">
          <a:xfrm>
            <a:off x="6257071" y="4708259"/>
            <a:ext cx="2681288" cy="0"/>
          </a:xfrm>
          <a:prstGeom prst="line">
            <a:avLst/>
          </a:prstGeom>
          <a:noFill/>
          <a:ln w="28575">
            <a:solidFill>
              <a:schemeClr val="tx1"/>
            </a:solidFill>
            <a:round/>
            <a:headEnd/>
            <a:tailEnd/>
          </a:ln>
          <a:effectLst/>
        </p:spPr>
        <p:txBody>
          <a:bodyPr>
            <a:prstTxWarp prst="textNoShape">
              <a:avLst/>
            </a:prstTxWarp>
          </a:bodyPr>
          <a:lstStyle/>
          <a:p>
            <a:endParaRPr lang="en-US">
              <a:latin typeface="Times New Roman" pitchFamily="18" charset="0"/>
              <a:cs typeface="Times New Roman" pitchFamily="18" charset="0"/>
            </a:endParaRPr>
          </a:p>
        </p:txBody>
      </p:sp>
    </p:spTree>
    <p:extLst>
      <p:ext uri="{BB962C8B-B14F-4D97-AF65-F5344CB8AC3E}">
        <p14:creationId xmlns:p14="http://schemas.microsoft.com/office/powerpoint/2010/main" val="13613144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61">
                                            <p:txEl>
                                              <p:pRg st="0" end="0"/>
                                            </p:txEl>
                                          </p:spTgt>
                                        </p:tgtEl>
                                        <p:attrNameLst>
                                          <p:attrName>style.visibility</p:attrName>
                                        </p:attrNameLst>
                                      </p:cBhvr>
                                      <p:to>
                                        <p:strVal val="visible"/>
                                      </p:to>
                                    </p:set>
                                    <p:animEffect transition="in" filter="fade">
                                      <p:cBhvr>
                                        <p:cTn id="7" dur="500"/>
                                        <p:tgtEl>
                                          <p:spTgt spid="61">
                                            <p:txEl>
                                              <p:pRg st="0" end="0"/>
                                            </p:txEl>
                                          </p:spTgt>
                                        </p:tgtEl>
                                      </p:cBhvr>
                                    </p:animEffect>
                                    <p:anim calcmode="lin" valueType="num">
                                      <p:cBhvr>
                                        <p:cTn id="8" dur="500" fill="hold"/>
                                        <p:tgtEl>
                                          <p:spTgt spid="61">
                                            <p:txEl>
                                              <p:pRg st="0" end="0"/>
                                            </p:txEl>
                                          </p:spTgt>
                                        </p:tgtEl>
                                        <p:attrNameLst>
                                          <p:attrName>ppt_x</p:attrName>
                                        </p:attrNameLst>
                                      </p:cBhvr>
                                      <p:tavLst>
                                        <p:tav tm="0">
                                          <p:val>
                                            <p:strVal val="#ppt_x"/>
                                          </p:val>
                                        </p:tav>
                                        <p:tav tm="100000">
                                          <p:val>
                                            <p:strVal val="#ppt_x"/>
                                          </p:val>
                                        </p:tav>
                                      </p:tavLst>
                                    </p:anim>
                                    <p:anim calcmode="lin" valueType="num">
                                      <p:cBhvr>
                                        <p:cTn id="9" dur="500" fill="hold"/>
                                        <p:tgtEl>
                                          <p:spTgt spid="61">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22" presetClass="entr" presetSubtype="4" fill="hold" nodeType="after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wipe(down)">
                                      <p:cBhvr>
                                        <p:cTn id="13" dur="500"/>
                                        <p:tgtEl>
                                          <p:spTgt spid="7"/>
                                        </p:tgtEl>
                                      </p:cBhvr>
                                    </p:animEffect>
                                  </p:childTnLst>
                                </p:cTn>
                              </p:par>
                              <p:par>
                                <p:cTn id="14" presetID="9" presetClass="entr" presetSubtype="0" fill="hold" grpId="0" nodeType="withEffect">
                                  <p:stCondLst>
                                    <p:cond delay="0"/>
                                  </p:stCondLst>
                                  <p:childTnLst>
                                    <p:set>
                                      <p:cBhvr>
                                        <p:cTn id="15" dur="1" fill="hold">
                                          <p:stCondLst>
                                            <p:cond delay="0"/>
                                          </p:stCondLst>
                                        </p:cTn>
                                        <p:tgtEl>
                                          <p:spTgt spid="32"/>
                                        </p:tgtEl>
                                        <p:attrNameLst>
                                          <p:attrName>style.visibility</p:attrName>
                                        </p:attrNameLst>
                                      </p:cBhvr>
                                      <p:to>
                                        <p:strVal val="visible"/>
                                      </p:to>
                                    </p:set>
                                    <p:animEffect transition="in" filter="dissolve">
                                      <p:cBhvr>
                                        <p:cTn id="16" dur="500"/>
                                        <p:tgtEl>
                                          <p:spTgt spid="32"/>
                                        </p:tgtEl>
                                      </p:cBhvr>
                                    </p:animEffect>
                                  </p:childTnLst>
                                </p:cTn>
                              </p:par>
                            </p:childTnLst>
                          </p:cTn>
                        </p:par>
                        <p:par>
                          <p:cTn id="17" fill="hold">
                            <p:stCondLst>
                              <p:cond delay="1000"/>
                            </p:stCondLst>
                            <p:childTnLst>
                              <p:par>
                                <p:cTn id="18" presetID="22" presetClass="entr" presetSubtype="4" fill="hold" nodeType="afterEffect">
                                  <p:stCondLst>
                                    <p:cond delay="0"/>
                                  </p:stCondLst>
                                  <p:childTnLst>
                                    <p:set>
                                      <p:cBhvr>
                                        <p:cTn id="19" dur="1" fill="hold">
                                          <p:stCondLst>
                                            <p:cond delay="0"/>
                                          </p:stCondLst>
                                        </p:cTn>
                                        <p:tgtEl>
                                          <p:spTgt spid="6"/>
                                        </p:tgtEl>
                                        <p:attrNameLst>
                                          <p:attrName>style.visibility</p:attrName>
                                        </p:attrNameLst>
                                      </p:cBhvr>
                                      <p:to>
                                        <p:strVal val="visible"/>
                                      </p:to>
                                    </p:set>
                                    <p:animEffect transition="in" filter="wipe(down)">
                                      <p:cBhvr>
                                        <p:cTn id="20" dur="500"/>
                                        <p:tgtEl>
                                          <p:spTgt spid="6"/>
                                        </p:tgtEl>
                                      </p:cBhvr>
                                    </p:animEffect>
                                  </p:childTnLst>
                                </p:cTn>
                              </p:par>
                            </p:childTnLst>
                          </p:cTn>
                        </p:par>
                        <p:par>
                          <p:cTn id="21" fill="hold">
                            <p:stCondLst>
                              <p:cond delay="1500"/>
                            </p:stCondLst>
                            <p:childTnLst>
                              <p:par>
                                <p:cTn id="22" presetID="22" presetClass="entr" presetSubtype="4" fill="hold" nodeType="afterEffect">
                                  <p:stCondLst>
                                    <p:cond delay="0"/>
                                  </p:stCondLst>
                                  <p:childTnLst>
                                    <p:set>
                                      <p:cBhvr>
                                        <p:cTn id="23" dur="1" fill="hold">
                                          <p:stCondLst>
                                            <p:cond delay="0"/>
                                          </p:stCondLst>
                                        </p:cTn>
                                        <p:tgtEl>
                                          <p:spTgt spid="4"/>
                                        </p:tgtEl>
                                        <p:attrNameLst>
                                          <p:attrName>style.visibility</p:attrName>
                                        </p:attrNameLst>
                                      </p:cBhvr>
                                      <p:to>
                                        <p:strVal val="visible"/>
                                      </p:to>
                                    </p:set>
                                    <p:animEffect transition="in" filter="wipe(down)">
                                      <p:cBhvr>
                                        <p:cTn id="24" dur="500"/>
                                        <p:tgtEl>
                                          <p:spTgt spid="4"/>
                                        </p:tgtEl>
                                      </p:cBhvr>
                                    </p:animEffect>
                                  </p:childTnLst>
                                </p:cTn>
                              </p:par>
                            </p:childTnLst>
                          </p:cTn>
                        </p:par>
                        <p:par>
                          <p:cTn id="25" fill="hold">
                            <p:stCondLst>
                              <p:cond delay="2000"/>
                            </p:stCondLst>
                            <p:childTnLst>
                              <p:par>
                                <p:cTn id="26" presetID="22" presetClass="entr" presetSubtype="4" fill="hold" nodeType="afterEffect">
                                  <p:stCondLst>
                                    <p:cond delay="0"/>
                                  </p:stCondLst>
                                  <p:childTnLst>
                                    <p:set>
                                      <p:cBhvr>
                                        <p:cTn id="27" dur="1" fill="hold">
                                          <p:stCondLst>
                                            <p:cond delay="0"/>
                                          </p:stCondLst>
                                        </p:cTn>
                                        <p:tgtEl>
                                          <p:spTgt spid="3"/>
                                        </p:tgtEl>
                                        <p:attrNameLst>
                                          <p:attrName>style.visibility</p:attrName>
                                        </p:attrNameLst>
                                      </p:cBhvr>
                                      <p:to>
                                        <p:strVal val="visible"/>
                                      </p:to>
                                    </p:set>
                                    <p:animEffect transition="in" filter="wipe(down)">
                                      <p:cBhvr>
                                        <p:cTn id="28" dur="500"/>
                                        <p:tgtEl>
                                          <p:spTgt spid="3"/>
                                        </p:tgtEl>
                                      </p:cBhvr>
                                    </p:animEffect>
                                  </p:childTnLst>
                                </p:cTn>
                              </p:par>
                            </p:childTnLst>
                          </p:cTn>
                        </p:par>
                        <p:par>
                          <p:cTn id="29" fill="hold">
                            <p:stCondLst>
                              <p:cond delay="2500"/>
                            </p:stCondLst>
                            <p:childTnLst>
                              <p:par>
                                <p:cTn id="30" presetID="42" presetClass="entr" presetSubtype="0" fill="hold" grpId="0" nodeType="afterEffect">
                                  <p:stCondLst>
                                    <p:cond delay="0"/>
                                  </p:stCondLst>
                                  <p:childTnLst>
                                    <p:set>
                                      <p:cBhvr>
                                        <p:cTn id="31" dur="1" fill="hold">
                                          <p:stCondLst>
                                            <p:cond delay="0"/>
                                          </p:stCondLst>
                                        </p:cTn>
                                        <p:tgtEl>
                                          <p:spTgt spid="61">
                                            <p:txEl>
                                              <p:pRg st="1" end="1"/>
                                            </p:txEl>
                                          </p:spTgt>
                                        </p:tgtEl>
                                        <p:attrNameLst>
                                          <p:attrName>style.visibility</p:attrName>
                                        </p:attrNameLst>
                                      </p:cBhvr>
                                      <p:to>
                                        <p:strVal val="visible"/>
                                      </p:to>
                                    </p:set>
                                    <p:animEffect transition="in" filter="fade">
                                      <p:cBhvr>
                                        <p:cTn id="32" dur="500"/>
                                        <p:tgtEl>
                                          <p:spTgt spid="61">
                                            <p:txEl>
                                              <p:pRg st="1" end="1"/>
                                            </p:txEl>
                                          </p:spTgt>
                                        </p:tgtEl>
                                      </p:cBhvr>
                                    </p:animEffect>
                                    <p:anim calcmode="lin" valueType="num">
                                      <p:cBhvr>
                                        <p:cTn id="33" dur="500" fill="hold"/>
                                        <p:tgtEl>
                                          <p:spTgt spid="61">
                                            <p:txEl>
                                              <p:pRg st="1" end="1"/>
                                            </p:txEl>
                                          </p:spTgt>
                                        </p:tgtEl>
                                        <p:attrNameLst>
                                          <p:attrName>ppt_x</p:attrName>
                                        </p:attrNameLst>
                                      </p:cBhvr>
                                      <p:tavLst>
                                        <p:tav tm="0">
                                          <p:val>
                                            <p:strVal val="#ppt_x"/>
                                          </p:val>
                                        </p:tav>
                                        <p:tav tm="100000">
                                          <p:val>
                                            <p:strVal val="#ppt_x"/>
                                          </p:val>
                                        </p:tav>
                                      </p:tavLst>
                                    </p:anim>
                                    <p:anim calcmode="lin" valueType="num">
                                      <p:cBhvr>
                                        <p:cTn id="34" dur="500" fill="hold"/>
                                        <p:tgtEl>
                                          <p:spTgt spid="61">
                                            <p:txEl>
                                              <p:pRg st="1" end="1"/>
                                            </p:txEl>
                                          </p:spTgt>
                                        </p:tgtEl>
                                        <p:attrNameLst>
                                          <p:attrName>ppt_y</p:attrName>
                                        </p:attrNameLst>
                                      </p:cBhvr>
                                      <p:tavLst>
                                        <p:tav tm="0">
                                          <p:val>
                                            <p:strVal val="#ppt_y+.1"/>
                                          </p:val>
                                        </p:tav>
                                        <p:tav tm="100000">
                                          <p:val>
                                            <p:strVal val="#ppt_y"/>
                                          </p:val>
                                        </p:tav>
                                      </p:tavLst>
                                    </p:anim>
                                  </p:childTnLst>
                                </p:cTn>
                              </p:par>
                            </p:childTnLst>
                          </p:cTn>
                        </p:par>
                        <p:par>
                          <p:cTn id="35" fill="hold">
                            <p:stCondLst>
                              <p:cond delay="3000"/>
                            </p:stCondLst>
                            <p:childTnLst>
                              <p:par>
                                <p:cTn id="36" presetID="22" presetClass="entr" presetSubtype="4" fill="hold" nodeType="afterEffect">
                                  <p:stCondLst>
                                    <p:cond delay="0"/>
                                  </p:stCondLst>
                                  <p:childTnLst>
                                    <p:set>
                                      <p:cBhvr>
                                        <p:cTn id="37" dur="1" fill="hold">
                                          <p:stCondLst>
                                            <p:cond delay="0"/>
                                          </p:stCondLst>
                                        </p:cTn>
                                        <p:tgtEl>
                                          <p:spTgt spid="60"/>
                                        </p:tgtEl>
                                        <p:attrNameLst>
                                          <p:attrName>style.visibility</p:attrName>
                                        </p:attrNameLst>
                                      </p:cBhvr>
                                      <p:to>
                                        <p:strVal val="visible"/>
                                      </p:to>
                                    </p:set>
                                    <p:animEffect transition="in" filter="wipe(down)">
                                      <p:cBhvr>
                                        <p:cTn id="38" dur="500"/>
                                        <p:tgtEl>
                                          <p:spTgt spid="60"/>
                                        </p:tgtEl>
                                      </p:cBhvr>
                                    </p:animEffect>
                                  </p:childTnLst>
                                </p:cTn>
                              </p:par>
                              <p:par>
                                <p:cTn id="39" presetID="9" presetClass="entr" presetSubtype="0" fill="hold" grpId="0" nodeType="withEffect">
                                  <p:stCondLst>
                                    <p:cond delay="0"/>
                                  </p:stCondLst>
                                  <p:childTnLst>
                                    <p:set>
                                      <p:cBhvr>
                                        <p:cTn id="40" dur="1" fill="hold">
                                          <p:stCondLst>
                                            <p:cond delay="0"/>
                                          </p:stCondLst>
                                        </p:cTn>
                                        <p:tgtEl>
                                          <p:spTgt spid="68"/>
                                        </p:tgtEl>
                                        <p:attrNameLst>
                                          <p:attrName>style.visibility</p:attrName>
                                        </p:attrNameLst>
                                      </p:cBhvr>
                                      <p:to>
                                        <p:strVal val="visible"/>
                                      </p:to>
                                    </p:set>
                                    <p:animEffect transition="in" filter="dissolve">
                                      <p:cBhvr>
                                        <p:cTn id="41" dur="500"/>
                                        <p:tgtEl>
                                          <p:spTgt spid="68"/>
                                        </p:tgtEl>
                                      </p:cBhvr>
                                    </p:animEffect>
                                  </p:childTnLst>
                                </p:cTn>
                              </p:par>
                            </p:childTnLst>
                          </p:cTn>
                        </p:par>
                        <p:par>
                          <p:cTn id="42" fill="hold">
                            <p:stCondLst>
                              <p:cond delay="3500"/>
                            </p:stCondLst>
                            <p:childTnLst>
                              <p:par>
                                <p:cTn id="43" presetID="22" presetClass="entr" presetSubtype="4" fill="hold" nodeType="afterEffect">
                                  <p:stCondLst>
                                    <p:cond delay="0"/>
                                  </p:stCondLst>
                                  <p:childTnLst>
                                    <p:set>
                                      <p:cBhvr>
                                        <p:cTn id="44" dur="1" fill="hold">
                                          <p:stCondLst>
                                            <p:cond delay="0"/>
                                          </p:stCondLst>
                                        </p:cTn>
                                        <p:tgtEl>
                                          <p:spTgt spid="42"/>
                                        </p:tgtEl>
                                        <p:attrNameLst>
                                          <p:attrName>style.visibility</p:attrName>
                                        </p:attrNameLst>
                                      </p:cBhvr>
                                      <p:to>
                                        <p:strVal val="visible"/>
                                      </p:to>
                                    </p:set>
                                    <p:animEffect transition="in" filter="wipe(down)">
                                      <p:cBhvr>
                                        <p:cTn id="45" dur="500"/>
                                        <p:tgtEl>
                                          <p:spTgt spid="42"/>
                                        </p:tgtEl>
                                      </p:cBhvr>
                                    </p:animEffect>
                                  </p:childTnLst>
                                </p:cTn>
                              </p:par>
                            </p:childTnLst>
                          </p:cTn>
                        </p:par>
                        <p:par>
                          <p:cTn id="46" fill="hold">
                            <p:stCondLst>
                              <p:cond delay="4000"/>
                            </p:stCondLst>
                            <p:childTnLst>
                              <p:par>
                                <p:cTn id="47" presetID="22" presetClass="entr" presetSubtype="4" fill="hold" nodeType="afterEffect">
                                  <p:stCondLst>
                                    <p:cond delay="0"/>
                                  </p:stCondLst>
                                  <p:childTnLst>
                                    <p:set>
                                      <p:cBhvr>
                                        <p:cTn id="48" dur="1" fill="hold">
                                          <p:stCondLst>
                                            <p:cond delay="0"/>
                                          </p:stCondLst>
                                        </p:cTn>
                                        <p:tgtEl>
                                          <p:spTgt spid="65"/>
                                        </p:tgtEl>
                                        <p:attrNameLst>
                                          <p:attrName>style.visibility</p:attrName>
                                        </p:attrNameLst>
                                      </p:cBhvr>
                                      <p:to>
                                        <p:strVal val="visible"/>
                                      </p:to>
                                    </p:set>
                                    <p:animEffect transition="in" filter="wipe(down)">
                                      <p:cBhvr>
                                        <p:cTn id="49" dur="500"/>
                                        <p:tgtEl>
                                          <p:spTgt spid="65"/>
                                        </p:tgtEl>
                                      </p:cBhvr>
                                    </p:animEffect>
                                  </p:childTnLst>
                                </p:cTn>
                              </p:par>
                            </p:childTnLst>
                          </p:cTn>
                        </p:par>
                        <p:par>
                          <p:cTn id="50" fill="hold">
                            <p:stCondLst>
                              <p:cond delay="4500"/>
                            </p:stCondLst>
                            <p:childTnLst>
                              <p:par>
                                <p:cTn id="51" presetID="22" presetClass="entr" presetSubtype="4" fill="hold" nodeType="afterEffect">
                                  <p:stCondLst>
                                    <p:cond delay="0"/>
                                  </p:stCondLst>
                                  <p:childTnLst>
                                    <p:set>
                                      <p:cBhvr>
                                        <p:cTn id="52" dur="1" fill="hold">
                                          <p:stCondLst>
                                            <p:cond delay="0"/>
                                          </p:stCondLst>
                                        </p:cTn>
                                        <p:tgtEl>
                                          <p:spTgt spid="39"/>
                                        </p:tgtEl>
                                        <p:attrNameLst>
                                          <p:attrName>style.visibility</p:attrName>
                                        </p:attrNameLst>
                                      </p:cBhvr>
                                      <p:to>
                                        <p:strVal val="visible"/>
                                      </p:to>
                                    </p:set>
                                    <p:animEffect transition="in" filter="wipe(down)">
                                      <p:cBhvr>
                                        <p:cTn id="53" dur="500"/>
                                        <p:tgtEl>
                                          <p:spTgt spid="39"/>
                                        </p:tgtEl>
                                      </p:cBhvr>
                                    </p:animEffect>
                                  </p:childTnLst>
                                </p:cTn>
                              </p:par>
                            </p:childTnLst>
                          </p:cTn>
                        </p:par>
                        <p:par>
                          <p:cTn id="54" fill="hold">
                            <p:stCondLst>
                              <p:cond delay="5000"/>
                            </p:stCondLst>
                            <p:childTnLst>
                              <p:par>
                                <p:cTn id="55" presetID="42" presetClass="entr" presetSubtype="0" fill="hold" grpId="0" nodeType="afterEffect">
                                  <p:stCondLst>
                                    <p:cond delay="0"/>
                                  </p:stCondLst>
                                  <p:childTnLst>
                                    <p:set>
                                      <p:cBhvr>
                                        <p:cTn id="56" dur="1" fill="hold">
                                          <p:stCondLst>
                                            <p:cond delay="0"/>
                                          </p:stCondLst>
                                        </p:cTn>
                                        <p:tgtEl>
                                          <p:spTgt spid="61">
                                            <p:txEl>
                                              <p:pRg st="2" end="2"/>
                                            </p:txEl>
                                          </p:spTgt>
                                        </p:tgtEl>
                                        <p:attrNameLst>
                                          <p:attrName>style.visibility</p:attrName>
                                        </p:attrNameLst>
                                      </p:cBhvr>
                                      <p:to>
                                        <p:strVal val="visible"/>
                                      </p:to>
                                    </p:set>
                                    <p:animEffect transition="in" filter="fade">
                                      <p:cBhvr>
                                        <p:cTn id="57" dur="500"/>
                                        <p:tgtEl>
                                          <p:spTgt spid="61">
                                            <p:txEl>
                                              <p:pRg st="2" end="2"/>
                                            </p:txEl>
                                          </p:spTgt>
                                        </p:tgtEl>
                                      </p:cBhvr>
                                    </p:animEffect>
                                    <p:anim calcmode="lin" valueType="num">
                                      <p:cBhvr>
                                        <p:cTn id="58" dur="500" fill="hold"/>
                                        <p:tgtEl>
                                          <p:spTgt spid="61">
                                            <p:txEl>
                                              <p:pRg st="2" end="2"/>
                                            </p:txEl>
                                          </p:spTgt>
                                        </p:tgtEl>
                                        <p:attrNameLst>
                                          <p:attrName>ppt_x</p:attrName>
                                        </p:attrNameLst>
                                      </p:cBhvr>
                                      <p:tavLst>
                                        <p:tav tm="0">
                                          <p:val>
                                            <p:strVal val="#ppt_x"/>
                                          </p:val>
                                        </p:tav>
                                        <p:tav tm="100000">
                                          <p:val>
                                            <p:strVal val="#ppt_x"/>
                                          </p:val>
                                        </p:tav>
                                      </p:tavLst>
                                    </p:anim>
                                    <p:anim calcmode="lin" valueType="num">
                                      <p:cBhvr>
                                        <p:cTn id="59" dur="500" fill="hold"/>
                                        <p:tgtEl>
                                          <p:spTgt spid="61">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 grpId="0" uiExpand="1" build="p"/>
      <p:bldP spid="32" grpId="0"/>
      <p:bldP spid="68"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a:xfrm>
            <a:off x="92051" y="1255363"/>
            <a:ext cx="8977930" cy="4666174"/>
          </a:xfrm>
          <a:prstGeom prst="roundRect">
            <a:avLst>
              <a:gd name="adj" fmla="val 3590"/>
            </a:avLst>
          </a:prstGeom>
          <a:solidFill>
            <a:schemeClr val="bg1"/>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600" b="1"/>
          </a:p>
        </p:txBody>
      </p:sp>
      <p:sp>
        <p:nvSpPr>
          <p:cNvPr id="2" name="Title 1"/>
          <p:cNvSpPr>
            <a:spLocks noGrp="1"/>
          </p:cNvSpPr>
          <p:nvPr>
            <p:ph type="title"/>
          </p:nvPr>
        </p:nvSpPr>
        <p:spPr>
          <a:xfrm>
            <a:off x="119569" y="441697"/>
            <a:ext cx="8904855" cy="596684"/>
          </a:xfrm>
        </p:spPr>
        <p:txBody>
          <a:bodyPr/>
          <a:lstStyle/>
          <a:p>
            <a:r>
              <a:rPr lang="en-US" sz="3400" dirty="0"/>
              <a:t>The Importance of Economic Growth</a:t>
            </a:r>
          </a:p>
        </p:txBody>
      </p:sp>
      <p:sp>
        <p:nvSpPr>
          <p:cNvPr id="61" name="Text Box 10"/>
          <p:cNvSpPr txBox="1">
            <a:spLocks noChangeArrowheads="1"/>
          </p:cNvSpPr>
          <p:nvPr/>
        </p:nvSpPr>
        <p:spPr bwMode="auto">
          <a:xfrm>
            <a:off x="73111" y="1891673"/>
            <a:ext cx="4292705" cy="3173176"/>
          </a:xfrm>
          <a:prstGeom prst="rect">
            <a:avLst/>
          </a:prstGeom>
          <a:noFill/>
          <a:ln w="9525">
            <a:noFill/>
            <a:miter lim="800000"/>
            <a:headEnd/>
            <a:tailEnd/>
          </a:ln>
        </p:spPr>
        <p:txBody>
          <a:bodyPr wrap="square">
            <a:prstTxWarp prst="textNoShape">
              <a:avLst/>
            </a:prstTxWarp>
            <a:spAutoFit/>
          </a:bodyPr>
          <a:lstStyle/>
          <a:p>
            <a:pPr marL="115888" indent="-115888">
              <a:lnSpc>
                <a:spcPct val="90000"/>
              </a:lnSpc>
              <a:spcBef>
                <a:spcPct val="50000"/>
              </a:spcBef>
              <a:buFontTx/>
              <a:buChar char="•"/>
            </a:pPr>
            <a:r>
              <a:rPr lang="en-US" sz="2200" dirty="0">
                <a:latin typeface="Times New Roman" pitchFamily="18" charset="0"/>
                <a:cs typeface="Times New Roman" pitchFamily="18" charset="0"/>
              </a:rPr>
              <a:t>Here countries are divided into </a:t>
            </a:r>
            <a:r>
              <a:rPr lang="en-US" sz="2200" dirty="0" smtClean="0">
                <a:latin typeface="Times New Roman" pitchFamily="18" charset="0"/>
                <a:cs typeface="Times New Roman" pitchFamily="18" charset="0"/>
              </a:rPr>
              <a:t/>
            </a:r>
            <a:br>
              <a:rPr lang="en-US" sz="2200" dirty="0" smtClean="0">
                <a:latin typeface="Times New Roman" pitchFamily="18" charset="0"/>
                <a:cs typeface="Times New Roman" pitchFamily="18" charset="0"/>
              </a:rPr>
            </a:br>
            <a:r>
              <a:rPr lang="en-US" sz="2200" dirty="0" smtClean="0">
                <a:latin typeface="Times New Roman" pitchFamily="18" charset="0"/>
                <a:cs typeface="Times New Roman" pitchFamily="18" charset="0"/>
              </a:rPr>
              <a:t>3 </a:t>
            </a:r>
            <a:r>
              <a:rPr lang="en-US" sz="2200" dirty="0">
                <a:latin typeface="Times New Roman" pitchFamily="18" charset="0"/>
                <a:cs typeface="Times New Roman" pitchFamily="18" charset="0"/>
              </a:rPr>
              <a:t>groups, based upon their average EFW rating during 1980-2005. </a:t>
            </a:r>
          </a:p>
          <a:p>
            <a:pPr marL="115888" indent="-115888">
              <a:lnSpc>
                <a:spcPct val="90000"/>
              </a:lnSpc>
              <a:spcBef>
                <a:spcPct val="50000"/>
              </a:spcBef>
              <a:buFontTx/>
              <a:buChar char="•"/>
            </a:pPr>
            <a:r>
              <a:rPr lang="en-US" sz="2200" dirty="0">
                <a:latin typeface="Times New Roman" pitchFamily="18" charset="0"/>
                <a:cs typeface="Times New Roman" pitchFamily="18" charset="0"/>
              </a:rPr>
              <a:t>Investment is positively linked to economic freedom</a:t>
            </a:r>
            <a:r>
              <a:rPr lang="en-US" sz="2200" dirty="0" smtClean="0">
                <a:latin typeface="Times New Roman" pitchFamily="18" charset="0"/>
                <a:cs typeface="Times New Roman" pitchFamily="18" charset="0"/>
              </a:rPr>
              <a:t>.</a:t>
            </a:r>
            <a:endParaRPr lang="en-US" sz="2200" dirty="0">
              <a:latin typeface="Times New Roman" pitchFamily="18" charset="0"/>
              <a:cs typeface="Times New Roman" pitchFamily="18" charset="0"/>
            </a:endParaRPr>
          </a:p>
          <a:p>
            <a:pPr marL="115888" indent="-115888">
              <a:lnSpc>
                <a:spcPct val="90000"/>
              </a:lnSpc>
              <a:spcBef>
                <a:spcPct val="50000"/>
              </a:spcBef>
              <a:buFontTx/>
              <a:buChar char="•"/>
            </a:pPr>
            <a:r>
              <a:rPr lang="en-US" sz="2200" dirty="0">
                <a:latin typeface="Times New Roman" pitchFamily="18" charset="0"/>
                <a:cs typeface="Times New Roman" pitchFamily="18" charset="0"/>
              </a:rPr>
              <a:t>Private investment was 18.7% of GDP in the freest group, while only 11.2% of GDP for the least free group. </a:t>
            </a:r>
          </a:p>
        </p:txBody>
      </p:sp>
      <p:cxnSp>
        <p:nvCxnSpPr>
          <p:cNvPr id="92" name="Straight Connector 91"/>
          <p:cNvCxnSpPr/>
          <p:nvPr/>
        </p:nvCxnSpPr>
        <p:spPr>
          <a:xfrm>
            <a:off x="4365817" y="1453611"/>
            <a:ext cx="25221" cy="4215539"/>
          </a:xfrm>
          <a:prstGeom prst="line">
            <a:avLst/>
          </a:prstGeom>
          <a:ln w="19050">
            <a:solidFill>
              <a:schemeClr val="tx1"/>
            </a:solidFill>
          </a:ln>
          <a:effectLst>
            <a:outerShdw blurRad="50800" dist="38100" dir="2700000" algn="tl" rotWithShape="0">
              <a:prstClr val="black">
                <a:alpha val="40000"/>
              </a:prstClr>
            </a:outerShdw>
          </a:effectLst>
        </p:spPr>
        <p:style>
          <a:lnRef idx="2">
            <a:schemeClr val="accent1"/>
          </a:lnRef>
          <a:fillRef idx="0">
            <a:schemeClr val="accent1"/>
          </a:fillRef>
          <a:effectRef idx="1">
            <a:schemeClr val="accent1"/>
          </a:effectRef>
          <a:fontRef idx="minor">
            <a:schemeClr val="tx1"/>
          </a:fontRef>
        </p:style>
      </p:cxnSp>
      <p:sp>
        <p:nvSpPr>
          <p:cNvPr id="21" name="Line 5"/>
          <p:cNvSpPr>
            <a:spLocks noChangeShapeType="1"/>
          </p:cNvSpPr>
          <p:nvPr/>
        </p:nvSpPr>
        <p:spPr bwMode="auto">
          <a:xfrm>
            <a:off x="5104765" y="4896850"/>
            <a:ext cx="3170555" cy="0"/>
          </a:xfrm>
          <a:prstGeom prst="line">
            <a:avLst/>
          </a:prstGeom>
          <a:noFill/>
          <a:ln w="28575">
            <a:solidFill>
              <a:schemeClr val="tx1"/>
            </a:solidFill>
            <a:round/>
            <a:headEnd/>
            <a:tailEnd/>
          </a:ln>
          <a:effectLst/>
        </p:spPr>
        <p:txBody>
          <a:bodyPr>
            <a:prstTxWarp prst="textNoShape">
              <a:avLst/>
            </a:prstTxWarp>
          </a:bodyPr>
          <a:lstStyle/>
          <a:p>
            <a:endParaRPr lang="en-US">
              <a:latin typeface="Times New Roman" pitchFamily="18" charset="0"/>
              <a:cs typeface="Times New Roman" pitchFamily="18" charset="0"/>
            </a:endParaRPr>
          </a:p>
        </p:txBody>
      </p:sp>
      <p:sp>
        <p:nvSpPr>
          <p:cNvPr id="22" name="Rectangle 6"/>
          <p:cNvSpPr>
            <a:spLocks noChangeAspect="1" noChangeArrowheads="1"/>
          </p:cNvSpPr>
          <p:nvPr/>
        </p:nvSpPr>
        <p:spPr bwMode="auto">
          <a:xfrm>
            <a:off x="5483670" y="4950825"/>
            <a:ext cx="419100" cy="195262"/>
          </a:xfrm>
          <a:prstGeom prst="rect">
            <a:avLst/>
          </a:prstGeom>
          <a:noFill/>
          <a:ln w="9525">
            <a:noFill/>
            <a:miter lim="800000"/>
            <a:headEnd/>
            <a:tailEnd/>
          </a:ln>
        </p:spPr>
        <p:txBody>
          <a:bodyPr wrap="none" lIns="0" tIns="0" rIns="0" bIns="0">
            <a:prstTxWarp prst="textNoShape">
              <a:avLst/>
            </a:prstTxWarp>
            <a:spAutoFit/>
          </a:bodyPr>
          <a:lstStyle/>
          <a:p>
            <a:pPr algn="ctr">
              <a:lnSpc>
                <a:spcPct val="80000"/>
              </a:lnSpc>
            </a:pPr>
            <a:r>
              <a:rPr kumimoji="0" lang="en-US" sz="1600" b="0" dirty="0">
                <a:solidFill>
                  <a:srgbClr val="000000"/>
                </a:solidFill>
                <a:latin typeface="Times New Roman" pitchFamily="18" charset="0"/>
                <a:cs typeface="Times New Roman" pitchFamily="18" charset="0"/>
              </a:rPr>
              <a:t>&lt; 5.0</a:t>
            </a:r>
            <a:endParaRPr kumimoji="0" lang="en-US" sz="1600" b="0" dirty="0">
              <a:solidFill>
                <a:schemeClr val="tx1"/>
              </a:solidFill>
              <a:latin typeface="Times New Roman" pitchFamily="18" charset="0"/>
              <a:cs typeface="Times New Roman" pitchFamily="18" charset="0"/>
            </a:endParaRPr>
          </a:p>
        </p:txBody>
      </p:sp>
      <p:sp>
        <p:nvSpPr>
          <p:cNvPr id="23" name="Rectangle 7"/>
          <p:cNvSpPr>
            <a:spLocks noChangeAspect="1" noChangeArrowheads="1"/>
          </p:cNvSpPr>
          <p:nvPr/>
        </p:nvSpPr>
        <p:spPr bwMode="auto">
          <a:xfrm>
            <a:off x="7497382" y="4934950"/>
            <a:ext cx="419100" cy="195262"/>
          </a:xfrm>
          <a:prstGeom prst="rect">
            <a:avLst/>
          </a:prstGeom>
          <a:noFill/>
          <a:ln w="9525">
            <a:noFill/>
            <a:miter lim="800000"/>
            <a:headEnd/>
            <a:tailEnd/>
          </a:ln>
        </p:spPr>
        <p:txBody>
          <a:bodyPr wrap="none" lIns="0" tIns="0" rIns="0" bIns="0">
            <a:prstTxWarp prst="textNoShape">
              <a:avLst/>
            </a:prstTxWarp>
            <a:spAutoFit/>
          </a:bodyPr>
          <a:lstStyle/>
          <a:p>
            <a:pPr algn="ctr">
              <a:lnSpc>
                <a:spcPct val="80000"/>
              </a:lnSpc>
            </a:pPr>
            <a:r>
              <a:rPr kumimoji="0" lang="en-US" sz="1600" b="0" dirty="0">
                <a:solidFill>
                  <a:srgbClr val="000000"/>
                </a:solidFill>
                <a:latin typeface="Times New Roman" pitchFamily="18" charset="0"/>
                <a:cs typeface="Times New Roman" pitchFamily="18" charset="0"/>
              </a:rPr>
              <a:t>&gt; 7.0</a:t>
            </a:r>
          </a:p>
        </p:txBody>
      </p:sp>
      <p:sp>
        <p:nvSpPr>
          <p:cNvPr id="24" name="Rectangle 18"/>
          <p:cNvSpPr>
            <a:spLocks noChangeAspect="1" noChangeArrowheads="1"/>
          </p:cNvSpPr>
          <p:nvPr/>
        </p:nvSpPr>
        <p:spPr bwMode="auto">
          <a:xfrm>
            <a:off x="4902842" y="1838159"/>
            <a:ext cx="3689280" cy="637097"/>
          </a:xfrm>
          <a:prstGeom prst="rect">
            <a:avLst/>
          </a:prstGeom>
          <a:noFill/>
          <a:ln w="9525">
            <a:noFill/>
            <a:miter lim="800000"/>
            <a:headEnd/>
            <a:tailEnd/>
          </a:ln>
        </p:spPr>
        <p:txBody>
          <a:bodyPr wrap="none" lIns="0" tIns="0" rIns="0" bIns="0">
            <a:prstTxWarp prst="textNoShape">
              <a:avLst/>
            </a:prstTxWarp>
            <a:spAutoFit/>
          </a:bodyPr>
          <a:lstStyle/>
          <a:p>
            <a:pPr algn="ctr">
              <a:lnSpc>
                <a:spcPct val="90000"/>
              </a:lnSpc>
            </a:pPr>
            <a:r>
              <a:rPr kumimoji="0" lang="en-US" sz="1600" b="1" i="1" dirty="0">
                <a:solidFill>
                  <a:srgbClr val="000000"/>
                </a:solidFill>
                <a:latin typeface="Times New Roman" pitchFamily="18" charset="0"/>
                <a:cs typeface="Times New Roman" pitchFamily="18" charset="0"/>
              </a:rPr>
              <a:t>Economic Freedom </a:t>
            </a:r>
            <a:r>
              <a:rPr kumimoji="0" lang="en-US" sz="1600" b="1" i="1" dirty="0" smtClean="0">
                <a:solidFill>
                  <a:srgbClr val="000000"/>
                </a:solidFill>
                <a:latin typeface="Times New Roman" pitchFamily="18" charset="0"/>
                <a:cs typeface="Times New Roman" pitchFamily="18" charset="0"/>
              </a:rPr>
              <a:t>&amp; Private Investment </a:t>
            </a:r>
          </a:p>
          <a:p>
            <a:pPr algn="ctr">
              <a:lnSpc>
                <a:spcPct val="90000"/>
              </a:lnSpc>
            </a:pPr>
            <a:r>
              <a:rPr kumimoji="0" lang="en-US" sz="1600" b="1" i="1" dirty="0" smtClean="0">
                <a:solidFill>
                  <a:srgbClr val="000000"/>
                </a:solidFill>
                <a:latin typeface="Times New Roman" pitchFamily="18" charset="0"/>
                <a:cs typeface="Times New Roman" pitchFamily="18" charset="0"/>
              </a:rPr>
              <a:t>as </a:t>
            </a:r>
            <a:r>
              <a:rPr kumimoji="0" lang="en-US" sz="1600" b="1" i="1" dirty="0">
                <a:solidFill>
                  <a:srgbClr val="000000"/>
                </a:solidFill>
                <a:latin typeface="Times New Roman" pitchFamily="18" charset="0"/>
                <a:cs typeface="Times New Roman" pitchFamily="18" charset="0"/>
              </a:rPr>
              <a:t>a Share of GDP</a:t>
            </a:r>
            <a:r>
              <a:rPr kumimoji="0" lang="en-US" sz="1600" b="0" dirty="0">
                <a:solidFill>
                  <a:srgbClr val="000000"/>
                </a:solidFill>
                <a:latin typeface="Times New Roman" pitchFamily="18" charset="0"/>
                <a:cs typeface="Times New Roman" pitchFamily="18" charset="0"/>
              </a:rPr>
              <a:t/>
            </a:r>
            <a:br>
              <a:rPr kumimoji="0" lang="en-US" sz="1600" b="0" dirty="0">
                <a:solidFill>
                  <a:srgbClr val="000000"/>
                </a:solidFill>
                <a:latin typeface="Times New Roman" pitchFamily="18" charset="0"/>
                <a:cs typeface="Times New Roman" pitchFamily="18" charset="0"/>
              </a:rPr>
            </a:br>
            <a:r>
              <a:rPr kumimoji="0" lang="en-US" sz="1400" b="0" i="1" dirty="0" smtClean="0">
                <a:solidFill>
                  <a:srgbClr val="000000"/>
                </a:solidFill>
                <a:latin typeface="Times New Roman" pitchFamily="18" charset="0"/>
                <a:cs typeface="Times New Roman" pitchFamily="18" charset="0"/>
              </a:rPr>
              <a:t>(Groups </a:t>
            </a:r>
            <a:r>
              <a:rPr kumimoji="0" lang="en-US" sz="1400" b="0" i="1" dirty="0">
                <a:solidFill>
                  <a:srgbClr val="000000"/>
                </a:solidFill>
                <a:latin typeface="Times New Roman" pitchFamily="18" charset="0"/>
                <a:cs typeface="Times New Roman" pitchFamily="18" charset="0"/>
              </a:rPr>
              <a:t>are Average EFW Ratings for </a:t>
            </a:r>
            <a:r>
              <a:rPr kumimoji="0" lang="en-US" sz="1400" b="0" i="1" dirty="0" smtClean="0">
                <a:solidFill>
                  <a:srgbClr val="000000"/>
                </a:solidFill>
                <a:latin typeface="Times New Roman" pitchFamily="18" charset="0"/>
                <a:cs typeface="Times New Roman" pitchFamily="18" charset="0"/>
              </a:rPr>
              <a:t>1980-2005).</a:t>
            </a:r>
            <a:endParaRPr kumimoji="0" lang="en-US" sz="1600" b="0" i="1" dirty="0">
              <a:solidFill>
                <a:schemeClr val="tx1"/>
              </a:solidFill>
              <a:latin typeface="Times New Roman" pitchFamily="18" charset="0"/>
              <a:cs typeface="Times New Roman" pitchFamily="18" charset="0"/>
            </a:endParaRPr>
          </a:p>
        </p:txBody>
      </p:sp>
      <p:sp>
        <p:nvSpPr>
          <p:cNvPr id="25" name="Rectangle 19"/>
          <p:cNvSpPr>
            <a:spLocks noChangeAspect="1" noChangeArrowheads="1"/>
          </p:cNvSpPr>
          <p:nvPr/>
        </p:nvSpPr>
        <p:spPr bwMode="auto">
          <a:xfrm>
            <a:off x="6364796" y="4936537"/>
            <a:ext cx="711200" cy="195263"/>
          </a:xfrm>
          <a:prstGeom prst="rect">
            <a:avLst/>
          </a:prstGeom>
          <a:noFill/>
          <a:ln w="9525">
            <a:noFill/>
            <a:miter lim="800000"/>
            <a:headEnd/>
            <a:tailEnd/>
          </a:ln>
        </p:spPr>
        <p:txBody>
          <a:bodyPr wrap="none" lIns="0" tIns="0" rIns="0" bIns="0">
            <a:prstTxWarp prst="textNoShape">
              <a:avLst/>
            </a:prstTxWarp>
            <a:spAutoFit/>
          </a:bodyPr>
          <a:lstStyle/>
          <a:p>
            <a:pPr algn="ctr">
              <a:lnSpc>
                <a:spcPct val="80000"/>
              </a:lnSpc>
            </a:pPr>
            <a:r>
              <a:rPr kumimoji="0" lang="en-US" sz="1600" b="0" dirty="0">
                <a:solidFill>
                  <a:srgbClr val="000000"/>
                </a:solidFill>
                <a:latin typeface="Times New Roman" pitchFamily="18" charset="0"/>
                <a:cs typeface="Times New Roman" pitchFamily="18" charset="0"/>
              </a:rPr>
              <a:t>5.0 – 7.0</a:t>
            </a:r>
          </a:p>
        </p:txBody>
      </p:sp>
      <p:grpSp>
        <p:nvGrpSpPr>
          <p:cNvPr id="26" name="Group 36"/>
          <p:cNvGrpSpPr>
            <a:grpSpLocks/>
          </p:cNvGrpSpPr>
          <p:nvPr/>
        </p:nvGrpSpPr>
        <p:grpSpPr bwMode="auto">
          <a:xfrm>
            <a:off x="5342509" y="3391070"/>
            <a:ext cx="685800" cy="1437513"/>
            <a:chOff x="2274" y="1729"/>
            <a:chExt cx="432" cy="754"/>
          </a:xfrm>
        </p:grpSpPr>
        <p:sp>
          <p:nvSpPr>
            <p:cNvPr id="27" name="Rectangle 24"/>
            <p:cNvSpPr>
              <a:spLocks noChangeArrowheads="1"/>
            </p:cNvSpPr>
            <p:nvPr/>
          </p:nvSpPr>
          <p:spPr bwMode="auto">
            <a:xfrm>
              <a:off x="2274" y="1885"/>
              <a:ext cx="432" cy="598"/>
            </a:xfrm>
            <a:prstGeom prst="rect">
              <a:avLst/>
            </a:prstGeom>
            <a:solidFill>
              <a:schemeClr val="accent5">
                <a:lumMod val="40000"/>
                <a:lumOff val="60000"/>
              </a:schemeClr>
            </a:solidFill>
            <a:ln w="19050">
              <a:solidFill>
                <a:schemeClr val="tx1"/>
              </a:solidFill>
              <a:miter lim="800000"/>
              <a:headEnd/>
              <a:tailEnd/>
            </a:ln>
            <a:effectLst>
              <a:outerShdw blurRad="50800" dist="38100" dir="2700000" algn="tl" rotWithShape="0">
                <a:prstClr val="black">
                  <a:alpha val="40000"/>
                </a:prstClr>
              </a:outerShdw>
            </a:effectLst>
          </p:spPr>
          <p:txBody>
            <a:bodyPr wrap="none" anchor="ctr">
              <a:prstTxWarp prst="textNoShape">
                <a:avLst/>
              </a:prstTxWarp>
            </a:bodyPr>
            <a:lstStyle/>
            <a:p>
              <a:endParaRPr lang="en-US">
                <a:latin typeface="Times New Roman" pitchFamily="18" charset="0"/>
                <a:cs typeface="Times New Roman" pitchFamily="18" charset="0"/>
              </a:endParaRPr>
            </a:p>
          </p:txBody>
        </p:sp>
        <p:sp>
          <p:nvSpPr>
            <p:cNvPr id="28" name="Rectangle 25"/>
            <p:cNvSpPr>
              <a:spLocks noChangeAspect="1" noChangeArrowheads="1"/>
            </p:cNvSpPr>
            <p:nvPr/>
          </p:nvSpPr>
          <p:spPr bwMode="auto">
            <a:xfrm>
              <a:off x="2332" y="1729"/>
              <a:ext cx="329" cy="180"/>
            </a:xfrm>
            <a:prstGeom prst="rect">
              <a:avLst/>
            </a:prstGeom>
            <a:noFill/>
            <a:ln w="9525">
              <a:noFill/>
              <a:miter lim="800000"/>
              <a:headEnd/>
              <a:tailEnd/>
            </a:ln>
          </p:spPr>
          <p:txBody>
            <a:bodyPr wrap="none" lIns="0" tIns="0" rIns="0" bIns="0">
              <a:prstTxWarp prst="textNoShape">
                <a:avLst/>
              </a:prstTxWarp>
              <a:spAutoFit/>
            </a:bodyPr>
            <a:lstStyle/>
            <a:p>
              <a:pPr algn="r"/>
              <a:r>
                <a:rPr kumimoji="0" lang="en-US" sz="1600" b="0" dirty="0" smtClean="0">
                  <a:solidFill>
                    <a:srgbClr val="000000"/>
                  </a:solidFill>
                  <a:latin typeface="Times New Roman" pitchFamily="18" charset="0"/>
                  <a:cs typeface="Times New Roman" pitchFamily="18" charset="0"/>
                </a:rPr>
                <a:t>11.2%</a:t>
              </a:r>
              <a:endParaRPr kumimoji="0" lang="en-US" sz="1600" b="0" dirty="0">
                <a:solidFill>
                  <a:schemeClr val="tx1"/>
                </a:solidFill>
                <a:latin typeface="Times New Roman" pitchFamily="18" charset="0"/>
                <a:cs typeface="Times New Roman" pitchFamily="18" charset="0"/>
              </a:endParaRPr>
            </a:p>
          </p:txBody>
        </p:sp>
      </p:grpSp>
      <p:grpSp>
        <p:nvGrpSpPr>
          <p:cNvPr id="29" name="Group 32"/>
          <p:cNvGrpSpPr>
            <a:grpSpLocks/>
          </p:cNvGrpSpPr>
          <p:nvPr/>
        </p:nvGrpSpPr>
        <p:grpSpPr bwMode="auto">
          <a:xfrm>
            <a:off x="7371334" y="2567232"/>
            <a:ext cx="685800" cy="2267315"/>
            <a:chOff x="4416" y="1292"/>
            <a:chExt cx="432" cy="1189"/>
          </a:xfrm>
        </p:grpSpPr>
        <p:sp>
          <p:nvSpPr>
            <p:cNvPr id="30" name="Rectangle 27"/>
            <p:cNvSpPr>
              <a:spLocks noChangeArrowheads="1"/>
            </p:cNvSpPr>
            <p:nvPr/>
          </p:nvSpPr>
          <p:spPr bwMode="auto">
            <a:xfrm>
              <a:off x="4416" y="1448"/>
              <a:ext cx="432" cy="1033"/>
            </a:xfrm>
            <a:prstGeom prst="rect">
              <a:avLst/>
            </a:prstGeom>
            <a:solidFill>
              <a:schemeClr val="accent5">
                <a:lumMod val="40000"/>
                <a:lumOff val="60000"/>
              </a:schemeClr>
            </a:solidFill>
            <a:ln w="19050">
              <a:solidFill>
                <a:schemeClr val="tx1"/>
              </a:solidFill>
              <a:miter lim="800000"/>
              <a:headEnd/>
              <a:tailEnd/>
            </a:ln>
            <a:effectLst>
              <a:outerShdw blurRad="50800" dist="38100" dir="2700000" algn="tl" rotWithShape="0">
                <a:prstClr val="black">
                  <a:alpha val="40000"/>
                </a:prstClr>
              </a:outerShdw>
            </a:effectLst>
          </p:spPr>
          <p:txBody>
            <a:bodyPr wrap="none" anchor="ctr">
              <a:prstTxWarp prst="textNoShape">
                <a:avLst/>
              </a:prstTxWarp>
            </a:bodyPr>
            <a:lstStyle/>
            <a:p>
              <a:endParaRPr lang="en-US">
                <a:latin typeface="Times New Roman" pitchFamily="18" charset="0"/>
                <a:cs typeface="Times New Roman" pitchFamily="18" charset="0"/>
              </a:endParaRPr>
            </a:p>
          </p:txBody>
        </p:sp>
        <p:sp>
          <p:nvSpPr>
            <p:cNvPr id="31" name="Rectangle 28"/>
            <p:cNvSpPr>
              <a:spLocks noChangeAspect="1" noChangeArrowheads="1"/>
            </p:cNvSpPr>
            <p:nvPr/>
          </p:nvSpPr>
          <p:spPr bwMode="auto">
            <a:xfrm>
              <a:off x="4478" y="1292"/>
              <a:ext cx="331" cy="178"/>
            </a:xfrm>
            <a:prstGeom prst="rect">
              <a:avLst/>
            </a:prstGeom>
            <a:noFill/>
            <a:ln w="9525">
              <a:noFill/>
              <a:miter lim="800000"/>
              <a:headEnd/>
              <a:tailEnd/>
            </a:ln>
          </p:spPr>
          <p:txBody>
            <a:bodyPr wrap="none" lIns="0" tIns="0" rIns="0" bIns="0">
              <a:prstTxWarp prst="textNoShape">
                <a:avLst/>
              </a:prstTxWarp>
              <a:spAutoFit/>
            </a:bodyPr>
            <a:lstStyle/>
            <a:p>
              <a:pPr algn="r"/>
              <a:r>
                <a:rPr kumimoji="0" lang="en-US" sz="1600" b="0" dirty="0" smtClean="0">
                  <a:solidFill>
                    <a:srgbClr val="000000"/>
                  </a:solidFill>
                  <a:latin typeface="Times New Roman" pitchFamily="18" charset="0"/>
                  <a:cs typeface="Times New Roman" pitchFamily="18" charset="0"/>
                </a:rPr>
                <a:t>18.7%</a:t>
              </a:r>
              <a:endParaRPr kumimoji="0" lang="en-US" sz="1600" b="0" dirty="0">
                <a:solidFill>
                  <a:schemeClr val="tx1"/>
                </a:solidFill>
                <a:latin typeface="Times New Roman" pitchFamily="18" charset="0"/>
                <a:cs typeface="Times New Roman" pitchFamily="18" charset="0"/>
              </a:endParaRPr>
            </a:p>
          </p:txBody>
        </p:sp>
      </p:grpSp>
      <p:grpSp>
        <p:nvGrpSpPr>
          <p:cNvPr id="32" name="Group 34"/>
          <p:cNvGrpSpPr>
            <a:grpSpLocks/>
          </p:cNvGrpSpPr>
          <p:nvPr/>
        </p:nvGrpSpPr>
        <p:grpSpPr bwMode="auto">
          <a:xfrm>
            <a:off x="6346635" y="2931059"/>
            <a:ext cx="685800" cy="1905455"/>
            <a:chOff x="3327" y="1488"/>
            <a:chExt cx="432" cy="1000"/>
          </a:xfrm>
        </p:grpSpPr>
        <p:sp>
          <p:nvSpPr>
            <p:cNvPr id="33" name="Rectangle 30"/>
            <p:cNvSpPr>
              <a:spLocks noChangeArrowheads="1"/>
            </p:cNvSpPr>
            <p:nvPr/>
          </p:nvSpPr>
          <p:spPr bwMode="auto">
            <a:xfrm>
              <a:off x="3327" y="1633"/>
              <a:ext cx="432" cy="855"/>
            </a:xfrm>
            <a:prstGeom prst="rect">
              <a:avLst/>
            </a:prstGeom>
            <a:solidFill>
              <a:schemeClr val="accent5">
                <a:lumMod val="40000"/>
                <a:lumOff val="60000"/>
              </a:schemeClr>
            </a:solidFill>
            <a:ln w="19050">
              <a:solidFill>
                <a:schemeClr val="tx1"/>
              </a:solidFill>
              <a:miter lim="800000"/>
              <a:headEnd/>
              <a:tailEnd/>
            </a:ln>
            <a:effectLst>
              <a:outerShdw blurRad="50800" dist="38100" dir="2700000" algn="tl" rotWithShape="0">
                <a:prstClr val="black">
                  <a:alpha val="40000"/>
                </a:prstClr>
              </a:outerShdw>
            </a:effectLst>
          </p:spPr>
          <p:txBody>
            <a:bodyPr wrap="none" anchor="ctr">
              <a:prstTxWarp prst="textNoShape">
                <a:avLst/>
              </a:prstTxWarp>
            </a:bodyPr>
            <a:lstStyle/>
            <a:p>
              <a:endParaRPr lang="en-US">
                <a:latin typeface="Times New Roman" pitchFamily="18" charset="0"/>
                <a:cs typeface="Times New Roman" pitchFamily="18" charset="0"/>
              </a:endParaRPr>
            </a:p>
          </p:txBody>
        </p:sp>
        <p:sp>
          <p:nvSpPr>
            <p:cNvPr id="34" name="Rectangle 31"/>
            <p:cNvSpPr>
              <a:spLocks noChangeAspect="1" noChangeArrowheads="1"/>
            </p:cNvSpPr>
            <p:nvPr/>
          </p:nvSpPr>
          <p:spPr bwMode="auto">
            <a:xfrm>
              <a:off x="3384" y="1488"/>
              <a:ext cx="334" cy="180"/>
            </a:xfrm>
            <a:prstGeom prst="rect">
              <a:avLst/>
            </a:prstGeom>
            <a:noFill/>
            <a:ln w="9525">
              <a:noFill/>
              <a:miter lim="800000"/>
              <a:headEnd/>
              <a:tailEnd/>
            </a:ln>
          </p:spPr>
          <p:txBody>
            <a:bodyPr wrap="none" lIns="0" tIns="0" rIns="0" bIns="0">
              <a:prstTxWarp prst="textNoShape">
                <a:avLst/>
              </a:prstTxWarp>
              <a:spAutoFit/>
            </a:bodyPr>
            <a:lstStyle/>
            <a:p>
              <a:pPr algn="r"/>
              <a:r>
                <a:rPr kumimoji="0" lang="en-US" sz="1600" b="0" dirty="0" smtClean="0">
                  <a:solidFill>
                    <a:srgbClr val="000000"/>
                  </a:solidFill>
                  <a:latin typeface="Times New Roman" pitchFamily="18" charset="0"/>
                  <a:cs typeface="Times New Roman" pitchFamily="18" charset="0"/>
                </a:rPr>
                <a:t>15.6%</a:t>
              </a:r>
              <a:endParaRPr kumimoji="0" lang="en-US" sz="1600" b="0" dirty="0">
                <a:solidFill>
                  <a:schemeClr val="tx1"/>
                </a:solidFill>
                <a:latin typeface="Times New Roman" pitchFamily="18" charset="0"/>
                <a:cs typeface="Times New Roman" pitchFamily="18" charset="0"/>
              </a:endParaRPr>
            </a:p>
          </p:txBody>
        </p:sp>
      </p:grpSp>
    </p:spTree>
    <p:extLst>
      <p:ext uri="{BB962C8B-B14F-4D97-AF65-F5344CB8AC3E}">
        <p14:creationId xmlns:p14="http://schemas.microsoft.com/office/powerpoint/2010/main" val="13613144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61">
                                            <p:txEl>
                                              <p:pRg st="0" end="0"/>
                                            </p:txEl>
                                          </p:spTgt>
                                        </p:tgtEl>
                                        <p:attrNameLst>
                                          <p:attrName>style.visibility</p:attrName>
                                        </p:attrNameLst>
                                      </p:cBhvr>
                                      <p:to>
                                        <p:strVal val="visible"/>
                                      </p:to>
                                    </p:set>
                                    <p:animEffect transition="in" filter="fade">
                                      <p:cBhvr>
                                        <p:cTn id="7" dur="500"/>
                                        <p:tgtEl>
                                          <p:spTgt spid="61">
                                            <p:txEl>
                                              <p:pRg st="0" end="0"/>
                                            </p:txEl>
                                          </p:spTgt>
                                        </p:tgtEl>
                                      </p:cBhvr>
                                    </p:animEffect>
                                    <p:anim calcmode="lin" valueType="num">
                                      <p:cBhvr>
                                        <p:cTn id="8" dur="500" fill="hold"/>
                                        <p:tgtEl>
                                          <p:spTgt spid="61">
                                            <p:txEl>
                                              <p:pRg st="0" end="0"/>
                                            </p:txEl>
                                          </p:spTgt>
                                        </p:tgtEl>
                                        <p:attrNameLst>
                                          <p:attrName>ppt_x</p:attrName>
                                        </p:attrNameLst>
                                      </p:cBhvr>
                                      <p:tavLst>
                                        <p:tav tm="0">
                                          <p:val>
                                            <p:strVal val="#ppt_x"/>
                                          </p:val>
                                        </p:tav>
                                        <p:tav tm="100000">
                                          <p:val>
                                            <p:strVal val="#ppt_x"/>
                                          </p:val>
                                        </p:tav>
                                      </p:tavLst>
                                    </p:anim>
                                    <p:anim calcmode="lin" valueType="num">
                                      <p:cBhvr>
                                        <p:cTn id="9" dur="500" fill="hold"/>
                                        <p:tgtEl>
                                          <p:spTgt spid="61">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17" presetClass="entr" presetSubtype="4" fill="hold" nodeType="afterEffect">
                                  <p:stCondLst>
                                    <p:cond delay="0"/>
                                  </p:stCondLst>
                                  <p:childTnLst>
                                    <p:set>
                                      <p:cBhvr>
                                        <p:cTn id="12" dur="1" fill="hold">
                                          <p:stCondLst>
                                            <p:cond delay="0"/>
                                          </p:stCondLst>
                                        </p:cTn>
                                        <p:tgtEl>
                                          <p:spTgt spid="26"/>
                                        </p:tgtEl>
                                        <p:attrNameLst>
                                          <p:attrName>style.visibility</p:attrName>
                                        </p:attrNameLst>
                                      </p:cBhvr>
                                      <p:to>
                                        <p:strVal val="visible"/>
                                      </p:to>
                                    </p:set>
                                    <p:anim calcmode="lin" valueType="num">
                                      <p:cBhvr>
                                        <p:cTn id="13" dur="500" fill="hold"/>
                                        <p:tgtEl>
                                          <p:spTgt spid="26"/>
                                        </p:tgtEl>
                                        <p:attrNameLst>
                                          <p:attrName>ppt_x</p:attrName>
                                        </p:attrNameLst>
                                      </p:cBhvr>
                                      <p:tavLst>
                                        <p:tav tm="0">
                                          <p:val>
                                            <p:strVal val="#ppt_x"/>
                                          </p:val>
                                        </p:tav>
                                        <p:tav tm="100000">
                                          <p:val>
                                            <p:strVal val="#ppt_x"/>
                                          </p:val>
                                        </p:tav>
                                      </p:tavLst>
                                    </p:anim>
                                    <p:anim calcmode="lin" valueType="num">
                                      <p:cBhvr>
                                        <p:cTn id="14" dur="500" fill="hold"/>
                                        <p:tgtEl>
                                          <p:spTgt spid="26"/>
                                        </p:tgtEl>
                                        <p:attrNameLst>
                                          <p:attrName>ppt_y</p:attrName>
                                        </p:attrNameLst>
                                      </p:cBhvr>
                                      <p:tavLst>
                                        <p:tav tm="0">
                                          <p:val>
                                            <p:strVal val="#ppt_y+#ppt_h/2"/>
                                          </p:val>
                                        </p:tav>
                                        <p:tav tm="100000">
                                          <p:val>
                                            <p:strVal val="#ppt_y"/>
                                          </p:val>
                                        </p:tav>
                                      </p:tavLst>
                                    </p:anim>
                                    <p:anim calcmode="lin" valueType="num">
                                      <p:cBhvr>
                                        <p:cTn id="15" dur="500" fill="hold"/>
                                        <p:tgtEl>
                                          <p:spTgt spid="26"/>
                                        </p:tgtEl>
                                        <p:attrNameLst>
                                          <p:attrName>ppt_w</p:attrName>
                                        </p:attrNameLst>
                                      </p:cBhvr>
                                      <p:tavLst>
                                        <p:tav tm="0">
                                          <p:val>
                                            <p:strVal val="#ppt_w"/>
                                          </p:val>
                                        </p:tav>
                                        <p:tav tm="100000">
                                          <p:val>
                                            <p:strVal val="#ppt_w"/>
                                          </p:val>
                                        </p:tav>
                                      </p:tavLst>
                                    </p:anim>
                                    <p:anim calcmode="lin" valueType="num">
                                      <p:cBhvr>
                                        <p:cTn id="16" dur="500" fill="hold"/>
                                        <p:tgtEl>
                                          <p:spTgt spid="26"/>
                                        </p:tgtEl>
                                        <p:attrNameLst>
                                          <p:attrName>ppt_h</p:attrName>
                                        </p:attrNameLst>
                                      </p:cBhvr>
                                      <p:tavLst>
                                        <p:tav tm="0">
                                          <p:val>
                                            <p:fltVal val="0"/>
                                          </p:val>
                                        </p:tav>
                                        <p:tav tm="100000">
                                          <p:val>
                                            <p:strVal val="#ppt_h"/>
                                          </p:val>
                                        </p:tav>
                                      </p:tavLst>
                                    </p:anim>
                                  </p:childTnLst>
                                </p:cTn>
                              </p:par>
                              <p:par>
                                <p:cTn id="17" presetID="9" presetClass="entr" presetSubtype="0" fill="hold" grpId="0" nodeType="withEffect">
                                  <p:stCondLst>
                                    <p:cond delay="0"/>
                                  </p:stCondLst>
                                  <p:childTnLst>
                                    <p:set>
                                      <p:cBhvr>
                                        <p:cTn id="18" dur="1" fill="hold">
                                          <p:stCondLst>
                                            <p:cond delay="0"/>
                                          </p:stCondLst>
                                        </p:cTn>
                                        <p:tgtEl>
                                          <p:spTgt spid="24"/>
                                        </p:tgtEl>
                                        <p:attrNameLst>
                                          <p:attrName>style.visibility</p:attrName>
                                        </p:attrNameLst>
                                      </p:cBhvr>
                                      <p:to>
                                        <p:strVal val="visible"/>
                                      </p:to>
                                    </p:set>
                                    <p:animEffect transition="in" filter="dissolve">
                                      <p:cBhvr>
                                        <p:cTn id="19" dur="500"/>
                                        <p:tgtEl>
                                          <p:spTgt spid="24"/>
                                        </p:tgtEl>
                                      </p:cBhvr>
                                    </p:animEffect>
                                  </p:childTnLst>
                                </p:cTn>
                              </p:par>
                            </p:childTnLst>
                          </p:cTn>
                        </p:par>
                        <p:par>
                          <p:cTn id="20" fill="hold">
                            <p:stCondLst>
                              <p:cond delay="1000"/>
                            </p:stCondLst>
                            <p:childTnLst>
                              <p:par>
                                <p:cTn id="21" presetID="17" presetClass="entr" presetSubtype="4" fill="hold" nodeType="afterEffect">
                                  <p:stCondLst>
                                    <p:cond delay="0"/>
                                  </p:stCondLst>
                                  <p:childTnLst>
                                    <p:set>
                                      <p:cBhvr>
                                        <p:cTn id="22" dur="1" fill="hold">
                                          <p:stCondLst>
                                            <p:cond delay="0"/>
                                          </p:stCondLst>
                                        </p:cTn>
                                        <p:tgtEl>
                                          <p:spTgt spid="32"/>
                                        </p:tgtEl>
                                        <p:attrNameLst>
                                          <p:attrName>style.visibility</p:attrName>
                                        </p:attrNameLst>
                                      </p:cBhvr>
                                      <p:to>
                                        <p:strVal val="visible"/>
                                      </p:to>
                                    </p:set>
                                    <p:anim calcmode="lin" valueType="num">
                                      <p:cBhvr>
                                        <p:cTn id="23" dur="500" fill="hold"/>
                                        <p:tgtEl>
                                          <p:spTgt spid="32"/>
                                        </p:tgtEl>
                                        <p:attrNameLst>
                                          <p:attrName>ppt_x</p:attrName>
                                        </p:attrNameLst>
                                      </p:cBhvr>
                                      <p:tavLst>
                                        <p:tav tm="0">
                                          <p:val>
                                            <p:strVal val="#ppt_x"/>
                                          </p:val>
                                        </p:tav>
                                        <p:tav tm="100000">
                                          <p:val>
                                            <p:strVal val="#ppt_x"/>
                                          </p:val>
                                        </p:tav>
                                      </p:tavLst>
                                    </p:anim>
                                    <p:anim calcmode="lin" valueType="num">
                                      <p:cBhvr>
                                        <p:cTn id="24" dur="500" fill="hold"/>
                                        <p:tgtEl>
                                          <p:spTgt spid="32"/>
                                        </p:tgtEl>
                                        <p:attrNameLst>
                                          <p:attrName>ppt_y</p:attrName>
                                        </p:attrNameLst>
                                      </p:cBhvr>
                                      <p:tavLst>
                                        <p:tav tm="0">
                                          <p:val>
                                            <p:strVal val="#ppt_y+#ppt_h/2"/>
                                          </p:val>
                                        </p:tav>
                                        <p:tav tm="100000">
                                          <p:val>
                                            <p:strVal val="#ppt_y"/>
                                          </p:val>
                                        </p:tav>
                                      </p:tavLst>
                                    </p:anim>
                                    <p:anim calcmode="lin" valueType="num">
                                      <p:cBhvr>
                                        <p:cTn id="25" dur="500" fill="hold"/>
                                        <p:tgtEl>
                                          <p:spTgt spid="32"/>
                                        </p:tgtEl>
                                        <p:attrNameLst>
                                          <p:attrName>ppt_w</p:attrName>
                                        </p:attrNameLst>
                                      </p:cBhvr>
                                      <p:tavLst>
                                        <p:tav tm="0">
                                          <p:val>
                                            <p:strVal val="#ppt_w"/>
                                          </p:val>
                                        </p:tav>
                                        <p:tav tm="100000">
                                          <p:val>
                                            <p:strVal val="#ppt_w"/>
                                          </p:val>
                                        </p:tav>
                                      </p:tavLst>
                                    </p:anim>
                                    <p:anim calcmode="lin" valueType="num">
                                      <p:cBhvr>
                                        <p:cTn id="26" dur="500" fill="hold"/>
                                        <p:tgtEl>
                                          <p:spTgt spid="32"/>
                                        </p:tgtEl>
                                        <p:attrNameLst>
                                          <p:attrName>ppt_h</p:attrName>
                                        </p:attrNameLst>
                                      </p:cBhvr>
                                      <p:tavLst>
                                        <p:tav tm="0">
                                          <p:val>
                                            <p:fltVal val="0"/>
                                          </p:val>
                                        </p:tav>
                                        <p:tav tm="100000">
                                          <p:val>
                                            <p:strVal val="#ppt_h"/>
                                          </p:val>
                                        </p:tav>
                                      </p:tavLst>
                                    </p:anim>
                                  </p:childTnLst>
                                </p:cTn>
                              </p:par>
                            </p:childTnLst>
                          </p:cTn>
                        </p:par>
                        <p:par>
                          <p:cTn id="27" fill="hold">
                            <p:stCondLst>
                              <p:cond delay="1500"/>
                            </p:stCondLst>
                            <p:childTnLst>
                              <p:par>
                                <p:cTn id="28" presetID="17" presetClass="entr" presetSubtype="4" fill="hold" nodeType="afterEffect">
                                  <p:stCondLst>
                                    <p:cond delay="0"/>
                                  </p:stCondLst>
                                  <p:childTnLst>
                                    <p:set>
                                      <p:cBhvr>
                                        <p:cTn id="29" dur="1" fill="hold">
                                          <p:stCondLst>
                                            <p:cond delay="0"/>
                                          </p:stCondLst>
                                        </p:cTn>
                                        <p:tgtEl>
                                          <p:spTgt spid="29"/>
                                        </p:tgtEl>
                                        <p:attrNameLst>
                                          <p:attrName>style.visibility</p:attrName>
                                        </p:attrNameLst>
                                      </p:cBhvr>
                                      <p:to>
                                        <p:strVal val="visible"/>
                                      </p:to>
                                    </p:set>
                                    <p:anim calcmode="lin" valueType="num">
                                      <p:cBhvr>
                                        <p:cTn id="30" dur="500" fill="hold"/>
                                        <p:tgtEl>
                                          <p:spTgt spid="29"/>
                                        </p:tgtEl>
                                        <p:attrNameLst>
                                          <p:attrName>ppt_x</p:attrName>
                                        </p:attrNameLst>
                                      </p:cBhvr>
                                      <p:tavLst>
                                        <p:tav tm="0">
                                          <p:val>
                                            <p:strVal val="#ppt_x"/>
                                          </p:val>
                                        </p:tav>
                                        <p:tav tm="100000">
                                          <p:val>
                                            <p:strVal val="#ppt_x"/>
                                          </p:val>
                                        </p:tav>
                                      </p:tavLst>
                                    </p:anim>
                                    <p:anim calcmode="lin" valueType="num">
                                      <p:cBhvr>
                                        <p:cTn id="31" dur="500" fill="hold"/>
                                        <p:tgtEl>
                                          <p:spTgt spid="29"/>
                                        </p:tgtEl>
                                        <p:attrNameLst>
                                          <p:attrName>ppt_y</p:attrName>
                                        </p:attrNameLst>
                                      </p:cBhvr>
                                      <p:tavLst>
                                        <p:tav tm="0">
                                          <p:val>
                                            <p:strVal val="#ppt_y+#ppt_h/2"/>
                                          </p:val>
                                        </p:tav>
                                        <p:tav tm="100000">
                                          <p:val>
                                            <p:strVal val="#ppt_y"/>
                                          </p:val>
                                        </p:tav>
                                      </p:tavLst>
                                    </p:anim>
                                    <p:anim calcmode="lin" valueType="num">
                                      <p:cBhvr>
                                        <p:cTn id="32" dur="500" fill="hold"/>
                                        <p:tgtEl>
                                          <p:spTgt spid="29"/>
                                        </p:tgtEl>
                                        <p:attrNameLst>
                                          <p:attrName>ppt_w</p:attrName>
                                        </p:attrNameLst>
                                      </p:cBhvr>
                                      <p:tavLst>
                                        <p:tav tm="0">
                                          <p:val>
                                            <p:strVal val="#ppt_w"/>
                                          </p:val>
                                        </p:tav>
                                        <p:tav tm="100000">
                                          <p:val>
                                            <p:strVal val="#ppt_w"/>
                                          </p:val>
                                        </p:tav>
                                      </p:tavLst>
                                    </p:anim>
                                    <p:anim calcmode="lin" valueType="num">
                                      <p:cBhvr>
                                        <p:cTn id="33" dur="500" fill="hold"/>
                                        <p:tgtEl>
                                          <p:spTgt spid="29"/>
                                        </p:tgtEl>
                                        <p:attrNameLst>
                                          <p:attrName>ppt_h</p:attrName>
                                        </p:attrNameLst>
                                      </p:cBhvr>
                                      <p:tavLst>
                                        <p:tav tm="0">
                                          <p:val>
                                            <p:fltVal val="0"/>
                                          </p:val>
                                        </p:tav>
                                        <p:tav tm="100000">
                                          <p:val>
                                            <p:strVal val="#ppt_h"/>
                                          </p:val>
                                        </p:tav>
                                      </p:tavLst>
                                    </p:anim>
                                  </p:childTnLst>
                                </p:cTn>
                              </p:par>
                            </p:childTnLst>
                          </p:cTn>
                        </p:par>
                        <p:par>
                          <p:cTn id="34" fill="hold">
                            <p:stCondLst>
                              <p:cond delay="2000"/>
                            </p:stCondLst>
                            <p:childTnLst>
                              <p:par>
                                <p:cTn id="35" presetID="42" presetClass="entr" presetSubtype="0" fill="hold" grpId="0" nodeType="afterEffect">
                                  <p:stCondLst>
                                    <p:cond delay="0"/>
                                  </p:stCondLst>
                                  <p:childTnLst>
                                    <p:set>
                                      <p:cBhvr>
                                        <p:cTn id="36" dur="1" fill="hold">
                                          <p:stCondLst>
                                            <p:cond delay="0"/>
                                          </p:stCondLst>
                                        </p:cTn>
                                        <p:tgtEl>
                                          <p:spTgt spid="61">
                                            <p:txEl>
                                              <p:pRg st="1" end="1"/>
                                            </p:txEl>
                                          </p:spTgt>
                                        </p:tgtEl>
                                        <p:attrNameLst>
                                          <p:attrName>style.visibility</p:attrName>
                                        </p:attrNameLst>
                                      </p:cBhvr>
                                      <p:to>
                                        <p:strVal val="visible"/>
                                      </p:to>
                                    </p:set>
                                    <p:animEffect transition="in" filter="fade">
                                      <p:cBhvr>
                                        <p:cTn id="37" dur="500"/>
                                        <p:tgtEl>
                                          <p:spTgt spid="61">
                                            <p:txEl>
                                              <p:pRg st="1" end="1"/>
                                            </p:txEl>
                                          </p:spTgt>
                                        </p:tgtEl>
                                      </p:cBhvr>
                                    </p:animEffect>
                                    <p:anim calcmode="lin" valueType="num">
                                      <p:cBhvr>
                                        <p:cTn id="38" dur="500" fill="hold"/>
                                        <p:tgtEl>
                                          <p:spTgt spid="61">
                                            <p:txEl>
                                              <p:pRg st="1" end="1"/>
                                            </p:txEl>
                                          </p:spTgt>
                                        </p:tgtEl>
                                        <p:attrNameLst>
                                          <p:attrName>ppt_x</p:attrName>
                                        </p:attrNameLst>
                                      </p:cBhvr>
                                      <p:tavLst>
                                        <p:tav tm="0">
                                          <p:val>
                                            <p:strVal val="#ppt_x"/>
                                          </p:val>
                                        </p:tav>
                                        <p:tav tm="100000">
                                          <p:val>
                                            <p:strVal val="#ppt_x"/>
                                          </p:val>
                                        </p:tav>
                                      </p:tavLst>
                                    </p:anim>
                                    <p:anim calcmode="lin" valueType="num">
                                      <p:cBhvr>
                                        <p:cTn id="39" dur="500" fill="hold"/>
                                        <p:tgtEl>
                                          <p:spTgt spid="61">
                                            <p:txEl>
                                              <p:pRg st="1" end="1"/>
                                            </p:txEl>
                                          </p:spTgt>
                                        </p:tgtEl>
                                        <p:attrNameLst>
                                          <p:attrName>ppt_y</p:attrName>
                                        </p:attrNameLst>
                                      </p:cBhvr>
                                      <p:tavLst>
                                        <p:tav tm="0">
                                          <p:val>
                                            <p:strVal val="#ppt_y+.1"/>
                                          </p:val>
                                        </p:tav>
                                        <p:tav tm="100000">
                                          <p:val>
                                            <p:strVal val="#ppt_y"/>
                                          </p:val>
                                        </p:tav>
                                      </p:tavLst>
                                    </p:anim>
                                  </p:childTnLst>
                                </p:cTn>
                              </p:par>
                            </p:childTnLst>
                          </p:cTn>
                        </p:par>
                        <p:par>
                          <p:cTn id="40" fill="hold">
                            <p:stCondLst>
                              <p:cond delay="2500"/>
                            </p:stCondLst>
                            <p:childTnLst>
                              <p:par>
                                <p:cTn id="41" presetID="42" presetClass="entr" presetSubtype="0" fill="hold" grpId="0" nodeType="afterEffect">
                                  <p:stCondLst>
                                    <p:cond delay="0"/>
                                  </p:stCondLst>
                                  <p:childTnLst>
                                    <p:set>
                                      <p:cBhvr>
                                        <p:cTn id="42" dur="1" fill="hold">
                                          <p:stCondLst>
                                            <p:cond delay="0"/>
                                          </p:stCondLst>
                                        </p:cTn>
                                        <p:tgtEl>
                                          <p:spTgt spid="61">
                                            <p:txEl>
                                              <p:pRg st="2" end="2"/>
                                            </p:txEl>
                                          </p:spTgt>
                                        </p:tgtEl>
                                        <p:attrNameLst>
                                          <p:attrName>style.visibility</p:attrName>
                                        </p:attrNameLst>
                                      </p:cBhvr>
                                      <p:to>
                                        <p:strVal val="visible"/>
                                      </p:to>
                                    </p:set>
                                    <p:animEffect transition="in" filter="fade">
                                      <p:cBhvr>
                                        <p:cTn id="43" dur="500"/>
                                        <p:tgtEl>
                                          <p:spTgt spid="61">
                                            <p:txEl>
                                              <p:pRg st="2" end="2"/>
                                            </p:txEl>
                                          </p:spTgt>
                                        </p:tgtEl>
                                      </p:cBhvr>
                                    </p:animEffect>
                                    <p:anim calcmode="lin" valueType="num">
                                      <p:cBhvr>
                                        <p:cTn id="44" dur="500" fill="hold"/>
                                        <p:tgtEl>
                                          <p:spTgt spid="61">
                                            <p:txEl>
                                              <p:pRg st="2" end="2"/>
                                            </p:txEl>
                                          </p:spTgt>
                                        </p:tgtEl>
                                        <p:attrNameLst>
                                          <p:attrName>ppt_x</p:attrName>
                                        </p:attrNameLst>
                                      </p:cBhvr>
                                      <p:tavLst>
                                        <p:tav tm="0">
                                          <p:val>
                                            <p:strVal val="#ppt_x"/>
                                          </p:val>
                                        </p:tav>
                                        <p:tav tm="100000">
                                          <p:val>
                                            <p:strVal val="#ppt_x"/>
                                          </p:val>
                                        </p:tav>
                                      </p:tavLst>
                                    </p:anim>
                                    <p:anim calcmode="lin" valueType="num">
                                      <p:cBhvr>
                                        <p:cTn id="45" dur="500" fill="hold"/>
                                        <p:tgtEl>
                                          <p:spTgt spid="61">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 grpId="0" uiExpand="1" build="p"/>
      <p:bldP spid="24"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a:xfrm>
            <a:off x="92051" y="1255363"/>
            <a:ext cx="8977930" cy="4666174"/>
          </a:xfrm>
          <a:prstGeom prst="roundRect">
            <a:avLst>
              <a:gd name="adj" fmla="val 3590"/>
            </a:avLst>
          </a:prstGeom>
          <a:solidFill>
            <a:schemeClr val="bg1"/>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600" b="1"/>
          </a:p>
        </p:txBody>
      </p:sp>
      <p:sp>
        <p:nvSpPr>
          <p:cNvPr id="2" name="Title 1"/>
          <p:cNvSpPr>
            <a:spLocks noGrp="1"/>
          </p:cNvSpPr>
          <p:nvPr>
            <p:ph type="title"/>
          </p:nvPr>
        </p:nvSpPr>
        <p:spPr>
          <a:xfrm>
            <a:off x="119569" y="441697"/>
            <a:ext cx="8904855" cy="596684"/>
          </a:xfrm>
        </p:spPr>
        <p:txBody>
          <a:bodyPr/>
          <a:lstStyle/>
          <a:p>
            <a:r>
              <a:rPr lang="en-US" sz="3400" dirty="0"/>
              <a:t>The Importance of Economic Growth</a:t>
            </a:r>
          </a:p>
        </p:txBody>
      </p:sp>
      <p:sp>
        <p:nvSpPr>
          <p:cNvPr id="61" name="Text Box 10"/>
          <p:cNvSpPr txBox="1">
            <a:spLocks noChangeArrowheads="1"/>
          </p:cNvSpPr>
          <p:nvPr/>
        </p:nvSpPr>
        <p:spPr bwMode="auto">
          <a:xfrm>
            <a:off x="100544" y="2101985"/>
            <a:ext cx="4080182" cy="3003899"/>
          </a:xfrm>
          <a:prstGeom prst="rect">
            <a:avLst/>
          </a:prstGeom>
          <a:noFill/>
          <a:ln w="9525">
            <a:noFill/>
            <a:miter lim="800000"/>
            <a:headEnd/>
            <a:tailEnd/>
          </a:ln>
        </p:spPr>
        <p:txBody>
          <a:bodyPr wrap="square">
            <a:prstTxWarp prst="textNoShape">
              <a:avLst/>
            </a:prstTxWarp>
            <a:spAutoFit/>
          </a:bodyPr>
          <a:lstStyle/>
          <a:p>
            <a:pPr marL="115888" indent="-115888">
              <a:lnSpc>
                <a:spcPct val="90000"/>
              </a:lnSpc>
              <a:spcBef>
                <a:spcPct val="50000"/>
              </a:spcBef>
              <a:buFontTx/>
              <a:buChar char="•"/>
            </a:pPr>
            <a:r>
              <a:rPr lang="en-US" sz="2200" dirty="0">
                <a:latin typeface="Times New Roman" pitchFamily="18" charset="0"/>
                <a:cs typeface="Times New Roman" pitchFamily="18" charset="0"/>
              </a:rPr>
              <a:t>The estimated impact of a </a:t>
            </a:r>
            <a:r>
              <a:rPr lang="en-US" sz="2200" dirty="0" smtClean="0">
                <a:latin typeface="Times New Roman" pitchFamily="18" charset="0"/>
                <a:cs typeface="Times New Roman" pitchFamily="18" charset="0"/>
              </a:rPr>
              <a:t>1% increase in </a:t>
            </a:r>
            <a:r>
              <a:rPr lang="en-US" sz="2200" dirty="0">
                <a:latin typeface="Times New Roman" pitchFamily="18" charset="0"/>
                <a:cs typeface="Times New Roman" pitchFamily="18" charset="0"/>
              </a:rPr>
              <a:t>investment/GDP ratio on the annual growth rate </a:t>
            </a:r>
            <a:r>
              <a:rPr lang="en-US" sz="2200" dirty="0" smtClean="0">
                <a:latin typeface="Times New Roman" pitchFamily="18" charset="0"/>
                <a:cs typeface="Times New Roman" pitchFamily="18" charset="0"/>
              </a:rPr>
              <a:t>during </a:t>
            </a:r>
            <a:r>
              <a:rPr lang="en-US" sz="2200" dirty="0">
                <a:latin typeface="Times New Roman" pitchFamily="18" charset="0"/>
                <a:cs typeface="Times New Roman" pitchFamily="18" charset="0"/>
              </a:rPr>
              <a:t>1980-2005 is shown. </a:t>
            </a:r>
          </a:p>
          <a:p>
            <a:pPr marL="115888" indent="-115888">
              <a:lnSpc>
                <a:spcPct val="90000"/>
              </a:lnSpc>
              <a:spcBef>
                <a:spcPct val="50000"/>
              </a:spcBef>
              <a:buFontTx/>
              <a:buChar char="•"/>
            </a:pPr>
            <a:r>
              <a:rPr lang="en-US" sz="2200" dirty="0">
                <a:latin typeface="Times New Roman" pitchFamily="18" charset="0"/>
                <a:cs typeface="Times New Roman" pitchFamily="18" charset="0"/>
              </a:rPr>
              <a:t>In the most free </a:t>
            </a:r>
            <a:r>
              <a:rPr lang="en-US" sz="2200" dirty="0" smtClean="0">
                <a:latin typeface="Times New Roman" pitchFamily="18" charset="0"/>
                <a:cs typeface="Times New Roman" pitchFamily="18" charset="0"/>
              </a:rPr>
              <a:t>group, </a:t>
            </a:r>
            <a:r>
              <a:rPr lang="en-US" sz="2200" dirty="0">
                <a:latin typeface="Times New Roman" pitchFamily="18" charset="0"/>
                <a:cs typeface="Times New Roman" pitchFamily="18" charset="0"/>
              </a:rPr>
              <a:t>a 1</a:t>
            </a:r>
            <a:r>
              <a:rPr lang="en-US" sz="2200" dirty="0" smtClean="0">
                <a:latin typeface="Times New Roman" pitchFamily="18" charset="0"/>
                <a:cs typeface="Times New Roman" pitchFamily="18" charset="0"/>
              </a:rPr>
              <a:t>% increase in </a:t>
            </a:r>
            <a:r>
              <a:rPr lang="en-US" sz="2200" dirty="0">
                <a:latin typeface="Times New Roman" pitchFamily="18" charset="0"/>
                <a:cs typeface="Times New Roman" pitchFamily="18" charset="0"/>
              </a:rPr>
              <a:t>private investment enhanced long-term growth by </a:t>
            </a:r>
            <a:br>
              <a:rPr lang="en-US" sz="2200" dirty="0">
                <a:latin typeface="Times New Roman" pitchFamily="18" charset="0"/>
                <a:cs typeface="Times New Roman" pitchFamily="18" charset="0"/>
              </a:rPr>
            </a:br>
            <a:r>
              <a:rPr lang="en-US" sz="2200" dirty="0">
                <a:latin typeface="Times New Roman" pitchFamily="18" charset="0"/>
                <a:cs typeface="Times New Roman" pitchFamily="18" charset="0"/>
              </a:rPr>
              <a:t>0.25%, compared to 0.07% for the least free group. </a:t>
            </a:r>
          </a:p>
        </p:txBody>
      </p:sp>
      <p:cxnSp>
        <p:nvCxnSpPr>
          <p:cNvPr id="92" name="Straight Connector 91"/>
          <p:cNvCxnSpPr/>
          <p:nvPr/>
        </p:nvCxnSpPr>
        <p:spPr>
          <a:xfrm>
            <a:off x="4182937" y="1453611"/>
            <a:ext cx="25221" cy="4215539"/>
          </a:xfrm>
          <a:prstGeom prst="line">
            <a:avLst/>
          </a:prstGeom>
          <a:ln w="19050">
            <a:solidFill>
              <a:schemeClr val="tx1"/>
            </a:solidFill>
          </a:ln>
          <a:effectLst>
            <a:outerShdw blurRad="50800" dist="38100" dir="2700000" algn="tl" rotWithShape="0">
              <a:prstClr val="black">
                <a:alpha val="40000"/>
              </a:prstClr>
            </a:outerShdw>
          </a:effectLst>
        </p:spPr>
        <p:style>
          <a:lnRef idx="2">
            <a:schemeClr val="accent1"/>
          </a:lnRef>
          <a:fillRef idx="0">
            <a:schemeClr val="accent1"/>
          </a:fillRef>
          <a:effectRef idx="1">
            <a:schemeClr val="accent1"/>
          </a:effectRef>
          <a:fontRef idx="minor">
            <a:schemeClr val="tx1"/>
          </a:fontRef>
        </p:style>
      </p:cxnSp>
      <p:sp>
        <p:nvSpPr>
          <p:cNvPr id="21" name="Line 5"/>
          <p:cNvSpPr>
            <a:spLocks noChangeShapeType="1"/>
          </p:cNvSpPr>
          <p:nvPr/>
        </p:nvSpPr>
        <p:spPr bwMode="auto">
          <a:xfrm>
            <a:off x="4553583" y="5431282"/>
            <a:ext cx="4151505" cy="0"/>
          </a:xfrm>
          <a:prstGeom prst="line">
            <a:avLst/>
          </a:prstGeom>
          <a:noFill/>
          <a:ln w="28575">
            <a:solidFill>
              <a:schemeClr val="tx1"/>
            </a:solidFill>
            <a:round/>
            <a:headEnd/>
            <a:tailEnd/>
          </a:ln>
          <a:effectLst/>
        </p:spPr>
        <p:txBody>
          <a:bodyPr>
            <a:prstTxWarp prst="textNoShape">
              <a:avLst/>
            </a:prstTxWarp>
          </a:bodyPr>
          <a:lstStyle/>
          <a:p>
            <a:endParaRPr lang="en-US">
              <a:latin typeface="Times New Roman" pitchFamily="18" charset="0"/>
              <a:cs typeface="Times New Roman" pitchFamily="18" charset="0"/>
            </a:endParaRPr>
          </a:p>
        </p:txBody>
      </p:sp>
      <p:sp>
        <p:nvSpPr>
          <p:cNvPr id="22" name="Rectangle 6"/>
          <p:cNvSpPr>
            <a:spLocks noChangeAspect="1" noChangeArrowheads="1"/>
          </p:cNvSpPr>
          <p:nvPr/>
        </p:nvSpPr>
        <p:spPr bwMode="auto">
          <a:xfrm>
            <a:off x="4952296" y="5494401"/>
            <a:ext cx="749692" cy="196977"/>
          </a:xfrm>
          <a:prstGeom prst="rect">
            <a:avLst/>
          </a:prstGeom>
          <a:noFill/>
          <a:ln w="9525">
            <a:noFill/>
            <a:miter lim="800000"/>
            <a:headEnd/>
            <a:tailEnd/>
          </a:ln>
        </p:spPr>
        <p:txBody>
          <a:bodyPr wrap="none" lIns="0" tIns="0" rIns="0" bIns="0">
            <a:prstTxWarp prst="textNoShape">
              <a:avLst/>
            </a:prstTxWarp>
            <a:spAutoFit/>
          </a:bodyPr>
          <a:lstStyle/>
          <a:p>
            <a:pPr algn="ctr">
              <a:lnSpc>
                <a:spcPct val="80000"/>
              </a:lnSpc>
            </a:pPr>
            <a:r>
              <a:rPr kumimoji="0" lang="en-US" sz="1600" b="0" dirty="0" smtClean="0">
                <a:solidFill>
                  <a:srgbClr val="000000"/>
                </a:solidFill>
                <a:latin typeface="Times New Roman" pitchFamily="18" charset="0"/>
                <a:cs typeface="Times New Roman" pitchFamily="18" charset="0"/>
              </a:rPr>
              <a:t>EFW </a:t>
            </a:r>
            <a:r>
              <a:rPr kumimoji="0" lang="en-US" sz="1600" b="0" dirty="0">
                <a:solidFill>
                  <a:srgbClr val="000000"/>
                </a:solidFill>
                <a:latin typeface="Times New Roman" pitchFamily="18" charset="0"/>
                <a:cs typeface="Times New Roman" pitchFamily="18" charset="0"/>
              </a:rPr>
              <a:t>&lt; 5</a:t>
            </a:r>
            <a:endParaRPr kumimoji="0" lang="en-US" sz="1600" b="0" dirty="0">
              <a:solidFill>
                <a:schemeClr val="tx1"/>
              </a:solidFill>
              <a:latin typeface="Times New Roman" pitchFamily="18" charset="0"/>
              <a:cs typeface="Times New Roman" pitchFamily="18" charset="0"/>
            </a:endParaRPr>
          </a:p>
        </p:txBody>
      </p:sp>
      <p:sp>
        <p:nvSpPr>
          <p:cNvPr id="23" name="Rectangle 7"/>
          <p:cNvSpPr>
            <a:spLocks noChangeAspect="1" noChangeArrowheads="1"/>
          </p:cNvSpPr>
          <p:nvPr/>
        </p:nvSpPr>
        <p:spPr bwMode="auto">
          <a:xfrm>
            <a:off x="7575354" y="5505958"/>
            <a:ext cx="749692" cy="196977"/>
          </a:xfrm>
          <a:prstGeom prst="rect">
            <a:avLst/>
          </a:prstGeom>
          <a:noFill/>
          <a:ln w="9525">
            <a:noFill/>
            <a:miter lim="800000"/>
            <a:headEnd/>
            <a:tailEnd/>
          </a:ln>
        </p:spPr>
        <p:txBody>
          <a:bodyPr wrap="none" lIns="0" tIns="0" rIns="0" bIns="0">
            <a:prstTxWarp prst="textNoShape">
              <a:avLst/>
            </a:prstTxWarp>
            <a:spAutoFit/>
          </a:bodyPr>
          <a:lstStyle/>
          <a:p>
            <a:pPr algn="ctr">
              <a:lnSpc>
                <a:spcPct val="80000"/>
              </a:lnSpc>
            </a:pPr>
            <a:r>
              <a:rPr kumimoji="0" lang="en-US" sz="1600" b="0" dirty="0" smtClean="0">
                <a:solidFill>
                  <a:srgbClr val="000000"/>
                </a:solidFill>
                <a:latin typeface="Times New Roman" pitchFamily="18" charset="0"/>
                <a:cs typeface="Times New Roman" pitchFamily="18" charset="0"/>
              </a:rPr>
              <a:t>EFW </a:t>
            </a:r>
            <a:r>
              <a:rPr kumimoji="0" lang="en-US" sz="1600" b="0" dirty="0">
                <a:solidFill>
                  <a:srgbClr val="000000"/>
                </a:solidFill>
                <a:latin typeface="Times New Roman" pitchFamily="18" charset="0"/>
                <a:cs typeface="Times New Roman" pitchFamily="18" charset="0"/>
              </a:rPr>
              <a:t>&gt; 7</a:t>
            </a:r>
          </a:p>
        </p:txBody>
      </p:sp>
      <p:grpSp>
        <p:nvGrpSpPr>
          <p:cNvPr id="24" name="Group 30"/>
          <p:cNvGrpSpPr>
            <a:grpSpLocks/>
          </p:cNvGrpSpPr>
          <p:nvPr/>
        </p:nvGrpSpPr>
        <p:grpSpPr bwMode="auto">
          <a:xfrm>
            <a:off x="4804950" y="4266057"/>
            <a:ext cx="1017587" cy="1096963"/>
            <a:chOff x="1273" y="1576"/>
            <a:chExt cx="641" cy="691"/>
          </a:xfrm>
        </p:grpSpPr>
        <p:sp>
          <p:nvSpPr>
            <p:cNvPr id="25" name="Rectangle 10"/>
            <p:cNvSpPr>
              <a:spLocks noChangeArrowheads="1"/>
            </p:cNvSpPr>
            <p:nvPr/>
          </p:nvSpPr>
          <p:spPr bwMode="auto">
            <a:xfrm>
              <a:off x="1273" y="1757"/>
              <a:ext cx="641" cy="510"/>
            </a:xfrm>
            <a:prstGeom prst="rect">
              <a:avLst/>
            </a:prstGeom>
            <a:solidFill>
              <a:schemeClr val="accent3">
                <a:lumMod val="40000"/>
                <a:lumOff val="60000"/>
              </a:schemeClr>
            </a:solidFill>
            <a:ln w="19050">
              <a:solidFill>
                <a:schemeClr val="tx1"/>
              </a:solidFill>
              <a:miter lim="800000"/>
              <a:headEnd/>
              <a:tailEnd/>
            </a:ln>
            <a:effectLst>
              <a:outerShdw blurRad="50800" dist="38100" dir="2700000" algn="tl" rotWithShape="0">
                <a:prstClr val="black">
                  <a:alpha val="40000"/>
                </a:prstClr>
              </a:outerShdw>
            </a:effectLst>
          </p:spPr>
          <p:txBody>
            <a:bodyPr wrap="none" anchor="ctr">
              <a:prstTxWarp prst="textNoShape">
                <a:avLst/>
              </a:prstTxWarp>
            </a:bodyPr>
            <a:lstStyle/>
            <a:p>
              <a:endParaRPr lang="en-US">
                <a:latin typeface="Times New Roman" pitchFamily="18" charset="0"/>
                <a:cs typeface="Times New Roman" pitchFamily="18" charset="0"/>
              </a:endParaRPr>
            </a:p>
          </p:txBody>
        </p:sp>
        <p:sp>
          <p:nvSpPr>
            <p:cNvPr id="26" name="Rectangle 11"/>
            <p:cNvSpPr>
              <a:spLocks noChangeAspect="1" noChangeArrowheads="1"/>
            </p:cNvSpPr>
            <p:nvPr/>
          </p:nvSpPr>
          <p:spPr bwMode="auto">
            <a:xfrm>
              <a:off x="1395" y="1576"/>
              <a:ext cx="334" cy="155"/>
            </a:xfrm>
            <a:prstGeom prst="rect">
              <a:avLst/>
            </a:prstGeom>
            <a:noFill/>
            <a:ln w="9525">
              <a:noFill/>
              <a:miter lim="800000"/>
              <a:headEnd/>
              <a:tailEnd/>
            </a:ln>
          </p:spPr>
          <p:txBody>
            <a:bodyPr wrap="none" lIns="0" tIns="0" rIns="0" bIns="0">
              <a:prstTxWarp prst="textNoShape">
                <a:avLst/>
              </a:prstTxWarp>
              <a:spAutoFit/>
            </a:bodyPr>
            <a:lstStyle/>
            <a:p>
              <a:pPr algn="r"/>
              <a:r>
                <a:rPr kumimoji="0" lang="en-US" sz="1600" b="0" dirty="0" smtClean="0">
                  <a:solidFill>
                    <a:srgbClr val="000000"/>
                  </a:solidFill>
                  <a:latin typeface="Times New Roman" pitchFamily="18" charset="0"/>
                  <a:cs typeface="Times New Roman" pitchFamily="18" charset="0"/>
                </a:rPr>
                <a:t>0.07%</a:t>
              </a:r>
              <a:endParaRPr kumimoji="0" lang="en-US" sz="1600" b="0" dirty="0">
                <a:solidFill>
                  <a:schemeClr val="tx1"/>
                </a:solidFill>
                <a:latin typeface="Times New Roman" pitchFamily="18" charset="0"/>
                <a:cs typeface="Times New Roman" pitchFamily="18" charset="0"/>
              </a:endParaRPr>
            </a:p>
          </p:txBody>
        </p:sp>
      </p:grpSp>
      <p:grpSp>
        <p:nvGrpSpPr>
          <p:cNvPr id="27" name="Group 27"/>
          <p:cNvGrpSpPr>
            <a:grpSpLocks/>
          </p:cNvGrpSpPr>
          <p:nvPr/>
        </p:nvGrpSpPr>
        <p:grpSpPr bwMode="auto">
          <a:xfrm>
            <a:off x="7429976" y="2129282"/>
            <a:ext cx="1017588" cy="3233738"/>
            <a:chOff x="3612" y="228"/>
            <a:chExt cx="641" cy="2037"/>
          </a:xfrm>
        </p:grpSpPr>
        <p:sp>
          <p:nvSpPr>
            <p:cNvPr id="28" name="Rectangle 13"/>
            <p:cNvSpPr>
              <a:spLocks noChangeArrowheads="1"/>
            </p:cNvSpPr>
            <p:nvPr/>
          </p:nvSpPr>
          <p:spPr bwMode="auto">
            <a:xfrm>
              <a:off x="3612" y="399"/>
              <a:ext cx="641" cy="1866"/>
            </a:xfrm>
            <a:prstGeom prst="rect">
              <a:avLst/>
            </a:prstGeom>
            <a:solidFill>
              <a:schemeClr val="accent3">
                <a:lumMod val="40000"/>
                <a:lumOff val="60000"/>
              </a:schemeClr>
            </a:solidFill>
            <a:ln w="19050">
              <a:solidFill>
                <a:schemeClr val="tx1"/>
              </a:solidFill>
              <a:miter lim="800000"/>
              <a:headEnd/>
              <a:tailEnd/>
            </a:ln>
            <a:effectLst>
              <a:outerShdw blurRad="50800" dist="38100" dir="2700000" algn="tl" rotWithShape="0">
                <a:prstClr val="black">
                  <a:alpha val="40000"/>
                </a:prstClr>
              </a:outerShdw>
            </a:effectLst>
          </p:spPr>
          <p:txBody>
            <a:bodyPr wrap="none" anchor="ctr">
              <a:prstTxWarp prst="textNoShape">
                <a:avLst/>
              </a:prstTxWarp>
            </a:bodyPr>
            <a:lstStyle/>
            <a:p>
              <a:endParaRPr lang="en-US">
                <a:latin typeface="Times New Roman" pitchFamily="18" charset="0"/>
                <a:cs typeface="Times New Roman" pitchFamily="18" charset="0"/>
              </a:endParaRPr>
            </a:p>
          </p:txBody>
        </p:sp>
        <p:sp>
          <p:nvSpPr>
            <p:cNvPr id="29" name="Rectangle 14"/>
            <p:cNvSpPr>
              <a:spLocks noChangeAspect="1" noChangeArrowheads="1"/>
            </p:cNvSpPr>
            <p:nvPr/>
          </p:nvSpPr>
          <p:spPr bwMode="auto">
            <a:xfrm>
              <a:off x="3797" y="228"/>
              <a:ext cx="334" cy="155"/>
            </a:xfrm>
            <a:prstGeom prst="rect">
              <a:avLst/>
            </a:prstGeom>
            <a:noFill/>
            <a:ln w="9525">
              <a:noFill/>
              <a:miter lim="800000"/>
              <a:headEnd/>
              <a:tailEnd/>
            </a:ln>
          </p:spPr>
          <p:txBody>
            <a:bodyPr wrap="none" lIns="0" tIns="0" rIns="0" bIns="0">
              <a:prstTxWarp prst="textNoShape">
                <a:avLst/>
              </a:prstTxWarp>
              <a:spAutoFit/>
            </a:bodyPr>
            <a:lstStyle/>
            <a:p>
              <a:pPr algn="r"/>
              <a:r>
                <a:rPr kumimoji="0" lang="en-US" sz="1600" b="0" dirty="0" smtClean="0">
                  <a:solidFill>
                    <a:srgbClr val="000000"/>
                  </a:solidFill>
                  <a:latin typeface="Times New Roman" pitchFamily="18" charset="0"/>
                  <a:cs typeface="Times New Roman" pitchFamily="18" charset="0"/>
                </a:rPr>
                <a:t>0.25%</a:t>
              </a:r>
              <a:endParaRPr kumimoji="0" lang="en-US" sz="1600" b="0" dirty="0">
                <a:solidFill>
                  <a:schemeClr val="tx1"/>
                </a:solidFill>
                <a:latin typeface="Times New Roman" pitchFamily="18" charset="0"/>
                <a:cs typeface="Times New Roman" pitchFamily="18" charset="0"/>
              </a:endParaRPr>
            </a:p>
          </p:txBody>
        </p:sp>
      </p:grpSp>
      <p:sp>
        <p:nvSpPr>
          <p:cNvPr id="30" name="Rectangle 18"/>
          <p:cNvSpPr>
            <a:spLocks noChangeAspect="1" noChangeArrowheads="1"/>
          </p:cNvSpPr>
          <p:nvPr/>
        </p:nvSpPr>
        <p:spPr bwMode="auto">
          <a:xfrm>
            <a:off x="4638608" y="1453611"/>
            <a:ext cx="3795912" cy="747897"/>
          </a:xfrm>
          <a:prstGeom prst="rect">
            <a:avLst/>
          </a:prstGeom>
          <a:noFill/>
          <a:ln w="9525">
            <a:noFill/>
            <a:miter lim="800000"/>
            <a:headEnd/>
            <a:tailEnd/>
          </a:ln>
        </p:spPr>
        <p:txBody>
          <a:bodyPr wrap="none" lIns="0" tIns="0" rIns="0" bIns="0">
            <a:prstTxWarp prst="textNoShape">
              <a:avLst/>
            </a:prstTxWarp>
            <a:spAutoFit/>
          </a:bodyPr>
          <a:lstStyle/>
          <a:p>
            <a:pPr algn="ctr">
              <a:lnSpc>
                <a:spcPct val="90000"/>
              </a:lnSpc>
            </a:pPr>
            <a:r>
              <a:rPr kumimoji="0" lang="en-US" sz="1800" b="1" i="1" dirty="0">
                <a:solidFill>
                  <a:srgbClr val="000000"/>
                </a:solidFill>
                <a:latin typeface="Times New Roman" pitchFamily="18" charset="0"/>
                <a:cs typeface="Times New Roman" pitchFamily="18" charset="0"/>
              </a:rPr>
              <a:t>Change in Growth </a:t>
            </a:r>
            <a:r>
              <a:rPr lang="en-US" b="1" i="1" dirty="0">
                <a:solidFill>
                  <a:srgbClr val="000000"/>
                </a:solidFill>
                <a:latin typeface="Times New Roman" pitchFamily="18" charset="0"/>
                <a:cs typeface="Times New Roman" pitchFamily="18" charset="0"/>
              </a:rPr>
              <a:t>Rate Per </a:t>
            </a:r>
            <a:br>
              <a:rPr lang="en-US" b="1" i="1" dirty="0">
                <a:solidFill>
                  <a:srgbClr val="000000"/>
                </a:solidFill>
                <a:latin typeface="Times New Roman" pitchFamily="18" charset="0"/>
                <a:cs typeface="Times New Roman" pitchFamily="18" charset="0"/>
              </a:rPr>
            </a:br>
            <a:r>
              <a:rPr lang="en-US" b="1" i="1" dirty="0" smtClean="0">
                <a:solidFill>
                  <a:srgbClr val="000000"/>
                </a:solidFill>
                <a:latin typeface="Times New Roman" pitchFamily="18" charset="0"/>
                <a:cs typeface="Times New Roman" pitchFamily="18" charset="0"/>
              </a:rPr>
              <a:t>Percentage-</a:t>
            </a:r>
            <a:r>
              <a:rPr kumimoji="0" lang="en-US" sz="1800" b="1" i="1" dirty="0" smtClean="0">
                <a:solidFill>
                  <a:srgbClr val="000000"/>
                </a:solidFill>
                <a:latin typeface="Times New Roman" pitchFamily="18" charset="0"/>
                <a:cs typeface="Times New Roman" pitchFamily="18" charset="0"/>
              </a:rPr>
              <a:t>Point Change </a:t>
            </a:r>
            <a:r>
              <a:rPr kumimoji="0" lang="en-US" sz="1800" b="1" i="1" dirty="0">
                <a:solidFill>
                  <a:srgbClr val="000000"/>
                </a:solidFill>
                <a:latin typeface="Times New Roman" pitchFamily="18" charset="0"/>
                <a:cs typeface="Times New Roman" pitchFamily="18" charset="0"/>
              </a:rPr>
              <a:t>in </a:t>
            </a:r>
            <a:r>
              <a:rPr kumimoji="0" lang="en-US" sz="1800" b="1" i="1" dirty="0" smtClean="0">
                <a:solidFill>
                  <a:srgbClr val="000000"/>
                </a:solidFill>
                <a:latin typeface="Times New Roman" pitchFamily="18" charset="0"/>
                <a:cs typeface="Times New Roman" pitchFamily="18" charset="0"/>
              </a:rPr>
              <a:t>Investment</a:t>
            </a:r>
            <a:r>
              <a:rPr lang="en-US" dirty="0">
                <a:solidFill>
                  <a:srgbClr val="000000"/>
                </a:solidFill>
                <a:latin typeface="Times New Roman" pitchFamily="18" charset="0"/>
                <a:cs typeface="Times New Roman" pitchFamily="18" charset="0"/>
              </a:rPr>
              <a:t/>
            </a:r>
            <a:br>
              <a:rPr lang="en-US" dirty="0">
                <a:solidFill>
                  <a:srgbClr val="000000"/>
                </a:solidFill>
                <a:latin typeface="Times New Roman" pitchFamily="18" charset="0"/>
                <a:cs typeface="Times New Roman" pitchFamily="18" charset="0"/>
              </a:rPr>
            </a:br>
            <a:r>
              <a:rPr lang="en-US" dirty="0" smtClean="0">
                <a:solidFill>
                  <a:srgbClr val="000000"/>
                </a:solidFill>
                <a:latin typeface="Times New Roman" pitchFamily="18" charset="0"/>
                <a:cs typeface="Times New Roman" pitchFamily="18" charset="0"/>
              </a:rPr>
              <a:t>(</a:t>
            </a:r>
            <a:r>
              <a:rPr kumimoji="0" lang="en-US" sz="1800" i="1" dirty="0" smtClean="0">
                <a:solidFill>
                  <a:srgbClr val="000000"/>
                </a:solidFill>
                <a:latin typeface="Times New Roman" pitchFamily="18" charset="0"/>
                <a:cs typeface="Times New Roman" pitchFamily="18" charset="0"/>
              </a:rPr>
              <a:t>1980 </a:t>
            </a:r>
            <a:r>
              <a:rPr kumimoji="0" lang="en-US" sz="1800" i="1" dirty="0">
                <a:solidFill>
                  <a:srgbClr val="000000"/>
                </a:solidFill>
                <a:latin typeface="Times New Roman" pitchFamily="18" charset="0"/>
                <a:cs typeface="Times New Roman" pitchFamily="18" charset="0"/>
              </a:rPr>
              <a:t>– </a:t>
            </a:r>
            <a:r>
              <a:rPr kumimoji="0" lang="en-US" sz="1800" i="1" dirty="0" smtClean="0">
                <a:solidFill>
                  <a:srgbClr val="000000"/>
                </a:solidFill>
                <a:latin typeface="Times New Roman" pitchFamily="18" charset="0"/>
                <a:cs typeface="Times New Roman" pitchFamily="18" charset="0"/>
              </a:rPr>
              <a:t>2005)</a:t>
            </a:r>
            <a:endParaRPr kumimoji="0" lang="en-US" sz="1800" i="1" dirty="0">
              <a:solidFill>
                <a:schemeClr val="tx1"/>
              </a:solidFill>
              <a:latin typeface="Times New Roman" pitchFamily="18" charset="0"/>
              <a:cs typeface="Times New Roman" pitchFamily="18" charset="0"/>
            </a:endParaRPr>
          </a:p>
        </p:txBody>
      </p:sp>
      <p:sp>
        <p:nvSpPr>
          <p:cNvPr id="31" name="Rectangle 19"/>
          <p:cNvSpPr>
            <a:spLocks noChangeAspect="1" noChangeArrowheads="1"/>
          </p:cNvSpPr>
          <p:nvPr/>
        </p:nvSpPr>
        <p:spPr bwMode="auto">
          <a:xfrm>
            <a:off x="6259515" y="5498401"/>
            <a:ext cx="754502" cy="196977"/>
          </a:xfrm>
          <a:prstGeom prst="rect">
            <a:avLst/>
          </a:prstGeom>
          <a:noFill/>
          <a:ln w="9525">
            <a:noFill/>
            <a:miter lim="800000"/>
            <a:headEnd/>
            <a:tailEnd/>
          </a:ln>
        </p:spPr>
        <p:txBody>
          <a:bodyPr wrap="none" lIns="0" tIns="0" rIns="0" bIns="0">
            <a:prstTxWarp prst="textNoShape">
              <a:avLst/>
            </a:prstTxWarp>
            <a:spAutoFit/>
          </a:bodyPr>
          <a:lstStyle/>
          <a:p>
            <a:pPr algn="ctr">
              <a:lnSpc>
                <a:spcPct val="80000"/>
              </a:lnSpc>
            </a:pPr>
            <a:r>
              <a:rPr kumimoji="0" lang="en-US" sz="1600" b="0" dirty="0" smtClean="0">
                <a:solidFill>
                  <a:srgbClr val="000000"/>
                </a:solidFill>
                <a:latin typeface="Times New Roman" pitchFamily="18" charset="0"/>
                <a:cs typeface="Times New Roman" pitchFamily="18" charset="0"/>
              </a:rPr>
              <a:t>EFW </a:t>
            </a:r>
            <a:r>
              <a:rPr kumimoji="0" lang="en-US" sz="1600" b="0" dirty="0">
                <a:solidFill>
                  <a:srgbClr val="000000"/>
                </a:solidFill>
                <a:latin typeface="Times New Roman" pitchFamily="18" charset="0"/>
                <a:cs typeface="Times New Roman" pitchFamily="18" charset="0"/>
              </a:rPr>
              <a:t>5-7</a:t>
            </a:r>
          </a:p>
        </p:txBody>
      </p:sp>
      <p:grpSp>
        <p:nvGrpSpPr>
          <p:cNvPr id="32" name="Group 29"/>
          <p:cNvGrpSpPr>
            <a:grpSpLocks/>
          </p:cNvGrpSpPr>
          <p:nvPr/>
        </p:nvGrpSpPr>
        <p:grpSpPr bwMode="auto">
          <a:xfrm>
            <a:off x="6117463" y="3189732"/>
            <a:ext cx="1017587" cy="2173288"/>
            <a:chOff x="2427" y="899"/>
            <a:chExt cx="641" cy="1369"/>
          </a:xfrm>
        </p:grpSpPr>
        <p:sp>
          <p:nvSpPr>
            <p:cNvPr id="33" name="Rectangle 21"/>
            <p:cNvSpPr>
              <a:spLocks noChangeArrowheads="1"/>
            </p:cNvSpPr>
            <p:nvPr/>
          </p:nvSpPr>
          <p:spPr bwMode="auto">
            <a:xfrm>
              <a:off x="2427" y="1075"/>
              <a:ext cx="641" cy="1193"/>
            </a:xfrm>
            <a:prstGeom prst="rect">
              <a:avLst/>
            </a:prstGeom>
            <a:solidFill>
              <a:schemeClr val="accent3">
                <a:lumMod val="40000"/>
                <a:lumOff val="60000"/>
              </a:schemeClr>
            </a:solidFill>
            <a:ln w="19050">
              <a:solidFill>
                <a:schemeClr val="tx1"/>
              </a:solidFill>
              <a:miter lim="800000"/>
              <a:headEnd/>
              <a:tailEnd/>
            </a:ln>
            <a:effectLst>
              <a:outerShdw blurRad="50800" dist="38100" dir="2700000" algn="tl" rotWithShape="0">
                <a:prstClr val="black">
                  <a:alpha val="40000"/>
                </a:prstClr>
              </a:outerShdw>
            </a:effectLst>
          </p:spPr>
          <p:txBody>
            <a:bodyPr wrap="none" anchor="ctr">
              <a:prstTxWarp prst="textNoShape">
                <a:avLst/>
              </a:prstTxWarp>
            </a:bodyPr>
            <a:lstStyle/>
            <a:p>
              <a:endParaRPr lang="en-US">
                <a:latin typeface="Times New Roman" pitchFamily="18" charset="0"/>
                <a:cs typeface="Times New Roman" pitchFamily="18" charset="0"/>
              </a:endParaRPr>
            </a:p>
          </p:txBody>
        </p:sp>
        <p:sp>
          <p:nvSpPr>
            <p:cNvPr id="34" name="Rectangle 22"/>
            <p:cNvSpPr>
              <a:spLocks noChangeAspect="1" noChangeArrowheads="1"/>
            </p:cNvSpPr>
            <p:nvPr/>
          </p:nvSpPr>
          <p:spPr bwMode="auto">
            <a:xfrm>
              <a:off x="2605" y="899"/>
              <a:ext cx="334" cy="155"/>
            </a:xfrm>
            <a:prstGeom prst="rect">
              <a:avLst/>
            </a:prstGeom>
            <a:noFill/>
            <a:ln w="9525">
              <a:noFill/>
              <a:miter lim="800000"/>
              <a:headEnd/>
              <a:tailEnd/>
            </a:ln>
          </p:spPr>
          <p:txBody>
            <a:bodyPr wrap="none" lIns="0" tIns="0" rIns="0" bIns="0">
              <a:prstTxWarp prst="textNoShape">
                <a:avLst/>
              </a:prstTxWarp>
              <a:spAutoFit/>
            </a:bodyPr>
            <a:lstStyle/>
            <a:p>
              <a:pPr algn="r"/>
              <a:r>
                <a:rPr kumimoji="0" lang="en-US" sz="1600" b="0" dirty="0" smtClean="0">
                  <a:solidFill>
                    <a:srgbClr val="000000"/>
                  </a:solidFill>
                  <a:latin typeface="Times New Roman" pitchFamily="18" charset="0"/>
                  <a:cs typeface="Times New Roman" pitchFamily="18" charset="0"/>
                </a:rPr>
                <a:t>0.16%</a:t>
              </a:r>
              <a:endParaRPr kumimoji="0" lang="en-US" sz="1600" b="0" dirty="0">
                <a:solidFill>
                  <a:schemeClr val="tx1"/>
                </a:solidFill>
                <a:latin typeface="Times New Roman" pitchFamily="18" charset="0"/>
                <a:cs typeface="Times New Roman" pitchFamily="18" charset="0"/>
              </a:endParaRPr>
            </a:p>
          </p:txBody>
        </p:sp>
      </p:grpSp>
    </p:spTree>
    <p:extLst>
      <p:ext uri="{BB962C8B-B14F-4D97-AF65-F5344CB8AC3E}">
        <p14:creationId xmlns:p14="http://schemas.microsoft.com/office/powerpoint/2010/main" val="13613144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61">
                                            <p:txEl>
                                              <p:pRg st="0" end="0"/>
                                            </p:txEl>
                                          </p:spTgt>
                                        </p:tgtEl>
                                        <p:attrNameLst>
                                          <p:attrName>style.visibility</p:attrName>
                                        </p:attrNameLst>
                                      </p:cBhvr>
                                      <p:to>
                                        <p:strVal val="visible"/>
                                      </p:to>
                                    </p:set>
                                    <p:animEffect transition="in" filter="fade">
                                      <p:cBhvr>
                                        <p:cTn id="7" dur="500"/>
                                        <p:tgtEl>
                                          <p:spTgt spid="61">
                                            <p:txEl>
                                              <p:pRg st="0" end="0"/>
                                            </p:txEl>
                                          </p:spTgt>
                                        </p:tgtEl>
                                      </p:cBhvr>
                                    </p:animEffect>
                                    <p:anim calcmode="lin" valueType="num">
                                      <p:cBhvr>
                                        <p:cTn id="8" dur="500" fill="hold"/>
                                        <p:tgtEl>
                                          <p:spTgt spid="61">
                                            <p:txEl>
                                              <p:pRg st="0" end="0"/>
                                            </p:txEl>
                                          </p:spTgt>
                                        </p:tgtEl>
                                        <p:attrNameLst>
                                          <p:attrName>ppt_x</p:attrName>
                                        </p:attrNameLst>
                                      </p:cBhvr>
                                      <p:tavLst>
                                        <p:tav tm="0">
                                          <p:val>
                                            <p:strVal val="#ppt_x"/>
                                          </p:val>
                                        </p:tav>
                                        <p:tav tm="100000">
                                          <p:val>
                                            <p:strVal val="#ppt_x"/>
                                          </p:val>
                                        </p:tav>
                                      </p:tavLst>
                                    </p:anim>
                                    <p:anim calcmode="lin" valueType="num">
                                      <p:cBhvr>
                                        <p:cTn id="9" dur="500" fill="hold"/>
                                        <p:tgtEl>
                                          <p:spTgt spid="61">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17" presetClass="entr" presetSubtype="4" fill="hold" nodeType="afterEffect">
                                  <p:stCondLst>
                                    <p:cond delay="0"/>
                                  </p:stCondLst>
                                  <p:childTnLst>
                                    <p:set>
                                      <p:cBhvr>
                                        <p:cTn id="12" dur="1" fill="hold">
                                          <p:stCondLst>
                                            <p:cond delay="0"/>
                                          </p:stCondLst>
                                        </p:cTn>
                                        <p:tgtEl>
                                          <p:spTgt spid="24"/>
                                        </p:tgtEl>
                                        <p:attrNameLst>
                                          <p:attrName>style.visibility</p:attrName>
                                        </p:attrNameLst>
                                      </p:cBhvr>
                                      <p:to>
                                        <p:strVal val="visible"/>
                                      </p:to>
                                    </p:set>
                                    <p:anim calcmode="lin" valueType="num">
                                      <p:cBhvr>
                                        <p:cTn id="13" dur="500" fill="hold"/>
                                        <p:tgtEl>
                                          <p:spTgt spid="24"/>
                                        </p:tgtEl>
                                        <p:attrNameLst>
                                          <p:attrName>ppt_x</p:attrName>
                                        </p:attrNameLst>
                                      </p:cBhvr>
                                      <p:tavLst>
                                        <p:tav tm="0">
                                          <p:val>
                                            <p:strVal val="#ppt_x"/>
                                          </p:val>
                                        </p:tav>
                                        <p:tav tm="100000">
                                          <p:val>
                                            <p:strVal val="#ppt_x"/>
                                          </p:val>
                                        </p:tav>
                                      </p:tavLst>
                                    </p:anim>
                                    <p:anim calcmode="lin" valueType="num">
                                      <p:cBhvr>
                                        <p:cTn id="14" dur="500" fill="hold"/>
                                        <p:tgtEl>
                                          <p:spTgt spid="24"/>
                                        </p:tgtEl>
                                        <p:attrNameLst>
                                          <p:attrName>ppt_y</p:attrName>
                                        </p:attrNameLst>
                                      </p:cBhvr>
                                      <p:tavLst>
                                        <p:tav tm="0">
                                          <p:val>
                                            <p:strVal val="#ppt_y+#ppt_h/2"/>
                                          </p:val>
                                        </p:tav>
                                        <p:tav tm="100000">
                                          <p:val>
                                            <p:strVal val="#ppt_y"/>
                                          </p:val>
                                        </p:tav>
                                      </p:tavLst>
                                    </p:anim>
                                    <p:anim calcmode="lin" valueType="num">
                                      <p:cBhvr>
                                        <p:cTn id="15" dur="500" fill="hold"/>
                                        <p:tgtEl>
                                          <p:spTgt spid="24"/>
                                        </p:tgtEl>
                                        <p:attrNameLst>
                                          <p:attrName>ppt_w</p:attrName>
                                        </p:attrNameLst>
                                      </p:cBhvr>
                                      <p:tavLst>
                                        <p:tav tm="0">
                                          <p:val>
                                            <p:strVal val="#ppt_w"/>
                                          </p:val>
                                        </p:tav>
                                        <p:tav tm="100000">
                                          <p:val>
                                            <p:strVal val="#ppt_w"/>
                                          </p:val>
                                        </p:tav>
                                      </p:tavLst>
                                    </p:anim>
                                    <p:anim calcmode="lin" valueType="num">
                                      <p:cBhvr>
                                        <p:cTn id="16" dur="500" fill="hold"/>
                                        <p:tgtEl>
                                          <p:spTgt spid="24"/>
                                        </p:tgtEl>
                                        <p:attrNameLst>
                                          <p:attrName>ppt_h</p:attrName>
                                        </p:attrNameLst>
                                      </p:cBhvr>
                                      <p:tavLst>
                                        <p:tav tm="0">
                                          <p:val>
                                            <p:fltVal val="0"/>
                                          </p:val>
                                        </p:tav>
                                        <p:tav tm="100000">
                                          <p:val>
                                            <p:strVal val="#ppt_h"/>
                                          </p:val>
                                        </p:tav>
                                      </p:tavLst>
                                    </p:anim>
                                  </p:childTnLst>
                                </p:cTn>
                              </p:par>
                              <p:par>
                                <p:cTn id="17" presetID="9" presetClass="entr" presetSubtype="0" fill="hold" grpId="0" nodeType="withEffect">
                                  <p:stCondLst>
                                    <p:cond delay="0"/>
                                  </p:stCondLst>
                                  <p:childTnLst>
                                    <p:set>
                                      <p:cBhvr>
                                        <p:cTn id="18" dur="1" fill="hold">
                                          <p:stCondLst>
                                            <p:cond delay="0"/>
                                          </p:stCondLst>
                                        </p:cTn>
                                        <p:tgtEl>
                                          <p:spTgt spid="30"/>
                                        </p:tgtEl>
                                        <p:attrNameLst>
                                          <p:attrName>style.visibility</p:attrName>
                                        </p:attrNameLst>
                                      </p:cBhvr>
                                      <p:to>
                                        <p:strVal val="visible"/>
                                      </p:to>
                                    </p:set>
                                    <p:animEffect transition="in" filter="dissolve">
                                      <p:cBhvr>
                                        <p:cTn id="19" dur="500"/>
                                        <p:tgtEl>
                                          <p:spTgt spid="30"/>
                                        </p:tgtEl>
                                      </p:cBhvr>
                                    </p:animEffect>
                                  </p:childTnLst>
                                </p:cTn>
                              </p:par>
                            </p:childTnLst>
                          </p:cTn>
                        </p:par>
                        <p:par>
                          <p:cTn id="20" fill="hold">
                            <p:stCondLst>
                              <p:cond delay="1000"/>
                            </p:stCondLst>
                            <p:childTnLst>
                              <p:par>
                                <p:cTn id="21" presetID="17" presetClass="entr" presetSubtype="4" fill="hold" nodeType="afterEffect">
                                  <p:stCondLst>
                                    <p:cond delay="0"/>
                                  </p:stCondLst>
                                  <p:childTnLst>
                                    <p:set>
                                      <p:cBhvr>
                                        <p:cTn id="22" dur="1" fill="hold">
                                          <p:stCondLst>
                                            <p:cond delay="0"/>
                                          </p:stCondLst>
                                        </p:cTn>
                                        <p:tgtEl>
                                          <p:spTgt spid="32"/>
                                        </p:tgtEl>
                                        <p:attrNameLst>
                                          <p:attrName>style.visibility</p:attrName>
                                        </p:attrNameLst>
                                      </p:cBhvr>
                                      <p:to>
                                        <p:strVal val="visible"/>
                                      </p:to>
                                    </p:set>
                                    <p:anim calcmode="lin" valueType="num">
                                      <p:cBhvr>
                                        <p:cTn id="23" dur="500" fill="hold"/>
                                        <p:tgtEl>
                                          <p:spTgt spid="32"/>
                                        </p:tgtEl>
                                        <p:attrNameLst>
                                          <p:attrName>ppt_x</p:attrName>
                                        </p:attrNameLst>
                                      </p:cBhvr>
                                      <p:tavLst>
                                        <p:tav tm="0">
                                          <p:val>
                                            <p:strVal val="#ppt_x"/>
                                          </p:val>
                                        </p:tav>
                                        <p:tav tm="100000">
                                          <p:val>
                                            <p:strVal val="#ppt_x"/>
                                          </p:val>
                                        </p:tav>
                                      </p:tavLst>
                                    </p:anim>
                                    <p:anim calcmode="lin" valueType="num">
                                      <p:cBhvr>
                                        <p:cTn id="24" dur="500" fill="hold"/>
                                        <p:tgtEl>
                                          <p:spTgt spid="32"/>
                                        </p:tgtEl>
                                        <p:attrNameLst>
                                          <p:attrName>ppt_y</p:attrName>
                                        </p:attrNameLst>
                                      </p:cBhvr>
                                      <p:tavLst>
                                        <p:tav tm="0">
                                          <p:val>
                                            <p:strVal val="#ppt_y+#ppt_h/2"/>
                                          </p:val>
                                        </p:tav>
                                        <p:tav tm="100000">
                                          <p:val>
                                            <p:strVal val="#ppt_y"/>
                                          </p:val>
                                        </p:tav>
                                      </p:tavLst>
                                    </p:anim>
                                    <p:anim calcmode="lin" valueType="num">
                                      <p:cBhvr>
                                        <p:cTn id="25" dur="500" fill="hold"/>
                                        <p:tgtEl>
                                          <p:spTgt spid="32"/>
                                        </p:tgtEl>
                                        <p:attrNameLst>
                                          <p:attrName>ppt_w</p:attrName>
                                        </p:attrNameLst>
                                      </p:cBhvr>
                                      <p:tavLst>
                                        <p:tav tm="0">
                                          <p:val>
                                            <p:strVal val="#ppt_w"/>
                                          </p:val>
                                        </p:tav>
                                        <p:tav tm="100000">
                                          <p:val>
                                            <p:strVal val="#ppt_w"/>
                                          </p:val>
                                        </p:tav>
                                      </p:tavLst>
                                    </p:anim>
                                    <p:anim calcmode="lin" valueType="num">
                                      <p:cBhvr>
                                        <p:cTn id="26" dur="500" fill="hold"/>
                                        <p:tgtEl>
                                          <p:spTgt spid="32"/>
                                        </p:tgtEl>
                                        <p:attrNameLst>
                                          <p:attrName>ppt_h</p:attrName>
                                        </p:attrNameLst>
                                      </p:cBhvr>
                                      <p:tavLst>
                                        <p:tav tm="0">
                                          <p:val>
                                            <p:fltVal val="0"/>
                                          </p:val>
                                        </p:tav>
                                        <p:tav tm="100000">
                                          <p:val>
                                            <p:strVal val="#ppt_h"/>
                                          </p:val>
                                        </p:tav>
                                      </p:tavLst>
                                    </p:anim>
                                  </p:childTnLst>
                                </p:cTn>
                              </p:par>
                            </p:childTnLst>
                          </p:cTn>
                        </p:par>
                        <p:par>
                          <p:cTn id="27" fill="hold">
                            <p:stCondLst>
                              <p:cond delay="1500"/>
                            </p:stCondLst>
                            <p:childTnLst>
                              <p:par>
                                <p:cTn id="28" presetID="17" presetClass="entr" presetSubtype="4" fill="hold" nodeType="afterEffect">
                                  <p:stCondLst>
                                    <p:cond delay="0"/>
                                  </p:stCondLst>
                                  <p:childTnLst>
                                    <p:set>
                                      <p:cBhvr>
                                        <p:cTn id="29" dur="1" fill="hold">
                                          <p:stCondLst>
                                            <p:cond delay="0"/>
                                          </p:stCondLst>
                                        </p:cTn>
                                        <p:tgtEl>
                                          <p:spTgt spid="27"/>
                                        </p:tgtEl>
                                        <p:attrNameLst>
                                          <p:attrName>style.visibility</p:attrName>
                                        </p:attrNameLst>
                                      </p:cBhvr>
                                      <p:to>
                                        <p:strVal val="visible"/>
                                      </p:to>
                                    </p:set>
                                    <p:anim calcmode="lin" valueType="num">
                                      <p:cBhvr>
                                        <p:cTn id="30" dur="500" fill="hold"/>
                                        <p:tgtEl>
                                          <p:spTgt spid="27"/>
                                        </p:tgtEl>
                                        <p:attrNameLst>
                                          <p:attrName>ppt_x</p:attrName>
                                        </p:attrNameLst>
                                      </p:cBhvr>
                                      <p:tavLst>
                                        <p:tav tm="0">
                                          <p:val>
                                            <p:strVal val="#ppt_x"/>
                                          </p:val>
                                        </p:tav>
                                        <p:tav tm="100000">
                                          <p:val>
                                            <p:strVal val="#ppt_x"/>
                                          </p:val>
                                        </p:tav>
                                      </p:tavLst>
                                    </p:anim>
                                    <p:anim calcmode="lin" valueType="num">
                                      <p:cBhvr>
                                        <p:cTn id="31" dur="500" fill="hold"/>
                                        <p:tgtEl>
                                          <p:spTgt spid="27"/>
                                        </p:tgtEl>
                                        <p:attrNameLst>
                                          <p:attrName>ppt_y</p:attrName>
                                        </p:attrNameLst>
                                      </p:cBhvr>
                                      <p:tavLst>
                                        <p:tav tm="0">
                                          <p:val>
                                            <p:strVal val="#ppt_y+#ppt_h/2"/>
                                          </p:val>
                                        </p:tav>
                                        <p:tav tm="100000">
                                          <p:val>
                                            <p:strVal val="#ppt_y"/>
                                          </p:val>
                                        </p:tav>
                                      </p:tavLst>
                                    </p:anim>
                                    <p:anim calcmode="lin" valueType="num">
                                      <p:cBhvr>
                                        <p:cTn id="32" dur="500" fill="hold"/>
                                        <p:tgtEl>
                                          <p:spTgt spid="27"/>
                                        </p:tgtEl>
                                        <p:attrNameLst>
                                          <p:attrName>ppt_w</p:attrName>
                                        </p:attrNameLst>
                                      </p:cBhvr>
                                      <p:tavLst>
                                        <p:tav tm="0">
                                          <p:val>
                                            <p:strVal val="#ppt_w"/>
                                          </p:val>
                                        </p:tav>
                                        <p:tav tm="100000">
                                          <p:val>
                                            <p:strVal val="#ppt_w"/>
                                          </p:val>
                                        </p:tav>
                                      </p:tavLst>
                                    </p:anim>
                                    <p:anim calcmode="lin" valueType="num">
                                      <p:cBhvr>
                                        <p:cTn id="33" dur="500" fill="hold"/>
                                        <p:tgtEl>
                                          <p:spTgt spid="27"/>
                                        </p:tgtEl>
                                        <p:attrNameLst>
                                          <p:attrName>ppt_h</p:attrName>
                                        </p:attrNameLst>
                                      </p:cBhvr>
                                      <p:tavLst>
                                        <p:tav tm="0">
                                          <p:val>
                                            <p:fltVal val="0"/>
                                          </p:val>
                                        </p:tav>
                                        <p:tav tm="100000">
                                          <p:val>
                                            <p:strVal val="#ppt_h"/>
                                          </p:val>
                                        </p:tav>
                                      </p:tavLst>
                                    </p:anim>
                                  </p:childTnLst>
                                </p:cTn>
                              </p:par>
                            </p:childTnLst>
                          </p:cTn>
                        </p:par>
                        <p:par>
                          <p:cTn id="34" fill="hold">
                            <p:stCondLst>
                              <p:cond delay="2000"/>
                            </p:stCondLst>
                            <p:childTnLst>
                              <p:par>
                                <p:cTn id="35" presetID="42" presetClass="entr" presetSubtype="0" fill="hold" grpId="0" nodeType="afterEffect">
                                  <p:stCondLst>
                                    <p:cond delay="0"/>
                                  </p:stCondLst>
                                  <p:childTnLst>
                                    <p:set>
                                      <p:cBhvr>
                                        <p:cTn id="36" dur="1" fill="hold">
                                          <p:stCondLst>
                                            <p:cond delay="0"/>
                                          </p:stCondLst>
                                        </p:cTn>
                                        <p:tgtEl>
                                          <p:spTgt spid="61">
                                            <p:txEl>
                                              <p:pRg st="1" end="1"/>
                                            </p:txEl>
                                          </p:spTgt>
                                        </p:tgtEl>
                                        <p:attrNameLst>
                                          <p:attrName>style.visibility</p:attrName>
                                        </p:attrNameLst>
                                      </p:cBhvr>
                                      <p:to>
                                        <p:strVal val="visible"/>
                                      </p:to>
                                    </p:set>
                                    <p:animEffect transition="in" filter="fade">
                                      <p:cBhvr>
                                        <p:cTn id="37" dur="500"/>
                                        <p:tgtEl>
                                          <p:spTgt spid="61">
                                            <p:txEl>
                                              <p:pRg st="1" end="1"/>
                                            </p:txEl>
                                          </p:spTgt>
                                        </p:tgtEl>
                                      </p:cBhvr>
                                    </p:animEffect>
                                    <p:anim calcmode="lin" valueType="num">
                                      <p:cBhvr>
                                        <p:cTn id="38" dur="500" fill="hold"/>
                                        <p:tgtEl>
                                          <p:spTgt spid="61">
                                            <p:txEl>
                                              <p:pRg st="1" end="1"/>
                                            </p:txEl>
                                          </p:spTgt>
                                        </p:tgtEl>
                                        <p:attrNameLst>
                                          <p:attrName>ppt_x</p:attrName>
                                        </p:attrNameLst>
                                      </p:cBhvr>
                                      <p:tavLst>
                                        <p:tav tm="0">
                                          <p:val>
                                            <p:strVal val="#ppt_x"/>
                                          </p:val>
                                        </p:tav>
                                        <p:tav tm="100000">
                                          <p:val>
                                            <p:strVal val="#ppt_x"/>
                                          </p:val>
                                        </p:tav>
                                      </p:tavLst>
                                    </p:anim>
                                    <p:anim calcmode="lin" valueType="num">
                                      <p:cBhvr>
                                        <p:cTn id="39" dur="500" fill="hold"/>
                                        <p:tgtEl>
                                          <p:spTgt spid="61">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 grpId="0" uiExpand="1" build="p"/>
      <p:bldP spid="30"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91440" y="1568064"/>
            <a:ext cx="8932985" cy="4318431"/>
          </a:xfrm>
          <a:prstGeom prst="roundRect">
            <a:avLst>
              <a:gd name="adj" fmla="val 3590"/>
            </a:avLst>
          </a:prstGeom>
          <a:solidFill>
            <a:schemeClr val="bg1"/>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19569" y="484632"/>
            <a:ext cx="8904855" cy="835763"/>
          </a:xfrm>
        </p:spPr>
        <p:txBody>
          <a:bodyPr/>
          <a:lstStyle/>
          <a:p>
            <a:r>
              <a:rPr lang="en-US" dirty="0"/>
              <a:t>Economic Freedom – A Summary</a:t>
            </a:r>
          </a:p>
        </p:txBody>
      </p:sp>
      <p:sp>
        <p:nvSpPr>
          <p:cNvPr id="3" name="Content Placeholder 2"/>
          <p:cNvSpPr>
            <a:spLocks noGrp="1"/>
          </p:cNvSpPr>
          <p:nvPr>
            <p:ph idx="1"/>
          </p:nvPr>
        </p:nvSpPr>
        <p:spPr>
          <a:xfrm>
            <a:off x="140675" y="1530707"/>
            <a:ext cx="8883750" cy="4097642"/>
          </a:xfrm>
        </p:spPr>
        <p:txBody>
          <a:bodyPr/>
          <a:lstStyle/>
          <a:p>
            <a:pPr marL="231775" indent="-231775"/>
            <a:r>
              <a:rPr lang="en-US" sz="2600" dirty="0">
                <a:solidFill>
                  <a:srgbClr val="32302A"/>
                </a:solidFill>
              </a:rPr>
              <a:t>Countries with institutions and policies </a:t>
            </a:r>
            <a:r>
              <a:rPr lang="en-US" sz="2600" dirty="0" smtClean="0">
                <a:solidFill>
                  <a:srgbClr val="32302A"/>
                </a:solidFill>
              </a:rPr>
              <a:t>more </a:t>
            </a:r>
            <a:r>
              <a:rPr lang="en-US" sz="2600" dirty="0">
                <a:solidFill>
                  <a:srgbClr val="32302A"/>
                </a:solidFill>
              </a:rPr>
              <a:t>consistent with economic freedom </a:t>
            </a:r>
            <a:r>
              <a:rPr lang="en-US" sz="2600" dirty="0" smtClean="0">
                <a:solidFill>
                  <a:srgbClr val="32302A"/>
                </a:solidFill>
              </a:rPr>
              <a:t>(</a:t>
            </a:r>
            <a:r>
              <a:rPr lang="en-US" sz="2600" dirty="0">
                <a:solidFill>
                  <a:srgbClr val="32302A"/>
                </a:solidFill>
              </a:rPr>
              <a:t>as measured by the EFW index) have achieved …</a:t>
            </a:r>
          </a:p>
          <a:p>
            <a:pPr marL="631825" lvl="1" indent="-231775"/>
            <a:r>
              <a:rPr lang="en-US" dirty="0">
                <a:solidFill>
                  <a:srgbClr val="32302A"/>
                </a:solidFill>
              </a:rPr>
              <a:t>higher incomes per person,</a:t>
            </a:r>
          </a:p>
          <a:p>
            <a:pPr marL="631825" lvl="1" indent="-231775"/>
            <a:r>
              <a:rPr lang="en-US" dirty="0">
                <a:solidFill>
                  <a:srgbClr val="32302A"/>
                </a:solidFill>
              </a:rPr>
              <a:t>more rapid growth rates, </a:t>
            </a:r>
          </a:p>
          <a:p>
            <a:pPr marL="631825" lvl="1" indent="-231775"/>
            <a:r>
              <a:rPr lang="en-US" dirty="0">
                <a:solidFill>
                  <a:srgbClr val="32302A"/>
                </a:solidFill>
              </a:rPr>
              <a:t>lower poverty rates</a:t>
            </a:r>
          </a:p>
          <a:p>
            <a:pPr marL="631825" lvl="1" indent="-231775"/>
            <a:r>
              <a:rPr lang="en-US" dirty="0">
                <a:solidFill>
                  <a:srgbClr val="32302A"/>
                </a:solidFill>
              </a:rPr>
              <a:t>higher investment rates, and, </a:t>
            </a:r>
          </a:p>
          <a:p>
            <a:pPr marL="631825" lvl="1" indent="-231775"/>
            <a:r>
              <a:rPr lang="en-US" dirty="0">
                <a:solidFill>
                  <a:srgbClr val="32302A"/>
                </a:solidFill>
              </a:rPr>
              <a:t>greater productivity per unit of investment.</a:t>
            </a:r>
          </a:p>
        </p:txBody>
      </p:sp>
    </p:spTree>
    <p:extLst>
      <p:ext uri="{BB962C8B-B14F-4D97-AF65-F5344CB8AC3E}">
        <p14:creationId xmlns:p14="http://schemas.microsoft.com/office/powerpoint/2010/main" val="231867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up)">
                                      <p:cBhvr>
                                        <p:cTn id="7" dur="500"/>
                                        <p:tgtEl>
                                          <p:spTgt spid="3">
                                            <p:txEl>
                                              <p:pRg st="0" end="0"/>
                                            </p:txEl>
                                          </p:spTgt>
                                        </p:tgtEl>
                                      </p:cBhvr>
                                    </p:animEffect>
                                  </p:childTnLst>
                                </p:cTn>
                              </p:par>
                            </p:childTnLst>
                          </p:cTn>
                        </p:par>
                        <p:par>
                          <p:cTn id="8" fill="hold">
                            <p:stCondLst>
                              <p:cond delay="500"/>
                            </p:stCondLst>
                            <p:childTnLst>
                              <p:par>
                                <p:cTn id="9" presetID="22" presetClass="entr" presetSubtype="1" fill="hold"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wipe(up)">
                                      <p:cBhvr>
                                        <p:cTn id="11" dur="500"/>
                                        <p:tgtEl>
                                          <p:spTgt spid="3">
                                            <p:txEl>
                                              <p:pRg st="1" end="1"/>
                                            </p:txEl>
                                          </p:spTgt>
                                        </p:tgtEl>
                                      </p:cBhvr>
                                    </p:animEffect>
                                  </p:childTnLst>
                                </p:cTn>
                              </p:par>
                            </p:childTnLst>
                          </p:cTn>
                        </p:par>
                        <p:par>
                          <p:cTn id="12" fill="hold">
                            <p:stCondLst>
                              <p:cond delay="1000"/>
                            </p:stCondLst>
                            <p:childTnLst>
                              <p:par>
                                <p:cTn id="13" presetID="22" presetClass="entr" presetSubtype="1" fill="hold"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wipe(up)">
                                      <p:cBhvr>
                                        <p:cTn id="15" dur="500"/>
                                        <p:tgtEl>
                                          <p:spTgt spid="3">
                                            <p:txEl>
                                              <p:pRg st="2" end="2"/>
                                            </p:txEl>
                                          </p:spTgt>
                                        </p:tgtEl>
                                      </p:cBhvr>
                                    </p:animEffect>
                                  </p:childTnLst>
                                </p:cTn>
                              </p:par>
                            </p:childTnLst>
                          </p:cTn>
                        </p:par>
                        <p:par>
                          <p:cTn id="16" fill="hold">
                            <p:stCondLst>
                              <p:cond delay="1500"/>
                            </p:stCondLst>
                            <p:childTnLst>
                              <p:par>
                                <p:cTn id="17" presetID="22" presetClass="entr" presetSubtype="1" fill="hold"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wipe(up)">
                                      <p:cBhvr>
                                        <p:cTn id="19" dur="500"/>
                                        <p:tgtEl>
                                          <p:spTgt spid="3">
                                            <p:txEl>
                                              <p:pRg st="3" end="3"/>
                                            </p:txEl>
                                          </p:spTgt>
                                        </p:tgtEl>
                                      </p:cBhvr>
                                    </p:animEffect>
                                  </p:childTnLst>
                                </p:cTn>
                              </p:par>
                            </p:childTnLst>
                          </p:cTn>
                        </p:par>
                        <p:par>
                          <p:cTn id="20" fill="hold">
                            <p:stCondLst>
                              <p:cond delay="2000"/>
                            </p:stCondLst>
                            <p:childTnLst>
                              <p:par>
                                <p:cTn id="21" presetID="22" presetClass="entr" presetSubtype="1" fill="hold" nodeType="after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wipe(up)">
                                      <p:cBhvr>
                                        <p:cTn id="23" dur="500"/>
                                        <p:tgtEl>
                                          <p:spTgt spid="3">
                                            <p:txEl>
                                              <p:pRg st="4" end="4"/>
                                            </p:txEl>
                                          </p:spTgt>
                                        </p:tgtEl>
                                      </p:cBhvr>
                                    </p:animEffect>
                                  </p:childTnLst>
                                </p:cTn>
                              </p:par>
                            </p:childTnLst>
                          </p:cTn>
                        </p:par>
                        <p:par>
                          <p:cTn id="24" fill="hold">
                            <p:stCondLst>
                              <p:cond delay="2500"/>
                            </p:stCondLst>
                            <p:childTnLst>
                              <p:par>
                                <p:cTn id="25" presetID="22" presetClass="entr" presetSubtype="1" fill="hold" nodeType="after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wipe(up)">
                                      <p:cBhvr>
                                        <p:cTn id="2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chor="ctr"/>
          <a:lstStyle/>
          <a:p>
            <a:r>
              <a:rPr lang="en-US" dirty="0"/>
              <a:t>Is Institutional </a:t>
            </a:r>
            <a:br>
              <a:rPr lang="en-US" dirty="0"/>
            </a:br>
            <a:r>
              <a:rPr lang="en-US" dirty="0"/>
              <a:t>Change Possible?</a:t>
            </a:r>
          </a:p>
        </p:txBody>
      </p:sp>
    </p:spTree>
    <p:extLst>
      <p:ext uri="{BB962C8B-B14F-4D97-AF65-F5344CB8AC3E}">
        <p14:creationId xmlns:p14="http://schemas.microsoft.com/office/powerpoint/2010/main" val="142994954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119569" y="411481"/>
            <a:ext cx="8904855" cy="758952"/>
          </a:xfrm>
          <a:prstGeom prst="rect">
            <a:avLst/>
          </a:prstGeom>
        </p:spPr>
        <p:txBody>
          <a:bodyPr/>
          <a:lstStyle>
            <a:lvl1pPr algn="l" defTabSz="457200" rtl="0" eaLnBrk="1" latinLnBrk="0" hangingPunct="1">
              <a:spcBef>
                <a:spcPct val="0"/>
              </a:spcBef>
              <a:buNone/>
              <a:defRPr sz="3800" kern="1200">
                <a:solidFill>
                  <a:schemeClr val="bg1"/>
                </a:solidFill>
                <a:latin typeface="Century Schoolbook" pitchFamily="18" charset="0"/>
                <a:ea typeface="+mj-ea"/>
                <a:cs typeface="Times New Roman" pitchFamily="18" charset="0"/>
              </a:defRPr>
            </a:lvl1pPr>
          </a:lstStyle>
          <a:p>
            <a:r>
              <a:rPr lang="en-US" dirty="0"/>
              <a:t>The Influence of History</a:t>
            </a:r>
          </a:p>
        </p:txBody>
      </p:sp>
      <p:sp>
        <p:nvSpPr>
          <p:cNvPr id="4" name="Rounded Rectangle 3"/>
          <p:cNvSpPr/>
          <p:nvPr/>
        </p:nvSpPr>
        <p:spPr>
          <a:xfrm>
            <a:off x="91440" y="1572770"/>
            <a:ext cx="8932985" cy="4343400"/>
          </a:xfrm>
          <a:prstGeom prst="roundRect">
            <a:avLst>
              <a:gd name="adj" fmla="val 3590"/>
            </a:avLst>
          </a:prstGeom>
          <a:solidFill>
            <a:schemeClr val="bg1"/>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40675" y="1536194"/>
            <a:ext cx="8883750" cy="4498846"/>
          </a:xfrm>
        </p:spPr>
        <p:txBody>
          <a:bodyPr/>
          <a:lstStyle/>
          <a:p>
            <a:pPr marL="231775" indent="-231775"/>
            <a:r>
              <a:rPr lang="en-US" sz="2600" dirty="0">
                <a:solidFill>
                  <a:srgbClr val="32302A"/>
                </a:solidFill>
              </a:rPr>
              <a:t>Research indicates that history matters. </a:t>
            </a:r>
          </a:p>
          <a:p>
            <a:pPr marL="231775" indent="-231775"/>
            <a:r>
              <a:rPr lang="en-US" sz="2600" dirty="0">
                <a:solidFill>
                  <a:srgbClr val="32302A"/>
                </a:solidFill>
              </a:rPr>
              <a:t>Countries with colonial settlers who planned on staying tended to develop institutions and policies that protected individual property rights and limited the power of government. </a:t>
            </a:r>
          </a:p>
          <a:p>
            <a:pPr marL="631825" lvl="1" indent="-231775"/>
            <a:r>
              <a:rPr lang="en-US" dirty="0">
                <a:solidFill>
                  <a:srgbClr val="32302A"/>
                </a:solidFill>
              </a:rPr>
              <a:t>The United States, Canada, Australia, and New Zealand provide examples.</a:t>
            </a:r>
          </a:p>
        </p:txBody>
      </p:sp>
    </p:spTree>
    <p:extLst>
      <p:ext uri="{BB962C8B-B14F-4D97-AF65-F5344CB8AC3E}">
        <p14:creationId xmlns:p14="http://schemas.microsoft.com/office/powerpoint/2010/main" val="5317318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9"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0-#ppt_h/2"/>
                                          </p:val>
                                        </p:tav>
                                        <p:tav tm="100000">
                                          <p:val>
                                            <p:strVal val="#ppt_y"/>
                                          </p:val>
                                        </p:tav>
                                      </p:tavLst>
                                    </p:anim>
                                  </p:childTnLst>
                                </p:cTn>
                              </p:par>
                            </p:childTnLst>
                          </p:cTn>
                        </p:par>
                        <p:par>
                          <p:cTn id="9" fill="hold">
                            <p:stCondLst>
                              <p:cond delay="500"/>
                            </p:stCondLst>
                            <p:childTnLst>
                              <p:par>
                                <p:cTn id="10" presetID="2" presetClass="entr" presetSubtype="9" fill="hold" nodeType="after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additive="base">
                                        <p:cTn id="12"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3" dur="500" fill="hold"/>
                                        <p:tgtEl>
                                          <p:spTgt spid="3">
                                            <p:txEl>
                                              <p:pRg st="1" end="1"/>
                                            </p:txEl>
                                          </p:spTgt>
                                        </p:tgtEl>
                                        <p:attrNameLst>
                                          <p:attrName>ppt_y</p:attrName>
                                        </p:attrNameLst>
                                      </p:cBhvr>
                                      <p:tavLst>
                                        <p:tav tm="0">
                                          <p:val>
                                            <p:strVal val="0-#ppt_h/2"/>
                                          </p:val>
                                        </p:tav>
                                        <p:tav tm="100000">
                                          <p:val>
                                            <p:strVal val="#ppt_y"/>
                                          </p:val>
                                        </p:tav>
                                      </p:tavLst>
                                    </p:anim>
                                  </p:childTnLst>
                                </p:cTn>
                              </p:par>
                            </p:childTnLst>
                          </p:cTn>
                        </p:par>
                        <p:par>
                          <p:cTn id="14" fill="hold">
                            <p:stCondLst>
                              <p:cond delay="1000"/>
                            </p:stCondLst>
                            <p:childTnLst>
                              <p:par>
                                <p:cTn id="15" presetID="2" presetClass="entr" presetSubtype="9" fill="hold" nodeType="after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91440" y="1572770"/>
            <a:ext cx="8932985" cy="4343400"/>
          </a:xfrm>
          <a:prstGeom prst="roundRect">
            <a:avLst>
              <a:gd name="adj" fmla="val 3590"/>
            </a:avLst>
          </a:prstGeom>
          <a:solidFill>
            <a:schemeClr val="bg1"/>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40675" y="1536194"/>
            <a:ext cx="8883750" cy="4498846"/>
          </a:xfrm>
        </p:spPr>
        <p:txBody>
          <a:bodyPr/>
          <a:lstStyle/>
          <a:p>
            <a:pPr marL="231775" indent="-231775"/>
            <a:r>
              <a:rPr lang="en-US" sz="2600" dirty="0">
                <a:solidFill>
                  <a:srgbClr val="32302A"/>
                </a:solidFill>
              </a:rPr>
              <a:t>In contrast, colonizers settling in harsh climates or with short-term interests in the extraction of mineral resources were more likely to choose institutions that provided few limitations on the power of government and failed to provide for protection of ownership rights and unbiased enforcement of the law.</a:t>
            </a:r>
          </a:p>
          <a:p>
            <a:pPr marL="631825" lvl="1" indent="-231775"/>
            <a:r>
              <a:rPr lang="en-US" dirty="0">
                <a:solidFill>
                  <a:srgbClr val="32302A"/>
                </a:solidFill>
              </a:rPr>
              <a:t>Even after independence, protective institutions have been largely absent in </a:t>
            </a:r>
            <a:r>
              <a:rPr lang="en-US" dirty="0" smtClean="0">
                <a:solidFill>
                  <a:srgbClr val="32302A"/>
                </a:solidFill>
              </a:rPr>
              <a:t>Africa </a:t>
            </a:r>
            <a:r>
              <a:rPr lang="en-US" dirty="0">
                <a:solidFill>
                  <a:srgbClr val="32302A"/>
                </a:solidFill>
              </a:rPr>
              <a:t>and Latin America, where the European colonizers were primarily </a:t>
            </a:r>
            <a:r>
              <a:rPr lang="en-US" dirty="0" smtClean="0">
                <a:solidFill>
                  <a:srgbClr val="32302A"/>
                </a:solidFill>
              </a:rPr>
              <a:t>interested </a:t>
            </a:r>
            <a:r>
              <a:rPr lang="en-US" dirty="0">
                <a:solidFill>
                  <a:srgbClr val="32302A"/>
                </a:solidFill>
              </a:rPr>
              <a:t>in resource extraction.</a:t>
            </a:r>
          </a:p>
        </p:txBody>
      </p:sp>
      <p:sp>
        <p:nvSpPr>
          <p:cNvPr id="6" name="Title 1"/>
          <p:cNvSpPr>
            <a:spLocks noGrp="1"/>
          </p:cNvSpPr>
          <p:nvPr>
            <p:ph type="title"/>
          </p:nvPr>
        </p:nvSpPr>
        <p:spPr>
          <a:xfrm>
            <a:off x="119569" y="466407"/>
            <a:ext cx="8904855" cy="676594"/>
          </a:xfrm>
        </p:spPr>
        <p:txBody>
          <a:bodyPr/>
          <a:lstStyle/>
          <a:p>
            <a:r>
              <a:rPr lang="en-US" dirty="0"/>
              <a:t>The Influence of History</a:t>
            </a:r>
          </a:p>
        </p:txBody>
      </p:sp>
    </p:spTree>
    <p:extLst>
      <p:ext uri="{BB962C8B-B14F-4D97-AF65-F5344CB8AC3E}">
        <p14:creationId xmlns:p14="http://schemas.microsoft.com/office/powerpoint/2010/main" val="20734738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2"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12" fill="hold" nodeType="after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additive="base">
                                        <p:cTn id="12"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3"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91440" y="1572770"/>
            <a:ext cx="8932985" cy="4343400"/>
          </a:xfrm>
          <a:prstGeom prst="roundRect">
            <a:avLst>
              <a:gd name="adj" fmla="val 3590"/>
            </a:avLst>
          </a:prstGeom>
          <a:solidFill>
            <a:schemeClr val="bg1"/>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40675" y="1536194"/>
            <a:ext cx="8883750" cy="4498846"/>
          </a:xfrm>
        </p:spPr>
        <p:txBody>
          <a:bodyPr/>
          <a:lstStyle/>
          <a:p>
            <a:pPr marL="231775" indent="-231775"/>
            <a:r>
              <a:rPr lang="en-US" sz="2600" dirty="0">
                <a:solidFill>
                  <a:srgbClr val="32302A"/>
                </a:solidFill>
              </a:rPr>
              <a:t>While  no country can entirely escape its past, at least three factors have increased the likelihood of institutional change.</a:t>
            </a:r>
          </a:p>
          <a:p>
            <a:pPr marL="631825" lvl="1" indent="-231775"/>
            <a:r>
              <a:rPr lang="en-US" b="1" i="1" dirty="0">
                <a:solidFill>
                  <a:srgbClr val="32302A"/>
                </a:solidFill>
              </a:rPr>
              <a:t>The colonial era is </a:t>
            </a:r>
            <a:r>
              <a:rPr lang="en-US" b="1" i="1" dirty="0" smtClean="0">
                <a:solidFill>
                  <a:srgbClr val="32302A"/>
                </a:solidFill>
              </a:rPr>
              <a:t>over</a:t>
            </a:r>
            <a:r>
              <a:rPr lang="en-US" dirty="0" smtClean="0">
                <a:solidFill>
                  <a:srgbClr val="32302A"/>
                </a:solidFill>
              </a:rPr>
              <a:t> – </a:t>
            </a:r>
            <a:r>
              <a:rPr lang="en-US" dirty="0">
                <a:solidFill>
                  <a:srgbClr val="32302A"/>
                </a:solidFill>
              </a:rPr>
              <a:t>countries that were previously colonized by European powers are now in a position to </a:t>
            </a:r>
            <a:r>
              <a:rPr lang="en-US" dirty="0" smtClean="0">
                <a:solidFill>
                  <a:srgbClr val="32302A"/>
                </a:solidFill>
              </a:rPr>
              <a:t/>
            </a:r>
            <a:br>
              <a:rPr lang="en-US" dirty="0" smtClean="0">
                <a:solidFill>
                  <a:srgbClr val="32302A"/>
                </a:solidFill>
              </a:rPr>
            </a:br>
            <a:r>
              <a:rPr lang="en-US" dirty="0" smtClean="0">
                <a:solidFill>
                  <a:srgbClr val="32302A"/>
                </a:solidFill>
              </a:rPr>
              <a:t>make </a:t>
            </a:r>
            <a:r>
              <a:rPr lang="en-US" dirty="0">
                <a:solidFill>
                  <a:srgbClr val="32302A"/>
                </a:solidFill>
              </a:rPr>
              <a:t>their own institutional and policy choices.  </a:t>
            </a:r>
          </a:p>
          <a:p>
            <a:pPr marL="631825" lvl="1" indent="-231775"/>
            <a:r>
              <a:rPr lang="en-US" b="1" i="1" dirty="0">
                <a:solidFill>
                  <a:srgbClr val="32302A"/>
                </a:solidFill>
              </a:rPr>
              <a:t>The collapse of communism </a:t>
            </a:r>
            <a:r>
              <a:rPr lang="en-US" dirty="0">
                <a:solidFill>
                  <a:srgbClr val="32302A"/>
                </a:solidFill>
              </a:rPr>
              <a:t>has also expanded the opportunity for institutional change. </a:t>
            </a:r>
          </a:p>
          <a:p>
            <a:pPr marL="631825" lvl="1" indent="-231775"/>
            <a:r>
              <a:rPr lang="en-US" b="1" i="1" dirty="0">
                <a:solidFill>
                  <a:srgbClr val="32302A"/>
                </a:solidFill>
              </a:rPr>
              <a:t>Substantial reductions in transportation </a:t>
            </a:r>
            <a:r>
              <a:rPr lang="en-US" b="1" i="1" dirty="0" smtClean="0">
                <a:solidFill>
                  <a:srgbClr val="32302A"/>
                </a:solidFill>
              </a:rPr>
              <a:t>&amp; </a:t>
            </a:r>
            <a:r>
              <a:rPr lang="en-US" b="1" i="1" dirty="0">
                <a:solidFill>
                  <a:srgbClr val="32302A"/>
                </a:solidFill>
              </a:rPr>
              <a:t>communication costs </a:t>
            </a:r>
            <a:r>
              <a:rPr lang="en-US" dirty="0">
                <a:solidFill>
                  <a:srgbClr val="32302A"/>
                </a:solidFill>
              </a:rPr>
              <a:t>have increased the potential gains from the adoption </a:t>
            </a:r>
            <a:r>
              <a:rPr lang="en-US" dirty="0" smtClean="0">
                <a:solidFill>
                  <a:srgbClr val="32302A"/>
                </a:solidFill>
              </a:rPr>
              <a:t/>
            </a:r>
            <a:br>
              <a:rPr lang="en-US" dirty="0" smtClean="0">
                <a:solidFill>
                  <a:srgbClr val="32302A"/>
                </a:solidFill>
              </a:rPr>
            </a:br>
            <a:r>
              <a:rPr lang="en-US" dirty="0" smtClean="0">
                <a:solidFill>
                  <a:srgbClr val="32302A"/>
                </a:solidFill>
              </a:rPr>
              <a:t>of </a:t>
            </a:r>
            <a:r>
              <a:rPr lang="en-US" dirty="0">
                <a:solidFill>
                  <a:srgbClr val="32302A"/>
                </a:solidFill>
              </a:rPr>
              <a:t>sound institutions and policies.</a:t>
            </a:r>
          </a:p>
        </p:txBody>
      </p:sp>
      <p:sp>
        <p:nvSpPr>
          <p:cNvPr id="6" name="Title 1"/>
          <p:cNvSpPr>
            <a:spLocks noGrp="1"/>
          </p:cNvSpPr>
          <p:nvPr>
            <p:ph type="title"/>
          </p:nvPr>
        </p:nvSpPr>
        <p:spPr>
          <a:xfrm>
            <a:off x="119569" y="164654"/>
            <a:ext cx="8904855" cy="1234377"/>
          </a:xfrm>
        </p:spPr>
        <p:txBody>
          <a:bodyPr/>
          <a:lstStyle/>
          <a:p>
            <a:r>
              <a:rPr lang="en-US" dirty="0"/>
              <a:t>Three Factors That Now Make</a:t>
            </a:r>
            <a:br>
              <a:rPr lang="en-US" dirty="0"/>
            </a:br>
            <a:r>
              <a:rPr lang="en-US" dirty="0"/>
              <a:t> Institutional Change More Possible</a:t>
            </a:r>
          </a:p>
        </p:txBody>
      </p:sp>
    </p:spTree>
    <p:extLst>
      <p:ext uri="{BB962C8B-B14F-4D97-AF65-F5344CB8AC3E}">
        <p14:creationId xmlns:p14="http://schemas.microsoft.com/office/powerpoint/2010/main" val="10823339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9"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0-#ppt_h/2"/>
                                          </p:val>
                                        </p:tav>
                                        <p:tav tm="100000">
                                          <p:val>
                                            <p:strVal val="#ppt_y"/>
                                          </p:val>
                                        </p:tav>
                                      </p:tavLst>
                                    </p:anim>
                                  </p:childTnLst>
                                </p:cTn>
                              </p:par>
                            </p:childTnLst>
                          </p:cTn>
                        </p:par>
                        <p:par>
                          <p:cTn id="9" fill="hold">
                            <p:stCondLst>
                              <p:cond delay="500"/>
                            </p:stCondLst>
                            <p:childTnLst>
                              <p:par>
                                <p:cTn id="10" presetID="2" presetClass="entr" presetSubtype="9" fill="hold" grpId="0" nodeType="after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additive="base">
                                        <p:cTn id="12"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3" dur="500" fill="hold"/>
                                        <p:tgtEl>
                                          <p:spTgt spid="3">
                                            <p:txEl>
                                              <p:pRg st="1" end="1"/>
                                            </p:txEl>
                                          </p:spTgt>
                                        </p:tgtEl>
                                        <p:attrNameLst>
                                          <p:attrName>ppt_y</p:attrName>
                                        </p:attrNameLst>
                                      </p:cBhvr>
                                      <p:tavLst>
                                        <p:tav tm="0">
                                          <p:val>
                                            <p:strVal val="0-#ppt_h/2"/>
                                          </p:val>
                                        </p:tav>
                                        <p:tav tm="100000">
                                          <p:val>
                                            <p:strVal val="#ppt_y"/>
                                          </p:val>
                                        </p:tav>
                                      </p:tavLst>
                                    </p:anim>
                                  </p:childTnLst>
                                </p:cTn>
                              </p:par>
                            </p:childTnLst>
                          </p:cTn>
                        </p:par>
                        <p:par>
                          <p:cTn id="14" fill="hold">
                            <p:stCondLst>
                              <p:cond delay="1000"/>
                            </p:stCondLst>
                            <p:childTnLst>
                              <p:par>
                                <p:cTn id="15" presetID="2" presetClass="entr" presetSubtype="9" fill="hold" grpId="0" nodeType="after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0-#ppt_h/2"/>
                                          </p:val>
                                        </p:tav>
                                        <p:tav tm="100000">
                                          <p:val>
                                            <p:strVal val="#ppt_y"/>
                                          </p:val>
                                        </p:tav>
                                      </p:tavLst>
                                    </p:anim>
                                  </p:childTnLst>
                                </p:cTn>
                              </p:par>
                            </p:childTnLst>
                          </p:cTn>
                        </p:par>
                        <p:par>
                          <p:cTn id="19" fill="hold">
                            <p:stCondLst>
                              <p:cond delay="1500"/>
                            </p:stCondLst>
                            <p:childTnLst>
                              <p:par>
                                <p:cTn id="20" presetID="2" presetClass="entr" presetSubtype="9" fill="hold" grpId="0" nodeType="after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 calcmode="lin" valueType="num">
                                      <p:cBhvr additive="base">
                                        <p:cTn id="22"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3" dur="500" fill="hold"/>
                                        <p:tgtEl>
                                          <p:spTgt spid="3">
                                            <p:txEl>
                                              <p:pRg st="3" end="3"/>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91440" y="1572770"/>
            <a:ext cx="8932985" cy="4343400"/>
          </a:xfrm>
          <a:prstGeom prst="roundRect">
            <a:avLst>
              <a:gd name="adj" fmla="val 3590"/>
            </a:avLst>
          </a:prstGeom>
          <a:solidFill>
            <a:schemeClr val="bg1"/>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19569" y="155511"/>
            <a:ext cx="8904855" cy="667450"/>
          </a:xfrm>
        </p:spPr>
        <p:txBody>
          <a:bodyPr/>
          <a:lstStyle/>
          <a:p>
            <a:r>
              <a:rPr lang="en-US" dirty="0"/>
              <a:t>Measuring Cross-Country </a:t>
            </a:r>
            <a:br>
              <a:rPr lang="en-US" dirty="0"/>
            </a:br>
            <a:r>
              <a:rPr lang="en-US" dirty="0"/>
              <a:t>Differences in Income</a:t>
            </a:r>
          </a:p>
        </p:txBody>
      </p:sp>
      <p:sp>
        <p:nvSpPr>
          <p:cNvPr id="3" name="Content Placeholder 2"/>
          <p:cNvSpPr>
            <a:spLocks noGrp="1"/>
          </p:cNvSpPr>
          <p:nvPr>
            <p:ph idx="1"/>
          </p:nvPr>
        </p:nvSpPr>
        <p:spPr>
          <a:xfrm>
            <a:off x="140675" y="1536194"/>
            <a:ext cx="8883750" cy="4498846"/>
          </a:xfrm>
        </p:spPr>
        <p:txBody>
          <a:bodyPr/>
          <a:lstStyle/>
          <a:p>
            <a:pPr marL="231775" indent="-231775"/>
            <a:r>
              <a:rPr lang="en-US" sz="2400" dirty="0">
                <a:solidFill>
                  <a:srgbClr val="32302A"/>
                </a:solidFill>
              </a:rPr>
              <a:t>Countries use different currencies. Thus, the purchasing power </a:t>
            </a:r>
            <a:r>
              <a:rPr lang="en-US" sz="2400" dirty="0" smtClean="0">
                <a:solidFill>
                  <a:srgbClr val="32302A"/>
                </a:solidFill>
              </a:rPr>
              <a:t/>
            </a:r>
            <a:br>
              <a:rPr lang="en-US" sz="2400" dirty="0" smtClean="0">
                <a:solidFill>
                  <a:srgbClr val="32302A"/>
                </a:solidFill>
              </a:rPr>
            </a:br>
            <a:r>
              <a:rPr lang="en-US" sz="2400" dirty="0" smtClean="0">
                <a:solidFill>
                  <a:srgbClr val="32302A"/>
                </a:solidFill>
              </a:rPr>
              <a:t>of </a:t>
            </a:r>
            <a:r>
              <a:rPr lang="en-US" sz="2400" dirty="0">
                <a:solidFill>
                  <a:srgbClr val="32302A"/>
                </a:solidFill>
              </a:rPr>
              <a:t>different currencies must </a:t>
            </a:r>
            <a:r>
              <a:rPr lang="en-US" sz="2400" dirty="0" smtClean="0">
                <a:solidFill>
                  <a:srgbClr val="32302A"/>
                </a:solidFill>
              </a:rPr>
              <a:t>be </a:t>
            </a:r>
            <a:r>
              <a:rPr lang="en-US" sz="2400" dirty="0">
                <a:solidFill>
                  <a:srgbClr val="32302A"/>
                </a:solidFill>
              </a:rPr>
              <a:t>converted to a common denominator </a:t>
            </a:r>
            <a:r>
              <a:rPr lang="en-US" sz="2400" dirty="0" smtClean="0">
                <a:solidFill>
                  <a:srgbClr val="32302A"/>
                </a:solidFill>
              </a:rPr>
              <a:t/>
            </a:r>
            <a:br>
              <a:rPr lang="en-US" sz="2400" dirty="0" smtClean="0">
                <a:solidFill>
                  <a:srgbClr val="32302A"/>
                </a:solidFill>
              </a:rPr>
            </a:br>
            <a:r>
              <a:rPr lang="en-US" sz="2400" dirty="0" smtClean="0">
                <a:solidFill>
                  <a:srgbClr val="32302A"/>
                </a:solidFill>
              </a:rPr>
              <a:t>in </a:t>
            </a:r>
            <a:r>
              <a:rPr lang="en-US" sz="2400" dirty="0">
                <a:solidFill>
                  <a:srgbClr val="32302A"/>
                </a:solidFill>
              </a:rPr>
              <a:t>order to compare incomes in different countries.</a:t>
            </a:r>
          </a:p>
          <a:p>
            <a:pPr marL="231775" indent="-231775"/>
            <a:r>
              <a:rPr lang="en-US" sz="2400" dirty="0">
                <a:solidFill>
                  <a:srgbClr val="32302A"/>
                </a:solidFill>
              </a:rPr>
              <a:t>This could be done with exchange rates. </a:t>
            </a:r>
          </a:p>
          <a:p>
            <a:pPr marL="631825" lvl="1" indent="-231775"/>
            <a:r>
              <a:rPr lang="en-US" sz="2400" dirty="0">
                <a:solidFill>
                  <a:srgbClr val="32302A"/>
                </a:solidFill>
              </a:rPr>
              <a:t>But, exchange rates are influenced by capital movements and </a:t>
            </a:r>
            <a:r>
              <a:rPr lang="en-US" sz="2400" dirty="0" smtClean="0">
                <a:solidFill>
                  <a:srgbClr val="32302A"/>
                </a:solidFill>
              </a:rPr>
              <a:t/>
            </a:r>
            <a:br>
              <a:rPr lang="en-US" sz="2400" dirty="0" smtClean="0">
                <a:solidFill>
                  <a:srgbClr val="32302A"/>
                </a:solidFill>
              </a:rPr>
            </a:br>
            <a:r>
              <a:rPr lang="en-US" sz="2400" dirty="0" smtClean="0">
                <a:solidFill>
                  <a:srgbClr val="32302A"/>
                </a:solidFill>
              </a:rPr>
              <a:t>will </a:t>
            </a:r>
            <a:r>
              <a:rPr lang="en-US" sz="2400" dirty="0">
                <a:solidFill>
                  <a:srgbClr val="32302A"/>
                </a:solidFill>
              </a:rPr>
              <a:t>fail to reflect the prices </a:t>
            </a:r>
            <a:r>
              <a:rPr lang="en-US" sz="2400" dirty="0" smtClean="0">
                <a:solidFill>
                  <a:srgbClr val="32302A"/>
                </a:solidFill>
              </a:rPr>
              <a:t>of </a:t>
            </a:r>
            <a:r>
              <a:rPr lang="en-US" sz="2400" dirty="0">
                <a:solidFill>
                  <a:srgbClr val="32302A"/>
                </a:solidFill>
              </a:rPr>
              <a:t>goods not traded in international markets. </a:t>
            </a:r>
          </a:p>
          <a:p>
            <a:pPr marL="631825" lvl="1" indent="-231775"/>
            <a:r>
              <a:rPr lang="en-US" sz="2400" dirty="0">
                <a:solidFill>
                  <a:srgbClr val="32302A"/>
                </a:solidFill>
              </a:rPr>
              <a:t>They may be an inaccurate indicator of the purchasing power </a:t>
            </a:r>
            <a:r>
              <a:rPr lang="en-US" sz="2400" dirty="0" smtClean="0">
                <a:solidFill>
                  <a:srgbClr val="32302A"/>
                </a:solidFill>
              </a:rPr>
              <a:t/>
            </a:r>
            <a:br>
              <a:rPr lang="en-US" sz="2400" dirty="0" smtClean="0">
                <a:solidFill>
                  <a:srgbClr val="32302A"/>
                </a:solidFill>
              </a:rPr>
            </a:br>
            <a:r>
              <a:rPr lang="en-US" sz="2400" dirty="0" smtClean="0">
                <a:solidFill>
                  <a:srgbClr val="32302A"/>
                </a:solidFill>
              </a:rPr>
              <a:t>of </a:t>
            </a:r>
            <a:r>
              <a:rPr lang="en-US" sz="2400" dirty="0">
                <a:solidFill>
                  <a:srgbClr val="32302A"/>
                </a:solidFill>
              </a:rPr>
              <a:t>different currencies.</a:t>
            </a:r>
          </a:p>
          <a:p>
            <a:pPr marL="231775" indent="-231775"/>
            <a:r>
              <a:rPr lang="en-US" sz="2400" dirty="0">
                <a:solidFill>
                  <a:srgbClr val="32302A"/>
                </a:solidFill>
              </a:rPr>
              <a:t>Economists favor the purchasing power parity </a:t>
            </a:r>
            <a:r>
              <a:rPr lang="en-US" sz="2400" dirty="0" smtClean="0">
                <a:solidFill>
                  <a:srgbClr val="32302A"/>
                </a:solidFill>
              </a:rPr>
              <a:t>(</a:t>
            </a:r>
            <a:r>
              <a:rPr lang="en-US" sz="2400" b="1" i="1" dirty="0">
                <a:solidFill>
                  <a:srgbClr val="32302A"/>
                </a:solidFill>
              </a:rPr>
              <a:t>PPP</a:t>
            </a:r>
            <a:r>
              <a:rPr lang="en-US" sz="2400" dirty="0">
                <a:solidFill>
                  <a:srgbClr val="32302A"/>
                </a:solidFill>
              </a:rPr>
              <a:t>) method </a:t>
            </a:r>
            <a:r>
              <a:rPr lang="en-US" sz="2400" dirty="0" smtClean="0">
                <a:solidFill>
                  <a:srgbClr val="32302A"/>
                </a:solidFill>
              </a:rPr>
              <a:t>of </a:t>
            </a:r>
            <a:r>
              <a:rPr lang="en-US" sz="2400" dirty="0">
                <a:solidFill>
                  <a:srgbClr val="32302A"/>
                </a:solidFill>
              </a:rPr>
              <a:t>income comparisons.</a:t>
            </a:r>
          </a:p>
        </p:txBody>
      </p:sp>
    </p:spTree>
    <p:extLst>
      <p:ext uri="{BB962C8B-B14F-4D97-AF65-F5344CB8AC3E}">
        <p14:creationId xmlns:p14="http://schemas.microsoft.com/office/powerpoint/2010/main" val="34780850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par>
                          <p:cTn id="8" fill="hold">
                            <p:stCondLst>
                              <p:cond delay="500"/>
                            </p:stCondLst>
                            <p:childTnLst>
                              <p:par>
                                <p:cTn id="9" presetID="16" presetClass="entr" presetSubtype="21" fill="hold"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barn(inVertical)">
                                      <p:cBhvr>
                                        <p:cTn id="11" dur="500"/>
                                        <p:tgtEl>
                                          <p:spTgt spid="3">
                                            <p:txEl>
                                              <p:pRg st="1" end="1"/>
                                            </p:txEl>
                                          </p:spTgt>
                                        </p:tgtEl>
                                      </p:cBhvr>
                                    </p:animEffect>
                                  </p:childTnLst>
                                </p:cTn>
                              </p:par>
                            </p:childTnLst>
                          </p:cTn>
                        </p:par>
                        <p:par>
                          <p:cTn id="12" fill="hold">
                            <p:stCondLst>
                              <p:cond delay="1000"/>
                            </p:stCondLst>
                            <p:childTnLst>
                              <p:par>
                                <p:cTn id="13" presetID="16" presetClass="entr" presetSubtype="21" fill="hold"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barn(inVertical)">
                                      <p:cBhvr>
                                        <p:cTn id="15" dur="500"/>
                                        <p:tgtEl>
                                          <p:spTgt spid="3">
                                            <p:txEl>
                                              <p:pRg st="2" end="2"/>
                                            </p:txEl>
                                          </p:spTgt>
                                        </p:tgtEl>
                                      </p:cBhvr>
                                    </p:animEffect>
                                  </p:childTnLst>
                                </p:cTn>
                              </p:par>
                            </p:childTnLst>
                          </p:cTn>
                        </p:par>
                        <p:par>
                          <p:cTn id="16" fill="hold">
                            <p:stCondLst>
                              <p:cond delay="1500"/>
                            </p:stCondLst>
                            <p:childTnLst>
                              <p:par>
                                <p:cTn id="17" presetID="16" presetClass="entr" presetSubtype="21" fill="hold"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barn(inVertical)">
                                      <p:cBhvr>
                                        <p:cTn id="19" dur="500"/>
                                        <p:tgtEl>
                                          <p:spTgt spid="3">
                                            <p:txEl>
                                              <p:pRg st="3" end="3"/>
                                            </p:txEl>
                                          </p:spTgt>
                                        </p:tgtEl>
                                      </p:cBhvr>
                                    </p:animEffect>
                                  </p:childTnLst>
                                </p:cTn>
                              </p:par>
                            </p:childTnLst>
                          </p:cTn>
                        </p:par>
                        <p:par>
                          <p:cTn id="20" fill="hold">
                            <p:stCondLst>
                              <p:cond delay="2000"/>
                            </p:stCondLst>
                            <p:childTnLst>
                              <p:par>
                                <p:cTn id="21" presetID="16" presetClass="entr" presetSubtype="21" fill="hold" nodeType="after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barn(inVertical)">
                                      <p:cBhvr>
                                        <p:cTn id="23"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chor="ctr"/>
          <a:lstStyle/>
          <a:p>
            <a:r>
              <a:rPr lang="en-US" dirty="0"/>
              <a:t>Recent Institutional Change </a:t>
            </a:r>
            <a:br>
              <a:rPr lang="en-US" dirty="0"/>
            </a:br>
            <a:r>
              <a:rPr lang="en-US" dirty="0"/>
              <a:t>and Economic Performance</a:t>
            </a:r>
          </a:p>
        </p:txBody>
      </p:sp>
    </p:spTree>
    <p:extLst>
      <p:ext uri="{BB962C8B-B14F-4D97-AF65-F5344CB8AC3E}">
        <p14:creationId xmlns:p14="http://schemas.microsoft.com/office/powerpoint/2010/main" val="311707478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91440" y="1572770"/>
            <a:ext cx="8932985" cy="4343400"/>
          </a:xfrm>
          <a:prstGeom prst="roundRect">
            <a:avLst>
              <a:gd name="adj" fmla="val 3590"/>
            </a:avLst>
          </a:prstGeom>
          <a:solidFill>
            <a:schemeClr val="bg1"/>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40675" y="1536194"/>
            <a:ext cx="8883750" cy="4498846"/>
          </a:xfrm>
        </p:spPr>
        <p:txBody>
          <a:bodyPr/>
          <a:lstStyle/>
          <a:p>
            <a:pPr marL="231775" indent="-231775"/>
            <a:r>
              <a:rPr lang="en-US" sz="2600" dirty="0">
                <a:solidFill>
                  <a:srgbClr val="32302A"/>
                </a:solidFill>
              </a:rPr>
              <a:t>In the 1960s, Hong Kong and Singapore both began to liberalize their economies and by </a:t>
            </a:r>
            <a:r>
              <a:rPr lang="en-US" sz="2600" dirty="0" smtClean="0">
                <a:solidFill>
                  <a:srgbClr val="32302A"/>
                </a:solidFill>
              </a:rPr>
              <a:t>the </a:t>
            </a:r>
            <a:r>
              <a:rPr lang="en-US" sz="2600" dirty="0">
                <a:solidFill>
                  <a:srgbClr val="32302A"/>
                </a:solidFill>
              </a:rPr>
              <a:t>1970s they were among the world’s freest economies. </a:t>
            </a:r>
          </a:p>
          <a:p>
            <a:pPr marL="631825" lvl="1" indent="-231775"/>
            <a:r>
              <a:rPr lang="en-US" dirty="0">
                <a:solidFill>
                  <a:srgbClr val="32302A"/>
                </a:solidFill>
              </a:rPr>
              <a:t>In 1960, Hong Kong &amp; Singapore were poor; their income per capita was less than countries like Brazil, Argentina, </a:t>
            </a:r>
            <a:r>
              <a:rPr lang="en-US" dirty="0" smtClean="0">
                <a:solidFill>
                  <a:srgbClr val="32302A"/>
                </a:solidFill>
              </a:rPr>
              <a:t/>
            </a:r>
            <a:br>
              <a:rPr lang="en-US" dirty="0" smtClean="0">
                <a:solidFill>
                  <a:srgbClr val="32302A"/>
                </a:solidFill>
              </a:rPr>
            </a:br>
            <a:r>
              <a:rPr lang="en-US" dirty="0" smtClean="0">
                <a:solidFill>
                  <a:srgbClr val="32302A"/>
                </a:solidFill>
              </a:rPr>
              <a:t>and </a:t>
            </a:r>
            <a:r>
              <a:rPr lang="en-US" dirty="0">
                <a:solidFill>
                  <a:srgbClr val="32302A"/>
                </a:solidFill>
              </a:rPr>
              <a:t>Venezuela. </a:t>
            </a:r>
          </a:p>
          <a:p>
            <a:pPr marL="231775" indent="-231775"/>
            <a:r>
              <a:rPr lang="en-US" sz="2600" dirty="0">
                <a:solidFill>
                  <a:srgbClr val="32302A"/>
                </a:solidFill>
              </a:rPr>
              <a:t>Impressive growth has led to dramatic change. </a:t>
            </a:r>
          </a:p>
          <a:p>
            <a:pPr marL="631825" lvl="1" indent="-231775"/>
            <a:r>
              <a:rPr lang="en-US" dirty="0">
                <a:solidFill>
                  <a:srgbClr val="32302A"/>
                </a:solidFill>
              </a:rPr>
              <a:t>The per capita incomes of Hong Kong and Singapore are now much greater than Latin American countries and greater than many high-income economies of Western Europe.</a:t>
            </a:r>
          </a:p>
        </p:txBody>
      </p:sp>
      <p:sp>
        <p:nvSpPr>
          <p:cNvPr id="6" name="Title 1"/>
          <p:cNvSpPr>
            <a:spLocks noGrp="1"/>
          </p:cNvSpPr>
          <p:nvPr>
            <p:ph type="title"/>
          </p:nvPr>
        </p:nvSpPr>
        <p:spPr>
          <a:xfrm>
            <a:off x="119569" y="448119"/>
            <a:ext cx="8904855" cy="704026"/>
          </a:xfrm>
        </p:spPr>
        <p:txBody>
          <a:bodyPr/>
          <a:lstStyle/>
          <a:p>
            <a:r>
              <a:rPr lang="en-US" dirty="0"/>
              <a:t>Major Reformers During the 1960s</a:t>
            </a:r>
          </a:p>
        </p:txBody>
      </p:sp>
    </p:spTree>
    <p:extLst>
      <p:ext uri="{BB962C8B-B14F-4D97-AF65-F5344CB8AC3E}">
        <p14:creationId xmlns:p14="http://schemas.microsoft.com/office/powerpoint/2010/main" val="6154508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par>
                          <p:cTn id="8" fill="hold">
                            <p:stCondLst>
                              <p:cond delay="500"/>
                            </p:stCondLst>
                            <p:childTnLst>
                              <p:par>
                                <p:cTn id="9" presetID="14" presetClass="entr" presetSubtype="10"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1" dur="500"/>
                                        <p:tgtEl>
                                          <p:spTgt spid="3">
                                            <p:txEl>
                                              <p:pRg st="1" end="1"/>
                                            </p:txEl>
                                          </p:spTgt>
                                        </p:tgtEl>
                                      </p:cBhvr>
                                    </p:animEffect>
                                  </p:childTnLst>
                                </p:cTn>
                              </p:par>
                            </p:childTnLst>
                          </p:cTn>
                        </p:par>
                        <p:par>
                          <p:cTn id="12" fill="hold">
                            <p:stCondLst>
                              <p:cond delay="1000"/>
                            </p:stCondLst>
                            <p:childTnLst>
                              <p:par>
                                <p:cTn id="13" presetID="14" presetClass="entr" presetSubtype="10" fill="hold" grpId="0"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5" dur="500"/>
                                        <p:tgtEl>
                                          <p:spTgt spid="3">
                                            <p:txEl>
                                              <p:pRg st="2" end="2"/>
                                            </p:txEl>
                                          </p:spTgt>
                                        </p:tgtEl>
                                      </p:cBhvr>
                                    </p:animEffect>
                                  </p:childTnLst>
                                </p:cTn>
                              </p:par>
                            </p:childTnLst>
                          </p:cTn>
                        </p:par>
                        <p:par>
                          <p:cTn id="16" fill="hold">
                            <p:stCondLst>
                              <p:cond delay="1500"/>
                            </p:stCondLst>
                            <p:childTnLst>
                              <p:par>
                                <p:cTn id="17" presetID="14" presetClass="entr" presetSubtype="10" fill="hold" grpId="0"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randombar(horizontal)">
                                      <p:cBhvr>
                                        <p:cTn id="19"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91440" y="1572770"/>
            <a:ext cx="8932985" cy="4343400"/>
          </a:xfrm>
          <a:prstGeom prst="roundRect">
            <a:avLst>
              <a:gd name="adj" fmla="val 3590"/>
            </a:avLst>
          </a:prstGeom>
          <a:solidFill>
            <a:schemeClr val="bg1"/>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40675" y="1536194"/>
            <a:ext cx="8883750" cy="4498846"/>
          </a:xfrm>
        </p:spPr>
        <p:txBody>
          <a:bodyPr/>
          <a:lstStyle/>
          <a:p>
            <a:pPr marL="231775" indent="-231775"/>
            <a:r>
              <a:rPr lang="en-US" sz="2600" dirty="0">
                <a:solidFill>
                  <a:srgbClr val="32302A"/>
                </a:solidFill>
              </a:rPr>
              <a:t>In the 1970s, China and Chile each began instituting key reforms. At the time, both were among the least free economies in the world. The reform process has increased their EFW ratings substantially. </a:t>
            </a:r>
          </a:p>
          <a:p>
            <a:pPr marL="231775" indent="-231775"/>
            <a:r>
              <a:rPr lang="en-US" sz="2600" dirty="0">
                <a:solidFill>
                  <a:srgbClr val="32302A"/>
                </a:solidFill>
              </a:rPr>
              <a:t>The growth of </a:t>
            </a:r>
            <a:r>
              <a:rPr lang="en-US" sz="2600" dirty="0" smtClean="0">
                <a:solidFill>
                  <a:srgbClr val="32302A"/>
                </a:solidFill>
              </a:rPr>
              <a:t>each has </a:t>
            </a:r>
            <a:r>
              <a:rPr lang="en-US" sz="2600" dirty="0">
                <a:solidFill>
                  <a:srgbClr val="32302A"/>
                </a:solidFill>
              </a:rPr>
              <a:t>been impressive. </a:t>
            </a:r>
          </a:p>
          <a:p>
            <a:pPr marL="631825" lvl="1" indent="-231775"/>
            <a:r>
              <a:rPr lang="en-US" dirty="0">
                <a:solidFill>
                  <a:srgbClr val="32302A"/>
                </a:solidFill>
              </a:rPr>
              <a:t>China has been the world’s fastest growing economy </a:t>
            </a:r>
            <a:r>
              <a:rPr lang="en-US" dirty="0" smtClean="0">
                <a:solidFill>
                  <a:srgbClr val="32302A"/>
                </a:solidFill>
              </a:rPr>
              <a:t>during </a:t>
            </a:r>
            <a:r>
              <a:rPr lang="en-US" dirty="0">
                <a:solidFill>
                  <a:srgbClr val="32302A"/>
                </a:solidFill>
              </a:rPr>
              <a:t>the 1980-2009 period.</a:t>
            </a:r>
          </a:p>
          <a:p>
            <a:pPr marL="631825" lvl="1" indent="-231775"/>
            <a:r>
              <a:rPr lang="en-US" dirty="0">
                <a:solidFill>
                  <a:srgbClr val="32302A"/>
                </a:solidFill>
              </a:rPr>
              <a:t>Chile had an annual growth rate of 3.1% during the same period and now has the highest per capita income in Latin America. </a:t>
            </a:r>
          </a:p>
        </p:txBody>
      </p:sp>
      <p:sp>
        <p:nvSpPr>
          <p:cNvPr id="6" name="Title 1"/>
          <p:cNvSpPr>
            <a:spLocks noGrp="1"/>
          </p:cNvSpPr>
          <p:nvPr>
            <p:ph type="title"/>
          </p:nvPr>
        </p:nvSpPr>
        <p:spPr>
          <a:xfrm>
            <a:off x="119569" y="457263"/>
            <a:ext cx="8904855" cy="658306"/>
          </a:xfrm>
        </p:spPr>
        <p:txBody>
          <a:bodyPr/>
          <a:lstStyle/>
          <a:p>
            <a:r>
              <a:rPr lang="en-US" dirty="0"/>
              <a:t>Major Reformers During the 1970s</a:t>
            </a:r>
          </a:p>
        </p:txBody>
      </p:sp>
    </p:spTree>
    <p:extLst>
      <p:ext uri="{BB962C8B-B14F-4D97-AF65-F5344CB8AC3E}">
        <p14:creationId xmlns:p14="http://schemas.microsoft.com/office/powerpoint/2010/main" val="6154508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5"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vertical)">
                                      <p:cBhvr>
                                        <p:cTn id="7" dur="500"/>
                                        <p:tgtEl>
                                          <p:spTgt spid="3">
                                            <p:txEl>
                                              <p:pRg st="0" end="0"/>
                                            </p:txEl>
                                          </p:spTgt>
                                        </p:tgtEl>
                                      </p:cBhvr>
                                    </p:animEffect>
                                  </p:childTnLst>
                                </p:cTn>
                              </p:par>
                            </p:childTnLst>
                          </p:cTn>
                        </p:par>
                        <p:par>
                          <p:cTn id="8" fill="hold">
                            <p:stCondLst>
                              <p:cond delay="500"/>
                            </p:stCondLst>
                            <p:childTnLst>
                              <p:par>
                                <p:cTn id="9" presetID="14" presetClass="entr" presetSubtype="5"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randombar(vertical)">
                                      <p:cBhvr>
                                        <p:cTn id="11" dur="500"/>
                                        <p:tgtEl>
                                          <p:spTgt spid="3">
                                            <p:txEl>
                                              <p:pRg st="1" end="1"/>
                                            </p:txEl>
                                          </p:spTgt>
                                        </p:tgtEl>
                                      </p:cBhvr>
                                    </p:animEffect>
                                  </p:childTnLst>
                                </p:cTn>
                              </p:par>
                            </p:childTnLst>
                          </p:cTn>
                        </p:par>
                        <p:par>
                          <p:cTn id="12" fill="hold">
                            <p:stCondLst>
                              <p:cond delay="1000"/>
                            </p:stCondLst>
                            <p:childTnLst>
                              <p:par>
                                <p:cTn id="13" presetID="14" presetClass="entr" presetSubtype="5" fill="hold" grpId="0"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randombar(vertical)">
                                      <p:cBhvr>
                                        <p:cTn id="15" dur="500"/>
                                        <p:tgtEl>
                                          <p:spTgt spid="3">
                                            <p:txEl>
                                              <p:pRg st="2" end="2"/>
                                            </p:txEl>
                                          </p:spTgt>
                                        </p:tgtEl>
                                      </p:cBhvr>
                                    </p:animEffect>
                                  </p:childTnLst>
                                </p:cTn>
                              </p:par>
                            </p:childTnLst>
                          </p:cTn>
                        </p:par>
                        <p:par>
                          <p:cTn id="16" fill="hold">
                            <p:stCondLst>
                              <p:cond delay="1500"/>
                            </p:stCondLst>
                            <p:childTnLst>
                              <p:par>
                                <p:cTn id="17" presetID="14" presetClass="entr" presetSubtype="5" fill="hold" grpId="0"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randombar(vertical)">
                                      <p:cBhvr>
                                        <p:cTn id="19"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a:xfrm>
            <a:off x="92051" y="1255363"/>
            <a:ext cx="8977930" cy="4666174"/>
          </a:xfrm>
          <a:prstGeom prst="roundRect">
            <a:avLst>
              <a:gd name="adj" fmla="val 3590"/>
            </a:avLst>
          </a:prstGeom>
          <a:solidFill>
            <a:schemeClr val="bg1"/>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600" b="1"/>
          </a:p>
        </p:txBody>
      </p:sp>
      <p:sp>
        <p:nvSpPr>
          <p:cNvPr id="2" name="Title 1"/>
          <p:cNvSpPr>
            <a:spLocks noGrp="1"/>
          </p:cNvSpPr>
          <p:nvPr>
            <p:ph type="title"/>
          </p:nvPr>
        </p:nvSpPr>
        <p:spPr>
          <a:xfrm>
            <a:off x="119569" y="441697"/>
            <a:ext cx="8904855" cy="596684"/>
          </a:xfrm>
        </p:spPr>
        <p:txBody>
          <a:bodyPr/>
          <a:lstStyle/>
          <a:p>
            <a:r>
              <a:rPr lang="en-US" sz="3600" dirty="0"/>
              <a:t>The Reformers of the 1980s</a:t>
            </a:r>
          </a:p>
        </p:txBody>
      </p:sp>
      <p:sp>
        <p:nvSpPr>
          <p:cNvPr id="61" name="Text Box 10"/>
          <p:cNvSpPr txBox="1">
            <a:spLocks noChangeArrowheads="1"/>
          </p:cNvSpPr>
          <p:nvPr/>
        </p:nvSpPr>
        <p:spPr bwMode="auto">
          <a:xfrm>
            <a:off x="91401" y="1672217"/>
            <a:ext cx="2615223" cy="4001095"/>
          </a:xfrm>
          <a:prstGeom prst="rect">
            <a:avLst/>
          </a:prstGeom>
          <a:noFill/>
          <a:ln w="9525">
            <a:noFill/>
            <a:miter lim="800000"/>
            <a:headEnd/>
            <a:tailEnd/>
          </a:ln>
        </p:spPr>
        <p:txBody>
          <a:bodyPr wrap="square">
            <a:prstTxWarp prst="textNoShape">
              <a:avLst/>
            </a:prstTxWarp>
            <a:spAutoFit/>
          </a:bodyPr>
          <a:lstStyle/>
          <a:p>
            <a:pPr marL="115888" indent="-115888">
              <a:lnSpc>
                <a:spcPct val="90000"/>
              </a:lnSpc>
              <a:spcBef>
                <a:spcPct val="50000"/>
              </a:spcBef>
              <a:buFontTx/>
              <a:buChar char="•"/>
            </a:pPr>
            <a:r>
              <a:rPr lang="en-US" sz="2000" dirty="0">
                <a:latin typeface="Times New Roman" pitchFamily="18" charset="0"/>
                <a:cs typeface="Times New Roman" pitchFamily="18" charset="0"/>
              </a:rPr>
              <a:t>Data for the 8 major reformers of the </a:t>
            </a:r>
            <a:r>
              <a:rPr lang="en-US" sz="2000" dirty="0" smtClean="0">
                <a:latin typeface="Times New Roman" pitchFamily="18" charset="0"/>
                <a:cs typeface="Times New Roman" pitchFamily="18" charset="0"/>
              </a:rPr>
              <a:t/>
            </a:r>
            <a:br>
              <a:rPr lang="en-US" sz="2000" dirty="0" smtClean="0">
                <a:latin typeface="Times New Roman" pitchFamily="18" charset="0"/>
                <a:cs typeface="Times New Roman" pitchFamily="18" charset="0"/>
              </a:rPr>
            </a:br>
            <a:r>
              <a:rPr lang="en-US" sz="2000" dirty="0" smtClean="0">
                <a:latin typeface="Times New Roman" pitchFamily="18" charset="0"/>
                <a:cs typeface="Times New Roman" pitchFamily="18" charset="0"/>
              </a:rPr>
              <a:t>1980s is shown here. </a:t>
            </a:r>
            <a:endParaRPr lang="en-US" sz="2000" dirty="0">
              <a:latin typeface="Times New Roman" pitchFamily="18" charset="0"/>
              <a:cs typeface="Times New Roman" pitchFamily="18" charset="0"/>
            </a:endParaRPr>
          </a:p>
          <a:p>
            <a:pPr marL="115888" indent="-115888">
              <a:lnSpc>
                <a:spcPct val="90000"/>
              </a:lnSpc>
              <a:spcBef>
                <a:spcPct val="50000"/>
              </a:spcBef>
              <a:buFontTx/>
              <a:buChar char="•"/>
            </a:pPr>
            <a:r>
              <a:rPr lang="en-US" sz="2000" dirty="0">
                <a:latin typeface="Times New Roman" pitchFamily="18" charset="0"/>
                <a:cs typeface="Times New Roman" pitchFamily="18" charset="0"/>
              </a:rPr>
              <a:t>Since 1990, per capita income for </a:t>
            </a:r>
            <a:r>
              <a:rPr lang="en-US" sz="2000" dirty="0" smtClean="0">
                <a:latin typeface="Times New Roman" pitchFamily="18" charset="0"/>
                <a:cs typeface="Times New Roman" pitchFamily="18" charset="0"/>
              </a:rPr>
              <a:t>the </a:t>
            </a:r>
            <a:r>
              <a:rPr lang="en-US" sz="2000" dirty="0">
                <a:latin typeface="Times New Roman" pitchFamily="18" charset="0"/>
                <a:cs typeface="Times New Roman" pitchFamily="18" charset="0"/>
              </a:rPr>
              <a:t>1980s </a:t>
            </a:r>
            <a:r>
              <a:rPr lang="en-US" sz="2000" dirty="0" smtClean="0">
                <a:latin typeface="Times New Roman" pitchFamily="18" charset="0"/>
                <a:cs typeface="Times New Roman" pitchFamily="18" charset="0"/>
              </a:rPr>
              <a:t>reformers has </a:t>
            </a:r>
            <a:r>
              <a:rPr lang="en-US" sz="2000" dirty="0">
                <a:latin typeface="Times New Roman" pitchFamily="18" charset="0"/>
                <a:cs typeface="Times New Roman" pitchFamily="18" charset="0"/>
              </a:rPr>
              <a:t>grown at </a:t>
            </a:r>
            <a:r>
              <a:rPr lang="en-US" sz="2000" dirty="0" smtClean="0">
                <a:latin typeface="Times New Roman" pitchFamily="18" charset="0"/>
                <a:cs typeface="Times New Roman" pitchFamily="18" charset="0"/>
              </a:rPr>
              <a:t>an </a:t>
            </a:r>
            <a:r>
              <a:rPr lang="en-US" sz="2000" dirty="0">
                <a:latin typeface="Times New Roman" pitchFamily="18" charset="0"/>
                <a:cs typeface="Times New Roman" pitchFamily="18" charset="0"/>
              </a:rPr>
              <a:t>average annual rate </a:t>
            </a:r>
            <a:r>
              <a:rPr lang="en-US" sz="2000" dirty="0" smtClean="0">
                <a:latin typeface="Times New Roman" pitchFamily="18" charset="0"/>
                <a:cs typeface="Times New Roman" pitchFamily="18" charset="0"/>
              </a:rPr>
              <a:t>of </a:t>
            </a:r>
            <a:r>
              <a:rPr lang="en-US" sz="2000" dirty="0">
                <a:latin typeface="Times New Roman" pitchFamily="18" charset="0"/>
                <a:cs typeface="Times New Roman" pitchFamily="18" charset="0"/>
              </a:rPr>
              <a:t>2.6%. </a:t>
            </a:r>
          </a:p>
          <a:p>
            <a:pPr marL="115888" indent="-115888">
              <a:lnSpc>
                <a:spcPct val="90000"/>
              </a:lnSpc>
              <a:spcBef>
                <a:spcPct val="50000"/>
              </a:spcBef>
              <a:buFontTx/>
              <a:buChar char="•"/>
            </a:pPr>
            <a:r>
              <a:rPr lang="en-US" sz="2000" dirty="0">
                <a:latin typeface="Times New Roman" pitchFamily="18" charset="0"/>
                <a:cs typeface="Times New Roman" pitchFamily="18" charset="0"/>
              </a:rPr>
              <a:t>The growth rates </a:t>
            </a:r>
            <a:r>
              <a:rPr lang="en-US" sz="2000" dirty="0" smtClean="0">
                <a:latin typeface="Times New Roman" pitchFamily="18" charset="0"/>
                <a:cs typeface="Times New Roman" pitchFamily="18" charset="0"/>
              </a:rPr>
              <a:t/>
            </a:r>
            <a:br>
              <a:rPr lang="en-US" sz="2000" dirty="0" smtClean="0">
                <a:latin typeface="Times New Roman" pitchFamily="18" charset="0"/>
                <a:cs typeface="Times New Roman" pitchFamily="18" charset="0"/>
              </a:rPr>
            </a:br>
            <a:r>
              <a:rPr lang="en-US" sz="2000" dirty="0" smtClean="0">
                <a:latin typeface="Times New Roman" pitchFamily="18" charset="0"/>
                <a:cs typeface="Times New Roman" pitchFamily="18" charset="0"/>
              </a:rPr>
              <a:t>of </a:t>
            </a:r>
            <a:r>
              <a:rPr lang="en-US" sz="2000" dirty="0">
                <a:latin typeface="Times New Roman" pitchFamily="18" charset="0"/>
                <a:cs typeface="Times New Roman" pitchFamily="18" charset="0"/>
              </a:rPr>
              <a:t>Ireland, Botswana, and Mauritius have been particularly impressive. </a:t>
            </a:r>
          </a:p>
        </p:txBody>
      </p:sp>
      <p:cxnSp>
        <p:nvCxnSpPr>
          <p:cNvPr id="21" name="Straight Connector 20"/>
          <p:cNvCxnSpPr/>
          <p:nvPr/>
        </p:nvCxnSpPr>
        <p:spPr>
          <a:xfrm>
            <a:off x="2692465" y="1471899"/>
            <a:ext cx="25221" cy="4215539"/>
          </a:xfrm>
          <a:prstGeom prst="line">
            <a:avLst/>
          </a:prstGeom>
          <a:ln w="19050">
            <a:solidFill>
              <a:schemeClr val="tx1"/>
            </a:solidFill>
          </a:ln>
          <a:effectLst>
            <a:outerShdw blurRad="50800" dist="38100" dir="2700000" algn="tl" rotWithShape="0">
              <a:prstClr val="black">
                <a:alpha val="40000"/>
              </a:prstClr>
            </a:outerShdw>
          </a:effectLst>
        </p:spPr>
        <p:style>
          <a:lnRef idx="2">
            <a:schemeClr val="accent1"/>
          </a:lnRef>
          <a:fillRef idx="0">
            <a:schemeClr val="accent1"/>
          </a:fillRef>
          <a:effectRef idx="1">
            <a:schemeClr val="accent1"/>
          </a:effectRef>
          <a:fontRef idx="minor">
            <a:schemeClr val="tx1"/>
          </a:fontRef>
        </p:style>
      </p:cxnSp>
      <p:sp>
        <p:nvSpPr>
          <p:cNvPr id="43" name="Rectangle 425"/>
          <p:cNvSpPr>
            <a:spLocks noChangeArrowheads="1"/>
          </p:cNvSpPr>
          <p:nvPr/>
        </p:nvSpPr>
        <p:spPr bwMode="auto">
          <a:xfrm>
            <a:off x="4241248" y="2015903"/>
            <a:ext cx="856005" cy="590931"/>
          </a:xfrm>
          <a:prstGeom prst="rect">
            <a:avLst/>
          </a:prstGeom>
          <a:noFill/>
          <a:ln w="9525">
            <a:noFill/>
            <a:miter lim="800000"/>
            <a:headEnd/>
            <a:tailEnd/>
          </a:ln>
        </p:spPr>
        <p:txBody>
          <a:bodyPr wrap="none" lIns="0" tIns="0" rIns="0" bIns="0">
            <a:prstTxWarp prst="textNoShape">
              <a:avLst/>
            </a:prstTxWarp>
            <a:spAutoFit/>
          </a:bodyPr>
          <a:lstStyle/>
          <a:p>
            <a:pPr algn="ctr">
              <a:lnSpc>
                <a:spcPct val="80000"/>
              </a:lnSpc>
            </a:pPr>
            <a:r>
              <a:rPr lang="en-US" sz="1600" b="0" dirty="0">
                <a:solidFill>
                  <a:srgbClr val="000000"/>
                </a:solidFill>
                <a:latin typeface="Times New Roman" pitchFamily="18" charset="0"/>
                <a:cs typeface="Times New Roman" pitchFamily="18" charset="0"/>
              </a:rPr>
              <a:t>Beginning</a:t>
            </a:r>
            <a:br>
              <a:rPr lang="en-US" sz="1600" b="0" dirty="0">
                <a:solidFill>
                  <a:srgbClr val="000000"/>
                </a:solidFill>
                <a:latin typeface="Times New Roman" pitchFamily="18" charset="0"/>
                <a:cs typeface="Times New Roman" pitchFamily="18" charset="0"/>
              </a:rPr>
            </a:br>
            <a:r>
              <a:rPr lang="en-US" sz="1600" b="0" dirty="0">
                <a:solidFill>
                  <a:srgbClr val="000000"/>
                </a:solidFill>
                <a:latin typeface="Times New Roman" pitchFamily="18" charset="0"/>
                <a:cs typeface="Times New Roman" pitchFamily="18" charset="0"/>
              </a:rPr>
              <a:t>Year of </a:t>
            </a:r>
            <a:br>
              <a:rPr lang="en-US" sz="1600" b="0" dirty="0">
                <a:solidFill>
                  <a:srgbClr val="000000"/>
                </a:solidFill>
                <a:latin typeface="Times New Roman" pitchFamily="18" charset="0"/>
                <a:cs typeface="Times New Roman" pitchFamily="18" charset="0"/>
              </a:rPr>
            </a:br>
            <a:r>
              <a:rPr lang="en-US" sz="1600" b="0" dirty="0">
                <a:solidFill>
                  <a:srgbClr val="000000"/>
                </a:solidFill>
                <a:latin typeface="Times New Roman" pitchFamily="18" charset="0"/>
                <a:cs typeface="Times New Roman" pitchFamily="18" charset="0"/>
              </a:rPr>
              <a:t>Change </a:t>
            </a:r>
            <a:endParaRPr lang="en-US" sz="1600" dirty="0">
              <a:latin typeface="Times New Roman" pitchFamily="18" charset="0"/>
              <a:cs typeface="Times New Roman" pitchFamily="18" charset="0"/>
            </a:endParaRPr>
          </a:p>
        </p:txBody>
      </p:sp>
      <p:sp>
        <p:nvSpPr>
          <p:cNvPr id="44" name="Rectangle 430"/>
          <p:cNvSpPr>
            <a:spLocks noChangeArrowheads="1"/>
          </p:cNvSpPr>
          <p:nvPr/>
        </p:nvSpPr>
        <p:spPr bwMode="auto">
          <a:xfrm>
            <a:off x="5264395" y="2015903"/>
            <a:ext cx="599523" cy="590931"/>
          </a:xfrm>
          <a:prstGeom prst="rect">
            <a:avLst/>
          </a:prstGeom>
          <a:noFill/>
          <a:ln w="9525">
            <a:noFill/>
            <a:miter lim="800000"/>
            <a:headEnd/>
            <a:tailEnd/>
          </a:ln>
        </p:spPr>
        <p:txBody>
          <a:bodyPr wrap="none" lIns="0" tIns="0" rIns="0" bIns="0">
            <a:prstTxWarp prst="textNoShape">
              <a:avLst/>
            </a:prstTxWarp>
            <a:spAutoFit/>
          </a:bodyPr>
          <a:lstStyle/>
          <a:p>
            <a:pPr algn="ctr">
              <a:lnSpc>
                <a:spcPct val="80000"/>
              </a:lnSpc>
            </a:pPr>
            <a:r>
              <a:rPr lang="en-US" sz="1600" b="0">
                <a:solidFill>
                  <a:srgbClr val="000000"/>
                </a:solidFill>
                <a:latin typeface="Times New Roman" pitchFamily="18" charset="0"/>
                <a:cs typeface="Times New Roman" pitchFamily="18" charset="0"/>
              </a:rPr>
              <a:t>2005</a:t>
            </a:r>
            <a:br>
              <a:rPr lang="en-US" sz="1600" b="0">
                <a:solidFill>
                  <a:srgbClr val="000000"/>
                </a:solidFill>
                <a:latin typeface="Times New Roman" pitchFamily="18" charset="0"/>
                <a:cs typeface="Times New Roman" pitchFamily="18" charset="0"/>
              </a:rPr>
            </a:br>
            <a:r>
              <a:rPr lang="en-US" sz="1600" b="0">
                <a:solidFill>
                  <a:srgbClr val="000000"/>
                </a:solidFill>
                <a:latin typeface="Times New Roman" pitchFamily="18" charset="0"/>
                <a:cs typeface="Times New Roman" pitchFamily="18" charset="0"/>
              </a:rPr>
              <a:t>EFW</a:t>
            </a:r>
            <a:br>
              <a:rPr lang="en-US" sz="1600" b="0">
                <a:solidFill>
                  <a:srgbClr val="000000"/>
                </a:solidFill>
                <a:latin typeface="Times New Roman" pitchFamily="18" charset="0"/>
                <a:cs typeface="Times New Roman" pitchFamily="18" charset="0"/>
              </a:rPr>
            </a:br>
            <a:r>
              <a:rPr lang="en-US" sz="1600" b="0">
                <a:solidFill>
                  <a:srgbClr val="000000"/>
                </a:solidFill>
                <a:latin typeface="Times New Roman" pitchFamily="18" charset="0"/>
                <a:cs typeface="Times New Roman" pitchFamily="18" charset="0"/>
              </a:rPr>
              <a:t>Rating </a:t>
            </a:r>
            <a:endParaRPr lang="en-US" sz="1600">
              <a:latin typeface="Times New Roman" pitchFamily="18" charset="0"/>
              <a:cs typeface="Times New Roman" pitchFamily="18" charset="0"/>
            </a:endParaRPr>
          </a:p>
        </p:txBody>
      </p:sp>
      <p:sp>
        <p:nvSpPr>
          <p:cNvPr id="45" name="Rectangle 466"/>
          <p:cNvSpPr>
            <a:spLocks noChangeArrowheads="1"/>
          </p:cNvSpPr>
          <p:nvPr/>
        </p:nvSpPr>
        <p:spPr bwMode="auto">
          <a:xfrm>
            <a:off x="2839784" y="2663921"/>
            <a:ext cx="958596" cy="246221"/>
          </a:xfrm>
          <a:prstGeom prst="rect">
            <a:avLst/>
          </a:prstGeom>
          <a:noFill/>
          <a:ln w="9525">
            <a:noFill/>
            <a:miter lim="800000"/>
            <a:headEnd/>
            <a:tailEnd/>
          </a:ln>
        </p:spPr>
        <p:txBody>
          <a:bodyPr wrap="none" lIns="0" tIns="0" rIns="0" bIns="0">
            <a:prstTxWarp prst="textNoShape">
              <a:avLst/>
            </a:prstTxWarp>
            <a:spAutoFit/>
          </a:bodyPr>
          <a:lstStyle/>
          <a:p>
            <a:r>
              <a:rPr lang="en-US" sz="1600" b="0">
                <a:solidFill>
                  <a:srgbClr val="000000"/>
                </a:solidFill>
                <a:latin typeface="Times New Roman" pitchFamily="18" charset="0"/>
                <a:cs typeface="Times New Roman" pitchFamily="18" charset="0"/>
              </a:rPr>
              <a:t>Bangladesh</a:t>
            </a:r>
            <a:endParaRPr lang="en-US" sz="1600">
              <a:latin typeface="Times New Roman" pitchFamily="18" charset="0"/>
              <a:cs typeface="Times New Roman" pitchFamily="18" charset="0"/>
            </a:endParaRPr>
          </a:p>
        </p:txBody>
      </p:sp>
      <p:sp>
        <p:nvSpPr>
          <p:cNvPr id="46" name="Rectangle 468"/>
          <p:cNvSpPr>
            <a:spLocks noChangeArrowheads="1"/>
          </p:cNvSpPr>
          <p:nvPr/>
        </p:nvSpPr>
        <p:spPr bwMode="auto">
          <a:xfrm>
            <a:off x="4461701" y="2663921"/>
            <a:ext cx="406400" cy="244475"/>
          </a:xfrm>
          <a:prstGeom prst="rect">
            <a:avLst/>
          </a:prstGeom>
          <a:noFill/>
          <a:ln w="9525">
            <a:noFill/>
            <a:miter lim="800000"/>
            <a:headEnd/>
            <a:tailEnd/>
          </a:ln>
        </p:spPr>
        <p:txBody>
          <a:bodyPr wrap="none" lIns="0" tIns="0" rIns="0" bIns="0">
            <a:prstTxWarp prst="textNoShape">
              <a:avLst/>
            </a:prstTxWarp>
            <a:spAutoFit/>
          </a:bodyPr>
          <a:lstStyle/>
          <a:p>
            <a:r>
              <a:rPr lang="en-US" sz="1600" b="0" dirty="0">
                <a:solidFill>
                  <a:srgbClr val="000000"/>
                </a:solidFill>
                <a:latin typeface="Times New Roman" pitchFamily="18" charset="0"/>
                <a:cs typeface="Times New Roman" pitchFamily="18" charset="0"/>
              </a:rPr>
              <a:t>1987</a:t>
            </a:r>
            <a:endParaRPr lang="en-US" sz="1600" dirty="0">
              <a:latin typeface="Times New Roman" pitchFamily="18" charset="0"/>
              <a:cs typeface="Times New Roman" pitchFamily="18" charset="0"/>
            </a:endParaRPr>
          </a:p>
        </p:txBody>
      </p:sp>
      <p:sp>
        <p:nvSpPr>
          <p:cNvPr id="47" name="Rectangle 471"/>
          <p:cNvSpPr>
            <a:spLocks noChangeArrowheads="1"/>
          </p:cNvSpPr>
          <p:nvPr/>
        </p:nvSpPr>
        <p:spPr bwMode="auto">
          <a:xfrm>
            <a:off x="5430076" y="2663921"/>
            <a:ext cx="254000" cy="244475"/>
          </a:xfrm>
          <a:prstGeom prst="rect">
            <a:avLst/>
          </a:prstGeom>
          <a:noFill/>
          <a:ln w="9525">
            <a:noFill/>
            <a:miter lim="800000"/>
            <a:headEnd/>
            <a:tailEnd/>
          </a:ln>
        </p:spPr>
        <p:txBody>
          <a:bodyPr wrap="none" lIns="0" tIns="0" rIns="0" bIns="0">
            <a:prstTxWarp prst="textNoShape">
              <a:avLst/>
            </a:prstTxWarp>
            <a:spAutoFit/>
          </a:bodyPr>
          <a:lstStyle/>
          <a:p>
            <a:r>
              <a:rPr lang="en-US" sz="1600" b="0">
                <a:solidFill>
                  <a:srgbClr val="000000"/>
                </a:solidFill>
                <a:latin typeface="Times New Roman" pitchFamily="18" charset="0"/>
                <a:cs typeface="Times New Roman" pitchFamily="18" charset="0"/>
              </a:rPr>
              <a:t>6.0</a:t>
            </a:r>
            <a:endParaRPr lang="en-US" sz="1600">
              <a:latin typeface="Times New Roman" pitchFamily="18" charset="0"/>
              <a:cs typeface="Times New Roman" pitchFamily="18" charset="0"/>
            </a:endParaRPr>
          </a:p>
        </p:txBody>
      </p:sp>
      <p:sp>
        <p:nvSpPr>
          <p:cNvPr id="48" name="Rectangle 480"/>
          <p:cNvSpPr>
            <a:spLocks noChangeArrowheads="1"/>
          </p:cNvSpPr>
          <p:nvPr/>
        </p:nvSpPr>
        <p:spPr bwMode="auto">
          <a:xfrm>
            <a:off x="2839784" y="2905221"/>
            <a:ext cx="809517" cy="246221"/>
          </a:xfrm>
          <a:prstGeom prst="rect">
            <a:avLst/>
          </a:prstGeom>
          <a:noFill/>
          <a:ln w="9525">
            <a:noFill/>
            <a:miter lim="800000"/>
            <a:headEnd/>
            <a:tailEnd/>
          </a:ln>
        </p:spPr>
        <p:txBody>
          <a:bodyPr wrap="none" lIns="0" tIns="0" rIns="0" bIns="0">
            <a:prstTxWarp prst="textNoShape">
              <a:avLst/>
            </a:prstTxWarp>
            <a:spAutoFit/>
          </a:bodyPr>
          <a:lstStyle/>
          <a:p>
            <a:r>
              <a:rPr lang="en-US" sz="1600" b="0">
                <a:solidFill>
                  <a:srgbClr val="000000"/>
                </a:solidFill>
                <a:latin typeface="Times New Roman" pitchFamily="18" charset="0"/>
                <a:cs typeface="Times New Roman" pitchFamily="18" charset="0"/>
              </a:rPr>
              <a:t>Botswana</a:t>
            </a:r>
            <a:endParaRPr lang="en-US" sz="1600">
              <a:latin typeface="Times New Roman" pitchFamily="18" charset="0"/>
              <a:cs typeface="Times New Roman" pitchFamily="18" charset="0"/>
            </a:endParaRPr>
          </a:p>
        </p:txBody>
      </p:sp>
      <p:sp>
        <p:nvSpPr>
          <p:cNvPr id="49" name="Rectangle 482"/>
          <p:cNvSpPr>
            <a:spLocks noChangeArrowheads="1"/>
          </p:cNvSpPr>
          <p:nvPr/>
        </p:nvSpPr>
        <p:spPr bwMode="auto">
          <a:xfrm>
            <a:off x="4461701" y="2902046"/>
            <a:ext cx="406400" cy="244475"/>
          </a:xfrm>
          <a:prstGeom prst="rect">
            <a:avLst/>
          </a:prstGeom>
          <a:noFill/>
          <a:ln w="9525">
            <a:noFill/>
            <a:miter lim="800000"/>
            <a:headEnd/>
            <a:tailEnd/>
          </a:ln>
        </p:spPr>
        <p:txBody>
          <a:bodyPr wrap="none" lIns="0" tIns="0" rIns="0" bIns="0">
            <a:prstTxWarp prst="textNoShape">
              <a:avLst/>
            </a:prstTxWarp>
            <a:spAutoFit/>
          </a:bodyPr>
          <a:lstStyle/>
          <a:p>
            <a:r>
              <a:rPr lang="en-US" sz="1600" b="0">
                <a:solidFill>
                  <a:srgbClr val="000000"/>
                </a:solidFill>
                <a:latin typeface="Times New Roman" pitchFamily="18" charset="0"/>
                <a:cs typeface="Times New Roman" pitchFamily="18" charset="0"/>
              </a:rPr>
              <a:t>1985</a:t>
            </a:r>
            <a:endParaRPr lang="en-US" sz="1600">
              <a:latin typeface="Times New Roman" pitchFamily="18" charset="0"/>
              <a:cs typeface="Times New Roman" pitchFamily="18" charset="0"/>
            </a:endParaRPr>
          </a:p>
        </p:txBody>
      </p:sp>
      <p:sp>
        <p:nvSpPr>
          <p:cNvPr id="50" name="Rectangle 485"/>
          <p:cNvSpPr>
            <a:spLocks noChangeArrowheads="1"/>
          </p:cNvSpPr>
          <p:nvPr/>
        </p:nvSpPr>
        <p:spPr bwMode="auto">
          <a:xfrm>
            <a:off x="5430076" y="2895696"/>
            <a:ext cx="254000" cy="244475"/>
          </a:xfrm>
          <a:prstGeom prst="rect">
            <a:avLst/>
          </a:prstGeom>
          <a:noFill/>
          <a:ln w="9525">
            <a:noFill/>
            <a:miter lim="800000"/>
            <a:headEnd/>
            <a:tailEnd/>
          </a:ln>
        </p:spPr>
        <p:txBody>
          <a:bodyPr wrap="none" lIns="0" tIns="0" rIns="0" bIns="0">
            <a:prstTxWarp prst="textNoShape">
              <a:avLst/>
            </a:prstTxWarp>
            <a:spAutoFit/>
          </a:bodyPr>
          <a:lstStyle/>
          <a:p>
            <a:r>
              <a:rPr lang="en-US" sz="1600" b="0">
                <a:solidFill>
                  <a:srgbClr val="000000"/>
                </a:solidFill>
                <a:latin typeface="Times New Roman" pitchFamily="18" charset="0"/>
                <a:cs typeface="Times New Roman" pitchFamily="18" charset="0"/>
              </a:rPr>
              <a:t>7.2</a:t>
            </a:r>
            <a:endParaRPr lang="en-US" sz="1600">
              <a:latin typeface="Times New Roman" pitchFamily="18" charset="0"/>
              <a:cs typeface="Times New Roman" pitchFamily="18" charset="0"/>
            </a:endParaRPr>
          </a:p>
        </p:txBody>
      </p:sp>
      <p:sp>
        <p:nvSpPr>
          <p:cNvPr id="51" name="Rectangle 494"/>
          <p:cNvSpPr>
            <a:spLocks noChangeArrowheads="1"/>
          </p:cNvSpPr>
          <p:nvPr/>
        </p:nvSpPr>
        <p:spPr bwMode="auto">
          <a:xfrm>
            <a:off x="2839784" y="3151283"/>
            <a:ext cx="530225" cy="244475"/>
          </a:xfrm>
          <a:prstGeom prst="rect">
            <a:avLst/>
          </a:prstGeom>
          <a:noFill/>
          <a:ln w="9525">
            <a:noFill/>
            <a:miter lim="800000"/>
            <a:headEnd/>
            <a:tailEnd/>
          </a:ln>
        </p:spPr>
        <p:txBody>
          <a:bodyPr wrap="none" lIns="0" tIns="0" rIns="0" bIns="0">
            <a:prstTxWarp prst="textNoShape">
              <a:avLst/>
            </a:prstTxWarp>
            <a:spAutoFit/>
          </a:bodyPr>
          <a:lstStyle/>
          <a:p>
            <a:r>
              <a:rPr lang="en-US" sz="1600" b="0">
                <a:solidFill>
                  <a:srgbClr val="000000"/>
                </a:solidFill>
                <a:latin typeface="Times New Roman" pitchFamily="18" charset="0"/>
                <a:cs typeface="Times New Roman" pitchFamily="18" charset="0"/>
              </a:rPr>
              <a:t>Ghana</a:t>
            </a:r>
            <a:endParaRPr lang="en-US" sz="1600">
              <a:latin typeface="Times New Roman" pitchFamily="18" charset="0"/>
              <a:cs typeface="Times New Roman" pitchFamily="18" charset="0"/>
            </a:endParaRPr>
          </a:p>
        </p:txBody>
      </p:sp>
      <p:sp>
        <p:nvSpPr>
          <p:cNvPr id="52" name="Rectangle 496"/>
          <p:cNvSpPr>
            <a:spLocks noChangeArrowheads="1"/>
          </p:cNvSpPr>
          <p:nvPr/>
        </p:nvSpPr>
        <p:spPr bwMode="auto">
          <a:xfrm>
            <a:off x="4461701" y="3148108"/>
            <a:ext cx="406400" cy="244475"/>
          </a:xfrm>
          <a:prstGeom prst="rect">
            <a:avLst/>
          </a:prstGeom>
          <a:noFill/>
          <a:ln w="9525">
            <a:noFill/>
            <a:miter lim="800000"/>
            <a:headEnd/>
            <a:tailEnd/>
          </a:ln>
        </p:spPr>
        <p:txBody>
          <a:bodyPr wrap="none" lIns="0" tIns="0" rIns="0" bIns="0">
            <a:prstTxWarp prst="textNoShape">
              <a:avLst/>
            </a:prstTxWarp>
            <a:spAutoFit/>
          </a:bodyPr>
          <a:lstStyle/>
          <a:p>
            <a:r>
              <a:rPr lang="en-US" sz="1600" b="0">
                <a:solidFill>
                  <a:srgbClr val="000000"/>
                </a:solidFill>
                <a:latin typeface="Times New Roman" pitchFamily="18" charset="0"/>
                <a:cs typeface="Times New Roman" pitchFamily="18" charset="0"/>
              </a:rPr>
              <a:t>1985</a:t>
            </a:r>
            <a:endParaRPr lang="en-US" sz="1600">
              <a:latin typeface="Times New Roman" pitchFamily="18" charset="0"/>
              <a:cs typeface="Times New Roman" pitchFamily="18" charset="0"/>
            </a:endParaRPr>
          </a:p>
        </p:txBody>
      </p:sp>
      <p:sp>
        <p:nvSpPr>
          <p:cNvPr id="53" name="Rectangle 499"/>
          <p:cNvSpPr>
            <a:spLocks noChangeArrowheads="1"/>
          </p:cNvSpPr>
          <p:nvPr/>
        </p:nvSpPr>
        <p:spPr bwMode="auto">
          <a:xfrm>
            <a:off x="5430076" y="3141758"/>
            <a:ext cx="254000" cy="244475"/>
          </a:xfrm>
          <a:prstGeom prst="rect">
            <a:avLst/>
          </a:prstGeom>
          <a:noFill/>
          <a:ln w="9525">
            <a:noFill/>
            <a:miter lim="800000"/>
            <a:headEnd/>
            <a:tailEnd/>
          </a:ln>
        </p:spPr>
        <p:txBody>
          <a:bodyPr wrap="none" lIns="0" tIns="0" rIns="0" bIns="0">
            <a:prstTxWarp prst="textNoShape">
              <a:avLst/>
            </a:prstTxWarp>
            <a:spAutoFit/>
          </a:bodyPr>
          <a:lstStyle/>
          <a:p>
            <a:r>
              <a:rPr lang="en-US" sz="1600" b="0">
                <a:solidFill>
                  <a:srgbClr val="000000"/>
                </a:solidFill>
                <a:latin typeface="Times New Roman" pitchFamily="18" charset="0"/>
                <a:cs typeface="Times New Roman" pitchFamily="18" charset="0"/>
              </a:rPr>
              <a:t>6.2</a:t>
            </a:r>
            <a:endParaRPr lang="en-US" sz="1600">
              <a:latin typeface="Times New Roman" pitchFamily="18" charset="0"/>
              <a:cs typeface="Times New Roman" pitchFamily="18" charset="0"/>
            </a:endParaRPr>
          </a:p>
        </p:txBody>
      </p:sp>
      <p:sp>
        <p:nvSpPr>
          <p:cNvPr id="54" name="Rectangle 508"/>
          <p:cNvSpPr>
            <a:spLocks noChangeArrowheads="1"/>
          </p:cNvSpPr>
          <p:nvPr/>
        </p:nvSpPr>
        <p:spPr bwMode="auto">
          <a:xfrm>
            <a:off x="2839784" y="3389408"/>
            <a:ext cx="605935" cy="246221"/>
          </a:xfrm>
          <a:prstGeom prst="rect">
            <a:avLst/>
          </a:prstGeom>
          <a:noFill/>
          <a:ln w="9525">
            <a:noFill/>
            <a:miter lim="800000"/>
            <a:headEnd/>
            <a:tailEnd/>
          </a:ln>
        </p:spPr>
        <p:txBody>
          <a:bodyPr wrap="none" lIns="0" tIns="0" rIns="0" bIns="0">
            <a:prstTxWarp prst="textNoShape">
              <a:avLst/>
            </a:prstTxWarp>
            <a:spAutoFit/>
          </a:bodyPr>
          <a:lstStyle/>
          <a:p>
            <a:r>
              <a:rPr lang="en-US" sz="1600" b="0">
                <a:solidFill>
                  <a:srgbClr val="000000"/>
                </a:solidFill>
                <a:latin typeface="Times New Roman" pitchFamily="18" charset="0"/>
                <a:cs typeface="Times New Roman" pitchFamily="18" charset="0"/>
              </a:rPr>
              <a:t>Iceland</a:t>
            </a:r>
            <a:endParaRPr lang="en-US" sz="1600">
              <a:latin typeface="Times New Roman" pitchFamily="18" charset="0"/>
              <a:cs typeface="Times New Roman" pitchFamily="18" charset="0"/>
            </a:endParaRPr>
          </a:p>
        </p:txBody>
      </p:sp>
      <p:sp>
        <p:nvSpPr>
          <p:cNvPr id="55" name="Rectangle 510"/>
          <p:cNvSpPr>
            <a:spLocks noChangeArrowheads="1"/>
          </p:cNvSpPr>
          <p:nvPr/>
        </p:nvSpPr>
        <p:spPr bwMode="auto">
          <a:xfrm>
            <a:off x="4461701" y="3386233"/>
            <a:ext cx="406400" cy="244475"/>
          </a:xfrm>
          <a:prstGeom prst="rect">
            <a:avLst/>
          </a:prstGeom>
          <a:noFill/>
          <a:ln w="9525">
            <a:noFill/>
            <a:miter lim="800000"/>
            <a:headEnd/>
            <a:tailEnd/>
          </a:ln>
        </p:spPr>
        <p:txBody>
          <a:bodyPr wrap="none" lIns="0" tIns="0" rIns="0" bIns="0">
            <a:prstTxWarp prst="textNoShape">
              <a:avLst/>
            </a:prstTxWarp>
            <a:spAutoFit/>
          </a:bodyPr>
          <a:lstStyle/>
          <a:p>
            <a:r>
              <a:rPr lang="en-US" sz="1600" b="0">
                <a:solidFill>
                  <a:srgbClr val="000000"/>
                </a:solidFill>
                <a:latin typeface="Times New Roman" pitchFamily="18" charset="0"/>
                <a:cs typeface="Times New Roman" pitchFamily="18" charset="0"/>
              </a:rPr>
              <a:t>1988</a:t>
            </a:r>
            <a:endParaRPr lang="en-US" sz="1600">
              <a:latin typeface="Times New Roman" pitchFamily="18" charset="0"/>
              <a:cs typeface="Times New Roman" pitchFamily="18" charset="0"/>
            </a:endParaRPr>
          </a:p>
        </p:txBody>
      </p:sp>
      <p:sp>
        <p:nvSpPr>
          <p:cNvPr id="56" name="Rectangle 513"/>
          <p:cNvSpPr>
            <a:spLocks noChangeArrowheads="1"/>
          </p:cNvSpPr>
          <p:nvPr/>
        </p:nvSpPr>
        <p:spPr bwMode="auto">
          <a:xfrm>
            <a:off x="5430076" y="3379883"/>
            <a:ext cx="254000" cy="244475"/>
          </a:xfrm>
          <a:prstGeom prst="rect">
            <a:avLst/>
          </a:prstGeom>
          <a:noFill/>
          <a:ln w="9525">
            <a:noFill/>
            <a:miter lim="800000"/>
            <a:headEnd/>
            <a:tailEnd/>
          </a:ln>
        </p:spPr>
        <p:txBody>
          <a:bodyPr wrap="none" lIns="0" tIns="0" rIns="0" bIns="0">
            <a:prstTxWarp prst="textNoShape">
              <a:avLst/>
            </a:prstTxWarp>
            <a:spAutoFit/>
          </a:bodyPr>
          <a:lstStyle/>
          <a:p>
            <a:r>
              <a:rPr lang="en-US" sz="1600" b="0">
                <a:solidFill>
                  <a:srgbClr val="000000"/>
                </a:solidFill>
                <a:latin typeface="Times New Roman" pitchFamily="18" charset="0"/>
                <a:cs typeface="Times New Roman" pitchFamily="18" charset="0"/>
              </a:rPr>
              <a:t>7.8</a:t>
            </a:r>
            <a:endParaRPr lang="en-US" sz="1600">
              <a:latin typeface="Times New Roman" pitchFamily="18" charset="0"/>
              <a:cs typeface="Times New Roman" pitchFamily="18" charset="0"/>
            </a:endParaRPr>
          </a:p>
        </p:txBody>
      </p:sp>
      <p:sp>
        <p:nvSpPr>
          <p:cNvPr id="57" name="Rectangle 522"/>
          <p:cNvSpPr>
            <a:spLocks noChangeArrowheads="1"/>
          </p:cNvSpPr>
          <p:nvPr/>
        </p:nvSpPr>
        <p:spPr bwMode="auto">
          <a:xfrm>
            <a:off x="2839784" y="3629121"/>
            <a:ext cx="583493" cy="246221"/>
          </a:xfrm>
          <a:prstGeom prst="rect">
            <a:avLst/>
          </a:prstGeom>
          <a:noFill/>
          <a:ln w="9525">
            <a:noFill/>
            <a:miter lim="800000"/>
            <a:headEnd/>
            <a:tailEnd/>
          </a:ln>
        </p:spPr>
        <p:txBody>
          <a:bodyPr wrap="none" lIns="0" tIns="0" rIns="0" bIns="0">
            <a:prstTxWarp prst="textNoShape">
              <a:avLst/>
            </a:prstTxWarp>
            <a:spAutoFit/>
          </a:bodyPr>
          <a:lstStyle/>
          <a:p>
            <a:r>
              <a:rPr lang="en-US" sz="1600" b="0">
                <a:solidFill>
                  <a:srgbClr val="000000"/>
                </a:solidFill>
                <a:latin typeface="Times New Roman" pitchFamily="18" charset="0"/>
                <a:cs typeface="Times New Roman" pitchFamily="18" charset="0"/>
              </a:rPr>
              <a:t>Ireland</a:t>
            </a:r>
            <a:endParaRPr lang="en-US" sz="1600">
              <a:latin typeface="Times New Roman" pitchFamily="18" charset="0"/>
              <a:cs typeface="Times New Roman" pitchFamily="18" charset="0"/>
            </a:endParaRPr>
          </a:p>
        </p:txBody>
      </p:sp>
      <p:sp>
        <p:nvSpPr>
          <p:cNvPr id="70" name="Rectangle 524"/>
          <p:cNvSpPr>
            <a:spLocks noChangeArrowheads="1"/>
          </p:cNvSpPr>
          <p:nvPr/>
        </p:nvSpPr>
        <p:spPr bwMode="auto">
          <a:xfrm>
            <a:off x="4461701" y="3625946"/>
            <a:ext cx="406400" cy="244475"/>
          </a:xfrm>
          <a:prstGeom prst="rect">
            <a:avLst/>
          </a:prstGeom>
          <a:noFill/>
          <a:ln w="9525">
            <a:noFill/>
            <a:miter lim="800000"/>
            <a:headEnd/>
            <a:tailEnd/>
          </a:ln>
        </p:spPr>
        <p:txBody>
          <a:bodyPr wrap="none" lIns="0" tIns="0" rIns="0" bIns="0">
            <a:prstTxWarp prst="textNoShape">
              <a:avLst/>
            </a:prstTxWarp>
            <a:spAutoFit/>
          </a:bodyPr>
          <a:lstStyle/>
          <a:p>
            <a:r>
              <a:rPr lang="en-US" sz="1600" b="0">
                <a:solidFill>
                  <a:srgbClr val="000000"/>
                </a:solidFill>
                <a:latin typeface="Times New Roman" pitchFamily="18" charset="0"/>
                <a:cs typeface="Times New Roman" pitchFamily="18" charset="0"/>
              </a:rPr>
              <a:t>1987</a:t>
            </a:r>
            <a:endParaRPr lang="en-US" sz="1600">
              <a:latin typeface="Times New Roman" pitchFamily="18" charset="0"/>
              <a:cs typeface="Times New Roman" pitchFamily="18" charset="0"/>
            </a:endParaRPr>
          </a:p>
        </p:txBody>
      </p:sp>
      <p:sp>
        <p:nvSpPr>
          <p:cNvPr id="71" name="Rectangle 527"/>
          <p:cNvSpPr>
            <a:spLocks noChangeArrowheads="1"/>
          </p:cNvSpPr>
          <p:nvPr/>
        </p:nvSpPr>
        <p:spPr bwMode="auto">
          <a:xfrm>
            <a:off x="5430076" y="3619596"/>
            <a:ext cx="254000" cy="244475"/>
          </a:xfrm>
          <a:prstGeom prst="rect">
            <a:avLst/>
          </a:prstGeom>
          <a:noFill/>
          <a:ln w="9525">
            <a:noFill/>
            <a:miter lim="800000"/>
            <a:headEnd/>
            <a:tailEnd/>
          </a:ln>
        </p:spPr>
        <p:txBody>
          <a:bodyPr wrap="none" lIns="0" tIns="0" rIns="0" bIns="0">
            <a:prstTxWarp prst="textNoShape">
              <a:avLst/>
            </a:prstTxWarp>
            <a:spAutoFit/>
          </a:bodyPr>
          <a:lstStyle/>
          <a:p>
            <a:r>
              <a:rPr lang="en-US" sz="1600" b="0">
                <a:solidFill>
                  <a:srgbClr val="000000"/>
                </a:solidFill>
                <a:latin typeface="Times New Roman" pitchFamily="18" charset="0"/>
                <a:cs typeface="Times New Roman" pitchFamily="18" charset="0"/>
              </a:rPr>
              <a:t>7.9</a:t>
            </a:r>
            <a:endParaRPr lang="en-US" sz="1600">
              <a:latin typeface="Times New Roman" pitchFamily="18" charset="0"/>
              <a:cs typeface="Times New Roman" pitchFamily="18" charset="0"/>
            </a:endParaRPr>
          </a:p>
        </p:txBody>
      </p:sp>
      <p:sp>
        <p:nvSpPr>
          <p:cNvPr id="72" name="Rectangle 537"/>
          <p:cNvSpPr>
            <a:spLocks noChangeArrowheads="1"/>
          </p:cNvSpPr>
          <p:nvPr/>
        </p:nvSpPr>
        <p:spPr bwMode="auto">
          <a:xfrm>
            <a:off x="2839784" y="3875183"/>
            <a:ext cx="801501" cy="246221"/>
          </a:xfrm>
          <a:prstGeom prst="rect">
            <a:avLst/>
          </a:prstGeom>
          <a:noFill/>
          <a:ln w="9525">
            <a:noFill/>
            <a:miter lim="800000"/>
            <a:headEnd/>
            <a:tailEnd/>
          </a:ln>
        </p:spPr>
        <p:txBody>
          <a:bodyPr wrap="none" lIns="0" tIns="0" rIns="0" bIns="0">
            <a:prstTxWarp prst="textNoShape">
              <a:avLst/>
            </a:prstTxWarp>
            <a:spAutoFit/>
          </a:bodyPr>
          <a:lstStyle/>
          <a:p>
            <a:r>
              <a:rPr lang="en-US" sz="1600" b="0">
                <a:solidFill>
                  <a:srgbClr val="000000"/>
                </a:solidFill>
                <a:latin typeface="Times New Roman" pitchFamily="18" charset="0"/>
                <a:cs typeface="Times New Roman" pitchFamily="18" charset="0"/>
              </a:rPr>
              <a:t>Mauritius</a:t>
            </a:r>
            <a:endParaRPr lang="en-US" sz="1600">
              <a:latin typeface="Times New Roman" pitchFamily="18" charset="0"/>
              <a:cs typeface="Times New Roman" pitchFamily="18" charset="0"/>
            </a:endParaRPr>
          </a:p>
        </p:txBody>
      </p:sp>
      <p:sp>
        <p:nvSpPr>
          <p:cNvPr id="73" name="Rectangle 539"/>
          <p:cNvSpPr>
            <a:spLocks noChangeArrowheads="1"/>
          </p:cNvSpPr>
          <p:nvPr/>
        </p:nvSpPr>
        <p:spPr bwMode="auto">
          <a:xfrm>
            <a:off x="4461701" y="3872008"/>
            <a:ext cx="406400" cy="244475"/>
          </a:xfrm>
          <a:prstGeom prst="rect">
            <a:avLst/>
          </a:prstGeom>
          <a:noFill/>
          <a:ln w="9525">
            <a:noFill/>
            <a:miter lim="800000"/>
            <a:headEnd/>
            <a:tailEnd/>
          </a:ln>
        </p:spPr>
        <p:txBody>
          <a:bodyPr wrap="none" lIns="0" tIns="0" rIns="0" bIns="0">
            <a:prstTxWarp prst="textNoShape">
              <a:avLst/>
            </a:prstTxWarp>
            <a:spAutoFit/>
          </a:bodyPr>
          <a:lstStyle/>
          <a:p>
            <a:r>
              <a:rPr lang="en-US" sz="1600" b="0">
                <a:solidFill>
                  <a:srgbClr val="000000"/>
                </a:solidFill>
                <a:latin typeface="Times New Roman" pitchFamily="18" charset="0"/>
                <a:cs typeface="Times New Roman" pitchFamily="18" charset="0"/>
              </a:rPr>
              <a:t>1985</a:t>
            </a:r>
            <a:endParaRPr lang="en-US" sz="1600">
              <a:latin typeface="Times New Roman" pitchFamily="18" charset="0"/>
              <a:cs typeface="Times New Roman" pitchFamily="18" charset="0"/>
            </a:endParaRPr>
          </a:p>
        </p:txBody>
      </p:sp>
      <p:sp>
        <p:nvSpPr>
          <p:cNvPr id="74" name="Rectangle 542"/>
          <p:cNvSpPr>
            <a:spLocks noChangeArrowheads="1"/>
          </p:cNvSpPr>
          <p:nvPr/>
        </p:nvSpPr>
        <p:spPr bwMode="auto">
          <a:xfrm>
            <a:off x="5430076" y="3865658"/>
            <a:ext cx="254000" cy="244475"/>
          </a:xfrm>
          <a:prstGeom prst="rect">
            <a:avLst/>
          </a:prstGeom>
          <a:noFill/>
          <a:ln w="9525">
            <a:noFill/>
            <a:miter lim="800000"/>
            <a:headEnd/>
            <a:tailEnd/>
          </a:ln>
        </p:spPr>
        <p:txBody>
          <a:bodyPr wrap="none" lIns="0" tIns="0" rIns="0" bIns="0">
            <a:prstTxWarp prst="textNoShape">
              <a:avLst/>
            </a:prstTxWarp>
            <a:spAutoFit/>
          </a:bodyPr>
          <a:lstStyle/>
          <a:p>
            <a:r>
              <a:rPr lang="en-US" sz="1600" b="0">
                <a:solidFill>
                  <a:srgbClr val="000000"/>
                </a:solidFill>
                <a:latin typeface="Times New Roman" pitchFamily="18" charset="0"/>
                <a:cs typeface="Times New Roman" pitchFamily="18" charset="0"/>
              </a:rPr>
              <a:t>7.5</a:t>
            </a:r>
            <a:endParaRPr lang="en-US" sz="1600">
              <a:latin typeface="Times New Roman" pitchFamily="18" charset="0"/>
              <a:cs typeface="Times New Roman" pitchFamily="18" charset="0"/>
            </a:endParaRPr>
          </a:p>
        </p:txBody>
      </p:sp>
      <p:sp>
        <p:nvSpPr>
          <p:cNvPr id="75" name="Rectangle 551"/>
          <p:cNvSpPr>
            <a:spLocks noChangeArrowheads="1"/>
          </p:cNvSpPr>
          <p:nvPr/>
        </p:nvSpPr>
        <p:spPr bwMode="auto">
          <a:xfrm>
            <a:off x="2839784" y="4129183"/>
            <a:ext cx="1089025" cy="244475"/>
          </a:xfrm>
          <a:prstGeom prst="rect">
            <a:avLst/>
          </a:prstGeom>
          <a:noFill/>
          <a:ln w="9525">
            <a:noFill/>
            <a:miter lim="800000"/>
            <a:headEnd/>
            <a:tailEnd/>
          </a:ln>
        </p:spPr>
        <p:txBody>
          <a:bodyPr wrap="none" lIns="0" tIns="0" rIns="0" bIns="0">
            <a:prstTxWarp prst="textNoShape">
              <a:avLst/>
            </a:prstTxWarp>
            <a:spAutoFit/>
          </a:bodyPr>
          <a:lstStyle/>
          <a:p>
            <a:r>
              <a:rPr lang="en-US" sz="1600" b="0">
                <a:solidFill>
                  <a:srgbClr val="000000"/>
                </a:solidFill>
                <a:latin typeface="Times New Roman" pitchFamily="18" charset="0"/>
                <a:cs typeface="Times New Roman" pitchFamily="18" charset="0"/>
              </a:rPr>
              <a:t>New Zealand</a:t>
            </a:r>
            <a:endParaRPr lang="en-US" sz="1600">
              <a:latin typeface="Times New Roman" pitchFamily="18" charset="0"/>
              <a:cs typeface="Times New Roman" pitchFamily="18" charset="0"/>
            </a:endParaRPr>
          </a:p>
        </p:txBody>
      </p:sp>
      <p:sp>
        <p:nvSpPr>
          <p:cNvPr id="76" name="Rectangle 553"/>
          <p:cNvSpPr>
            <a:spLocks noChangeArrowheads="1"/>
          </p:cNvSpPr>
          <p:nvPr/>
        </p:nvSpPr>
        <p:spPr bwMode="auto">
          <a:xfrm>
            <a:off x="4461701" y="4126008"/>
            <a:ext cx="406400" cy="244475"/>
          </a:xfrm>
          <a:prstGeom prst="rect">
            <a:avLst/>
          </a:prstGeom>
          <a:noFill/>
          <a:ln w="9525">
            <a:noFill/>
            <a:miter lim="800000"/>
            <a:headEnd/>
            <a:tailEnd/>
          </a:ln>
        </p:spPr>
        <p:txBody>
          <a:bodyPr wrap="none" lIns="0" tIns="0" rIns="0" bIns="0">
            <a:prstTxWarp prst="textNoShape">
              <a:avLst/>
            </a:prstTxWarp>
            <a:spAutoFit/>
          </a:bodyPr>
          <a:lstStyle/>
          <a:p>
            <a:r>
              <a:rPr lang="en-US" sz="1600" b="0">
                <a:solidFill>
                  <a:srgbClr val="000000"/>
                </a:solidFill>
                <a:latin typeface="Times New Roman" pitchFamily="18" charset="0"/>
                <a:cs typeface="Times New Roman" pitchFamily="18" charset="0"/>
              </a:rPr>
              <a:t>1985</a:t>
            </a:r>
            <a:endParaRPr lang="en-US" sz="1600">
              <a:latin typeface="Times New Roman" pitchFamily="18" charset="0"/>
              <a:cs typeface="Times New Roman" pitchFamily="18" charset="0"/>
            </a:endParaRPr>
          </a:p>
        </p:txBody>
      </p:sp>
      <p:sp>
        <p:nvSpPr>
          <p:cNvPr id="77" name="Rectangle 556"/>
          <p:cNvSpPr>
            <a:spLocks noChangeArrowheads="1"/>
          </p:cNvSpPr>
          <p:nvPr/>
        </p:nvSpPr>
        <p:spPr bwMode="auto">
          <a:xfrm>
            <a:off x="5430076" y="4119658"/>
            <a:ext cx="254000" cy="244475"/>
          </a:xfrm>
          <a:prstGeom prst="rect">
            <a:avLst/>
          </a:prstGeom>
          <a:noFill/>
          <a:ln w="9525">
            <a:noFill/>
            <a:miter lim="800000"/>
            <a:headEnd/>
            <a:tailEnd/>
          </a:ln>
        </p:spPr>
        <p:txBody>
          <a:bodyPr wrap="none" lIns="0" tIns="0" rIns="0" bIns="0">
            <a:prstTxWarp prst="textNoShape">
              <a:avLst/>
            </a:prstTxWarp>
            <a:spAutoFit/>
          </a:bodyPr>
          <a:lstStyle/>
          <a:p>
            <a:r>
              <a:rPr lang="en-US" sz="1600" b="0">
                <a:solidFill>
                  <a:srgbClr val="000000"/>
                </a:solidFill>
                <a:latin typeface="Times New Roman" pitchFamily="18" charset="0"/>
                <a:cs typeface="Times New Roman" pitchFamily="18" charset="0"/>
              </a:rPr>
              <a:t>8.5</a:t>
            </a:r>
            <a:endParaRPr lang="en-US" sz="1600">
              <a:latin typeface="Times New Roman" pitchFamily="18" charset="0"/>
              <a:cs typeface="Times New Roman" pitchFamily="18" charset="0"/>
            </a:endParaRPr>
          </a:p>
        </p:txBody>
      </p:sp>
      <p:sp>
        <p:nvSpPr>
          <p:cNvPr id="78" name="Rectangle 565"/>
          <p:cNvSpPr>
            <a:spLocks noChangeArrowheads="1"/>
          </p:cNvSpPr>
          <p:nvPr/>
        </p:nvSpPr>
        <p:spPr bwMode="auto">
          <a:xfrm>
            <a:off x="2839784" y="4392708"/>
            <a:ext cx="1437894" cy="246221"/>
          </a:xfrm>
          <a:prstGeom prst="rect">
            <a:avLst/>
          </a:prstGeom>
          <a:noFill/>
          <a:ln w="9525">
            <a:noFill/>
            <a:miter lim="800000"/>
            <a:headEnd/>
            <a:tailEnd/>
          </a:ln>
        </p:spPr>
        <p:txBody>
          <a:bodyPr wrap="none" lIns="0" tIns="0" rIns="0" bIns="0">
            <a:prstTxWarp prst="textNoShape">
              <a:avLst/>
            </a:prstTxWarp>
            <a:spAutoFit/>
          </a:bodyPr>
          <a:lstStyle/>
          <a:p>
            <a:r>
              <a:rPr lang="en-US" sz="1600" b="0">
                <a:solidFill>
                  <a:srgbClr val="000000"/>
                </a:solidFill>
                <a:latin typeface="Times New Roman" pitchFamily="18" charset="0"/>
                <a:cs typeface="Times New Roman" pitchFamily="18" charset="0"/>
              </a:rPr>
              <a:t>United Kingdom </a:t>
            </a:r>
          </a:p>
        </p:txBody>
      </p:sp>
      <p:sp>
        <p:nvSpPr>
          <p:cNvPr id="79" name="Rectangle 568"/>
          <p:cNvSpPr>
            <a:spLocks noChangeArrowheads="1"/>
          </p:cNvSpPr>
          <p:nvPr/>
        </p:nvSpPr>
        <p:spPr bwMode="auto">
          <a:xfrm>
            <a:off x="4461701" y="4397471"/>
            <a:ext cx="406400" cy="244475"/>
          </a:xfrm>
          <a:prstGeom prst="rect">
            <a:avLst/>
          </a:prstGeom>
          <a:noFill/>
          <a:ln w="9525">
            <a:noFill/>
            <a:miter lim="800000"/>
            <a:headEnd/>
            <a:tailEnd/>
          </a:ln>
        </p:spPr>
        <p:txBody>
          <a:bodyPr wrap="none" lIns="0" tIns="0" rIns="0" bIns="0">
            <a:prstTxWarp prst="textNoShape">
              <a:avLst/>
            </a:prstTxWarp>
            <a:spAutoFit/>
          </a:bodyPr>
          <a:lstStyle/>
          <a:p>
            <a:r>
              <a:rPr lang="en-US" sz="1600" b="0">
                <a:solidFill>
                  <a:srgbClr val="000000"/>
                </a:solidFill>
                <a:latin typeface="Times New Roman" pitchFamily="18" charset="0"/>
                <a:cs typeface="Times New Roman" pitchFamily="18" charset="0"/>
              </a:rPr>
              <a:t>1980</a:t>
            </a:r>
            <a:endParaRPr lang="en-US" sz="1600">
              <a:latin typeface="Times New Roman" pitchFamily="18" charset="0"/>
              <a:cs typeface="Times New Roman" pitchFamily="18" charset="0"/>
            </a:endParaRPr>
          </a:p>
        </p:txBody>
      </p:sp>
      <p:sp>
        <p:nvSpPr>
          <p:cNvPr id="80" name="Rectangle 571"/>
          <p:cNvSpPr>
            <a:spLocks noChangeArrowheads="1"/>
          </p:cNvSpPr>
          <p:nvPr/>
        </p:nvSpPr>
        <p:spPr bwMode="auto">
          <a:xfrm>
            <a:off x="5430076" y="4391121"/>
            <a:ext cx="254000" cy="244475"/>
          </a:xfrm>
          <a:prstGeom prst="rect">
            <a:avLst/>
          </a:prstGeom>
          <a:noFill/>
          <a:ln w="9525">
            <a:noFill/>
            <a:miter lim="800000"/>
            <a:headEnd/>
            <a:tailEnd/>
          </a:ln>
        </p:spPr>
        <p:txBody>
          <a:bodyPr wrap="none" lIns="0" tIns="0" rIns="0" bIns="0">
            <a:prstTxWarp prst="textNoShape">
              <a:avLst/>
            </a:prstTxWarp>
            <a:spAutoFit/>
          </a:bodyPr>
          <a:lstStyle/>
          <a:p>
            <a:r>
              <a:rPr lang="en-US" sz="1600" b="0">
                <a:solidFill>
                  <a:srgbClr val="000000"/>
                </a:solidFill>
                <a:latin typeface="Times New Roman" pitchFamily="18" charset="0"/>
                <a:cs typeface="Times New Roman" pitchFamily="18" charset="0"/>
              </a:rPr>
              <a:t>8.1</a:t>
            </a:r>
            <a:endParaRPr lang="en-US" sz="1600">
              <a:latin typeface="Times New Roman" pitchFamily="18" charset="0"/>
              <a:cs typeface="Times New Roman" pitchFamily="18" charset="0"/>
            </a:endParaRPr>
          </a:p>
        </p:txBody>
      </p:sp>
      <p:sp>
        <p:nvSpPr>
          <p:cNvPr id="81" name="Rectangle 580"/>
          <p:cNvSpPr>
            <a:spLocks noChangeArrowheads="1"/>
          </p:cNvSpPr>
          <p:nvPr/>
        </p:nvSpPr>
        <p:spPr bwMode="auto">
          <a:xfrm>
            <a:off x="2839784" y="4743546"/>
            <a:ext cx="676275" cy="244475"/>
          </a:xfrm>
          <a:prstGeom prst="rect">
            <a:avLst/>
          </a:prstGeom>
          <a:noFill/>
          <a:ln w="9525">
            <a:noFill/>
            <a:miter lim="800000"/>
            <a:headEnd/>
            <a:tailEnd/>
          </a:ln>
        </p:spPr>
        <p:txBody>
          <a:bodyPr wrap="none" lIns="0" tIns="0" rIns="0" bIns="0">
            <a:prstTxWarp prst="textNoShape">
              <a:avLst/>
            </a:prstTxWarp>
            <a:spAutoFit/>
          </a:bodyPr>
          <a:lstStyle/>
          <a:p>
            <a:r>
              <a:rPr lang="en-US" sz="1600" b="0" i="1">
                <a:solidFill>
                  <a:srgbClr val="000000"/>
                </a:solidFill>
                <a:latin typeface="Times New Roman" pitchFamily="18" charset="0"/>
                <a:cs typeface="Times New Roman" pitchFamily="18" charset="0"/>
              </a:rPr>
              <a:t>Average</a:t>
            </a:r>
            <a:endParaRPr lang="en-US" sz="1600" i="1">
              <a:latin typeface="Times New Roman" pitchFamily="18" charset="0"/>
              <a:cs typeface="Times New Roman" pitchFamily="18" charset="0"/>
            </a:endParaRPr>
          </a:p>
        </p:txBody>
      </p:sp>
      <p:sp>
        <p:nvSpPr>
          <p:cNvPr id="82" name="Rectangle 584"/>
          <p:cNvSpPr>
            <a:spLocks noChangeArrowheads="1"/>
          </p:cNvSpPr>
          <p:nvPr/>
        </p:nvSpPr>
        <p:spPr bwMode="auto">
          <a:xfrm>
            <a:off x="5430076" y="4734021"/>
            <a:ext cx="254000" cy="244475"/>
          </a:xfrm>
          <a:prstGeom prst="rect">
            <a:avLst/>
          </a:prstGeom>
          <a:noFill/>
          <a:ln w="9525">
            <a:noFill/>
            <a:miter lim="800000"/>
            <a:headEnd/>
            <a:tailEnd/>
          </a:ln>
        </p:spPr>
        <p:txBody>
          <a:bodyPr wrap="none" lIns="0" tIns="0" rIns="0" bIns="0">
            <a:prstTxWarp prst="textNoShape">
              <a:avLst/>
            </a:prstTxWarp>
            <a:spAutoFit/>
          </a:bodyPr>
          <a:lstStyle/>
          <a:p>
            <a:r>
              <a:rPr lang="en-US" sz="1600" b="0">
                <a:solidFill>
                  <a:srgbClr val="000000"/>
                </a:solidFill>
                <a:latin typeface="Times New Roman" pitchFamily="18" charset="0"/>
                <a:cs typeface="Times New Roman" pitchFamily="18" charset="0"/>
              </a:rPr>
              <a:t>7.4</a:t>
            </a:r>
            <a:endParaRPr lang="en-US" sz="1600">
              <a:latin typeface="Times New Roman" pitchFamily="18" charset="0"/>
              <a:cs typeface="Times New Roman" pitchFamily="18" charset="0"/>
            </a:endParaRPr>
          </a:p>
        </p:txBody>
      </p:sp>
      <p:sp>
        <p:nvSpPr>
          <p:cNvPr id="83" name="Rectangle 596"/>
          <p:cNvSpPr>
            <a:spLocks noChangeArrowheads="1"/>
          </p:cNvSpPr>
          <p:nvPr/>
        </p:nvSpPr>
        <p:spPr bwMode="auto">
          <a:xfrm>
            <a:off x="6031950" y="2211166"/>
            <a:ext cx="940963" cy="393954"/>
          </a:xfrm>
          <a:prstGeom prst="rect">
            <a:avLst/>
          </a:prstGeom>
          <a:noFill/>
          <a:ln w="9525">
            <a:noFill/>
            <a:miter lim="800000"/>
            <a:headEnd/>
            <a:tailEnd/>
          </a:ln>
        </p:spPr>
        <p:txBody>
          <a:bodyPr wrap="none" lIns="0" tIns="0" rIns="0" bIns="0">
            <a:prstTxWarp prst="textNoShape">
              <a:avLst/>
            </a:prstTxWarp>
            <a:spAutoFit/>
          </a:bodyPr>
          <a:lstStyle/>
          <a:p>
            <a:pPr algn="ctr">
              <a:lnSpc>
                <a:spcPct val="80000"/>
              </a:lnSpc>
            </a:pPr>
            <a:r>
              <a:rPr lang="en-US" sz="1600" b="0" dirty="0">
                <a:solidFill>
                  <a:srgbClr val="000000"/>
                </a:solidFill>
                <a:latin typeface="Times New Roman" pitchFamily="18" charset="0"/>
                <a:cs typeface="Times New Roman" pitchFamily="18" charset="0"/>
              </a:rPr>
              <a:t>Growth</a:t>
            </a:r>
            <a:br>
              <a:rPr lang="en-US" sz="1600" b="0" dirty="0">
                <a:solidFill>
                  <a:srgbClr val="000000"/>
                </a:solidFill>
                <a:latin typeface="Times New Roman" pitchFamily="18" charset="0"/>
                <a:cs typeface="Times New Roman" pitchFamily="18" charset="0"/>
              </a:rPr>
            </a:br>
            <a:r>
              <a:rPr lang="en-US" sz="1600" b="0" dirty="0" smtClean="0">
                <a:solidFill>
                  <a:srgbClr val="000000"/>
                </a:solidFill>
                <a:latin typeface="Times New Roman" pitchFamily="18" charset="0"/>
                <a:cs typeface="Times New Roman" pitchFamily="18" charset="0"/>
              </a:rPr>
              <a:t>1990-2009 </a:t>
            </a:r>
            <a:endParaRPr lang="en-US" sz="1600" dirty="0">
              <a:latin typeface="Times New Roman" pitchFamily="18" charset="0"/>
              <a:cs typeface="Times New Roman" pitchFamily="18" charset="0"/>
            </a:endParaRPr>
          </a:p>
        </p:txBody>
      </p:sp>
      <p:sp>
        <p:nvSpPr>
          <p:cNvPr id="84" name="Rectangle 599"/>
          <p:cNvSpPr>
            <a:spLocks noChangeArrowheads="1"/>
          </p:cNvSpPr>
          <p:nvPr/>
        </p:nvSpPr>
        <p:spPr bwMode="auto">
          <a:xfrm>
            <a:off x="7013892" y="2211166"/>
            <a:ext cx="889065" cy="402161"/>
          </a:xfrm>
          <a:prstGeom prst="rect">
            <a:avLst/>
          </a:prstGeom>
          <a:noFill/>
          <a:ln w="9525">
            <a:noFill/>
            <a:miter lim="800000"/>
            <a:headEnd/>
            <a:tailEnd/>
          </a:ln>
        </p:spPr>
        <p:txBody>
          <a:bodyPr wrap="none" lIns="0" tIns="0" rIns="0" bIns="0">
            <a:prstTxWarp prst="textNoShape">
              <a:avLst/>
            </a:prstTxWarp>
            <a:spAutoFit/>
          </a:bodyPr>
          <a:lstStyle/>
          <a:p>
            <a:pPr algn="ctr">
              <a:lnSpc>
                <a:spcPct val="80000"/>
              </a:lnSpc>
            </a:pPr>
            <a:r>
              <a:rPr lang="en-US" sz="1600" b="0" dirty="0">
                <a:solidFill>
                  <a:srgbClr val="000000"/>
                </a:solidFill>
                <a:latin typeface="Times New Roman" pitchFamily="18" charset="0"/>
                <a:cs typeface="Times New Roman" pitchFamily="18" charset="0"/>
              </a:rPr>
              <a:t>Growth</a:t>
            </a:r>
          </a:p>
          <a:p>
            <a:pPr algn="ctr">
              <a:lnSpc>
                <a:spcPct val="80000"/>
              </a:lnSpc>
            </a:pPr>
            <a:r>
              <a:rPr lang="en-US" sz="1600" b="0" dirty="0" smtClean="0">
                <a:solidFill>
                  <a:srgbClr val="000000"/>
                </a:solidFill>
                <a:latin typeface="Times New Roman" pitchFamily="18" charset="0"/>
                <a:cs typeface="Times New Roman" pitchFamily="18" charset="0"/>
              </a:rPr>
              <a:t>1995-2009</a:t>
            </a:r>
            <a:endParaRPr lang="en-US" sz="1600" dirty="0">
              <a:latin typeface="Times New Roman" pitchFamily="18" charset="0"/>
              <a:cs typeface="Times New Roman" pitchFamily="18" charset="0"/>
            </a:endParaRPr>
          </a:p>
        </p:txBody>
      </p:sp>
      <p:sp>
        <p:nvSpPr>
          <p:cNvPr id="85" name="Rectangle 602"/>
          <p:cNvSpPr>
            <a:spLocks noChangeArrowheads="1"/>
          </p:cNvSpPr>
          <p:nvPr/>
        </p:nvSpPr>
        <p:spPr bwMode="auto">
          <a:xfrm>
            <a:off x="8040370" y="2211166"/>
            <a:ext cx="950260" cy="393954"/>
          </a:xfrm>
          <a:prstGeom prst="rect">
            <a:avLst/>
          </a:prstGeom>
          <a:noFill/>
          <a:ln w="9525">
            <a:noFill/>
            <a:miter lim="800000"/>
            <a:headEnd/>
            <a:tailEnd/>
          </a:ln>
        </p:spPr>
        <p:txBody>
          <a:bodyPr wrap="none" lIns="0" tIns="0" rIns="0" bIns="0">
            <a:prstTxWarp prst="textNoShape">
              <a:avLst/>
            </a:prstTxWarp>
            <a:spAutoFit/>
          </a:bodyPr>
          <a:lstStyle/>
          <a:p>
            <a:pPr>
              <a:lnSpc>
                <a:spcPct val="80000"/>
              </a:lnSpc>
            </a:pPr>
            <a:r>
              <a:rPr lang="en-US" sz="1600" b="0" dirty="0">
                <a:solidFill>
                  <a:srgbClr val="000000"/>
                </a:solidFill>
                <a:latin typeface="Times New Roman" pitchFamily="18" charset="0"/>
                <a:cs typeface="Times New Roman" pitchFamily="18" charset="0"/>
              </a:rPr>
              <a:t>Per Capita</a:t>
            </a:r>
            <a:br>
              <a:rPr lang="en-US" sz="1600" b="0" dirty="0">
                <a:solidFill>
                  <a:srgbClr val="000000"/>
                </a:solidFill>
                <a:latin typeface="Times New Roman" pitchFamily="18" charset="0"/>
                <a:cs typeface="Times New Roman" pitchFamily="18" charset="0"/>
              </a:rPr>
            </a:br>
            <a:r>
              <a:rPr lang="en-US" sz="1600" b="0" dirty="0">
                <a:solidFill>
                  <a:srgbClr val="000000"/>
                </a:solidFill>
                <a:latin typeface="Times New Roman" pitchFamily="18" charset="0"/>
                <a:cs typeface="Times New Roman" pitchFamily="18" charset="0"/>
              </a:rPr>
              <a:t>GDP, </a:t>
            </a:r>
            <a:r>
              <a:rPr lang="en-US" sz="1600" b="0" dirty="0" smtClean="0">
                <a:solidFill>
                  <a:srgbClr val="000000"/>
                </a:solidFill>
                <a:latin typeface="Times New Roman" pitchFamily="18" charset="0"/>
                <a:cs typeface="Times New Roman" pitchFamily="18" charset="0"/>
              </a:rPr>
              <a:t>2009 </a:t>
            </a:r>
            <a:endParaRPr lang="en-US" sz="1600" dirty="0">
              <a:latin typeface="Times New Roman" pitchFamily="18" charset="0"/>
              <a:cs typeface="Times New Roman" pitchFamily="18" charset="0"/>
            </a:endParaRPr>
          </a:p>
        </p:txBody>
      </p:sp>
      <p:sp>
        <p:nvSpPr>
          <p:cNvPr id="86" name="Rectangle 606"/>
          <p:cNvSpPr>
            <a:spLocks noChangeArrowheads="1"/>
          </p:cNvSpPr>
          <p:nvPr/>
        </p:nvSpPr>
        <p:spPr bwMode="auto">
          <a:xfrm>
            <a:off x="6265799" y="2663921"/>
            <a:ext cx="427401" cy="246221"/>
          </a:xfrm>
          <a:prstGeom prst="rect">
            <a:avLst/>
          </a:prstGeom>
          <a:noFill/>
          <a:ln w="9525">
            <a:noFill/>
            <a:miter lim="800000"/>
            <a:headEnd/>
            <a:tailEnd/>
          </a:ln>
        </p:spPr>
        <p:txBody>
          <a:bodyPr wrap="none" lIns="0" tIns="0" rIns="0" bIns="0">
            <a:prstTxWarp prst="textNoShape">
              <a:avLst/>
            </a:prstTxWarp>
            <a:spAutoFit/>
          </a:bodyPr>
          <a:lstStyle/>
          <a:p>
            <a:r>
              <a:rPr lang="en-US" sz="1600" b="0" dirty="0" smtClean="0">
                <a:solidFill>
                  <a:srgbClr val="000000"/>
                </a:solidFill>
                <a:latin typeface="Times New Roman" pitchFamily="18" charset="0"/>
                <a:cs typeface="Times New Roman" pitchFamily="18" charset="0"/>
              </a:rPr>
              <a:t>3.4%</a:t>
            </a:r>
            <a:endParaRPr lang="en-US" sz="1600" dirty="0">
              <a:latin typeface="Times New Roman" pitchFamily="18" charset="0"/>
              <a:cs typeface="Times New Roman" pitchFamily="18" charset="0"/>
            </a:endParaRPr>
          </a:p>
        </p:txBody>
      </p:sp>
      <p:sp>
        <p:nvSpPr>
          <p:cNvPr id="87" name="Rectangle 607"/>
          <p:cNvSpPr>
            <a:spLocks noChangeArrowheads="1"/>
          </p:cNvSpPr>
          <p:nvPr/>
        </p:nvSpPr>
        <p:spPr bwMode="auto">
          <a:xfrm>
            <a:off x="7244906" y="2663921"/>
            <a:ext cx="427401" cy="246221"/>
          </a:xfrm>
          <a:prstGeom prst="rect">
            <a:avLst/>
          </a:prstGeom>
          <a:noFill/>
          <a:ln w="9525">
            <a:noFill/>
            <a:miter lim="800000"/>
            <a:headEnd/>
            <a:tailEnd/>
          </a:ln>
        </p:spPr>
        <p:txBody>
          <a:bodyPr wrap="none" lIns="0" tIns="0" rIns="0" bIns="0">
            <a:prstTxWarp prst="textNoShape">
              <a:avLst/>
            </a:prstTxWarp>
            <a:spAutoFit/>
          </a:bodyPr>
          <a:lstStyle/>
          <a:p>
            <a:r>
              <a:rPr lang="en-US" sz="1600" b="0" dirty="0" smtClean="0">
                <a:solidFill>
                  <a:srgbClr val="000000"/>
                </a:solidFill>
                <a:latin typeface="Times New Roman" pitchFamily="18" charset="0"/>
                <a:cs typeface="Times New Roman" pitchFamily="18" charset="0"/>
              </a:rPr>
              <a:t>3.8%</a:t>
            </a:r>
            <a:endParaRPr lang="en-US" sz="1600" dirty="0">
              <a:latin typeface="Times New Roman" pitchFamily="18" charset="0"/>
              <a:cs typeface="Times New Roman" pitchFamily="18" charset="0"/>
            </a:endParaRPr>
          </a:p>
        </p:txBody>
      </p:sp>
      <p:sp>
        <p:nvSpPr>
          <p:cNvPr id="88" name="Rectangle 608"/>
          <p:cNvSpPr>
            <a:spLocks noChangeArrowheads="1"/>
          </p:cNvSpPr>
          <p:nvPr/>
        </p:nvSpPr>
        <p:spPr bwMode="auto">
          <a:xfrm>
            <a:off x="8223036" y="2663921"/>
            <a:ext cx="564257" cy="246221"/>
          </a:xfrm>
          <a:prstGeom prst="rect">
            <a:avLst/>
          </a:prstGeom>
          <a:noFill/>
          <a:ln w="9525">
            <a:noFill/>
            <a:miter lim="800000"/>
            <a:headEnd/>
            <a:tailEnd/>
          </a:ln>
        </p:spPr>
        <p:txBody>
          <a:bodyPr wrap="none" lIns="0" tIns="0" rIns="0" bIns="0">
            <a:prstTxWarp prst="textNoShape">
              <a:avLst/>
            </a:prstTxWarp>
            <a:spAutoFit/>
          </a:bodyPr>
          <a:lstStyle/>
          <a:p>
            <a:r>
              <a:rPr lang="en-US" sz="1600" b="0" dirty="0">
                <a:solidFill>
                  <a:srgbClr val="000000"/>
                </a:solidFill>
                <a:latin typeface="Times New Roman" pitchFamily="18" charset="0"/>
                <a:cs typeface="Times New Roman" pitchFamily="18" charset="0"/>
              </a:rPr>
              <a:t>$</a:t>
            </a:r>
            <a:r>
              <a:rPr lang="en-US" sz="1600" b="0" dirty="0" smtClean="0">
                <a:solidFill>
                  <a:srgbClr val="000000"/>
                </a:solidFill>
                <a:latin typeface="Times New Roman" pitchFamily="18" charset="0"/>
                <a:cs typeface="Times New Roman" pitchFamily="18" charset="0"/>
              </a:rPr>
              <a:t>1,286</a:t>
            </a:r>
            <a:endParaRPr lang="en-US" sz="1600" dirty="0">
              <a:latin typeface="Times New Roman" pitchFamily="18" charset="0"/>
              <a:cs typeface="Times New Roman" pitchFamily="18" charset="0"/>
            </a:endParaRPr>
          </a:p>
        </p:txBody>
      </p:sp>
      <p:sp>
        <p:nvSpPr>
          <p:cNvPr id="89" name="Rectangle 609"/>
          <p:cNvSpPr>
            <a:spLocks noChangeArrowheads="1"/>
          </p:cNvSpPr>
          <p:nvPr/>
        </p:nvSpPr>
        <p:spPr bwMode="auto">
          <a:xfrm>
            <a:off x="6265799" y="2902046"/>
            <a:ext cx="427401" cy="246221"/>
          </a:xfrm>
          <a:prstGeom prst="rect">
            <a:avLst/>
          </a:prstGeom>
          <a:noFill/>
          <a:ln w="9525">
            <a:noFill/>
            <a:miter lim="800000"/>
            <a:headEnd/>
            <a:tailEnd/>
          </a:ln>
        </p:spPr>
        <p:txBody>
          <a:bodyPr wrap="none" lIns="0" tIns="0" rIns="0" bIns="0">
            <a:prstTxWarp prst="textNoShape">
              <a:avLst/>
            </a:prstTxWarp>
            <a:spAutoFit/>
          </a:bodyPr>
          <a:lstStyle/>
          <a:p>
            <a:r>
              <a:rPr lang="en-US" sz="1600" b="0" dirty="0" smtClean="0">
                <a:solidFill>
                  <a:srgbClr val="000000"/>
                </a:solidFill>
                <a:latin typeface="Times New Roman" pitchFamily="18" charset="0"/>
                <a:cs typeface="Times New Roman" pitchFamily="18" charset="0"/>
              </a:rPr>
              <a:t>2.9%</a:t>
            </a:r>
            <a:endParaRPr lang="en-US" sz="1600" dirty="0">
              <a:latin typeface="Times New Roman" pitchFamily="18" charset="0"/>
              <a:cs typeface="Times New Roman" pitchFamily="18" charset="0"/>
            </a:endParaRPr>
          </a:p>
        </p:txBody>
      </p:sp>
      <p:sp>
        <p:nvSpPr>
          <p:cNvPr id="90" name="Rectangle 610"/>
          <p:cNvSpPr>
            <a:spLocks noChangeArrowheads="1"/>
          </p:cNvSpPr>
          <p:nvPr/>
        </p:nvSpPr>
        <p:spPr bwMode="auto">
          <a:xfrm>
            <a:off x="7244906" y="2909983"/>
            <a:ext cx="427401" cy="246221"/>
          </a:xfrm>
          <a:prstGeom prst="rect">
            <a:avLst/>
          </a:prstGeom>
          <a:noFill/>
          <a:ln w="9525">
            <a:noFill/>
            <a:miter lim="800000"/>
            <a:headEnd/>
            <a:tailEnd/>
          </a:ln>
        </p:spPr>
        <p:txBody>
          <a:bodyPr wrap="none" lIns="0" tIns="0" rIns="0" bIns="0">
            <a:prstTxWarp prst="textNoShape">
              <a:avLst/>
            </a:prstTxWarp>
            <a:spAutoFit/>
          </a:bodyPr>
          <a:lstStyle/>
          <a:p>
            <a:r>
              <a:rPr lang="en-US" sz="1600" b="0" dirty="0" smtClean="0">
                <a:solidFill>
                  <a:srgbClr val="000000"/>
                </a:solidFill>
                <a:latin typeface="Times New Roman" pitchFamily="18" charset="0"/>
                <a:cs typeface="Times New Roman" pitchFamily="18" charset="0"/>
              </a:rPr>
              <a:t>3.4%</a:t>
            </a:r>
            <a:endParaRPr lang="en-US" sz="1600" dirty="0">
              <a:latin typeface="Times New Roman" pitchFamily="18" charset="0"/>
              <a:cs typeface="Times New Roman" pitchFamily="18" charset="0"/>
            </a:endParaRPr>
          </a:p>
        </p:txBody>
      </p:sp>
      <p:sp>
        <p:nvSpPr>
          <p:cNvPr id="91" name="Rectangle 611"/>
          <p:cNvSpPr>
            <a:spLocks noChangeArrowheads="1"/>
          </p:cNvSpPr>
          <p:nvPr/>
        </p:nvSpPr>
        <p:spPr bwMode="auto">
          <a:xfrm>
            <a:off x="8120444" y="2919508"/>
            <a:ext cx="666849" cy="246221"/>
          </a:xfrm>
          <a:prstGeom prst="rect">
            <a:avLst/>
          </a:prstGeom>
          <a:noFill/>
          <a:ln w="9525">
            <a:noFill/>
            <a:miter lim="800000"/>
            <a:headEnd/>
            <a:tailEnd/>
          </a:ln>
        </p:spPr>
        <p:txBody>
          <a:bodyPr wrap="none" lIns="0" tIns="0" rIns="0" bIns="0">
            <a:prstTxWarp prst="textNoShape">
              <a:avLst/>
            </a:prstTxWarp>
            <a:spAutoFit/>
          </a:bodyPr>
          <a:lstStyle/>
          <a:p>
            <a:r>
              <a:rPr lang="en-US" sz="1600" b="0" dirty="0" smtClean="0">
                <a:solidFill>
                  <a:srgbClr val="000000"/>
                </a:solidFill>
                <a:latin typeface="Times New Roman" pitchFamily="18" charset="0"/>
                <a:cs typeface="Times New Roman" pitchFamily="18" charset="0"/>
              </a:rPr>
              <a:t>$12,154</a:t>
            </a:r>
            <a:endParaRPr lang="en-US" sz="1600" dirty="0">
              <a:latin typeface="Times New Roman" pitchFamily="18" charset="0"/>
              <a:cs typeface="Times New Roman" pitchFamily="18" charset="0"/>
            </a:endParaRPr>
          </a:p>
        </p:txBody>
      </p:sp>
      <p:sp>
        <p:nvSpPr>
          <p:cNvPr id="92" name="Rectangle 612"/>
          <p:cNvSpPr>
            <a:spLocks noChangeArrowheads="1"/>
          </p:cNvSpPr>
          <p:nvPr/>
        </p:nvSpPr>
        <p:spPr bwMode="auto">
          <a:xfrm>
            <a:off x="6265799" y="3148108"/>
            <a:ext cx="427401" cy="246221"/>
          </a:xfrm>
          <a:prstGeom prst="rect">
            <a:avLst/>
          </a:prstGeom>
          <a:noFill/>
          <a:ln w="9525">
            <a:noFill/>
            <a:miter lim="800000"/>
            <a:headEnd/>
            <a:tailEnd/>
          </a:ln>
        </p:spPr>
        <p:txBody>
          <a:bodyPr wrap="none" lIns="0" tIns="0" rIns="0" bIns="0">
            <a:prstTxWarp prst="textNoShape">
              <a:avLst/>
            </a:prstTxWarp>
            <a:spAutoFit/>
          </a:bodyPr>
          <a:lstStyle/>
          <a:p>
            <a:r>
              <a:rPr lang="en-US" sz="1600" b="0" dirty="0" smtClean="0">
                <a:solidFill>
                  <a:srgbClr val="000000"/>
                </a:solidFill>
                <a:latin typeface="Times New Roman" pitchFamily="18" charset="0"/>
                <a:cs typeface="Times New Roman" pitchFamily="18" charset="0"/>
              </a:rPr>
              <a:t>2.4%</a:t>
            </a:r>
            <a:endParaRPr lang="en-US" sz="1600" dirty="0">
              <a:latin typeface="Times New Roman" pitchFamily="18" charset="0"/>
              <a:cs typeface="Times New Roman" pitchFamily="18" charset="0"/>
            </a:endParaRPr>
          </a:p>
        </p:txBody>
      </p:sp>
      <p:sp>
        <p:nvSpPr>
          <p:cNvPr id="93" name="Rectangle 613"/>
          <p:cNvSpPr>
            <a:spLocks noChangeArrowheads="1"/>
          </p:cNvSpPr>
          <p:nvPr/>
        </p:nvSpPr>
        <p:spPr bwMode="auto">
          <a:xfrm>
            <a:off x="7244906" y="3156046"/>
            <a:ext cx="427401" cy="246221"/>
          </a:xfrm>
          <a:prstGeom prst="rect">
            <a:avLst/>
          </a:prstGeom>
          <a:noFill/>
          <a:ln w="9525">
            <a:noFill/>
            <a:miter lim="800000"/>
            <a:headEnd/>
            <a:tailEnd/>
          </a:ln>
        </p:spPr>
        <p:txBody>
          <a:bodyPr wrap="none" lIns="0" tIns="0" rIns="0" bIns="0">
            <a:prstTxWarp prst="textNoShape">
              <a:avLst/>
            </a:prstTxWarp>
            <a:spAutoFit/>
          </a:bodyPr>
          <a:lstStyle/>
          <a:p>
            <a:r>
              <a:rPr lang="en-US" sz="1600" b="0" dirty="0" smtClean="0">
                <a:solidFill>
                  <a:srgbClr val="000000"/>
                </a:solidFill>
                <a:latin typeface="Times New Roman" pitchFamily="18" charset="0"/>
                <a:cs typeface="Times New Roman" pitchFamily="18" charset="0"/>
              </a:rPr>
              <a:t>2.8%</a:t>
            </a:r>
            <a:endParaRPr lang="en-US" sz="1600" dirty="0">
              <a:latin typeface="Times New Roman" pitchFamily="18" charset="0"/>
              <a:cs typeface="Times New Roman" pitchFamily="18" charset="0"/>
            </a:endParaRPr>
          </a:p>
        </p:txBody>
      </p:sp>
      <p:sp>
        <p:nvSpPr>
          <p:cNvPr id="94" name="Rectangle 614"/>
          <p:cNvSpPr>
            <a:spLocks noChangeArrowheads="1"/>
          </p:cNvSpPr>
          <p:nvPr/>
        </p:nvSpPr>
        <p:spPr bwMode="auto">
          <a:xfrm>
            <a:off x="8223036" y="3165571"/>
            <a:ext cx="564257" cy="246221"/>
          </a:xfrm>
          <a:prstGeom prst="rect">
            <a:avLst/>
          </a:prstGeom>
          <a:noFill/>
          <a:ln w="9525">
            <a:noFill/>
            <a:miter lim="800000"/>
            <a:headEnd/>
            <a:tailEnd/>
          </a:ln>
        </p:spPr>
        <p:txBody>
          <a:bodyPr wrap="none" lIns="0" tIns="0" rIns="0" bIns="0">
            <a:prstTxWarp prst="textNoShape">
              <a:avLst/>
            </a:prstTxWarp>
            <a:spAutoFit/>
          </a:bodyPr>
          <a:lstStyle/>
          <a:p>
            <a:r>
              <a:rPr lang="en-US" sz="1600" b="0" dirty="0" smtClean="0">
                <a:solidFill>
                  <a:srgbClr val="000000"/>
                </a:solidFill>
                <a:latin typeface="Times New Roman" pitchFamily="18" charset="0"/>
                <a:cs typeface="Times New Roman" pitchFamily="18" charset="0"/>
              </a:rPr>
              <a:t>$1,410</a:t>
            </a:r>
            <a:endParaRPr lang="en-US" sz="1600" dirty="0">
              <a:latin typeface="Times New Roman" pitchFamily="18" charset="0"/>
              <a:cs typeface="Times New Roman" pitchFamily="18" charset="0"/>
            </a:endParaRPr>
          </a:p>
        </p:txBody>
      </p:sp>
      <p:sp>
        <p:nvSpPr>
          <p:cNvPr id="95" name="Rectangle 615"/>
          <p:cNvSpPr>
            <a:spLocks noChangeArrowheads="1"/>
          </p:cNvSpPr>
          <p:nvPr/>
        </p:nvSpPr>
        <p:spPr bwMode="auto">
          <a:xfrm>
            <a:off x="6265799" y="3386233"/>
            <a:ext cx="427401" cy="246221"/>
          </a:xfrm>
          <a:prstGeom prst="rect">
            <a:avLst/>
          </a:prstGeom>
          <a:noFill/>
          <a:ln w="9525">
            <a:noFill/>
            <a:miter lim="800000"/>
            <a:headEnd/>
            <a:tailEnd/>
          </a:ln>
        </p:spPr>
        <p:txBody>
          <a:bodyPr wrap="none" lIns="0" tIns="0" rIns="0" bIns="0">
            <a:prstTxWarp prst="textNoShape">
              <a:avLst/>
            </a:prstTxWarp>
            <a:spAutoFit/>
          </a:bodyPr>
          <a:lstStyle/>
          <a:p>
            <a:r>
              <a:rPr lang="en-US" sz="1600" b="0" dirty="0" smtClean="0">
                <a:solidFill>
                  <a:srgbClr val="000000"/>
                </a:solidFill>
                <a:latin typeface="Times New Roman" pitchFamily="18" charset="0"/>
                <a:cs typeface="Times New Roman" pitchFamily="18" charset="0"/>
              </a:rPr>
              <a:t>1.5%</a:t>
            </a:r>
            <a:endParaRPr lang="en-US" sz="1600" dirty="0">
              <a:latin typeface="Times New Roman" pitchFamily="18" charset="0"/>
              <a:cs typeface="Times New Roman" pitchFamily="18" charset="0"/>
            </a:endParaRPr>
          </a:p>
        </p:txBody>
      </p:sp>
      <p:sp>
        <p:nvSpPr>
          <p:cNvPr id="96" name="Rectangle 616"/>
          <p:cNvSpPr>
            <a:spLocks noChangeArrowheads="1"/>
          </p:cNvSpPr>
          <p:nvPr/>
        </p:nvSpPr>
        <p:spPr bwMode="auto">
          <a:xfrm>
            <a:off x="7244906" y="3394171"/>
            <a:ext cx="427401" cy="246221"/>
          </a:xfrm>
          <a:prstGeom prst="rect">
            <a:avLst/>
          </a:prstGeom>
          <a:noFill/>
          <a:ln w="9525">
            <a:noFill/>
            <a:miter lim="800000"/>
            <a:headEnd/>
            <a:tailEnd/>
          </a:ln>
        </p:spPr>
        <p:txBody>
          <a:bodyPr wrap="none" lIns="0" tIns="0" rIns="0" bIns="0">
            <a:prstTxWarp prst="textNoShape">
              <a:avLst/>
            </a:prstTxWarp>
            <a:spAutoFit/>
          </a:bodyPr>
          <a:lstStyle/>
          <a:p>
            <a:r>
              <a:rPr lang="en-US" sz="1600" b="0" dirty="0" smtClean="0">
                <a:solidFill>
                  <a:srgbClr val="000000"/>
                </a:solidFill>
                <a:latin typeface="Times New Roman" pitchFamily="18" charset="0"/>
                <a:cs typeface="Times New Roman" pitchFamily="18" charset="0"/>
              </a:rPr>
              <a:t>2.3%</a:t>
            </a:r>
            <a:endParaRPr lang="en-US" sz="1600" dirty="0">
              <a:latin typeface="Times New Roman" pitchFamily="18" charset="0"/>
              <a:cs typeface="Times New Roman" pitchFamily="18" charset="0"/>
            </a:endParaRPr>
          </a:p>
        </p:txBody>
      </p:sp>
      <p:sp>
        <p:nvSpPr>
          <p:cNvPr id="97" name="Rectangle 617"/>
          <p:cNvSpPr>
            <a:spLocks noChangeArrowheads="1"/>
          </p:cNvSpPr>
          <p:nvPr/>
        </p:nvSpPr>
        <p:spPr bwMode="auto">
          <a:xfrm>
            <a:off x="8120444" y="3403696"/>
            <a:ext cx="666849" cy="246221"/>
          </a:xfrm>
          <a:prstGeom prst="rect">
            <a:avLst/>
          </a:prstGeom>
          <a:noFill/>
          <a:ln w="9525">
            <a:noFill/>
            <a:miter lim="800000"/>
            <a:headEnd/>
            <a:tailEnd/>
          </a:ln>
        </p:spPr>
        <p:txBody>
          <a:bodyPr wrap="none" lIns="0" tIns="0" rIns="0" bIns="0">
            <a:prstTxWarp prst="textNoShape">
              <a:avLst/>
            </a:prstTxWarp>
            <a:spAutoFit/>
          </a:bodyPr>
          <a:lstStyle/>
          <a:p>
            <a:r>
              <a:rPr lang="en-US" sz="1600" b="0" dirty="0" smtClean="0">
                <a:solidFill>
                  <a:srgbClr val="000000"/>
                </a:solidFill>
                <a:latin typeface="Times New Roman" pitchFamily="18" charset="0"/>
                <a:cs typeface="Times New Roman" pitchFamily="18" charset="0"/>
              </a:rPr>
              <a:t>$33,980</a:t>
            </a:r>
            <a:endParaRPr lang="en-US" sz="1600" dirty="0">
              <a:latin typeface="Times New Roman" pitchFamily="18" charset="0"/>
              <a:cs typeface="Times New Roman" pitchFamily="18" charset="0"/>
            </a:endParaRPr>
          </a:p>
        </p:txBody>
      </p:sp>
      <p:sp>
        <p:nvSpPr>
          <p:cNvPr id="98" name="Rectangle 618"/>
          <p:cNvSpPr>
            <a:spLocks noChangeArrowheads="1"/>
          </p:cNvSpPr>
          <p:nvPr/>
        </p:nvSpPr>
        <p:spPr bwMode="auto">
          <a:xfrm>
            <a:off x="6265799" y="3625946"/>
            <a:ext cx="427401" cy="246221"/>
          </a:xfrm>
          <a:prstGeom prst="rect">
            <a:avLst/>
          </a:prstGeom>
          <a:noFill/>
          <a:ln w="9525">
            <a:noFill/>
            <a:miter lim="800000"/>
            <a:headEnd/>
            <a:tailEnd/>
          </a:ln>
        </p:spPr>
        <p:txBody>
          <a:bodyPr wrap="none" lIns="0" tIns="0" rIns="0" bIns="0">
            <a:prstTxWarp prst="textNoShape">
              <a:avLst/>
            </a:prstTxWarp>
            <a:spAutoFit/>
          </a:bodyPr>
          <a:lstStyle/>
          <a:p>
            <a:r>
              <a:rPr lang="en-US" sz="1600" b="0" dirty="0" smtClean="0">
                <a:solidFill>
                  <a:srgbClr val="000000"/>
                </a:solidFill>
                <a:latin typeface="Times New Roman" pitchFamily="18" charset="0"/>
                <a:cs typeface="Times New Roman" pitchFamily="18" charset="0"/>
              </a:rPr>
              <a:t>3.9%</a:t>
            </a:r>
            <a:endParaRPr lang="en-US" sz="1600" dirty="0">
              <a:latin typeface="Times New Roman" pitchFamily="18" charset="0"/>
              <a:cs typeface="Times New Roman" pitchFamily="18" charset="0"/>
            </a:endParaRPr>
          </a:p>
        </p:txBody>
      </p:sp>
      <p:sp>
        <p:nvSpPr>
          <p:cNvPr id="99" name="Rectangle 619"/>
          <p:cNvSpPr>
            <a:spLocks noChangeArrowheads="1"/>
          </p:cNvSpPr>
          <p:nvPr/>
        </p:nvSpPr>
        <p:spPr bwMode="auto">
          <a:xfrm>
            <a:off x="7244906" y="3633883"/>
            <a:ext cx="427401" cy="246221"/>
          </a:xfrm>
          <a:prstGeom prst="rect">
            <a:avLst/>
          </a:prstGeom>
          <a:noFill/>
          <a:ln w="9525">
            <a:noFill/>
            <a:miter lim="800000"/>
            <a:headEnd/>
            <a:tailEnd/>
          </a:ln>
        </p:spPr>
        <p:txBody>
          <a:bodyPr wrap="none" lIns="0" tIns="0" rIns="0" bIns="0">
            <a:prstTxWarp prst="textNoShape">
              <a:avLst/>
            </a:prstTxWarp>
            <a:spAutoFit/>
          </a:bodyPr>
          <a:lstStyle/>
          <a:p>
            <a:r>
              <a:rPr lang="en-US" sz="1600" b="0" dirty="0" smtClean="0">
                <a:solidFill>
                  <a:srgbClr val="000000"/>
                </a:solidFill>
                <a:latin typeface="Times New Roman" pitchFamily="18" charset="0"/>
                <a:cs typeface="Times New Roman" pitchFamily="18" charset="0"/>
              </a:rPr>
              <a:t>3.8%</a:t>
            </a:r>
            <a:endParaRPr lang="en-US" sz="1600" dirty="0">
              <a:latin typeface="Times New Roman" pitchFamily="18" charset="0"/>
              <a:cs typeface="Times New Roman" pitchFamily="18" charset="0"/>
            </a:endParaRPr>
          </a:p>
        </p:txBody>
      </p:sp>
      <p:sp>
        <p:nvSpPr>
          <p:cNvPr id="100" name="Rectangle 620"/>
          <p:cNvSpPr>
            <a:spLocks noChangeArrowheads="1"/>
          </p:cNvSpPr>
          <p:nvPr/>
        </p:nvSpPr>
        <p:spPr bwMode="auto">
          <a:xfrm>
            <a:off x="8120444" y="3643408"/>
            <a:ext cx="666849" cy="246221"/>
          </a:xfrm>
          <a:prstGeom prst="rect">
            <a:avLst/>
          </a:prstGeom>
          <a:noFill/>
          <a:ln w="9525">
            <a:noFill/>
            <a:miter lim="800000"/>
            <a:headEnd/>
            <a:tailEnd/>
          </a:ln>
        </p:spPr>
        <p:txBody>
          <a:bodyPr wrap="none" lIns="0" tIns="0" rIns="0" bIns="0">
            <a:prstTxWarp prst="textNoShape">
              <a:avLst/>
            </a:prstTxWarp>
            <a:spAutoFit/>
          </a:bodyPr>
          <a:lstStyle/>
          <a:p>
            <a:r>
              <a:rPr lang="en-US" sz="1600" b="0" dirty="0" smtClean="0">
                <a:solidFill>
                  <a:srgbClr val="000000"/>
                </a:solidFill>
                <a:latin typeface="Times New Roman" pitchFamily="18" charset="0"/>
                <a:cs typeface="Times New Roman" pitchFamily="18" charset="0"/>
              </a:rPr>
              <a:t>$36,278</a:t>
            </a:r>
            <a:endParaRPr lang="en-US" sz="1600" dirty="0">
              <a:latin typeface="Times New Roman" pitchFamily="18" charset="0"/>
              <a:cs typeface="Times New Roman" pitchFamily="18" charset="0"/>
            </a:endParaRPr>
          </a:p>
        </p:txBody>
      </p:sp>
      <p:sp>
        <p:nvSpPr>
          <p:cNvPr id="101" name="Rectangle 622"/>
          <p:cNvSpPr>
            <a:spLocks noChangeArrowheads="1"/>
          </p:cNvSpPr>
          <p:nvPr/>
        </p:nvSpPr>
        <p:spPr bwMode="auto">
          <a:xfrm>
            <a:off x="6265799" y="3872008"/>
            <a:ext cx="427401" cy="246221"/>
          </a:xfrm>
          <a:prstGeom prst="rect">
            <a:avLst/>
          </a:prstGeom>
          <a:noFill/>
          <a:ln w="9525">
            <a:noFill/>
            <a:miter lim="800000"/>
            <a:headEnd/>
            <a:tailEnd/>
          </a:ln>
        </p:spPr>
        <p:txBody>
          <a:bodyPr wrap="none" lIns="0" tIns="0" rIns="0" bIns="0">
            <a:prstTxWarp prst="textNoShape">
              <a:avLst/>
            </a:prstTxWarp>
            <a:spAutoFit/>
          </a:bodyPr>
          <a:lstStyle/>
          <a:p>
            <a:r>
              <a:rPr lang="en-US" sz="1600" b="0" dirty="0" smtClean="0">
                <a:solidFill>
                  <a:srgbClr val="000000"/>
                </a:solidFill>
                <a:latin typeface="Times New Roman" pitchFamily="18" charset="0"/>
                <a:cs typeface="Times New Roman" pitchFamily="18" charset="0"/>
              </a:rPr>
              <a:t>3.5%</a:t>
            </a:r>
            <a:endParaRPr lang="en-US" sz="1600" dirty="0">
              <a:latin typeface="Times New Roman" pitchFamily="18" charset="0"/>
              <a:cs typeface="Times New Roman" pitchFamily="18" charset="0"/>
            </a:endParaRPr>
          </a:p>
        </p:txBody>
      </p:sp>
      <p:sp>
        <p:nvSpPr>
          <p:cNvPr id="102" name="Rectangle 623"/>
          <p:cNvSpPr>
            <a:spLocks noChangeArrowheads="1"/>
          </p:cNvSpPr>
          <p:nvPr/>
        </p:nvSpPr>
        <p:spPr bwMode="auto">
          <a:xfrm>
            <a:off x="7244906" y="3879946"/>
            <a:ext cx="427401" cy="246221"/>
          </a:xfrm>
          <a:prstGeom prst="rect">
            <a:avLst/>
          </a:prstGeom>
          <a:noFill/>
          <a:ln w="9525">
            <a:noFill/>
            <a:miter lim="800000"/>
            <a:headEnd/>
            <a:tailEnd/>
          </a:ln>
        </p:spPr>
        <p:txBody>
          <a:bodyPr wrap="none" lIns="0" tIns="0" rIns="0" bIns="0">
            <a:prstTxWarp prst="textNoShape">
              <a:avLst/>
            </a:prstTxWarp>
            <a:spAutoFit/>
          </a:bodyPr>
          <a:lstStyle/>
          <a:p>
            <a:r>
              <a:rPr lang="en-US" sz="1600" b="0" dirty="0" smtClean="0">
                <a:solidFill>
                  <a:srgbClr val="000000"/>
                </a:solidFill>
                <a:latin typeface="Times New Roman" pitchFamily="18" charset="0"/>
                <a:cs typeface="Times New Roman" pitchFamily="18" charset="0"/>
              </a:rPr>
              <a:t>3.4%</a:t>
            </a:r>
            <a:endParaRPr lang="en-US" sz="1600" dirty="0">
              <a:latin typeface="Times New Roman" pitchFamily="18" charset="0"/>
              <a:cs typeface="Times New Roman" pitchFamily="18" charset="0"/>
            </a:endParaRPr>
          </a:p>
        </p:txBody>
      </p:sp>
      <p:sp>
        <p:nvSpPr>
          <p:cNvPr id="103" name="Rectangle 624"/>
          <p:cNvSpPr>
            <a:spLocks noChangeArrowheads="1"/>
          </p:cNvSpPr>
          <p:nvPr/>
        </p:nvSpPr>
        <p:spPr bwMode="auto">
          <a:xfrm>
            <a:off x="8120444" y="3889471"/>
            <a:ext cx="666849" cy="246221"/>
          </a:xfrm>
          <a:prstGeom prst="rect">
            <a:avLst/>
          </a:prstGeom>
          <a:noFill/>
          <a:ln w="9525">
            <a:noFill/>
            <a:miter lim="800000"/>
            <a:headEnd/>
            <a:tailEnd/>
          </a:ln>
        </p:spPr>
        <p:txBody>
          <a:bodyPr wrap="none" lIns="0" tIns="0" rIns="0" bIns="0">
            <a:prstTxWarp prst="textNoShape">
              <a:avLst/>
            </a:prstTxWarp>
            <a:spAutoFit/>
          </a:bodyPr>
          <a:lstStyle/>
          <a:p>
            <a:r>
              <a:rPr lang="en-US" sz="1600" b="0" dirty="0" smtClean="0">
                <a:solidFill>
                  <a:srgbClr val="000000"/>
                </a:solidFill>
                <a:latin typeface="Times New Roman" pitchFamily="18" charset="0"/>
                <a:cs typeface="Times New Roman" pitchFamily="18" charset="0"/>
              </a:rPr>
              <a:t>$11,658</a:t>
            </a:r>
            <a:endParaRPr lang="en-US" sz="1600" dirty="0">
              <a:latin typeface="Times New Roman" pitchFamily="18" charset="0"/>
              <a:cs typeface="Times New Roman" pitchFamily="18" charset="0"/>
            </a:endParaRPr>
          </a:p>
        </p:txBody>
      </p:sp>
      <p:sp>
        <p:nvSpPr>
          <p:cNvPr id="104" name="Rectangle 625"/>
          <p:cNvSpPr>
            <a:spLocks noChangeArrowheads="1"/>
          </p:cNvSpPr>
          <p:nvPr/>
        </p:nvSpPr>
        <p:spPr bwMode="auto">
          <a:xfrm>
            <a:off x="6265799" y="4126008"/>
            <a:ext cx="423863" cy="244475"/>
          </a:xfrm>
          <a:prstGeom prst="rect">
            <a:avLst/>
          </a:prstGeom>
          <a:noFill/>
          <a:ln w="9525">
            <a:noFill/>
            <a:miter lim="800000"/>
            <a:headEnd/>
            <a:tailEnd/>
          </a:ln>
        </p:spPr>
        <p:txBody>
          <a:bodyPr wrap="none" lIns="0" tIns="0" rIns="0" bIns="0">
            <a:prstTxWarp prst="textNoShape">
              <a:avLst/>
            </a:prstTxWarp>
            <a:spAutoFit/>
          </a:bodyPr>
          <a:lstStyle/>
          <a:p>
            <a:r>
              <a:rPr lang="en-US" sz="1600" b="0" dirty="0" smtClean="0">
                <a:solidFill>
                  <a:srgbClr val="000000"/>
                </a:solidFill>
                <a:latin typeface="Times New Roman" pitchFamily="18" charset="0"/>
                <a:cs typeface="Times New Roman" pitchFamily="18" charset="0"/>
              </a:rPr>
              <a:t>1.4%</a:t>
            </a:r>
            <a:endParaRPr lang="en-US" sz="1600" dirty="0">
              <a:latin typeface="Times New Roman" pitchFamily="18" charset="0"/>
              <a:cs typeface="Times New Roman" pitchFamily="18" charset="0"/>
            </a:endParaRPr>
          </a:p>
        </p:txBody>
      </p:sp>
      <p:sp>
        <p:nvSpPr>
          <p:cNvPr id="105" name="Rectangle 626"/>
          <p:cNvSpPr>
            <a:spLocks noChangeArrowheads="1"/>
          </p:cNvSpPr>
          <p:nvPr/>
        </p:nvSpPr>
        <p:spPr bwMode="auto">
          <a:xfrm>
            <a:off x="7244906" y="4133946"/>
            <a:ext cx="428002" cy="246221"/>
          </a:xfrm>
          <a:prstGeom prst="rect">
            <a:avLst/>
          </a:prstGeom>
          <a:noFill/>
          <a:ln w="9525">
            <a:noFill/>
            <a:miter lim="800000"/>
            <a:headEnd/>
            <a:tailEnd/>
          </a:ln>
        </p:spPr>
        <p:txBody>
          <a:bodyPr wrap="none" lIns="0" tIns="0" rIns="0" bIns="0">
            <a:prstTxWarp prst="textNoShape">
              <a:avLst/>
            </a:prstTxWarp>
            <a:spAutoFit/>
          </a:bodyPr>
          <a:lstStyle/>
          <a:p>
            <a:r>
              <a:rPr lang="en-US" sz="1600" b="0" dirty="0" smtClean="0">
                <a:solidFill>
                  <a:srgbClr val="000000"/>
                </a:solidFill>
                <a:latin typeface="Times New Roman" pitchFamily="18" charset="0"/>
                <a:cs typeface="Times New Roman" pitchFamily="18" charset="0"/>
              </a:rPr>
              <a:t>1.3%</a:t>
            </a:r>
            <a:endParaRPr lang="en-US" sz="1600" dirty="0">
              <a:latin typeface="Times New Roman" pitchFamily="18" charset="0"/>
              <a:cs typeface="Times New Roman" pitchFamily="18" charset="0"/>
            </a:endParaRPr>
          </a:p>
        </p:txBody>
      </p:sp>
      <p:sp>
        <p:nvSpPr>
          <p:cNvPr id="106" name="Rectangle 627"/>
          <p:cNvSpPr>
            <a:spLocks noChangeArrowheads="1"/>
          </p:cNvSpPr>
          <p:nvPr/>
        </p:nvSpPr>
        <p:spPr bwMode="auto">
          <a:xfrm>
            <a:off x="8120444" y="4143471"/>
            <a:ext cx="666849" cy="246221"/>
          </a:xfrm>
          <a:prstGeom prst="rect">
            <a:avLst/>
          </a:prstGeom>
          <a:noFill/>
          <a:ln w="9525">
            <a:noFill/>
            <a:miter lim="800000"/>
            <a:headEnd/>
            <a:tailEnd/>
          </a:ln>
        </p:spPr>
        <p:txBody>
          <a:bodyPr wrap="none" lIns="0" tIns="0" rIns="0" bIns="0">
            <a:prstTxWarp prst="textNoShape">
              <a:avLst/>
            </a:prstTxWarp>
            <a:spAutoFit/>
          </a:bodyPr>
          <a:lstStyle/>
          <a:p>
            <a:r>
              <a:rPr lang="en-US" sz="1600" b="0" dirty="0" smtClean="0">
                <a:solidFill>
                  <a:srgbClr val="000000"/>
                </a:solidFill>
                <a:latin typeface="Times New Roman" pitchFamily="18" charset="0"/>
                <a:cs typeface="Times New Roman" pitchFamily="18" charset="0"/>
              </a:rPr>
              <a:t>$24,706</a:t>
            </a:r>
            <a:endParaRPr lang="en-US" sz="1600" dirty="0">
              <a:latin typeface="Times New Roman" pitchFamily="18" charset="0"/>
              <a:cs typeface="Times New Roman" pitchFamily="18" charset="0"/>
            </a:endParaRPr>
          </a:p>
        </p:txBody>
      </p:sp>
      <p:sp>
        <p:nvSpPr>
          <p:cNvPr id="107" name="Rectangle 628"/>
          <p:cNvSpPr>
            <a:spLocks noChangeArrowheads="1"/>
          </p:cNvSpPr>
          <p:nvPr/>
        </p:nvSpPr>
        <p:spPr bwMode="auto">
          <a:xfrm>
            <a:off x="6265799" y="4397471"/>
            <a:ext cx="423863" cy="244475"/>
          </a:xfrm>
          <a:prstGeom prst="rect">
            <a:avLst/>
          </a:prstGeom>
          <a:noFill/>
          <a:ln w="9525">
            <a:noFill/>
            <a:miter lim="800000"/>
            <a:headEnd/>
            <a:tailEnd/>
          </a:ln>
        </p:spPr>
        <p:txBody>
          <a:bodyPr wrap="none" lIns="0" tIns="0" rIns="0" bIns="0">
            <a:prstTxWarp prst="textNoShape">
              <a:avLst/>
            </a:prstTxWarp>
            <a:spAutoFit/>
          </a:bodyPr>
          <a:lstStyle/>
          <a:p>
            <a:r>
              <a:rPr lang="en-US" sz="1600" b="0" dirty="0" smtClean="0">
                <a:solidFill>
                  <a:srgbClr val="000000"/>
                </a:solidFill>
                <a:latin typeface="Times New Roman" pitchFamily="18" charset="0"/>
                <a:cs typeface="Times New Roman" pitchFamily="18" charset="0"/>
              </a:rPr>
              <a:t>1.6%</a:t>
            </a:r>
            <a:endParaRPr lang="en-US" sz="1600" dirty="0">
              <a:latin typeface="Times New Roman" pitchFamily="18" charset="0"/>
              <a:cs typeface="Times New Roman" pitchFamily="18" charset="0"/>
            </a:endParaRPr>
          </a:p>
        </p:txBody>
      </p:sp>
      <p:sp>
        <p:nvSpPr>
          <p:cNvPr id="108" name="Rectangle 629"/>
          <p:cNvSpPr>
            <a:spLocks noChangeArrowheads="1"/>
          </p:cNvSpPr>
          <p:nvPr/>
        </p:nvSpPr>
        <p:spPr bwMode="auto">
          <a:xfrm>
            <a:off x="7244906" y="4405408"/>
            <a:ext cx="428002" cy="246221"/>
          </a:xfrm>
          <a:prstGeom prst="rect">
            <a:avLst/>
          </a:prstGeom>
          <a:noFill/>
          <a:ln w="9525">
            <a:noFill/>
            <a:miter lim="800000"/>
            <a:headEnd/>
            <a:tailEnd/>
          </a:ln>
        </p:spPr>
        <p:txBody>
          <a:bodyPr wrap="none" lIns="0" tIns="0" rIns="0" bIns="0">
            <a:prstTxWarp prst="textNoShape">
              <a:avLst/>
            </a:prstTxWarp>
            <a:spAutoFit/>
          </a:bodyPr>
          <a:lstStyle/>
          <a:p>
            <a:r>
              <a:rPr lang="en-US" sz="1600" b="0" dirty="0" smtClean="0">
                <a:solidFill>
                  <a:srgbClr val="000000"/>
                </a:solidFill>
                <a:latin typeface="Times New Roman" pitchFamily="18" charset="0"/>
                <a:cs typeface="Times New Roman" pitchFamily="18" charset="0"/>
              </a:rPr>
              <a:t>1.7%</a:t>
            </a:r>
            <a:endParaRPr lang="en-US" sz="1600" dirty="0">
              <a:latin typeface="Times New Roman" pitchFamily="18" charset="0"/>
              <a:cs typeface="Times New Roman" pitchFamily="18" charset="0"/>
            </a:endParaRPr>
          </a:p>
        </p:txBody>
      </p:sp>
      <p:sp>
        <p:nvSpPr>
          <p:cNvPr id="109" name="Rectangle 630"/>
          <p:cNvSpPr>
            <a:spLocks noChangeArrowheads="1"/>
          </p:cNvSpPr>
          <p:nvPr/>
        </p:nvSpPr>
        <p:spPr bwMode="auto">
          <a:xfrm>
            <a:off x="8120444" y="4414933"/>
            <a:ext cx="666849" cy="246221"/>
          </a:xfrm>
          <a:prstGeom prst="rect">
            <a:avLst/>
          </a:prstGeom>
          <a:noFill/>
          <a:ln w="9525">
            <a:noFill/>
            <a:miter lim="800000"/>
            <a:headEnd/>
            <a:tailEnd/>
          </a:ln>
        </p:spPr>
        <p:txBody>
          <a:bodyPr wrap="none" lIns="0" tIns="0" rIns="0" bIns="0">
            <a:prstTxWarp prst="textNoShape">
              <a:avLst/>
            </a:prstTxWarp>
            <a:spAutoFit/>
          </a:bodyPr>
          <a:lstStyle/>
          <a:p>
            <a:r>
              <a:rPr lang="en-US" sz="1600" b="0" dirty="0" smtClean="0">
                <a:solidFill>
                  <a:srgbClr val="000000"/>
                </a:solidFill>
                <a:latin typeface="Times New Roman" pitchFamily="18" charset="0"/>
                <a:cs typeface="Times New Roman" pitchFamily="18" charset="0"/>
              </a:rPr>
              <a:t>$32,147</a:t>
            </a:r>
            <a:endParaRPr lang="en-US" sz="1600" dirty="0">
              <a:latin typeface="Times New Roman" pitchFamily="18" charset="0"/>
              <a:cs typeface="Times New Roman" pitchFamily="18" charset="0"/>
            </a:endParaRPr>
          </a:p>
        </p:txBody>
      </p:sp>
      <p:sp>
        <p:nvSpPr>
          <p:cNvPr id="110" name="Rectangle 631"/>
          <p:cNvSpPr>
            <a:spLocks noChangeArrowheads="1"/>
          </p:cNvSpPr>
          <p:nvPr/>
        </p:nvSpPr>
        <p:spPr bwMode="auto">
          <a:xfrm>
            <a:off x="6265799" y="4740371"/>
            <a:ext cx="427401" cy="246221"/>
          </a:xfrm>
          <a:prstGeom prst="rect">
            <a:avLst/>
          </a:prstGeom>
          <a:noFill/>
          <a:ln w="9525">
            <a:noFill/>
            <a:miter lim="800000"/>
            <a:headEnd/>
            <a:tailEnd/>
          </a:ln>
        </p:spPr>
        <p:txBody>
          <a:bodyPr wrap="none" lIns="0" tIns="0" rIns="0" bIns="0">
            <a:prstTxWarp prst="textNoShape">
              <a:avLst/>
            </a:prstTxWarp>
            <a:spAutoFit/>
          </a:bodyPr>
          <a:lstStyle/>
          <a:p>
            <a:r>
              <a:rPr lang="en-US" sz="1600" b="0" dirty="0" smtClean="0">
                <a:solidFill>
                  <a:srgbClr val="000000"/>
                </a:solidFill>
                <a:latin typeface="Times New Roman" pitchFamily="18" charset="0"/>
                <a:cs typeface="Times New Roman" pitchFamily="18" charset="0"/>
              </a:rPr>
              <a:t>2.6%</a:t>
            </a:r>
            <a:endParaRPr lang="en-US" sz="1600" dirty="0">
              <a:latin typeface="Times New Roman" pitchFamily="18" charset="0"/>
              <a:cs typeface="Times New Roman" pitchFamily="18" charset="0"/>
            </a:endParaRPr>
          </a:p>
        </p:txBody>
      </p:sp>
      <p:sp>
        <p:nvSpPr>
          <p:cNvPr id="111" name="Rectangle 632"/>
          <p:cNvSpPr>
            <a:spLocks noChangeArrowheads="1"/>
          </p:cNvSpPr>
          <p:nvPr/>
        </p:nvSpPr>
        <p:spPr bwMode="auto">
          <a:xfrm>
            <a:off x="7244906" y="4748308"/>
            <a:ext cx="427401" cy="246221"/>
          </a:xfrm>
          <a:prstGeom prst="rect">
            <a:avLst/>
          </a:prstGeom>
          <a:noFill/>
          <a:ln w="9525">
            <a:noFill/>
            <a:miter lim="800000"/>
            <a:headEnd/>
            <a:tailEnd/>
          </a:ln>
        </p:spPr>
        <p:txBody>
          <a:bodyPr wrap="none" lIns="0" tIns="0" rIns="0" bIns="0">
            <a:prstTxWarp prst="textNoShape">
              <a:avLst/>
            </a:prstTxWarp>
            <a:spAutoFit/>
          </a:bodyPr>
          <a:lstStyle/>
          <a:p>
            <a:r>
              <a:rPr lang="en-US" sz="1600" b="0" dirty="0" smtClean="0">
                <a:solidFill>
                  <a:srgbClr val="000000"/>
                </a:solidFill>
                <a:latin typeface="Times New Roman" pitchFamily="18" charset="0"/>
                <a:cs typeface="Times New Roman" pitchFamily="18" charset="0"/>
              </a:rPr>
              <a:t>2.8%</a:t>
            </a:r>
            <a:endParaRPr lang="en-US" sz="1600" dirty="0">
              <a:latin typeface="Times New Roman" pitchFamily="18" charset="0"/>
              <a:cs typeface="Times New Roman" pitchFamily="18" charset="0"/>
            </a:endParaRPr>
          </a:p>
        </p:txBody>
      </p:sp>
      <p:sp>
        <p:nvSpPr>
          <p:cNvPr id="112" name="Rectangle 633"/>
          <p:cNvSpPr>
            <a:spLocks noChangeArrowheads="1"/>
          </p:cNvSpPr>
          <p:nvPr/>
        </p:nvSpPr>
        <p:spPr bwMode="auto">
          <a:xfrm>
            <a:off x="8120444" y="4757833"/>
            <a:ext cx="666849" cy="246221"/>
          </a:xfrm>
          <a:prstGeom prst="rect">
            <a:avLst/>
          </a:prstGeom>
          <a:noFill/>
          <a:ln w="9525">
            <a:noFill/>
            <a:miter lim="800000"/>
            <a:headEnd/>
            <a:tailEnd/>
          </a:ln>
        </p:spPr>
        <p:txBody>
          <a:bodyPr wrap="none" lIns="0" tIns="0" rIns="0" bIns="0">
            <a:prstTxWarp prst="textNoShape">
              <a:avLst/>
            </a:prstTxWarp>
            <a:spAutoFit/>
          </a:bodyPr>
          <a:lstStyle/>
          <a:p>
            <a:r>
              <a:rPr lang="en-US" sz="1600" b="0" dirty="0" smtClean="0">
                <a:solidFill>
                  <a:srgbClr val="000000"/>
                </a:solidFill>
                <a:latin typeface="Times New Roman" pitchFamily="18" charset="0"/>
                <a:cs typeface="Times New Roman" pitchFamily="18" charset="0"/>
              </a:rPr>
              <a:t>$19,202</a:t>
            </a:r>
            <a:endParaRPr lang="en-US" sz="1600" dirty="0">
              <a:latin typeface="Times New Roman" pitchFamily="18" charset="0"/>
              <a:cs typeface="Times New Roman" pitchFamily="18" charset="0"/>
            </a:endParaRPr>
          </a:p>
        </p:txBody>
      </p:sp>
      <p:sp>
        <p:nvSpPr>
          <p:cNvPr id="113" name="Rectangle 635"/>
          <p:cNvSpPr>
            <a:spLocks noChangeArrowheads="1"/>
          </p:cNvSpPr>
          <p:nvPr/>
        </p:nvSpPr>
        <p:spPr bwMode="auto">
          <a:xfrm>
            <a:off x="3629851" y="1568546"/>
            <a:ext cx="4440237" cy="274637"/>
          </a:xfrm>
          <a:prstGeom prst="rect">
            <a:avLst/>
          </a:prstGeom>
          <a:noFill/>
          <a:ln w="9525">
            <a:noFill/>
            <a:miter lim="800000"/>
            <a:headEnd/>
            <a:tailEnd/>
          </a:ln>
        </p:spPr>
        <p:txBody>
          <a:bodyPr wrap="none" lIns="0" tIns="0" rIns="0" bIns="0">
            <a:prstTxWarp prst="textNoShape">
              <a:avLst/>
            </a:prstTxWarp>
            <a:spAutoFit/>
          </a:bodyPr>
          <a:lstStyle/>
          <a:p>
            <a:r>
              <a:rPr kumimoji="0" lang="en-US" sz="1800" b="1" i="1">
                <a:solidFill>
                  <a:srgbClr val="000000"/>
                </a:solidFill>
                <a:latin typeface="Times New Roman" pitchFamily="18" charset="0"/>
                <a:cs typeface="Times New Roman" pitchFamily="18" charset="0"/>
              </a:rPr>
              <a:t>Countries Beginning Reform During the 1980s</a:t>
            </a:r>
            <a:endParaRPr kumimoji="0" lang="en-US" sz="1800" b="1" i="1">
              <a:solidFill>
                <a:schemeClr val="tx1"/>
              </a:solidFill>
              <a:latin typeface="Times New Roman" pitchFamily="18" charset="0"/>
              <a:cs typeface="Times New Roman" pitchFamily="18" charset="0"/>
            </a:endParaRPr>
          </a:p>
        </p:txBody>
      </p:sp>
      <p:sp>
        <p:nvSpPr>
          <p:cNvPr id="114" name="Line 637"/>
          <p:cNvSpPr>
            <a:spLocks noChangeShapeType="1"/>
          </p:cNvSpPr>
          <p:nvPr/>
        </p:nvSpPr>
        <p:spPr bwMode="auto">
          <a:xfrm>
            <a:off x="6058028" y="2614708"/>
            <a:ext cx="1844929" cy="0"/>
          </a:xfrm>
          <a:prstGeom prst="line">
            <a:avLst/>
          </a:prstGeom>
          <a:noFill/>
          <a:ln w="19050">
            <a:solidFill>
              <a:srgbClr val="000000"/>
            </a:solidFill>
            <a:round/>
            <a:headEnd/>
            <a:tailEnd/>
          </a:ln>
        </p:spPr>
        <p:txBody>
          <a:bodyPr>
            <a:prstTxWarp prst="textNoShape">
              <a:avLst/>
            </a:prstTxWarp>
          </a:bodyPr>
          <a:lstStyle/>
          <a:p>
            <a:endParaRPr lang="en-US">
              <a:latin typeface="Times New Roman" pitchFamily="18" charset="0"/>
              <a:cs typeface="Times New Roman" pitchFamily="18" charset="0"/>
            </a:endParaRPr>
          </a:p>
        </p:txBody>
      </p:sp>
      <p:sp>
        <p:nvSpPr>
          <p:cNvPr id="115" name="Line 641"/>
          <p:cNvSpPr>
            <a:spLocks noChangeShapeType="1"/>
          </p:cNvSpPr>
          <p:nvPr/>
        </p:nvSpPr>
        <p:spPr bwMode="auto">
          <a:xfrm>
            <a:off x="4264851" y="2614708"/>
            <a:ext cx="760412" cy="0"/>
          </a:xfrm>
          <a:prstGeom prst="line">
            <a:avLst/>
          </a:prstGeom>
          <a:noFill/>
          <a:ln w="19050">
            <a:solidFill>
              <a:srgbClr val="000000"/>
            </a:solidFill>
            <a:round/>
            <a:headEnd/>
            <a:tailEnd/>
          </a:ln>
        </p:spPr>
        <p:txBody>
          <a:bodyPr>
            <a:prstTxWarp prst="textNoShape">
              <a:avLst/>
            </a:prstTxWarp>
          </a:bodyPr>
          <a:lstStyle/>
          <a:p>
            <a:endParaRPr lang="en-US">
              <a:latin typeface="Times New Roman" pitchFamily="18" charset="0"/>
              <a:cs typeface="Times New Roman" pitchFamily="18" charset="0"/>
            </a:endParaRPr>
          </a:p>
        </p:txBody>
      </p:sp>
      <p:sp>
        <p:nvSpPr>
          <p:cNvPr id="116" name="Line 644"/>
          <p:cNvSpPr>
            <a:spLocks noChangeShapeType="1"/>
          </p:cNvSpPr>
          <p:nvPr/>
        </p:nvSpPr>
        <p:spPr bwMode="auto">
          <a:xfrm>
            <a:off x="5274501" y="2616296"/>
            <a:ext cx="635000" cy="0"/>
          </a:xfrm>
          <a:prstGeom prst="line">
            <a:avLst/>
          </a:prstGeom>
          <a:noFill/>
          <a:ln w="19050">
            <a:solidFill>
              <a:srgbClr val="000000"/>
            </a:solidFill>
            <a:round/>
            <a:headEnd/>
            <a:tailEnd/>
          </a:ln>
        </p:spPr>
        <p:txBody>
          <a:bodyPr>
            <a:prstTxWarp prst="textNoShape">
              <a:avLst/>
            </a:prstTxWarp>
          </a:bodyPr>
          <a:lstStyle/>
          <a:p>
            <a:endParaRPr lang="en-US">
              <a:latin typeface="Times New Roman" pitchFamily="18" charset="0"/>
              <a:cs typeface="Times New Roman" pitchFamily="18" charset="0"/>
            </a:endParaRPr>
          </a:p>
        </p:txBody>
      </p:sp>
      <p:sp>
        <p:nvSpPr>
          <p:cNvPr id="117" name="Line 645"/>
          <p:cNvSpPr>
            <a:spLocks noChangeShapeType="1"/>
          </p:cNvSpPr>
          <p:nvPr/>
        </p:nvSpPr>
        <p:spPr bwMode="auto">
          <a:xfrm>
            <a:off x="2839784" y="4694333"/>
            <a:ext cx="6084253" cy="0"/>
          </a:xfrm>
          <a:prstGeom prst="line">
            <a:avLst/>
          </a:prstGeom>
          <a:noFill/>
          <a:ln w="19050">
            <a:solidFill>
              <a:srgbClr val="000000"/>
            </a:solidFill>
            <a:round/>
            <a:headEnd/>
            <a:tailEnd/>
          </a:ln>
        </p:spPr>
        <p:txBody>
          <a:bodyPr>
            <a:prstTxWarp prst="textNoShape">
              <a:avLst/>
            </a:prstTxWarp>
          </a:bodyPr>
          <a:lstStyle/>
          <a:p>
            <a:endParaRPr lang="en-US">
              <a:latin typeface="Times New Roman" pitchFamily="18" charset="0"/>
              <a:cs typeface="Times New Roman" pitchFamily="18" charset="0"/>
            </a:endParaRPr>
          </a:p>
        </p:txBody>
      </p:sp>
      <p:sp>
        <p:nvSpPr>
          <p:cNvPr id="118" name="Line 637"/>
          <p:cNvSpPr>
            <a:spLocks noChangeShapeType="1"/>
          </p:cNvSpPr>
          <p:nvPr/>
        </p:nvSpPr>
        <p:spPr bwMode="auto">
          <a:xfrm>
            <a:off x="8040370" y="2611660"/>
            <a:ext cx="883667" cy="0"/>
          </a:xfrm>
          <a:prstGeom prst="line">
            <a:avLst/>
          </a:prstGeom>
          <a:noFill/>
          <a:ln w="19050">
            <a:solidFill>
              <a:srgbClr val="000000"/>
            </a:solidFill>
            <a:round/>
            <a:headEnd/>
            <a:tailEnd/>
          </a:ln>
        </p:spPr>
        <p:txBody>
          <a:bodyPr>
            <a:prstTxWarp prst="textNoShape">
              <a:avLst/>
            </a:prstTxWarp>
          </a:bodyPr>
          <a:lstStyle/>
          <a:p>
            <a:endParaRPr lang="en-US">
              <a:latin typeface="Times New Roman" pitchFamily="18" charset="0"/>
              <a:cs typeface="Times New Roman" pitchFamily="18" charset="0"/>
            </a:endParaRPr>
          </a:p>
        </p:txBody>
      </p:sp>
    </p:spTree>
    <p:extLst>
      <p:ext uri="{BB962C8B-B14F-4D97-AF65-F5344CB8AC3E}">
        <p14:creationId xmlns:p14="http://schemas.microsoft.com/office/powerpoint/2010/main" val="17911465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61">
                                            <p:txEl>
                                              <p:pRg st="0" end="0"/>
                                            </p:txEl>
                                          </p:spTgt>
                                        </p:tgtEl>
                                        <p:attrNameLst>
                                          <p:attrName>style.visibility</p:attrName>
                                        </p:attrNameLst>
                                      </p:cBhvr>
                                      <p:to>
                                        <p:strVal val="visible"/>
                                      </p:to>
                                    </p:set>
                                    <p:animEffect transition="in" filter="fade">
                                      <p:cBhvr>
                                        <p:cTn id="7" dur="500"/>
                                        <p:tgtEl>
                                          <p:spTgt spid="61">
                                            <p:txEl>
                                              <p:pRg st="0" end="0"/>
                                            </p:txEl>
                                          </p:spTgt>
                                        </p:tgtEl>
                                      </p:cBhvr>
                                    </p:animEffect>
                                    <p:anim calcmode="lin" valueType="num">
                                      <p:cBhvr>
                                        <p:cTn id="8" dur="500" fill="hold"/>
                                        <p:tgtEl>
                                          <p:spTgt spid="61">
                                            <p:txEl>
                                              <p:pRg st="0" end="0"/>
                                            </p:txEl>
                                          </p:spTgt>
                                        </p:tgtEl>
                                        <p:attrNameLst>
                                          <p:attrName>ppt_x</p:attrName>
                                        </p:attrNameLst>
                                      </p:cBhvr>
                                      <p:tavLst>
                                        <p:tav tm="0">
                                          <p:val>
                                            <p:strVal val="#ppt_x"/>
                                          </p:val>
                                        </p:tav>
                                        <p:tav tm="100000">
                                          <p:val>
                                            <p:strVal val="#ppt_x"/>
                                          </p:val>
                                        </p:tav>
                                      </p:tavLst>
                                    </p:anim>
                                    <p:anim calcmode="lin" valueType="num">
                                      <p:cBhvr>
                                        <p:cTn id="9" dur="500" fill="hold"/>
                                        <p:tgtEl>
                                          <p:spTgt spid="61">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42" presetClass="entr" presetSubtype="0" fill="hold" grpId="0" nodeType="afterEffect">
                                  <p:stCondLst>
                                    <p:cond delay="0"/>
                                  </p:stCondLst>
                                  <p:childTnLst>
                                    <p:set>
                                      <p:cBhvr>
                                        <p:cTn id="12" dur="1" fill="hold">
                                          <p:stCondLst>
                                            <p:cond delay="0"/>
                                          </p:stCondLst>
                                        </p:cTn>
                                        <p:tgtEl>
                                          <p:spTgt spid="61">
                                            <p:txEl>
                                              <p:pRg st="1" end="1"/>
                                            </p:txEl>
                                          </p:spTgt>
                                        </p:tgtEl>
                                        <p:attrNameLst>
                                          <p:attrName>style.visibility</p:attrName>
                                        </p:attrNameLst>
                                      </p:cBhvr>
                                      <p:to>
                                        <p:strVal val="visible"/>
                                      </p:to>
                                    </p:set>
                                    <p:animEffect transition="in" filter="fade">
                                      <p:cBhvr>
                                        <p:cTn id="13" dur="500"/>
                                        <p:tgtEl>
                                          <p:spTgt spid="61">
                                            <p:txEl>
                                              <p:pRg st="1" end="1"/>
                                            </p:txEl>
                                          </p:spTgt>
                                        </p:tgtEl>
                                      </p:cBhvr>
                                    </p:animEffect>
                                    <p:anim calcmode="lin" valueType="num">
                                      <p:cBhvr>
                                        <p:cTn id="14" dur="500" fill="hold"/>
                                        <p:tgtEl>
                                          <p:spTgt spid="61">
                                            <p:txEl>
                                              <p:pRg st="1" end="1"/>
                                            </p:txEl>
                                          </p:spTgt>
                                        </p:tgtEl>
                                        <p:attrNameLst>
                                          <p:attrName>ppt_x</p:attrName>
                                        </p:attrNameLst>
                                      </p:cBhvr>
                                      <p:tavLst>
                                        <p:tav tm="0">
                                          <p:val>
                                            <p:strVal val="#ppt_x"/>
                                          </p:val>
                                        </p:tav>
                                        <p:tav tm="100000">
                                          <p:val>
                                            <p:strVal val="#ppt_x"/>
                                          </p:val>
                                        </p:tav>
                                      </p:tavLst>
                                    </p:anim>
                                    <p:anim calcmode="lin" valueType="num">
                                      <p:cBhvr>
                                        <p:cTn id="15" dur="500" fill="hold"/>
                                        <p:tgtEl>
                                          <p:spTgt spid="61">
                                            <p:txEl>
                                              <p:pRg st="1" end="1"/>
                                            </p:txEl>
                                          </p:spTgt>
                                        </p:tgtEl>
                                        <p:attrNameLst>
                                          <p:attrName>ppt_y</p:attrName>
                                        </p:attrNameLst>
                                      </p:cBhvr>
                                      <p:tavLst>
                                        <p:tav tm="0">
                                          <p:val>
                                            <p:strVal val="#ppt_y+.1"/>
                                          </p:val>
                                        </p:tav>
                                        <p:tav tm="100000">
                                          <p:val>
                                            <p:strVal val="#ppt_y"/>
                                          </p:val>
                                        </p:tav>
                                      </p:tavLst>
                                    </p:anim>
                                  </p:childTnLst>
                                </p:cTn>
                              </p:par>
                            </p:childTnLst>
                          </p:cTn>
                        </p:par>
                        <p:par>
                          <p:cTn id="16" fill="hold">
                            <p:stCondLst>
                              <p:cond delay="1000"/>
                            </p:stCondLst>
                            <p:childTnLst>
                              <p:par>
                                <p:cTn id="17" presetID="42" presetClass="entr" presetSubtype="0" fill="hold" grpId="0" nodeType="afterEffect">
                                  <p:stCondLst>
                                    <p:cond delay="0"/>
                                  </p:stCondLst>
                                  <p:childTnLst>
                                    <p:set>
                                      <p:cBhvr>
                                        <p:cTn id="18" dur="1" fill="hold">
                                          <p:stCondLst>
                                            <p:cond delay="0"/>
                                          </p:stCondLst>
                                        </p:cTn>
                                        <p:tgtEl>
                                          <p:spTgt spid="61">
                                            <p:txEl>
                                              <p:pRg st="2" end="2"/>
                                            </p:txEl>
                                          </p:spTgt>
                                        </p:tgtEl>
                                        <p:attrNameLst>
                                          <p:attrName>style.visibility</p:attrName>
                                        </p:attrNameLst>
                                      </p:cBhvr>
                                      <p:to>
                                        <p:strVal val="visible"/>
                                      </p:to>
                                    </p:set>
                                    <p:animEffect transition="in" filter="fade">
                                      <p:cBhvr>
                                        <p:cTn id="19" dur="500"/>
                                        <p:tgtEl>
                                          <p:spTgt spid="61">
                                            <p:txEl>
                                              <p:pRg st="2" end="2"/>
                                            </p:txEl>
                                          </p:spTgt>
                                        </p:tgtEl>
                                      </p:cBhvr>
                                    </p:animEffect>
                                    <p:anim calcmode="lin" valueType="num">
                                      <p:cBhvr>
                                        <p:cTn id="20" dur="500" fill="hold"/>
                                        <p:tgtEl>
                                          <p:spTgt spid="61">
                                            <p:txEl>
                                              <p:pRg st="2" end="2"/>
                                            </p:txEl>
                                          </p:spTgt>
                                        </p:tgtEl>
                                        <p:attrNameLst>
                                          <p:attrName>ppt_x</p:attrName>
                                        </p:attrNameLst>
                                      </p:cBhvr>
                                      <p:tavLst>
                                        <p:tav tm="0">
                                          <p:val>
                                            <p:strVal val="#ppt_x"/>
                                          </p:val>
                                        </p:tav>
                                        <p:tav tm="100000">
                                          <p:val>
                                            <p:strVal val="#ppt_x"/>
                                          </p:val>
                                        </p:tav>
                                      </p:tavLst>
                                    </p:anim>
                                    <p:anim calcmode="lin" valueType="num">
                                      <p:cBhvr>
                                        <p:cTn id="21" dur="500" fill="hold"/>
                                        <p:tgtEl>
                                          <p:spTgt spid="61">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91440" y="1572770"/>
            <a:ext cx="8932985" cy="4343400"/>
          </a:xfrm>
          <a:prstGeom prst="roundRect">
            <a:avLst>
              <a:gd name="adj" fmla="val 3590"/>
            </a:avLst>
          </a:prstGeom>
          <a:solidFill>
            <a:schemeClr val="bg1"/>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40675" y="1536194"/>
            <a:ext cx="8883750" cy="4498846"/>
          </a:xfrm>
        </p:spPr>
        <p:txBody>
          <a:bodyPr/>
          <a:lstStyle/>
          <a:p>
            <a:pPr marL="231775" indent="-231775"/>
            <a:r>
              <a:rPr lang="en-US" sz="2600" dirty="0">
                <a:solidFill>
                  <a:srgbClr val="32302A"/>
                </a:solidFill>
              </a:rPr>
              <a:t>The following slide presents data for the diverse countries adopting major reforms </a:t>
            </a:r>
            <a:r>
              <a:rPr lang="en-US" sz="2600" dirty="0" smtClean="0">
                <a:solidFill>
                  <a:srgbClr val="32302A"/>
                </a:solidFill>
              </a:rPr>
              <a:t>in </a:t>
            </a:r>
            <a:r>
              <a:rPr lang="en-US" sz="2600" dirty="0">
                <a:solidFill>
                  <a:srgbClr val="32302A"/>
                </a:solidFill>
              </a:rPr>
              <a:t>the early 1990s. </a:t>
            </a:r>
          </a:p>
          <a:p>
            <a:pPr marL="231775" indent="-231775"/>
            <a:r>
              <a:rPr lang="en-US" sz="2600" dirty="0">
                <a:solidFill>
                  <a:srgbClr val="32302A"/>
                </a:solidFill>
              </a:rPr>
              <a:t>The average growth rate of these 12 countries was 3.2% during </a:t>
            </a:r>
            <a:r>
              <a:rPr lang="en-US" sz="2600" dirty="0" smtClean="0">
                <a:solidFill>
                  <a:srgbClr val="32302A"/>
                </a:solidFill>
              </a:rPr>
              <a:t>the 1995-2009 period. </a:t>
            </a:r>
            <a:endParaRPr lang="en-US" sz="2600" dirty="0">
              <a:solidFill>
                <a:srgbClr val="32302A"/>
              </a:solidFill>
            </a:endParaRPr>
          </a:p>
          <a:p>
            <a:pPr marL="631825" lvl="1" indent="-231775"/>
            <a:r>
              <a:rPr lang="en-US" dirty="0">
                <a:solidFill>
                  <a:srgbClr val="32302A"/>
                </a:solidFill>
              </a:rPr>
              <a:t>The growth of Estonia, Hungary, India, and Poland have been particularly impressive. </a:t>
            </a:r>
          </a:p>
          <a:p>
            <a:pPr marL="631825" lvl="1" indent="-231775"/>
            <a:r>
              <a:rPr lang="en-US" dirty="0">
                <a:solidFill>
                  <a:srgbClr val="32302A"/>
                </a:solidFill>
              </a:rPr>
              <a:t>It will be interesting to see if these countries will be able to sustain the economic reforms and follow their growth record in the years immediately ahead. </a:t>
            </a:r>
          </a:p>
        </p:txBody>
      </p:sp>
      <p:sp>
        <p:nvSpPr>
          <p:cNvPr id="6" name="Title 1"/>
          <p:cNvSpPr>
            <a:spLocks noGrp="1"/>
          </p:cNvSpPr>
          <p:nvPr>
            <p:ph type="title"/>
          </p:nvPr>
        </p:nvSpPr>
        <p:spPr>
          <a:xfrm>
            <a:off x="119569" y="466407"/>
            <a:ext cx="8904855" cy="694882"/>
          </a:xfrm>
        </p:spPr>
        <p:txBody>
          <a:bodyPr/>
          <a:lstStyle/>
          <a:p>
            <a:r>
              <a:rPr lang="en-US" dirty="0"/>
              <a:t>Major Reformers of the Early 1990s</a:t>
            </a:r>
          </a:p>
        </p:txBody>
      </p:sp>
    </p:spTree>
    <p:extLst>
      <p:ext uri="{BB962C8B-B14F-4D97-AF65-F5344CB8AC3E}">
        <p14:creationId xmlns:p14="http://schemas.microsoft.com/office/powerpoint/2010/main" val="6154508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par>
                          <p:cTn id="8" fill="hold">
                            <p:stCondLst>
                              <p:cond delay="500"/>
                            </p:stCondLst>
                            <p:childTnLst>
                              <p:par>
                                <p:cTn id="9" presetID="14" presetClass="entr" presetSubtype="10"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1" dur="500"/>
                                        <p:tgtEl>
                                          <p:spTgt spid="3">
                                            <p:txEl>
                                              <p:pRg st="1" end="1"/>
                                            </p:txEl>
                                          </p:spTgt>
                                        </p:tgtEl>
                                      </p:cBhvr>
                                    </p:animEffect>
                                  </p:childTnLst>
                                </p:cTn>
                              </p:par>
                            </p:childTnLst>
                          </p:cTn>
                        </p:par>
                        <p:par>
                          <p:cTn id="12" fill="hold">
                            <p:stCondLst>
                              <p:cond delay="1000"/>
                            </p:stCondLst>
                            <p:childTnLst>
                              <p:par>
                                <p:cTn id="13" presetID="14" presetClass="entr" presetSubtype="10" fill="hold" grpId="0"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5" dur="500"/>
                                        <p:tgtEl>
                                          <p:spTgt spid="3">
                                            <p:txEl>
                                              <p:pRg st="2" end="2"/>
                                            </p:txEl>
                                          </p:spTgt>
                                        </p:tgtEl>
                                      </p:cBhvr>
                                    </p:animEffect>
                                  </p:childTnLst>
                                </p:cTn>
                              </p:par>
                            </p:childTnLst>
                          </p:cTn>
                        </p:par>
                        <p:par>
                          <p:cTn id="16" fill="hold">
                            <p:stCondLst>
                              <p:cond delay="1500"/>
                            </p:stCondLst>
                            <p:childTnLst>
                              <p:par>
                                <p:cTn id="17" presetID="14" presetClass="entr" presetSubtype="10" fill="hold" grpId="0"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randombar(horizontal)">
                                      <p:cBhvr>
                                        <p:cTn id="19"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a:xfrm>
            <a:off x="92051" y="1255363"/>
            <a:ext cx="8977930" cy="4666174"/>
          </a:xfrm>
          <a:prstGeom prst="roundRect">
            <a:avLst>
              <a:gd name="adj" fmla="val 3590"/>
            </a:avLst>
          </a:prstGeom>
          <a:solidFill>
            <a:schemeClr val="bg1"/>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600" b="1"/>
          </a:p>
        </p:txBody>
      </p:sp>
      <p:sp>
        <p:nvSpPr>
          <p:cNvPr id="2" name="Title 1"/>
          <p:cNvSpPr>
            <a:spLocks noGrp="1"/>
          </p:cNvSpPr>
          <p:nvPr>
            <p:ph type="title"/>
          </p:nvPr>
        </p:nvSpPr>
        <p:spPr>
          <a:xfrm>
            <a:off x="119569" y="441697"/>
            <a:ext cx="8904855" cy="596684"/>
          </a:xfrm>
        </p:spPr>
        <p:txBody>
          <a:bodyPr/>
          <a:lstStyle/>
          <a:p>
            <a:r>
              <a:rPr lang="en-US" sz="3600" dirty="0"/>
              <a:t>The Reformers of the </a:t>
            </a:r>
            <a:r>
              <a:rPr lang="en-US" sz="3600" dirty="0" smtClean="0"/>
              <a:t>1990s</a:t>
            </a:r>
            <a:endParaRPr lang="en-US" sz="3600" dirty="0"/>
          </a:p>
        </p:txBody>
      </p:sp>
      <p:sp>
        <p:nvSpPr>
          <p:cNvPr id="43" name="Rectangle 425"/>
          <p:cNvSpPr>
            <a:spLocks noChangeArrowheads="1"/>
          </p:cNvSpPr>
          <p:nvPr/>
        </p:nvSpPr>
        <p:spPr bwMode="auto">
          <a:xfrm>
            <a:off x="2326801" y="1815354"/>
            <a:ext cx="856005" cy="590931"/>
          </a:xfrm>
          <a:prstGeom prst="rect">
            <a:avLst/>
          </a:prstGeom>
          <a:noFill/>
          <a:ln w="9525">
            <a:noFill/>
            <a:miter lim="800000"/>
            <a:headEnd/>
            <a:tailEnd/>
          </a:ln>
        </p:spPr>
        <p:txBody>
          <a:bodyPr wrap="none" lIns="0" tIns="0" rIns="0" bIns="0">
            <a:prstTxWarp prst="textNoShape">
              <a:avLst/>
            </a:prstTxWarp>
            <a:spAutoFit/>
          </a:bodyPr>
          <a:lstStyle/>
          <a:p>
            <a:pPr algn="ctr">
              <a:lnSpc>
                <a:spcPct val="80000"/>
              </a:lnSpc>
            </a:pPr>
            <a:r>
              <a:rPr lang="en-US" sz="1600" b="0" dirty="0">
                <a:solidFill>
                  <a:srgbClr val="000000"/>
                </a:solidFill>
                <a:latin typeface="Times New Roman" pitchFamily="18" charset="0"/>
                <a:cs typeface="Times New Roman" pitchFamily="18" charset="0"/>
              </a:rPr>
              <a:t>Beginning</a:t>
            </a:r>
            <a:br>
              <a:rPr lang="en-US" sz="1600" b="0" dirty="0">
                <a:solidFill>
                  <a:srgbClr val="000000"/>
                </a:solidFill>
                <a:latin typeface="Times New Roman" pitchFamily="18" charset="0"/>
                <a:cs typeface="Times New Roman" pitchFamily="18" charset="0"/>
              </a:rPr>
            </a:br>
            <a:r>
              <a:rPr lang="en-US" sz="1600" b="0" dirty="0">
                <a:solidFill>
                  <a:srgbClr val="000000"/>
                </a:solidFill>
                <a:latin typeface="Times New Roman" pitchFamily="18" charset="0"/>
                <a:cs typeface="Times New Roman" pitchFamily="18" charset="0"/>
              </a:rPr>
              <a:t>Year of </a:t>
            </a:r>
            <a:br>
              <a:rPr lang="en-US" sz="1600" b="0" dirty="0">
                <a:solidFill>
                  <a:srgbClr val="000000"/>
                </a:solidFill>
                <a:latin typeface="Times New Roman" pitchFamily="18" charset="0"/>
                <a:cs typeface="Times New Roman" pitchFamily="18" charset="0"/>
              </a:rPr>
            </a:br>
            <a:r>
              <a:rPr lang="en-US" sz="1600" b="0" dirty="0">
                <a:solidFill>
                  <a:srgbClr val="000000"/>
                </a:solidFill>
                <a:latin typeface="Times New Roman" pitchFamily="18" charset="0"/>
                <a:cs typeface="Times New Roman" pitchFamily="18" charset="0"/>
              </a:rPr>
              <a:t>Change </a:t>
            </a:r>
            <a:endParaRPr lang="en-US" sz="1600" dirty="0">
              <a:latin typeface="Times New Roman" pitchFamily="18" charset="0"/>
              <a:cs typeface="Times New Roman" pitchFamily="18" charset="0"/>
            </a:endParaRPr>
          </a:p>
        </p:txBody>
      </p:sp>
      <p:sp>
        <p:nvSpPr>
          <p:cNvPr id="44" name="Rectangle 430"/>
          <p:cNvSpPr>
            <a:spLocks noChangeArrowheads="1"/>
          </p:cNvSpPr>
          <p:nvPr/>
        </p:nvSpPr>
        <p:spPr bwMode="auto">
          <a:xfrm>
            <a:off x="3349948" y="1815354"/>
            <a:ext cx="599523" cy="590931"/>
          </a:xfrm>
          <a:prstGeom prst="rect">
            <a:avLst/>
          </a:prstGeom>
          <a:noFill/>
          <a:ln w="9525">
            <a:noFill/>
            <a:miter lim="800000"/>
            <a:headEnd/>
            <a:tailEnd/>
          </a:ln>
        </p:spPr>
        <p:txBody>
          <a:bodyPr wrap="none" lIns="0" tIns="0" rIns="0" bIns="0">
            <a:prstTxWarp prst="textNoShape">
              <a:avLst/>
            </a:prstTxWarp>
            <a:spAutoFit/>
          </a:bodyPr>
          <a:lstStyle/>
          <a:p>
            <a:pPr algn="ctr">
              <a:lnSpc>
                <a:spcPct val="80000"/>
              </a:lnSpc>
            </a:pPr>
            <a:r>
              <a:rPr lang="en-US" sz="1600" b="0">
                <a:solidFill>
                  <a:srgbClr val="000000"/>
                </a:solidFill>
                <a:latin typeface="Times New Roman" pitchFamily="18" charset="0"/>
                <a:cs typeface="Times New Roman" pitchFamily="18" charset="0"/>
              </a:rPr>
              <a:t>2005</a:t>
            </a:r>
            <a:br>
              <a:rPr lang="en-US" sz="1600" b="0">
                <a:solidFill>
                  <a:srgbClr val="000000"/>
                </a:solidFill>
                <a:latin typeface="Times New Roman" pitchFamily="18" charset="0"/>
                <a:cs typeface="Times New Roman" pitchFamily="18" charset="0"/>
              </a:rPr>
            </a:br>
            <a:r>
              <a:rPr lang="en-US" sz="1600" b="0">
                <a:solidFill>
                  <a:srgbClr val="000000"/>
                </a:solidFill>
                <a:latin typeface="Times New Roman" pitchFamily="18" charset="0"/>
                <a:cs typeface="Times New Roman" pitchFamily="18" charset="0"/>
              </a:rPr>
              <a:t>EFW</a:t>
            </a:r>
            <a:br>
              <a:rPr lang="en-US" sz="1600" b="0">
                <a:solidFill>
                  <a:srgbClr val="000000"/>
                </a:solidFill>
                <a:latin typeface="Times New Roman" pitchFamily="18" charset="0"/>
                <a:cs typeface="Times New Roman" pitchFamily="18" charset="0"/>
              </a:rPr>
            </a:br>
            <a:r>
              <a:rPr lang="en-US" sz="1600" b="0">
                <a:solidFill>
                  <a:srgbClr val="000000"/>
                </a:solidFill>
                <a:latin typeface="Times New Roman" pitchFamily="18" charset="0"/>
                <a:cs typeface="Times New Roman" pitchFamily="18" charset="0"/>
              </a:rPr>
              <a:t>Rating </a:t>
            </a:r>
            <a:endParaRPr lang="en-US" sz="1600">
              <a:latin typeface="Times New Roman" pitchFamily="18" charset="0"/>
              <a:cs typeface="Times New Roman" pitchFamily="18" charset="0"/>
            </a:endParaRPr>
          </a:p>
        </p:txBody>
      </p:sp>
      <p:sp>
        <p:nvSpPr>
          <p:cNvPr id="83" name="Rectangle 596"/>
          <p:cNvSpPr>
            <a:spLocks noChangeArrowheads="1"/>
          </p:cNvSpPr>
          <p:nvPr/>
        </p:nvSpPr>
        <p:spPr bwMode="auto">
          <a:xfrm>
            <a:off x="4117503" y="2012331"/>
            <a:ext cx="940963" cy="393954"/>
          </a:xfrm>
          <a:prstGeom prst="rect">
            <a:avLst/>
          </a:prstGeom>
          <a:noFill/>
          <a:ln w="9525">
            <a:noFill/>
            <a:miter lim="800000"/>
            <a:headEnd/>
            <a:tailEnd/>
          </a:ln>
        </p:spPr>
        <p:txBody>
          <a:bodyPr wrap="none" lIns="0" tIns="0" rIns="0" bIns="0">
            <a:prstTxWarp prst="textNoShape">
              <a:avLst/>
            </a:prstTxWarp>
            <a:spAutoFit/>
          </a:bodyPr>
          <a:lstStyle/>
          <a:p>
            <a:pPr algn="ctr">
              <a:lnSpc>
                <a:spcPct val="80000"/>
              </a:lnSpc>
            </a:pPr>
            <a:r>
              <a:rPr lang="en-US" sz="1600" b="0" dirty="0">
                <a:solidFill>
                  <a:srgbClr val="000000"/>
                </a:solidFill>
                <a:latin typeface="Times New Roman" pitchFamily="18" charset="0"/>
                <a:cs typeface="Times New Roman" pitchFamily="18" charset="0"/>
              </a:rPr>
              <a:t>Growth</a:t>
            </a:r>
            <a:br>
              <a:rPr lang="en-US" sz="1600" b="0" dirty="0">
                <a:solidFill>
                  <a:srgbClr val="000000"/>
                </a:solidFill>
                <a:latin typeface="Times New Roman" pitchFamily="18" charset="0"/>
                <a:cs typeface="Times New Roman" pitchFamily="18" charset="0"/>
              </a:rPr>
            </a:br>
            <a:r>
              <a:rPr lang="en-US" sz="1600" b="0" dirty="0" smtClean="0">
                <a:solidFill>
                  <a:srgbClr val="000000"/>
                </a:solidFill>
                <a:latin typeface="Times New Roman" pitchFamily="18" charset="0"/>
                <a:cs typeface="Times New Roman" pitchFamily="18" charset="0"/>
              </a:rPr>
              <a:t>1990-2009 </a:t>
            </a:r>
            <a:endParaRPr lang="en-US" sz="1600" dirty="0">
              <a:latin typeface="Times New Roman" pitchFamily="18" charset="0"/>
              <a:cs typeface="Times New Roman" pitchFamily="18" charset="0"/>
            </a:endParaRPr>
          </a:p>
        </p:txBody>
      </p:sp>
      <p:sp>
        <p:nvSpPr>
          <p:cNvPr id="84" name="Rectangle 599"/>
          <p:cNvSpPr>
            <a:spLocks noChangeArrowheads="1"/>
          </p:cNvSpPr>
          <p:nvPr/>
        </p:nvSpPr>
        <p:spPr bwMode="auto">
          <a:xfrm>
            <a:off x="5099445" y="2004124"/>
            <a:ext cx="889065" cy="402161"/>
          </a:xfrm>
          <a:prstGeom prst="rect">
            <a:avLst/>
          </a:prstGeom>
          <a:noFill/>
          <a:ln w="9525">
            <a:noFill/>
            <a:miter lim="800000"/>
            <a:headEnd/>
            <a:tailEnd/>
          </a:ln>
        </p:spPr>
        <p:txBody>
          <a:bodyPr wrap="none" lIns="0" tIns="0" rIns="0" bIns="0">
            <a:prstTxWarp prst="textNoShape">
              <a:avLst/>
            </a:prstTxWarp>
            <a:spAutoFit/>
          </a:bodyPr>
          <a:lstStyle/>
          <a:p>
            <a:pPr algn="ctr">
              <a:lnSpc>
                <a:spcPct val="80000"/>
              </a:lnSpc>
            </a:pPr>
            <a:r>
              <a:rPr lang="en-US" sz="1600" b="0" dirty="0">
                <a:solidFill>
                  <a:srgbClr val="000000"/>
                </a:solidFill>
                <a:latin typeface="Times New Roman" pitchFamily="18" charset="0"/>
                <a:cs typeface="Times New Roman" pitchFamily="18" charset="0"/>
              </a:rPr>
              <a:t>Growth</a:t>
            </a:r>
          </a:p>
          <a:p>
            <a:pPr algn="ctr">
              <a:lnSpc>
                <a:spcPct val="80000"/>
              </a:lnSpc>
            </a:pPr>
            <a:r>
              <a:rPr lang="en-US" sz="1600" b="0" dirty="0" smtClean="0">
                <a:solidFill>
                  <a:srgbClr val="000000"/>
                </a:solidFill>
                <a:latin typeface="Times New Roman" pitchFamily="18" charset="0"/>
                <a:cs typeface="Times New Roman" pitchFamily="18" charset="0"/>
              </a:rPr>
              <a:t>1995-2009</a:t>
            </a:r>
            <a:endParaRPr lang="en-US" sz="1600" dirty="0">
              <a:latin typeface="Times New Roman" pitchFamily="18" charset="0"/>
              <a:cs typeface="Times New Roman" pitchFamily="18" charset="0"/>
            </a:endParaRPr>
          </a:p>
        </p:txBody>
      </p:sp>
      <p:sp>
        <p:nvSpPr>
          <p:cNvPr id="85" name="Rectangle 602"/>
          <p:cNvSpPr>
            <a:spLocks noChangeArrowheads="1"/>
          </p:cNvSpPr>
          <p:nvPr/>
        </p:nvSpPr>
        <p:spPr bwMode="auto">
          <a:xfrm>
            <a:off x="6112357" y="2012331"/>
            <a:ext cx="950260" cy="393954"/>
          </a:xfrm>
          <a:prstGeom prst="rect">
            <a:avLst/>
          </a:prstGeom>
          <a:noFill/>
          <a:ln w="9525">
            <a:noFill/>
            <a:miter lim="800000"/>
            <a:headEnd/>
            <a:tailEnd/>
          </a:ln>
        </p:spPr>
        <p:txBody>
          <a:bodyPr wrap="none" lIns="0" tIns="0" rIns="0" bIns="0">
            <a:prstTxWarp prst="textNoShape">
              <a:avLst/>
            </a:prstTxWarp>
            <a:spAutoFit/>
          </a:bodyPr>
          <a:lstStyle/>
          <a:p>
            <a:pPr>
              <a:lnSpc>
                <a:spcPct val="80000"/>
              </a:lnSpc>
            </a:pPr>
            <a:r>
              <a:rPr lang="en-US" sz="1600" b="0" dirty="0">
                <a:solidFill>
                  <a:srgbClr val="000000"/>
                </a:solidFill>
                <a:latin typeface="Times New Roman" pitchFamily="18" charset="0"/>
                <a:cs typeface="Times New Roman" pitchFamily="18" charset="0"/>
              </a:rPr>
              <a:t>Per Capita</a:t>
            </a:r>
            <a:br>
              <a:rPr lang="en-US" sz="1600" b="0" dirty="0">
                <a:solidFill>
                  <a:srgbClr val="000000"/>
                </a:solidFill>
                <a:latin typeface="Times New Roman" pitchFamily="18" charset="0"/>
                <a:cs typeface="Times New Roman" pitchFamily="18" charset="0"/>
              </a:rPr>
            </a:br>
            <a:r>
              <a:rPr lang="en-US" sz="1600" b="0" dirty="0">
                <a:solidFill>
                  <a:srgbClr val="000000"/>
                </a:solidFill>
                <a:latin typeface="Times New Roman" pitchFamily="18" charset="0"/>
                <a:cs typeface="Times New Roman" pitchFamily="18" charset="0"/>
              </a:rPr>
              <a:t>GDP, </a:t>
            </a:r>
            <a:r>
              <a:rPr lang="en-US" sz="1600" b="0" dirty="0" smtClean="0">
                <a:solidFill>
                  <a:srgbClr val="000000"/>
                </a:solidFill>
                <a:latin typeface="Times New Roman" pitchFamily="18" charset="0"/>
                <a:cs typeface="Times New Roman" pitchFamily="18" charset="0"/>
              </a:rPr>
              <a:t>2009 </a:t>
            </a:r>
            <a:endParaRPr lang="en-US" sz="1600" dirty="0">
              <a:latin typeface="Times New Roman" pitchFamily="18" charset="0"/>
              <a:cs typeface="Times New Roman" pitchFamily="18" charset="0"/>
            </a:endParaRPr>
          </a:p>
        </p:txBody>
      </p:sp>
      <p:sp>
        <p:nvSpPr>
          <p:cNvPr id="113" name="Rectangle 635"/>
          <p:cNvSpPr>
            <a:spLocks noChangeArrowheads="1"/>
          </p:cNvSpPr>
          <p:nvPr/>
        </p:nvSpPr>
        <p:spPr bwMode="auto">
          <a:xfrm>
            <a:off x="2364628" y="1379792"/>
            <a:ext cx="4440237" cy="274637"/>
          </a:xfrm>
          <a:prstGeom prst="rect">
            <a:avLst/>
          </a:prstGeom>
          <a:noFill/>
          <a:ln w="9525">
            <a:noFill/>
            <a:miter lim="800000"/>
            <a:headEnd/>
            <a:tailEnd/>
          </a:ln>
        </p:spPr>
        <p:txBody>
          <a:bodyPr wrap="none" lIns="0" tIns="0" rIns="0" bIns="0">
            <a:prstTxWarp prst="textNoShape">
              <a:avLst/>
            </a:prstTxWarp>
            <a:spAutoFit/>
          </a:bodyPr>
          <a:lstStyle/>
          <a:p>
            <a:r>
              <a:rPr kumimoji="0" lang="en-US" sz="1800" b="1" i="1" dirty="0">
                <a:solidFill>
                  <a:srgbClr val="000000"/>
                </a:solidFill>
                <a:latin typeface="Times New Roman" pitchFamily="18" charset="0"/>
                <a:cs typeface="Times New Roman" pitchFamily="18" charset="0"/>
              </a:rPr>
              <a:t>Countries Beginning Reform During the </a:t>
            </a:r>
            <a:r>
              <a:rPr kumimoji="0" lang="en-US" sz="1800" b="1" i="1" dirty="0" smtClean="0">
                <a:solidFill>
                  <a:srgbClr val="000000"/>
                </a:solidFill>
                <a:latin typeface="Times New Roman" pitchFamily="18" charset="0"/>
                <a:cs typeface="Times New Roman" pitchFamily="18" charset="0"/>
              </a:rPr>
              <a:t>1990s</a:t>
            </a:r>
            <a:endParaRPr kumimoji="0" lang="en-US" sz="1800" b="1" i="1" dirty="0">
              <a:solidFill>
                <a:schemeClr val="tx1"/>
              </a:solidFill>
              <a:latin typeface="Times New Roman" pitchFamily="18" charset="0"/>
              <a:cs typeface="Times New Roman" pitchFamily="18" charset="0"/>
            </a:endParaRPr>
          </a:p>
        </p:txBody>
      </p:sp>
      <p:sp>
        <p:nvSpPr>
          <p:cNvPr id="114" name="Line 637"/>
          <p:cNvSpPr>
            <a:spLocks noChangeShapeType="1"/>
          </p:cNvSpPr>
          <p:nvPr/>
        </p:nvSpPr>
        <p:spPr bwMode="auto">
          <a:xfrm>
            <a:off x="4143581" y="2425954"/>
            <a:ext cx="1844929" cy="0"/>
          </a:xfrm>
          <a:prstGeom prst="line">
            <a:avLst/>
          </a:prstGeom>
          <a:noFill/>
          <a:ln w="19050">
            <a:solidFill>
              <a:srgbClr val="000000"/>
            </a:solidFill>
            <a:round/>
            <a:headEnd/>
            <a:tailEnd/>
          </a:ln>
        </p:spPr>
        <p:txBody>
          <a:bodyPr>
            <a:prstTxWarp prst="textNoShape">
              <a:avLst/>
            </a:prstTxWarp>
          </a:bodyPr>
          <a:lstStyle/>
          <a:p>
            <a:endParaRPr lang="en-US">
              <a:latin typeface="Times New Roman" pitchFamily="18" charset="0"/>
              <a:cs typeface="Times New Roman" pitchFamily="18" charset="0"/>
            </a:endParaRPr>
          </a:p>
        </p:txBody>
      </p:sp>
      <p:sp>
        <p:nvSpPr>
          <p:cNvPr id="115" name="Line 641"/>
          <p:cNvSpPr>
            <a:spLocks noChangeShapeType="1"/>
          </p:cNvSpPr>
          <p:nvPr/>
        </p:nvSpPr>
        <p:spPr bwMode="auto">
          <a:xfrm>
            <a:off x="2350404" y="2425954"/>
            <a:ext cx="760412" cy="0"/>
          </a:xfrm>
          <a:prstGeom prst="line">
            <a:avLst/>
          </a:prstGeom>
          <a:noFill/>
          <a:ln w="19050">
            <a:solidFill>
              <a:srgbClr val="000000"/>
            </a:solidFill>
            <a:round/>
            <a:headEnd/>
            <a:tailEnd/>
          </a:ln>
        </p:spPr>
        <p:txBody>
          <a:bodyPr>
            <a:prstTxWarp prst="textNoShape">
              <a:avLst/>
            </a:prstTxWarp>
          </a:bodyPr>
          <a:lstStyle/>
          <a:p>
            <a:endParaRPr lang="en-US">
              <a:latin typeface="Times New Roman" pitchFamily="18" charset="0"/>
              <a:cs typeface="Times New Roman" pitchFamily="18" charset="0"/>
            </a:endParaRPr>
          </a:p>
        </p:txBody>
      </p:sp>
      <p:sp>
        <p:nvSpPr>
          <p:cNvPr id="116" name="Line 644"/>
          <p:cNvSpPr>
            <a:spLocks noChangeShapeType="1"/>
          </p:cNvSpPr>
          <p:nvPr/>
        </p:nvSpPr>
        <p:spPr bwMode="auto">
          <a:xfrm>
            <a:off x="3360054" y="2427542"/>
            <a:ext cx="635000" cy="0"/>
          </a:xfrm>
          <a:prstGeom prst="line">
            <a:avLst/>
          </a:prstGeom>
          <a:noFill/>
          <a:ln w="19050">
            <a:solidFill>
              <a:srgbClr val="000000"/>
            </a:solidFill>
            <a:round/>
            <a:headEnd/>
            <a:tailEnd/>
          </a:ln>
        </p:spPr>
        <p:txBody>
          <a:bodyPr>
            <a:prstTxWarp prst="textNoShape">
              <a:avLst/>
            </a:prstTxWarp>
          </a:bodyPr>
          <a:lstStyle/>
          <a:p>
            <a:endParaRPr lang="en-US">
              <a:latin typeface="Times New Roman" pitchFamily="18" charset="0"/>
              <a:cs typeface="Times New Roman" pitchFamily="18" charset="0"/>
            </a:endParaRPr>
          </a:p>
        </p:txBody>
      </p:sp>
      <p:sp>
        <p:nvSpPr>
          <p:cNvPr id="118" name="Line 637"/>
          <p:cNvSpPr>
            <a:spLocks noChangeShapeType="1"/>
          </p:cNvSpPr>
          <p:nvPr/>
        </p:nvSpPr>
        <p:spPr bwMode="auto">
          <a:xfrm>
            <a:off x="6125923" y="2422906"/>
            <a:ext cx="883667" cy="0"/>
          </a:xfrm>
          <a:prstGeom prst="line">
            <a:avLst/>
          </a:prstGeom>
          <a:noFill/>
          <a:ln w="19050">
            <a:solidFill>
              <a:srgbClr val="000000"/>
            </a:solidFill>
            <a:round/>
            <a:headEnd/>
            <a:tailEnd/>
          </a:ln>
        </p:spPr>
        <p:txBody>
          <a:bodyPr>
            <a:prstTxWarp prst="textNoShape">
              <a:avLst/>
            </a:prstTxWarp>
          </a:bodyPr>
          <a:lstStyle/>
          <a:p>
            <a:endParaRPr lang="en-US">
              <a:latin typeface="Times New Roman" pitchFamily="18" charset="0"/>
              <a:cs typeface="Times New Roman" pitchFamily="18" charset="0"/>
            </a:endParaRPr>
          </a:p>
        </p:txBody>
      </p:sp>
      <p:sp>
        <p:nvSpPr>
          <p:cNvPr id="183" name="Rectangle 8"/>
          <p:cNvSpPr>
            <a:spLocks noChangeArrowheads="1"/>
          </p:cNvSpPr>
          <p:nvPr/>
        </p:nvSpPr>
        <p:spPr bwMode="auto">
          <a:xfrm>
            <a:off x="2348849" y="2463101"/>
            <a:ext cx="896079" cy="246221"/>
          </a:xfrm>
          <a:prstGeom prst="rect">
            <a:avLst/>
          </a:prstGeom>
          <a:noFill/>
          <a:ln w="9525">
            <a:noFill/>
            <a:miter lim="800000"/>
            <a:headEnd/>
            <a:tailEnd/>
          </a:ln>
        </p:spPr>
        <p:txBody>
          <a:bodyPr wrap="none" lIns="0" tIns="0" rIns="0" bIns="0">
            <a:prstTxWarp prst="textNoShape">
              <a:avLst/>
            </a:prstTxWarp>
            <a:spAutoFit/>
          </a:bodyPr>
          <a:lstStyle/>
          <a:p>
            <a:r>
              <a:rPr lang="en-US" sz="1600" b="0">
                <a:solidFill>
                  <a:srgbClr val="000000"/>
                </a:solidFill>
                <a:latin typeface="Times New Roman" pitchFamily="18" charset="0"/>
                <a:ea typeface="Times New Roman" pitchFamily="-107" charset="0"/>
                <a:cs typeface="Times New Roman" pitchFamily="18" charset="0"/>
              </a:rPr>
              <a:t>Costa Rica</a:t>
            </a:r>
          </a:p>
        </p:txBody>
      </p:sp>
      <p:sp>
        <p:nvSpPr>
          <p:cNvPr id="184" name="Rectangle 9"/>
          <p:cNvSpPr>
            <a:spLocks noChangeArrowheads="1"/>
          </p:cNvSpPr>
          <p:nvPr/>
        </p:nvSpPr>
        <p:spPr bwMode="auto">
          <a:xfrm>
            <a:off x="3440414" y="2463101"/>
            <a:ext cx="406400" cy="244475"/>
          </a:xfrm>
          <a:prstGeom prst="rect">
            <a:avLst/>
          </a:prstGeom>
          <a:noFill/>
          <a:ln w="9525">
            <a:noFill/>
            <a:miter lim="800000"/>
            <a:headEnd/>
            <a:tailEnd/>
          </a:ln>
        </p:spPr>
        <p:txBody>
          <a:bodyPr wrap="none" lIns="0" tIns="0" rIns="0" bIns="0">
            <a:prstTxWarp prst="textNoShape">
              <a:avLst/>
            </a:prstTxWarp>
            <a:spAutoFit/>
          </a:bodyPr>
          <a:lstStyle/>
          <a:p>
            <a:r>
              <a:rPr lang="en-US" sz="1600" b="0">
                <a:solidFill>
                  <a:srgbClr val="000000"/>
                </a:solidFill>
                <a:latin typeface="Times New Roman" pitchFamily="18" charset="0"/>
                <a:cs typeface="Times New Roman" pitchFamily="18" charset="0"/>
              </a:rPr>
              <a:t>1991</a:t>
            </a:r>
            <a:endParaRPr lang="en-US" sz="1600">
              <a:latin typeface="Times New Roman" pitchFamily="18" charset="0"/>
              <a:cs typeface="Times New Roman" pitchFamily="18" charset="0"/>
            </a:endParaRPr>
          </a:p>
        </p:txBody>
      </p:sp>
      <p:sp>
        <p:nvSpPr>
          <p:cNvPr id="185" name="Rectangle 10"/>
          <p:cNvSpPr>
            <a:spLocks noChangeArrowheads="1"/>
          </p:cNvSpPr>
          <p:nvPr/>
        </p:nvSpPr>
        <p:spPr bwMode="auto">
          <a:xfrm>
            <a:off x="4414377" y="2463101"/>
            <a:ext cx="279400" cy="244475"/>
          </a:xfrm>
          <a:prstGeom prst="rect">
            <a:avLst/>
          </a:prstGeom>
          <a:noFill/>
          <a:ln w="9525">
            <a:noFill/>
            <a:miter lim="800000"/>
            <a:headEnd/>
            <a:tailEnd/>
          </a:ln>
        </p:spPr>
        <p:txBody>
          <a:bodyPr wrap="none" lIns="0" tIns="0" rIns="0" bIns="0">
            <a:prstTxWarp prst="textNoShape">
              <a:avLst/>
            </a:prstTxWarp>
            <a:spAutoFit/>
          </a:bodyPr>
          <a:lstStyle/>
          <a:p>
            <a:r>
              <a:rPr lang="en-US" sz="1600" b="0">
                <a:solidFill>
                  <a:srgbClr val="000000"/>
                </a:solidFill>
                <a:latin typeface="Times New Roman" pitchFamily="18" charset="0"/>
                <a:cs typeface="Times New Roman" pitchFamily="18" charset="0"/>
              </a:rPr>
              <a:t>7.4</a:t>
            </a:r>
            <a:endParaRPr lang="en-US" sz="1600">
              <a:latin typeface="Times New Roman" pitchFamily="18" charset="0"/>
              <a:cs typeface="Times New Roman" pitchFamily="18" charset="0"/>
            </a:endParaRPr>
          </a:p>
        </p:txBody>
      </p:sp>
      <p:sp>
        <p:nvSpPr>
          <p:cNvPr id="186" name="Rectangle 11"/>
          <p:cNvSpPr>
            <a:spLocks noChangeArrowheads="1"/>
          </p:cNvSpPr>
          <p:nvPr/>
        </p:nvSpPr>
        <p:spPr bwMode="auto">
          <a:xfrm>
            <a:off x="2348849" y="2704401"/>
            <a:ext cx="965008" cy="246221"/>
          </a:xfrm>
          <a:prstGeom prst="rect">
            <a:avLst/>
          </a:prstGeom>
          <a:noFill/>
          <a:ln w="9525">
            <a:noFill/>
            <a:miter lim="800000"/>
            <a:headEnd/>
            <a:tailEnd/>
          </a:ln>
        </p:spPr>
        <p:txBody>
          <a:bodyPr wrap="none" lIns="0" tIns="0" rIns="0" bIns="0">
            <a:prstTxWarp prst="textNoShape">
              <a:avLst/>
            </a:prstTxWarp>
            <a:spAutoFit/>
          </a:bodyPr>
          <a:lstStyle/>
          <a:p>
            <a:r>
              <a:rPr lang="en-US" sz="1600" b="0">
                <a:solidFill>
                  <a:srgbClr val="000000"/>
                </a:solidFill>
                <a:latin typeface="Times New Roman" pitchFamily="18" charset="0"/>
                <a:ea typeface="Times New Roman" pitchFamily="-107" charset="0"/>
                <a:cs typeface="Times New Roman" pitchFamily="18" charset="0"/>
              </a:rPr>
              <a:t>El Salvador</a:t>
            </a:r>
          </a:p>
        </p:txBody>
      </p:sp>
      <p:sp>
        <p:nvSpPr>
          <p:cNvPr id="187" name="Rectangle 12"/>
          <p:cNvSpPr>
            <a:spLocks noChangeArrowheads="1"/>
          </p:cNvSpPr>
          <p:nvPr/>
        </p:nvSpPr>
        <p:spPr bwMode="auto">
          <a:xfrm>
            <a:off x="3440414" y="2701226"/>
            <a:ext cx="406400" cy="244475"/>
          </a:xfrm>
          <a:prstGeom prst="rect">
            <a:avLst/>
          </a:prstGeom>
          <a:noFill/>
          <a:ln w="9525">
            <a:noFill/>
            <a:miter lim="800000"/>
            <a:headEnd/>
            <a:tailEnd/>
          </a:ln>
        </p:spPr>
        <p:txBody>
          <a:bodyPr wrap="none" lIns="0" tIns="0" rIns="0" bIns="0">
            <a:prstTxWarp prst="textNoShape">
              <a:avLst/>
            </a:prstTxWarp>
            <a:spAutoFit/>
          </a:bodyPr>
          <a:lstStyle/>
          <a:p>
            <a:r>
              <a:rPr lang="en-US" sz="1600" b="0">
                <a:solidFill>
                  <a:srgbClr val="000000"/>
                </a:solidFill>
                <a:latin typeface="Times New Roman" pitchFamily="18" charset="0"/>
                <a:cs typeface="Times New Roman" pitchFamily="18" charset="0"/>
              </a:rPr>
              <a:t>1994</a:t>
            </a:r>
            <a:endParaRPr lang="en-US" sz="1600">
              <a:latin typeface="Times New Roman" pitchFamily="18" charset="0"/>
              <a:cs typeface="Times New Roman" pitchFamily="18" charset="0"/>
            </a:endParaRPr>
          </a:p>
        </p:txBody>
      </p:sp>
      <p:sp>
        <p:nvSpPr>
          <p:cNvPr id="188" name="Rectangle 13"/>
          <p:cNvSpPr>
            <a:spLocks noChangeArrowheads="1"/>
          </p:cNvSpPr>
          <p:nvPr/>
        </p:nvSpPr>
        <p:spPr bwMode="auto">
          <a:xfrm>
            <a:off x="4414377" y="2694876"/>
            <a:ext cx="279400" cy="244475"/>
          </a:xfrm>
          <a:prstGeom prst="rect">
            <a:avLst/>
          </a:prstGeom>
          <a:noFill/>
          <a:ln w="9525">
            <a:noFill/>
            <a:miter lim="800000"/>
            <a:headEnd/>
            <a:tailEnd/>
          </a:ln>
        </p:spPr>
        <p:txBody>
          <a:bodyPr wrap="none" lIns="0" tIns="0" rIns="0" bIns="0">
            <a:prstTxWarp prst="textNoShape">
              <a:avLst/>
            </a:prstTxWarp>
            <a:spAutoFit/>
          </a:bodyPr>
          <a:lstStyle/>
          <a:p>
            <a:r>
              <a:rPr lang="en-US" sz="1600" b="0">
                <a:solidFill>
                  <a:srgbClr val="000000"/>
                </a:solidFill>
                <a:latin typeface="Times New Roman" pitchFamily="18" charset="0"/>
                <a:cs typeface="Times New Roman" pitchFamily="18" charset="0"/>
              </a:rPr>
              <a:t>7.6</a:t>
            </a:r>
            <a:endParaRPr lang="en-US" sz="1600">
              <a:latin typeface="Times New Roman" pitchFamily="18" charset="0"/>
              <a:cs typeface="Times New Roman" pitchFamily="18" charset="0"/>
            </a:endParaRPr>
          </a:p>
        </p:txBody>
      </p:sp>
      <p:sp>
        <p:nvSpPr>
          <p:cNvPr id="189" name="Rectangle 14"/>
          <p:cNvSpPr>
            <a:spLocks noChangeArrowheads="1"/>
          </p:cNvSpPr>
          <p:nvPr/>
        </p:nvSpPr>
        <p:spPr bwMode="auto">
          <a:xfrm>
            <a:off x="2348849" y="2950464"/>
            <a:ext cx="617157" cy="246221"/>
          </a:xfrm>
          <a:prstGeom prst="rect">
            <a:avLst/>
          </a:prstGeom>
          <a:noFill/>
          <a:ln w="9525">
            <a:noFill/>
            <a:miter lim="800000"/>
            <a:headEnd/>
            <a:tailEnd/>
          </a:ln>
        </p:spPr>
        <p:txBody>
          <a:bodyPr wrap="none" lIns="0" tIns="0" rIns="0" bIns="0">
            <a:prstTxWarp prst="textNoShape">
              <a:avLst/>
            </a:prstTxWarp>
            <a:spAutoFit/>
          </a:bodyPr>
          <a:lstStyle/>
          <a:p>
            <a:r>
              <a:rPr lang="en-US" sz="1600" b="0">
                <a:solidFill>
                  <a:srgbClr val="000000"/>
                </a:solidFill>
                <a:latin typeface="Times New Roman" pitchFamily="18" charset="0"/>
                <a:ea typeface="Times New Roman" pitchFamily="-107" charset="0"/>
                <a:cs typeface="Times New Roman" pitchFamily="18" charset="0"/>
              </a:rPr>
              <a:t>Estonia</a:t>
            </a:r>
          </a:p>
        </p:txBody>
      </p:sp>
      <p:sp>
        <p:nvSpPr>
          <p:cNvPr id="190" name="Rectangle 15"/>
          <p:cNvSpPr>
            <a:spLocks noChangeArrowheads="1"/>
          </p:cNvSpPr>
          <p:nvPr/>
        </p:nvSpPr>
        <p:spPr bwMode="auto">
          <a:xfrm>
            <a:off x="3440414" y="2947289"/>
            <a:ext cx="406400" cy="244475"/>
          </a:xfrm>
          <a:prstGeom prst="rect">
            <a:avLst/>
          </a:prstGeom>
          <a:noFill/>
          <a:ln w="9525">
            <a:noFill/>
            <a:miter lim="800000"/>
            <a:headEnd/>
            <a:tailEnd/>
          </a:ln>
        </p:spPr>
        <p:txBody>
          <a:bodyPr wrap="none" lIns="0" tIns="0" rIns="0" bIns="0">
            <a:prstTxWarp prst="textNoShape">
              <a:avLst/>
            </a:prstTxWarp>
            <a:spAutoFit/>
          </a:bodyPr>
          <a:lstStyle/>
          <a:p>
            <a:r>
              <a:rPr lang="en-US" sz="1600" b="0">
                <a:solidFill>
                  <a:srgbClr val="000000"/>
                </a:solidFill>
                <a:latin typeface="Times New Roman" pitchFamily="18" charset="0"/>
                <a:cs typeface="Times New Roman" pitchFamily="18" charset="0"/>
              </a:rPr>
              <a:t>1995</a:t>
            </a:r>
            <a:endParaRPr lang="en-US" sz="1600">
              <a:latin typeface="Times New Roman" pitchFamily="18" charset="0"/>
              <a:cs typeface="Times New Roman" pitchFamily="18" charset="0"/>
            </a:endParaRPr>
          </a:p>
        </p:txBody>
      </p:sp>
      <p:sp>
        <p:nvSpPr>
          <p:cNvPr id="191" name="Rectangle 16"/>
          <p:cNvSpPr>
            <a:spLocks noChangeArrowheads="1"/>
          </p:cNvSpPr>
          <p:nvPr/>
        </p:nvSpPr>
        <p:spPr bwMode="auto">
          <a:xfrm>
            <a:off x="4414377" y="2940939"/>
            <a:ext cx="279400" cy="244475"/>
          </a:xfrm>
          <a:prstGeom prst="rect">
            <a:avLst/>
          </a:prstGeom>
          <a:noFill/>
          <a:ln w="9525">
            <a:noFill/>
            <a:miter lim="800000"/>
            <a:headEnd/>
            <a:tailEnd/>
          </a:ln>
        </p:spPr>
        <p:txBody>
          <a:bodyPr wrap="none" lIns="0" tIns="0" rIns="0" bIns="0">
            <a:prstTxWarp prst="textNoShape">
              <a:avLst/>
            </a:prstTxWarp>
            <a:spAutoFit/>
          </a:bodyPr>
          <a:lstStyle/>
          <a:p>
            <a:r>
              <a:rPr lang="en-US" sz="1600" b="0">
                <a:solidFill>
                  <a:srgbClr val="000000"/>
                </a:solidFill>
                <a:latin typeface="Times New Roman" pitchFamily="18" charset="0"/>
                <a:cs typeface="Times New Roman" pitchFamily="18" charset="0"/>
              </a:rPr>
              <a:t>8.0</a:t>
            </a:r>
            <a:endParaRPr lang="en-US" sz="1600">
              <a:latin typeface="Times New Roman" pitchFamily="18" charset="0"/>
              <a:cs typeface="Times New Roman" pitchFamily="18" charset="0"/>
            </a:endParaRPr>
          </a:p>
        </p:txBody>
      </p:sp>
      <p:sp>
        <p:nvSpPr>
          <p:cNvPr id="192" name="Rectangle 17"/>
          <p:cNvSpPr>
            <a:spLocks noChangeArrowheads="1"/>
          </p:cNvSpPr>
          <p:nvPr/>
        </p:nvSpPr>
        <p:spPr bwMode="auto">
          <a:xfrm>
            <a:off x="2348849" y="3188589"/>
            <a:ext cx="711200" cy="244475"/>
          </a:xfrm>
          <a:prstGeom prst="rect">
            <a:avLst/>
          </a:prstGeom>
          <a:noFill/>
          <a:ln w="9525">
            <a:noFill/>
            <a:miter lim="800000"/>
            <a:headEnd/>
            <a:tailEnd/>
          </a:ln>
        </p:spPr>
        <p:txBody>
          <a:bodyPr wrap="none" lIns="0" tIns="0" rIns="0" bIns="0">
            <a:prstTxWarp prst="textNoShape">
              <a:avLst/>
            </a:prstTxWarp>
            <a:spAutoFit/>
          </a:bodyPr>
          <a:lstStyle/>
          <a:p>
            <a:r>
              <a:rPr lang="en-US" sz="1600" b="0">
                <a:solidFill>
                  <a:srgbClr val="000000"/>
                </a:solidFill>
                <a:latin typeface="Times New Roman" pitchFamily="18" charset="0"/>
                <a:ea typeface="Times New Roman" pitchFamily="-107" charset="0"/>
                <a:cs typeface="Times New Roman" pitchFamily="18" charset="0"/>
              </a:rPr>
              <a:t>Hungary</a:t>
            </a:r>
          </a:p>
        </p:txBody>
      </p:sp>
      <p:sp>
        <p:nvSpPr>
          <p:cNvPr id="193" name="Rectangle 18"/>
          <p:cNvSpPr>
            <a:spLocks noChangeArrowheads="1"/>
          </p:cNvSpPr>
          <p:nvPr/>
        </p:nvSpPr>
        <p:spPr bwMode="auto">
          <a:xfrm>
            <a:off x="3440414" y="3185414"/>
            <a:ext cx="406400" cy="244475"/>
          </a:xfrm>
          <a:prstGeom prst="rect">
            <a:avLst/>
          </a:prstGeom>
          <a:noFill/>
          <a:ln w="9525">
            <a:noFill/>
            <a:miter lim="800000"/>
            <a:headEnd/>
            <a:tailEnd/>
          </a:ln>
        </p:spPr>
        <p:txBody>
          <a:bodyPr wrap="none" lIns="0" tIns="0" rIns="0" bIns="0">
            <a:prstTxWarp prst="textNoShape">
              <a:avLst/>
            </a:prstTxWarp>
            <a:spAutoFit/>
          </a:bodyPr>
          <a:lstStyle/>
          <a:p>
            <a:r>
              <a:rPr lang="en-US" sz="1600" b="0">
                <a:solidFill>
                  <a:srgbClr val="000000"/>
                </a:solidFill>
                <a:latin typeface="Times New Roman" pitchFamily="18" charset="0"/>
                <a:cs typeface="Times New Roman" pitchFamily="18" charset="0"/>
              </a:rPr>
              <a:t>1995</a:t>
            </a:r>
            <a:endParaRPr lang="en-US" sz="1600">
              <a:latin typeface="Times New Roman" pitchFamily="18" charset="0"/>
              <a:cs typeface="Times New Roman" pitchFamily="18" charset="0"/>
            </a:endParaRPr>
          </a:p>
        </p:txBody>
      </p:sp>
      <p:sp>
        <p:nvSpPr>
          <p:cNvPr id="194" name="Rectangle 19"/>
          <p:cNvSpPr>
            <a:spLocks noChangeArrowheads="1"/>
          </p:cNvSpPr>
          <p:nvPr/>
        </p:nvSpPr>
        <p:spPr bwMode="auto">
          <a:xfrm>
            <a:off x="4414377" y="3179064"/>
            <a:ext cx="279400" cy="244475"/>
          </a:xfrm>
          <a:prstGeom prst="rect">
            <a:avLst/>
          </a:prstGeom>
          <a:noFill/>
          <a:ln w="9525">
            <a:noFill/>
            <a:miter lim="800000"/>
            <a:headEnd/>
            <a:tailEnd/>
          </a:ln>
        </p:spPr>
        <p:txBody>
          <a:bodyPr wrap="none" lIns="0" tIns="0" rIns="0" bIns="0">
            <a:prstTxWarp prst="textNoShape">
              <a:avLst/>
            </a:prstTxWarp>
            <a:spAutoFit/>
          </a:bodyPr>
          <a:lstStyle/>
          <a:p>
            <a:r>
              <a:rPr lang="en-US" sz="1600" b="0">
                <a:solidFill>
                  <a:srgbClr val="000000"/>
                </a:solidFill>
                <a:latin typeface="Times New Roman" pitchFamily="18" charset="0"/>
                <a:cs typeface="Times New Roman" pitchFamily="18" charset="0"/>
              </a:rPr>
              <a:t>7.5</a:t>
            </a:r>
            <a:endParaRPr lang="en-US" sz="1600">
              <a:latin typeface="Times New Roman" pitchFamily="18" charset="0"/>
              <a:cs typeface="Times New Roman" pitchFamily="18" charset="0"/>
            </a:endParaRPr>
          </a:p>
        </p:txBody>
      </p:sp>
      <p:sp>
        <p:nvSpPr>
          <p:cNvPr id="195" name="Rectangle 20"/>
          <p:cNvSpPr>
            <a:spLocks noChangeArrowheads="1"/>
          </p:cNvSpPr>
          <p:nvPr/>
        </p:nvSpPr>
        <p:spPr bwMode="auto">
          <a:xfrm>
            <a:off x="2348849" y="3428301"/>
            <a:ext cx="474489" cy="246221"/>
          </a:xfrm>
          <a:prstGeom prst="rect">
            <a:avLst/>
          </a:prstGeom>
          <a:noFill/>
          <a:ln w="9525">
            <a:noFill/>
            <a:miter lim="800000"/>
            <a:headEnd/>
            <a:tailEnd/>
          </a:ln>
        </p:spPr>
        <p:txBody>
          <a:bodyPr wrap="none" lIns="0" tIns="0" rIns="0" bIns="0">
            <a:prstTxWarp prst="textNoShape">
              <a:avLst/>
            </a:prstTxWarp>
            <a:spAutoFit/>
          </a:bodyPr>
          <a:lstStyle/>
          <a:p>
            <a:r>
              <a:rPr lang="en-US" sz="1600" b="0">
                <a:solidFill>
                  <a:srgbClr val="000000"/>
                </a:solidFill>
                <a:latin typeface="Times New Roman" pitchFamily="18" charset="0"/>
                <a:ea typeface="Times New Roman" pitchFamily="-107" charset="0"/>
                <a:cs typeface="Times New Roman" pitchFamily="18" charset="0"/>
              </a:rPr>
              <a:t>India</a:t>
            </a:r>
            <a:r>
              <a:rPr lang="en-US" sz="1600" b="0">
                <a:solidFill>
                  <a:srgbClr val="000000"/>
                </a:solidFill>
                <a:latin typeface="Times New Roman" pitchFamily="18" charset="0"/>
                <a:cs typeface="Times New Roman" pitchFamily="18" charset="0"/>
              </a:rPr>
              <a:t> </a:t>
            </a:r>
          </a:p>
        </p:txBody>
      </p:sp>
      <p:sp>
        <p:nvSpPr>
          <p:cNvPr id="196" name="Rectangle 21"/>
          <p:cNvSpPr>
            <a:spLocks noChangeArrowheads="1"/>
          </p:cNvSpPr>
          <p:nvPr/>
        </p:nvSpPr>
        <p:spPr bwMode="auto">
          <a:xfrm>
            <a:off x="3440414" y="3425126"/>
            <a:ext cx="406400" cy="244475"/>
          </a:xfrm>
          <a:prstGeom prst="rect">
            <a:avLst/>
          </a:prstGeom>
          <a:noFill/>
          <a:ln w="9525">
            <a:noFill/>
            <a:miter lim="800000"/>
            <a:headEnd/>
            <a:tailEnd/>
          </a:ln>
        </p:spPr>
        <p:txBody>
          <a:bodyPr wrap="none" lIns="0" tIns="0" rIns="0" bIns="0">
            <a:prstTxWarp prst="textNoShape">
              <a:avLst/>
            </a:prstTxWarp>
            <a:spAutoFit/>
          </a:bodyPr>
          <a:lstStyle/>
          <a:p>
            <a:r>
              <a:rPr lang="en-US" sz="1600" b="0">
                <a:solidFill>
                  <a:srgbClr val="000000"/>
                </a:solidFill>
                <a:latin typeface="Times New Roman" pitchFamily="18" charset="0"/>
                <a:cs typeface="Times New Roman" pitchFamily="18" charset="0"/>
              </a:rPr>
              <a:t>1990</a:t>
            </a:r>
            <a:endParaRPr lang="en-US" sz="1600">
              <a:latin typeface="Times New Roman" pitchFamily="18" charset="0"/>
              <a:cs typeface="Times New Roman" pitchFamily="18" charset="0"/>
            </a:endParaRPr>
          </a:p>
        </p:txBody>
      </p:sp>
      <p:sp>
        <p:nvSpPr>
          <p:cNvPr id="197" name="Rectangle 22"/>
          <p:cNvSpPr>
            <a:spLocks noChangeArrowheads="1"/>
          </p:cNvSpPr>
          <p:nvPr/>
        </p:nvSpPr>
        <p:spPr bwMode="auto">
          <a:xfrm>
            <a:off x="4414377" y="3418776"/>
            <a:ext cx="279400" cy="244475"/>
          </a:xfrm>
          <a:prstGeom prst="rect">
            <a:avLst/>
          </a:prstGeom>
          <a:noFill/>
          <a:ln w="9525">
            <a:noFill/>
            <a:miter lim="800000"/>
            <a:headEnd/>
            <a:tailEnd/>
          </a:ln>
        </p:spPr>
        <p:txBody>
          <a:bodyPr wrap="none" lIns="0" tIns="0" rIns="0" bIns="0">
            <a:prstTxWarp prst="textNoShape">
              <a:avLst/>
            </a:prstTxWarp>
            <a:spAutoFit/>
          </a:bodyPr>
          <a:lstStyle/>
          <a:p>
            <a:r>
              <a:rPr lang="en-US" sz="1600" b="0">
                <a:solidFill>
                  <a:srgbClr val="000000"/>
                </a:solidFill>
                <a:latin typeface="Times New Roman" pitchFamily="18" charset="0"/>
                <a:cs typeface="Times New Roman" pitchFamily="18" charset="0"/>
              </a:rPr>
              <a:t>6.6</a:t>
            </a:r>
            <a:endParaRPr lang="en-US" sz="1600">
              <a:latin typeface="Times New Roman" pitchFamily="18" charset="0"/>
              <a:cs typeface="Times New Roman" pitchFamily="18" charset="0"/>
            </a:endParaRPr>
          </a:p>
        </p:txBody>
      </p:sp>
      <p:sp>
        <p:nvSpPr>
          <p:cNvPr id="198" name="Rectangle 23"/>
          <p:cNvSpPr>
            <a:spLocks noChangeArrowheads="1"/>
          </p:cNvSpPr>
          <p:nvPr/>
        </p:nvSpPr>
        <p:spPr bwMode="auto">
          <a:xfrm>
            <a:off x="2348849" y="3674364"/>
            <a:ext cx="458459" cy="246221"/>
          </a:xfrm>
          <a:prstGeom prst="rect">
            <a:avLst/>
          </a:prstGeom>
          <a:noFill/>
          <a:ln w="9525">
            <a:noFill/>
            <a:miter lim="800000"/>
            <a:headEnd/>
            <a:tailEnd/>
          </a:ln>
        </p:spPr>
        <p:txBody>
          <a:bodyPr wrap="none" lIns="0" tIns="0" rIns="0" bIns="0">
            <a:prstTxWarp prst="textNoShape">
              <a:avLst/>
            </a:prstTxWarp>
            <a:spAutoFit/>
          </a:bodyPr>
          <a:lstStyle/>
          <a:p>
            <a:r>
              <a:rPr lang="en-US" sz="1600" b="0">
                <a:solidFill>
                  <a:srgbClr val="000000"/>
                </a:solidFill>
                <a:latin typeface="Times New Roman" pitchFamily="18" charset="0"/>
                <a:ea typeface="Times New Roman" pitchFamily="-107" charset="0"/>
                <a:cs typeface="Times New Roman" pitchFamily="18" charset="0"/>
              </a:rPr>
              <a:t>Israel</a:t>
            </a:r>
          </a:p>
        </p:txBody>
      </p:sp>
      <p:sp>
        <p:nvSpPr>
          <p:cNvPr id="199" name="Rectangle 24"/>
          <p:cNvSpPr>
            <a:spLocks noChangeArrowheads="1"/>
          </p:cNvSpPr>
          <p:nvPr/>
        </p:nvSpPr>
        <p:spPr bwMode="auto">
          <a:xfrm>
            <a:off x="3440414" y="3671189"/>
            <a:ext cx="406400" cy="244475"/>
          </a:xfrm>
          <a:prstGeom prst="rect">
            <a:avLst/>
          </a:prstGeom>
          <a:noFill/>
          <a:ln w="9525">
            <a:noFill/>
            <a:miter lim="800000"/>
            <a:headEnd/>
            <a:tailEnd/>
          </a:ln>
        </p:spPr>
        <p:txBody>
          <a:bodyPr wrap="none" lIns="0" tIns="0" rIns="0" bIns="0">
            <a:prstTxWarp prst="textNoShape">
              <a:avLst/>
            </a:prstTxWarp>
            <a:spAutoFit/>
          </a:bodyPr>
          <a:lstStyle/>
          <a:p>
            <a:r>
              <a:rPr lang="en-US" sz="1600" b="0">
                <a:solidFill>
                  <a:srgbClr val="000000"/>
                </a:solidFill>
                <a:latin typeface="Times New Roman" pitchFamily="18" charset="0"/>
                <a:cs typeface="Times New Roman" pitchFamily="18" charset="0"/>
              </a:rPr>
              <a:t>1991</a:t>
            </a:r>
            <a:endParaRPr lang="en-US" sz="1600">
              <a:latin typeface="Times New Roman" pitchFamily="18" charset="0"/>
              <a:cs typeface="Times New Roman" pitchFamily="18" charset="0"/>
            </a:endParaRPr>
          </a:p>
        </p:txBody>
      </p:sp>
      <p:sp>
        <p:nvSpPr>
          <p:cNvPr id="200" name="Rectangle 25"/>
          <p:cNvSpPr>
            <a:spLocks noChangeArrowheads="1"/>
          </p:cNvSpPr>
          <p:nvPr/>
        </p:nvSpPr>
        <p:spPr bwMode="auto">
          <a:xfrm>
            <a:off x="4414377" y="3664839"/>
            <a:ext cx="279400" cy="244475"/>
          </a:xfrm>
          <a:prstGeom prst="rect">
            <a:avLst/>
          </a:prstGeom>
          <a:noFill/>
          <a:ln w="9525">
            <a:noFill/>
            <a:miter lim="800000"/>
            <a:headEnd/>
            <a:tailEnd/>
          </a:ln>
        </p:spPr>
        <p:txBody>
          <a:bodyPr wrap="none" lIns="0" tIns="0" rIns="0" bIns="0">
            <a:prstTxWarp prst="textNoShape">
              <a:avLst/>
            </a:prstTxWarp>
            <a:spAutoFit/>
          </a:bodyPr>
          <a:lstStyle/>
          <a:p>
            <a:r>
              <a:rPr lang="en-US" sz="1600" b="0">
                <a:solidFill>
                  <a:srgbClr val="000000"/>
                </a:solidFill>
                <a:latin typeface="Times New Roman" pitchFamily="18" charset="0"/>
                <a:cs typeface="Times New Roman" pitchFamily="18" charset="0"/>
              </a:rPr>
              <a:t>7.1</a:t>
            </a:r>
            <a:endParaRPr lang="en-US" sz="1600">
              <a:latin typeface="Times New Roman" pitchFamily="18" charset="0"/>
              <a:cs typeface="Times New Roman" pitchFamily="18" charset="0"/>
            </a:endParaRPr>
          </a:p>
        </p:txBody>
      </p:sp>
      <p:sp>
        <p:nvSpPr>
          <p:cNvPr id="201" name="Rectangle 26"/>
          <p:cNvSpPr>
            <a:spLocks noChangeArrowheads="1"/>
          </p:cNvSpPr>
          <p:nvPr/>
        </p:nvSpPr>
        <p:spPr bwMode="auto">
          <a:xfrm>
            <a:off x="2348849" y="3928364"/>
            <a:ext cx="844783" cy="246221"/>
          </a:xfrm>
          <a:prstGeom prst="rect">
            <a:avLst/>
          </a:prstGeom>
          <a:noFill/>
          <a:ln w="9525">
            <a:noFill/>
            <a:miter lim="800000"/>
            <a:headEnd/>
            <a:tailEnd/>
          </a:ln>
        </p:spPr>
        <p:txBody>
          <a:bodyPr wrap="none" lIns="0" tIns="0" rIns="0" bIns="0">
            <a:prstTxWarp prst="textNoShape">
              <a:avLst/>
            </a:prstTxWarp>
            <a:spAutoFit/>
          </a:bodyPr>
          <a:lstStyle/>
          <a:p>
            <a:r>
              <a:rPr lang="en-US" sz="1600" b="0">
                <a:solidFill>
                  <a:srgbClr val="000000"/>
                </a:solidFill>
                <a:latin typeface="Times New Roman" pitchFamily="18" charset="0"/>
                <a:ea typeface="Times New Roman" pitchFamily="-107" charset="0"/>
                <a:cs typeface="Times New Roman" pitchFamily="18" charset="0"/>
              </a:rPr>
              <a:t>Nicaragua</a:t>
            </a:r>
          </a:p>
        </p:txBody>
      </p:sp>
      <p:sp>
        <p:nvSpPr>
          <p:cNvPr id="202" name="Rectangle 27"/>
          <p:cNvSpPr>
            <a:spLocks noChangeArrowheads="1"/>
          </p:cNvSpPr>
          <p:nvPr/>
        </p:nvSpPr>
        <p:spPr bwMode="auto">
          <a:xfrm>
            <a:off x="3440414" y="3925189"/>
            <a:ext cx="406400" cy="244475"/>
          </a:xfrm>
          <a:prstGeom prst="rect">
            <a:avLst/>
          </a:prstGeom>
          <a:noFill/>
          <a:ln w="9525">
            <a:noFill/>
            <a:miter lim="800000"/>
            <a:headEnd/>
            <a:tailEnd/>
          </a:ln>
        </p:spPr>
        <p:txBody>
          <a:bodyPr wrap="none" lIns="0" tIns="0" rIns="0" bIns="0">
            <a:prstTxWarp prst="textNoShape">
              <a:avLst/>
            </a:prstTxWarp>
            <a:spAutoFit/>
          </a:bodyPr>
          <a:lstStyle/>
          <a:p>
            <a:r>
              <a:rPr lang="en-US" sz="1600" b="0">
                <a:solidFill>
                  <a:srgbClr val="000000"/>
                </a:solidFill>
                <a:latin typeface="Times New Roman" pitchFamily="18" charset="0"/>
                <a:cs typeface="Times New Roman" pitchFamily="18" charset="0"/>
              </a:rPr>
              <a:t>1994</a:t>
            </a:r>
            <a:endParaRPr lang="en-US" sz="1600">
              <a:latin typeface="Times New Roman" pitchFamily="18" charset="0"/>
              <a:cs typeface="Times New Roman" pitchFamily="18" charset="0"/>
            </a:endParaRPr>
          </a:p>
        </p:txBody>
      </p:sp>
      <p:sp>
        <p:nvSpPr>
          <p:cNvPr id="203" name="Rectangle 28"/>
          <p:cNvSpPr>
            <a:spLocks noChangeArrowheads="1"/>
          </p:cNvSpPr>
          <p:nvPr/>
        </p:nvSpPr>
        <p:spPr bwMode="auto">
          <a:xfrm>
            <a:off x="4414377" y="3918839"/>
            <a:ext cx="279400" cy="244475"/>
          </a:xfrm>
          <a:prstGeom prst="rect">
            <a:avLst/>
          </a:prstGeom>
          <a:noFill/>
          <a:ln w="9525">
            <a:noFill/>
            <a:miter lim="800000"/>
            <a:headEnd/>
            <a:tailEnd/>
          </a:ln>
        </p:spPr>
        <p:txBody>
          <a:bodyPr wrap="none" lIns="0" tIns="0" rIns="0" bIns="0">
            <a:prstTxWarp prst="textNoShape">
              <a:avLst/>
            </a:prstTxWarp>
            <a:spAutoFit/>
          </a:bodyPr>
          <a:lstStyle/>
          <a:p>
            <a:r>
              <a:rPr lang="en-US" sz="1600" b="0">
                <a:solidFill>
                  <a:srgbClr val="000000"/>
                </a:solidFill>
                <a:latin typeface="Times New Roman" pitchFamily="18" charset="0"/>
                <a:cs typeface="Times New Roman" pitchFamily="18" charset="0"/>
              </a:rPr>
              <a:t>6.5</a:t>
            </a:r>
            <a:endParaRPr lang="en-US" sz="1600">
              <a:latin typeface="Times New Roman" pitchFamily="18" charset="0"/>
              <a:cs typeface="Times New Roman" pitchFamily="18" charset="0"/>
            </a:endParaRPr>
          </a:p>
        </p:txBody>
      </p:sp>
      <p:sp>
        <p:nvSpPr>
          <p:cNvPr id="204" name="Rectangle 29"/>
          <p:cNvSpPr>
            <a:spLocks noChangeArrowheads="1"/>
          </p:cNvSpPr>
          <p:nvPr/>
        </p:nvSpPr>
        <p:spPr bwMode="auto">
          <a:xfrm>
            <a:off x="2348849" y="4191889"/>
            <a:ext cx="376706" cy="246221"/>
          </a:xfrm>
          <a:prstGeom prst="rect">
            <a:avLst/>
          </a:prstGeom>
          <a:noFill/>
          <a:ln w="9525">
            <a:noFill/>
            <a:miter lim="800000"/>
            <a:headEnd/>
            <a:tailEnd/>
          </a:ln>
        </p:spPr>
        <p:txBody>
          <a:bodyPr wrap="none" lIns="0" tIns="0" rIns="0" bIns="0">
            <a:prstTxWarp prst="textNoShape">
              <a:avLst/>
            </a:prstTxWarp>
            <a:spAutoFit/>
          </a:bodyPr>
          <a:lstStyle/>
          <a:p>
            <a:r>
              <a:rPr lang="en-US" sz="1600" b="0">
                <a:solidFill>
                  <a:srgbClr val="000000"/>
                </a:solidFill>
                <a:latin typeface="Times New Roman" pitchFamily="18" charset="0"/>
                <a:ea typeface="Times New Roman" pitchFamily="-107" charset="0"/>
                <a:cs typeface="Times New Roman" pitchFamily="18" charset="0"/>
              </a:rPr>
              <a:t>Peru</a:t>
            </a:r>
          </a:p>
        </p:txBody>
      </p:sp>
      <p:sp>
        <p:nvSpPr>
          <p:cNvPr id="205" name="Rectangle 30"/>
          <p:cNvSpPr>
            <a:spLocks noChangeArrowheads="1"/>
          </p:cNvSpPr>
          <p:nvPr/>
        </p:nvSpPr>
        <p:spPr bwMode="auto">
          <a:xfrm>
            <a:off x="3440414" y="4196651"/>
            <a:ext cx="406400" cy="244475"/>
          </a:xfrm>
          <a:prstGeom prst="rect">
            <a:avLst/>
          </a:prstGeom>
          <a:noFill/>
          <a:ln w="9525">
            <a:noFill/>
            <a:miter lim="800000"/>
            <a:headEnd/>
            <a:tailEnd/>
          </a:ln>
        </p:spPr>
        <p:txBody>
          <a:bodyPr wrap="none" lIns="0" tIns="0" rIns="0" bIns="0">
            <a:prstTxWarp prst="textNoShape">
              <a:avLst/>
            </a:prstTxWarp>
            <a:spAutoFit/>
          </a:bodyPr>
          <a:lstStyle/>
          <a:p>
            <a:r>
              <a:rPr lang="en-US" sz="1600" b="0">
                <a:solidFill>
                  <a:srgbClr val="000000"/>
                </a:solidFill>
                <a:latin typeface="Times New Roman" pitchFamily="18" charset="0"/>
                <a:cs typeface="Times New Roman" pitchFamily="18" charset="0"/>
              </a:rPr>
              <a:t>1993</a:t>
            </a:r>
            <a:endParaRPr lang="en-US" sz="1600">
              <a:latin typeface="Times New Roman" pitchFamily="18" charset="0"/>
              <a:cs typeface="Times New Roman" pitchFamily="18" charset="0"/>
            </a:endParaRPr>
          </a:p>
        </p:txBody>
      </p:sp>
      <p:sp>
        <p:nvSpPr>
          <p:cNvPr id="206" name="Rectangle 31"/>
          <p:cNvSpPr>
            <a:spLocks noChangeArrowheads="1"/>
          </p:cNvSpPr>
          <p:nvPr/>
        </p:nvSpPr>
        <p:spPr bwMode="auto">
          <a:xfrm>
            <a:off x="4414377" y="4190301"/>
            <a:ext cx="279400" cy="244475"/>
          </a:xfrm>
          <a:prstGeom prst="rect">
            <a:avLst/>
          </a:prstGeom>
          <a:noFill/>
          <a:ln w="9525">
            <a:noFill/>
            <a:miter lim="800000"/>
            <a:headEnd/>
            <a:tailEnd/>
          </a:ln>
        </p:spPr>
        <p:txBody>
          <a:bodyPr wrap="none" lIns="0" tIns="0" rIns="0" bIns="0">
            <a:prstTxWarp prst="textNoShape">
              <a:avLst/>
            </a:prstTxWarp>
            <a:spAutoFit/>
          </a:bodyPr>
          <a:lstStyle/>
          <a:p>
            <a:r>
              <a:rPr lang="en-US" sz="1600" b="0">
                <a:solidFill>
                  <a:srgbClr val="000000"/>
                </a:solidFill>
                <a:latin typeface="Times New Roman" pitchFamily="18" charset="0"/>
                <a:cs typeface="Times New Roman" pitchFamily="18" charset="0"/>
              </a:rPr>
              <a:t>7.2</a:t>
            </a:r>
            <a:endParaRPr lang="en-US" sz="1600">
              <a:latin typeface="Times New Roman" pitchFamily="18" charset="0"/>
              <a:cs typeface="Times New Roman" pitchFamily="18" charset="0"/>
            </a:endParaRPr>
          </a:p>
        </p:txBody>
      </p:sp>
      <p:sp>
        <p:nvSpPr>
          <p:cNvPr id="207" name="Rectangle 32"/>
          <p:cNvSpPr>
            <a:spLocks noChangeArrowheads="1"/>
          </p:cNvSpPr>
          <p:nvPr/>
        </p:nvSpPr>
        <p:spPr bwMode="auto">
          <a:xfrm>
            <a:off x="2348849" y="5550789"/>
            <a:ext cx="676275" cy="244475"/>
          </a:xfrm>
          <a:prstGeom prst="rect">
            <a:avLst/>
          </a:prstGeom>
          <a:noFill/>
          <a:ln w="9525">
            <a:noFill/>
            <a:miter lim="800000"/>
            <a:headEnd/>
            <a:tailEnd/>
          </a:ln>
        </p:spPr>
        <p:txBody>
          <a:bodyPr wrap="none" lIns="0" tIns="0" rIns="0" bIns="0">
            <a:prstTxWarp prst="textNoShape">
              <a:avLst/>
            </a:prstTxWarp>
            <a:spAutoFit/>
          </a:bodyPr>
          <a:lstStyle/>
          <a:p>
            <a:r>
              <a:rPr lang="en-US" sz="1600" b="0" i="1">
                <a:solidFill>
                  <a:srgbClr val="000000"/>
                </a:solidFill>
                <a:latin typeface="Times New Roman" pitchFamily="18" charset="0"/>
                <a:cs typeface="Times New Roman" pitchFamily="18" charset="0"/>
              </a:rPr>
              <a:t>Average</a:t>
            </a:r>
            <a:endParaRPr lang="en-US" sz="1600" i="1">
              <a:latin typeface="Times New Roman" pitchFamily="18" charset="0"/>
              <a:cs typeface="Times New Roman" pitchFamily="18" charset="0"/>
            </a:endParaRPr>
          </a:p>
        </p:txBody>
      </p:sp>
      <p:sp>
        <p:nvSpPr>
          <p:cNvPr id="208" name="Rectangle 33"/>
          <p:cNvSpPr>
            <a:spLocks noChangeArrowheads="1"/>
          </p:cNvSpPr>
          <p:nvPr/>
        </p:nvSpPr>
        <p:spPr bwMode="auto">
          <a:xfrm>
            <a:off x="4414377" y="5541264"/>
            <a:ext cx="279400" cy="244475"/>
          </a:xfrm>
          <a:prstGeom prst="rect">
            <a:avLst/>
          </a:prstGeom>
          <a:noFill/>
          <a:ln w="9525">
            <a:noFill/>
            <a:miter lim="800000"/>
            <a:headEnd/>
            <a:tailEnd/>
          </a:ln>
        </p:spPr>
        <p:txBody>
          <a:bodyPr wrap="none" lIns="0" tIns="0" rIns="0" bIns="0">
            <a:prstTxWarp prst="textNoShape">
              <a:avLst/>
            </a:prstTxWarp>
            <a:spAutoFit/>
          </a:bodyPr>
          <a:lstStyle/>
          <a:p>
            <a:r>
              <a:rPr lang="en-US" sz="1600" b="0">
                <a:solidFill>
                  <a:srgbClr val="000000"/>
                </a:solidFill>
                <a:latin typeface="Times New Roman" pitchFamily="18" charset="0"/>
                <a:cs typeface="Times New Roman" pitchFamily="18" charset="0"/>
              </a:rPr>
              <a:t>7.0</a:t>
            </a:r>
            <a:endParaRPr lang="en-US" sz="1600">
              <a:latin typeface="Times New Roman" pitchFamily="18" charset="0"/>
              <a:cs typeface="Times New Roman" pitchFamily="18" charset="0"/>
            </a:endParaRPr>
          </a:p>
        </p:txBody>
      </p:sp>
      <p:sp>
        <p:nvSpPr>
          <p:cNvPr id="209" name="Rectangle 38"/>
          <p:cNvSpPr>
            <a:spLocks noChangeArrowheads="1"/>
          </p:cNvSpPr>
          <p:nvPr/>
        </p:nvSpPr>
        <p:spPr bwMode="auto">
          <a:xfrm>
            <a:off x="5320932" y="2463101"/>
            <a:ext cx="470141" cy="246221"/>
          </a:xfrm>
          <a:prstGeom prst="rect">
            <a:avLst/>
          </a:prstGeom>
          <a:noFill/>
          <a:ln w="9525">
            <a:noFill/>
            <a:miter lim="800000"/>
            <a:headEnd/>
            <a:tailEnd/>
          </a:ln>
        </p:spPr>
        <p:txBody>
          <a:bodyPr wrap="none" lIns="0" tIns="0" rIns="0" bIns="0">
            <a:prstTxWarp prst="textNoShape">
              <a:avLst/>
            </a:prstTxWarp>
            <a:spAutoFit/>
          </a:bodyPr>
          <a:lstStyle/>
          <a:p>
            <a:r>
              <a:rPr lang="en-US" sz="1600" b="0" dirty="0" smtClean="0">
                <a:solidFill>
                  <a:srgbClr val="000000"/>
                </a:solidFill>
                <a:latin typeface="Times New Roman" pitchFamily="18" charset="0"/>
                <a:cs typeface="Times New Roman" pitchFamily="18" charset="0"/>
              </a:rPr>
              <a:t>2.4%</a:t>
            </a:r>
            <a:endParaRPr lang="en-US" sz="1600" dirty="0">
              <a:latin typeface="Times New Roman" pitchFamily="18" charset="0"/>
              <a:cs typeface="Times New Roman" pitchFamily="18" charset="0"/>
            </a:endParaRPr>
          </a:p>
        </p:txBody>
      </p:sp>
      <p:sp>
        <p:nvSpPr>
          <p:cNvPr id="210" name="Rectangle 39"/>
          <p:cNvSpPr>
            <a:spLocks noChangeArrowheads="1"/>
          </p:cNvSpPr>
          <p:nvPr/>
        </p:nvSpPr>
        <p:spPr bwMode="auto">
          <a:xfrm>
            <a:off x="6188484" y="2463101"/>
            <a:ext cx="733534" cy="246221"/>
          </a:xfrm>
          <a:prstGeom prst="rect">
            <a:avLst/>
          </a:prstGeom>
          <a:noFill/>
          <a:ln w="9525">
            <a:noFill/>
            <a:miter lim="800000"/>
            <a:headEnd/>
            <a:tailEnd/>
          </a:ln>
        </p:spPr>
        <p:txBody>
          <a:bodyPr wrap="none" lIns="0" tIns="0" rIns="0" bIns="0">
            <a:prstTxWarp prst="textNoShape">
              <a:avLst/>
            </a:prstTxWarp>
            <a:spAutoFit/>
          </a:bodyPr>
          <a:lstStyle/>
          <a:p>
            <a:r>
              <a:rPr lang="en-US" sz="1600" b="0" dirty="0" smtClean="0">
                <a:solidFill>
                  <a:srgbClr val="000000"/>
                </a:solidFill>
                <a:latin typeface="Times New Roman" pitchFamily="18" charset="0"/>
                <a:cs typeface="Times New Roman" pitchFamily="18" charset="0"/>
              </a:rPr>
              <a:t>$10,085</a:t>
            </a:r>
            <a:endParaRPr lang="en-US" sz="1600" dirty="0">
              <a:latin typeface="Times New Roman" pitchFamily="18" charset="0"/>
              <a:cs typeface="Times New Roman" pitchFamily="18" charset="0"/>
            </a:endParaRPr>
          </a:p>
        </p:txBody>
      </p:sp>
      <p:sp>
        <p:nvSpPr>
          <p:cNvPr id="211" name="Rectangle 41"/>
          <p:cNvSpPr>
            <a:spLocks noChangeArrowheads="1"/>
          </p:cNvSpPr>
          <p:nvPr/>
        </p:nvSpPr>
        <p:spPr bwMode="auto">
          <a:xfrm>
            <a:off x="5320932" y="2709164"/>
            <a:ext cx="470141" cy="246221"/>
          </a:xfrm>
          <a:prstGeom prst="rect">
            <a:avLst/>
          </a:prstGeom>
          <a:noFill/>
          <a:ln w="9525">
            <a:noFill/>
            <a:miter lim="800000"/>
            <a:headEnd/>
            <a:tailEnd/>
          </a:ln>
        </p:spPr>
        <p:txBody>
          <a:bodyPr wrap="none" lIns="0" tIns="0" rIns="0" bIns="0">
            <a:prstTxWarp prst="textNoShape">
              <a:avLst/>
            </a:prstTxWarp>
            <a:spAutoFit/>
          </a:bodyPr>
          <a:lstStyle/>
          <a:p>
            <a:r>
              <a:rPr lang="en-US" sz="1600" b="0" dirty="0" smtClean="0">
                <a:solidFill>
                  <a:srgbClr val="000000"/>
                </a:solidFill>
                <a:latin typeface="Times New Roman" pitchFamily="18" charset="0"/>
                <a:cs typeface="Times New Roman" pitchFamily="18" charset="0"/>
              </a:rPr>
              <a:t>1.9%</a:t>
            </a:r>
            <a:endParaRPr lang="en-US" sz="1600" dirty="0">
              <a:latin typeface="Times New Roman" pitchFamily="18" charset="0"/>
              <a:cs typeface="Times New Roman" pitchFamily="18" charset="0"/>
            </a:endParaRPr>
          </a:p>
        </p:txBody>
      </p:sp>
      <p:sp>
        <p:nvSpPr>
          <p:cNvPr id="212" name="Rectangle 42"/>
          <p:cNvSpPr>
            <a:spLocks noChangeArrowheads="1"/>
          </p:cNvSpPr>
          <p:nvPr/>
        </p:nvSpPr>
        <p:spPr bwMode="auto">
          <a:xfrm>
            <a:off x="6296206" y="2718689"/>
            <a:ext cx="620683" cy="246221"/>
          </a:xfrm>
          <a:prstGeom prst="rect">
            <a:avLst/>
          </a:prstGeom>
          <a:noFill/>
          <a:ln w="9525">
            <a:noFill/>
            <a:miter lim="800000"/>
            <a:headEnd/>
            <a:tailEnd/>
          </a:ln>
        </p:spPr>
        <p:txBody>
          <a:bodyPr wrap="none" lIns="0" tIns="0" rIns="0" bIns="0">
            <a:prstTxWarp prst="textNoShape">
              <a:avLst/>
            </a:prstTxWarp>
            <a:spAutoFit/>
          </a:bodyPr>
          <a:lstStyle/>
          <a:p>
            <a:r>
              <a:rPr lang="en-US" sz="1600" b="0" dirty="0" smtClean="0">
                <a:solidFill>
                  <a:srgbClr val="000000"/>
                </a:solidFill>
                <a:latin typeface="Times New Roman" pitchFamily="18" charset="0"/>
                <a:ea typeface="Times New Roman" pitchFamily="-107" charset="0"/>
                <a:cs typeface="Times New Roman" pitchFamily="18" charset="0"/>
              </a:rPr>
              <a:t>$6,020</a:t>
            </a:r>
            <a:endParaRPr lang="en-US" sz="1600" b="0" dirty="0">
              <a:solidFill>
                <a:srgbClr val="000000"/>
              </a:solidFill>
              <a:latin typeface="Times New Roman" pitchFamily="18" charset="0"/>
              <a:ea typeface="Times New Roman" pitchFamily="-107" charset="0"/>
              <a:cs typeface="Times New Roman" pitchFamily="18" charset="0"/>
            </a:endParaRPr>
          </a:p>
        </p:txBody>
      </p:sp>
      <p:sp>
        <p:nvSpPr>
          <p:cNvPr id="213" name="Rectangle 44"/>
          <p:cNvSpPr>
            <a:spLocks noChangeArrowheads="1"/>
          </p:cNvSpPr>
          <p:nvPr/>
        </p:nvSpPr>
        <p:spPr bwMode="auto">
          <a:xfrm>
            <a:off x="5320932" y="2955226"/>
            <a:ext cx="470141" cy="246221"/>
          </a:xfrm>
          <a:prstGeom prst="rect">
            <a:avLst/>
          </a:prstGeom>
          <a:noFill/>
          <a:ln w="9525">
            <a:noFill/>
            <a:miter lim="800000"/>
            <a:headEnd/>
            <a:tailEnd/>
          </a:ln>
        </p:spPr>
        <p:txBody>
          <a:bodyPr wrap="none" lIns="0" tIns="0" rIns="0" bIns="0">
            <a:prstTxWarp prst="textNoShape">
              <a:avLst/>
            </a:prstTxWarp>
            <a:spAutoFit/>
          </a:bodyPr>
          <a:lstStyle/>
          <a:p>
            <a:r>
              <a:rPr lang="en-US" sz="1600" b="0" dirty="0" smtClean="0">
                <a:solidFill>
                  <a:srgbClr val="000000"/>
                </a:solidFill>
                <a:latin typeface="Times New Roman" pitchFamily="18" charset="0"/>
                <a:cs typeface="Times New Roman" pitchFamily="18" charset="0"/>
              </a:rPr>
              <a:t>5.4%</a:t>
            </a:r>
            <a:endParaRPr lang="en-US" sz="1600" dirty="0">
              <a:latin typeface="Times New Roman" pitchFamily="18" charset="0"/>
              <a:cs typeface="Times New Roman" pitchFamily="18" charset="0"/>
            </a:endParaRPr>
          </a:p>
        </p:txBody>
      </p:sp>
      <p:sp>
        <p:nvSpPr>
          <p:cNvPr id="214" name="Rectangle 45"/>
          <p:cNvSpPr>
            <a:spLocks noChangeArrowheads="1"/>
          </p:cNvSpPr>
          <p:nvPr/>
        </p:nvSpPr>
        <p:spPr bwMode="auto">
          <a:xfrm>
            <a:off x="6188484" y="2964751"/>
            <a:ext cx="733534" cy="246221"/>
          </a:xfrm>
          <a:prstGeom prst="rect">
            <a:avLst/>
          </a:prstGeom>
          <a:noFill/>
          <a:ln w="9525">
            <a:noFill/>
            <a:miter lim="800000"/>
            <a:headEnd/>
            <a:tailEnd/>
          </a:ln>
        </p:spPr>
        <p:txBody>
          <a:bodyPr wrap="none" lIns="0" tIns="0" rIns="0" bIns="0">
            <a:prstTxWarp prst="textNoShape">
              <a:avLst/>
            </a:prstTxWarp>
            <a:spAutoFit/>
          </a:bodyPr>
          <a:lstStyle/>
          <a:p>
            <a:r>
              <a:rPr lang="en-US" sz="1600" b="0" dirty="0" smtClean="0">
                <a:solidFill>
                  <a:srgbClr val="000000"/>
                </a:solidFill>
                <a:latin typeface="Times New Roman" pitchFamily="18" charset="0"/>
                <a:ea typeface="Times New Roman" pitchFamily="-107" charset="0"/>
                <a:cs typeface="Times New Roman" pitchFamily="18" charset="0"/>
              </a:rPr>
              <a:t>$16,133</a:t>
            </a:r>
          </a:p>
        </p:txBody>
      </p:sp>
      <p:sp>
        <p:nvSpPr>
          <p:cNvPr id="215" name="Rectangle 47"/>
          <p:cNvSpPr>
            <a:spLocks noChangeArrowheads="1"/>
          </p:cNvSpPr>
          <p:nvPr/>
        </p:nvSpPr>
        <p:spPr bwMode="auto">
          <a:xfrm>
            <a:off x="5320932" y="3193351"/>
            <a:ext cx="470141" cy="246221"/>
          </a:xfrm>
          <a:prstGeom prst="rect">
            <a:avLst/>
          </a:prstGeom>
          <a:noFill/>
          <a:ln w="9525">
            <a:noFill/>
            <a:miter lim="800000"/>
            <a:headEnd/>
            <a:tailEnd/>
          </a:ln>
        </p:spPr>
        <p:txBody>
          <a:bodyPr wrap="none" lIns="0" tIns="0" rIns="0" bIns="0">
            <a:prstTxWarp prst="textNoShape">
              <a:avLst/>
            </a:prstTxWarp>
            <a:spAutoFit/>
          </a:bodyPr>
          <a:lstStyle/>
          <a:p>
            <a:r>
              <a:rPr lang="en-US" sz="1600" b="0" dirty="0" smtClean="0">
                <a:solidFill>
                  <a:srgbClr val="000000"/>
                </a:solidFill>
                <a:latin typeface="Times New Roman" pitchFamily="18" charset="0"/>
                <a:cs typeface="Times New Roman" pitchFamily="18" charset="0"/>
              </a:rPr>
              <a:t>3.2%</a:t>
            </a:r>
            <a:endParaRPr lang="en-US" sz="1600" dirty="0">
              <a:latin typeface="Times New Roman" pitchFamily="18" charset="0"/>
              <a:cs typeface="Times New Roman" pitchFamily="18" charset="0"/>
            </a:endParaRPr>
          </a:p>
        </p:txBody>
      </p:sp>
      <p:sp>
        <p:nvSpPr>
          <p:cNvPr id="216" name="Rectangle 48"/>
          <p:cNvSpPr>
            <a:spLocks noChangeArrowheads="1"/>
          </p:cNvSpPr>
          <p:nvPr/>
        </p:nvSpPr>
        <p:spPr bwMode="auto">
          <a:xfrm>
            <a:off x="6188484" y="3202876"/>
            <a:ext cx="733534" cy="246221"/>
          </a:xfrm>
          <a:prstGeom prst="rect">
            <a:avLst/>
          </a:prstGeom>
          <a:noFill/>
          <a:ln w="9525">
            <a:noFill/>
            <a:miter lim="800000"/>
            <a:headEnd/>
            <a:tailEnd/>
          </a:ln>
        </p:spPr>
        <p:txBody>
          <a:bodyPr wrap="none" lIns="0" tIns="0" rIns="0" bIns="0">
            <a:prstTxWarp prst="textNoShape">
              <a:avLst/>
            </a:prstTxWarp>
            <a:spAutoFit/>
          </a:bodyPr>
          <a:lstStyle/>
          <a:p>
            <a:r>
              <a:rPr lang="en-US" sz="1600" b="0" dirty="0" smtClean="0">
                <a:solidFill>
                  <a:srgbClr val="000000"/>
                </a:solidFill>
                <a:latin typeface="Times New Roman" pitchFamily="18" charset="0"/>
                <a:ea typeface="Times New Roman" pitchFamily="-107" charset="0"/>
                <a:cs typeface="Times New Roman" pitchFamily="18" charset="0"/>
              </a:rPr>
              <a:t>$16,896</a:t>
            </a:r>
            <a:endParaRPr lang="en-US" sz="1600" b="0" dirty="0">
              <a:solidFill>
                <a:srgbClr val="000000"/>
              </a:solidFill>
              <a:latin typeface="Times New Roman" pitchFamily="18" charset="0"/>
              <a:ea typeface="Times New Roman" pitchFamily="-107" charset="0"/>
              <a:cs typeface="Times New Roman" pitchFamily="18" charset="0"/>
            </a:endParaRPr>
          </a:p>
        </p:txBody>
      </p:sp>
      <p:sp>
        <p:nvSpPr>
          <p:cNvPr id="217" name="Rectangle 50"/>
          <p:cNvSpPr>
            <a:spLocks noChangeArrowheads="1"/>
          </p:cNvSpPr>
          <p:nvPr/>
        </p:nvSpPr>
        <p:spPr bwMode="auto">
          <a:xfrm>
            <a:off x="5320932" y="3433064"/>
            <a:ext cx="470141" cy="246221"/>
          </a:xfrm>
          <a:prstGeom prst="rect">
            <a:avLst/>
          </a:prstGeom>
          <a:noFill/>
          <a:ln w="9525">
            <a:noFill/>
            <a:miter lim="800000"/>
            <a:headEnd/>
            <a:tailEnd/>
          </a:ln>
        </p:spPr>
        <p:txBody>
          <a:bodyPr wrap="none" lIns="0" tIns="0" rIns="0" bIns="0">
            <a:prstTxWarp prst="textNoShape">
              <a:avLst/>
            </a:prstTxWarp>
            <a:spAutoFit/>
          </a:bodyPr>
          <a:lstStyle/>
          <a:p>
            <a:r>
              <a:rPr lang="en-US" sz="1600" b="0" dirty="0" smtClean="0">
                <a:solidFill>
                  <a:srgbClr val="000000"/>
                </a:solidFill>
                <a:latin typeface="Times New Roman" pitchFamily="18" charset="0"/>
                <a:cs typeface="Times New Roman" pitchFamily="18" charset="0"/>
              </a:rPr>
              <a:t>5.3%</a:t>
            </a:r>
            <a:endParaRPr lang="en-US" sz="1600" dirty="0">
              <a:latin typeface="Times New Roman" pitchFamily="18" charset="0"/>
              <a:cs typeface="Times New Roman" pitchFamily="18" charset="0"/>
            </a:endParaRPr>
          </a:p>
        </p:txBody>
      </p:sp>
      <p:sp>
        <p:nvSpPr>
          <p:cNvPr id="218" name="Rectangle 51"/>
          <p:cNvSpPr>
            <a:spLocks noChangeArrowheads="1"/>
          </p:cNvSpPr>
          <p:nvPr/>
        </p:nvSpPr>
        <p:spPr bwMode="auto">
          <a:xfrm>
            <a:off x="6296206" y="3442589"/>
            <a:ext cx="620683" cy="246221"/>
          </a:xfrm>
          <a:prstGeom prst="rect">
            <a:avLst/>
          </a:prstGeom>
          <a:noFill/>
          <a:ln w="9525">
            <a:noFill/>
            <a:miter lim="800000"/>
            <a:headEnd/>
            <a:tailEnd/>
          </a:ln>
        </p:spPr>
        <p:txBody>
          <a:bodyPr wrap="none" lIns="0" tIns="0" rIns="0" bIns="0">
            <a:prstTxWarp prst="textNoShape">
              <a:avLst/>
            </a:prstTxWarp>
            <a:spAutoFit/>
          </a:bodyPr>
          <a:lstStyle/>
          <a:p>
            <a:r>
              <a:rPr lang="en-US" sz="1600" b="0" dirty="0" smtClean="0">
                <a:solidFill>
                  <a:srgbClr val="000000"/>
                </a:solidFill>
                <a:latin typeface="Times New Roman" pitchFamily="18" charset="0"/>
                <a:ea typeface="Times New Roman" pitchFamily="-107" charset="0"/>
                <a:cs typeface="Times New Roman" pitchFamily="18" charset="0"/>
              </a:rPr>
              <a:t>$2,993</a:t>
            </a:r>
            <a:endParaRPr lang="en-US" sz="1600" b="0" dirty="0">
              <a:solidFill>
                <a:srgbClr val="000000"/>
              </a:solidFill>
              <a:latin typeface="Times New Roman" pitchFamily="18" charset="0"/>
              <a:ea typeface="Times New Roman" pitchFamily="-107" charset="0"/>
              <a:cs typeface="Times New Roman" pitchFamily="18" charset="0"/>
            </a:endParaRPr>
          </a:p>
        </p:txBody>
      </p:sp>
      <p:sp>
        <p:nvSpPr>
          <p:cNvPr id="219" name="Rectangle 53"/>
          <p:cNvSpPr>
            <a:spLocks noChangeArrowheads="1"/>
          </p:cNvSpPr>
          <p:nvPr/>
        </p:nvSpPr>
        <p:spPr bwMode="auto">
          <a:xfrm>
            <a:off x="5320932" y="3679126"/>
            <a:ext cx="470141" cy="246221"/>
          </a:xfrm>
          <a:prstGeom prst="rect">
            <a:avLst/>
          </a:prstGeom>
          <a:noFill/>
          <a:ln w="9525">
            <a:noFill/>
            <a:miter lim="800000"/>
            <a:headEnd/>
            <a:tailEnd/>
          </a:ln>
        </p:spPr>
        <p:txBody>
          <a:bodyPr wrap="none" lIns="0" tIns="0" rIns="0" bIns="0">
            <a:prstTxWarp prst="textNoShape">
              <a:avLst/>
            </a:prstTxWarp>
            <a:spAutoFit/>
          </a:bodyPr>
          <a:lstStyle/>
          <a:p>
            <a:r>
              <a:rPr lang="en-US" sz="1600" b="0" dirty="0" smtClean="0">
                <a:solidFill>
                  <a:srgbClr val="000000"/>
                </a:solidFill>
                <a:latin typeface="Times New Roman" pitchFamily="18" charset="0"/>
                <a:cs typeface="Times New Roman" pitchFamily="18" charset="0"/>
              </a:rPr>
              <a:t>1.5%</a:t>
            </a:r>
            <a:endParaRPr lang="en-US" sz="1600" dirty="0">
              <a:latin typeface="Times New Roman" pitchFamily="18" charset="0"/>
              <a:cs typeface="Times New Roman" pitchFamily="18" charset="0"/>
            </a:endParaRPr>
          </a:p>
        </p:txBody>
      </p:sp>
      <p:sp>
        <p:nvSpPr>
          <p:cNvPr id="220" name="Rectangle 54"/>
          <p:cNvSpPr>
            <a:spLocks noChangeArrowheads="1"/>
          </p:cNvSpPr>
          <p:nvPr/>
        </p:nvSpPr>
        <p:spPr bwMode="auto">
          <a:xfrm>
            <a:off x="6188484" y="3688651"/>
            <a:ext cx="733534" cy="246221"/>
          </a:xfrm>
          <a:prstGeom prst="rect">
            <a:avLst/>
          </a:prstGeom>
          <a:noFill/>
          <a:ln w="9525">
            <a:noFill/>
            <a:miter lim="800000"/>
            <a:headEnd/>
            <a:tailEnd/>
          </a:ln>
        </p:spPr>
        <p:txBody>
          <a:bodyPr wrap="none" lIns="0" tIns="0" rIns="0" bIns="0">
            <a:prstTxWarp prst="textNoShape">
              <a:avLst/>
            </a:prstTxWarp>
            <a:spAutoFit/>
          </a:bodyPr>
          <a:lstStyle/>
          <a:p>
            <a:r>
              <a:rPr lang="en-US" sz="1600" b="0" dirty="0" smtClean="0">
                <a:solidFill>
                  <a:srgbClr val="000000"/>
                </a:solidFill>
                <a:latin typeface="Times New Roman" pitchFamily="18" charset="0"/>
                <a:ea typeface="Times New Roman" pitchFamily="-107" charset="0"/>
                <a:cs typeface="Times New Roman" pitchFamily="18" charset="0"/>
              </a:rPr>
              <a:t>$25,474</a:t>
            </a:r>
            <a:endParaRPr lang="en-US" sz="1600" b="0" dirty="0">
              <a:solidFill>
                <a:srgbClr val="000000"/>
              </a:solidFill>
              <a:latin typeface="Times New Roman" pitchFamily="18" charset="0"/>
              <a:ea typeface="Times New Roman" pitchFamily="-107" charset="0"/>
              <a:cs typeface="Times New Roman" pitchFamily="18" charset="0"/>
            </a:endParaRPr>
          </a:p>
        </p:txBody>
      </p:sp>
      <p:sp>
        <p:nvSpPr>
          <p:cNvPr id="221" name="Rectangle 56"/>
          <p:cNvSpPr>
            <a:spLocks noChangeArrowheads="1"/>
          </p:cNvSpPr>
          <p:nvPr/>
        </p:nvSpPr>
        <p:spPr bwMode="auto">
          <a:xfrm>
            <a:off x="5320932" y="3933126"/>
            <a:ext cx="470141" cy="246221"/>
          </a:xfrm>
          <a:prstGeom prst="rect">
            <a:avLst/>
          </a:prstGeom>
          <a:noFill/>
          <a:ln w="9525">
            <a:noFill/>
            <a:miter lim="800000"/>
            <a:headEnd/>
            <a:tailEnd/>
          </a:ln>
        </p:spPr>
        <p:txBody>
          <a:bodyPr wrap="none" lIns="0" tIns="0" rIns="0" bIns="0">
            <a:prstTxWarp prst="textNoShape">
              <a:avLst/>
            </a:prstTxWarp>
            <a:spAutoFit/>
          </a:bodyPr>
          <a:lstStyle/>
          <a:p>
            <a:r>
              <a:rPr lang="en-US" sz="1600" b="0" dirty="0" smtClean="0">
                <a:solidFill>
                  <a:srgbClr val="000000"/>
                </a:solidFill>
                <a:latin typeface="Times New Roman" pitchFamily="18" charset="0"/>
                <a:cs typeface="Times New Roman" pitchFamily="18" charset="0"/>
              </a:rPr>
              <a:t>2.0%</a:t>
            </a:r>
            <a:endParaRPr lang="en-US" sz="1600" dirty="0">
              <a:latin typeface="Times New Roman" pitchFamily="18" charset="0"/>
              <a:cs typeface="Times New Roman" pitchFamily="18" charset="0"/>
            </a:endParaRPr>
          </a:p>
        </p:txBody>
      </p:sp>
      <p:sp>
        <p:nvSpPr>
          <p:cNvPr id="222" name="Rectangle 57"/>
          <p:cNvSpPr>
            <a:spLocks noChangeArrowheads="1"/>
          </p:cNvSpPr>
          <p:nvPr/>
        </p:nvSpPr>
        <p:spPr bwMode="auto">
          <a:xfrm>
            <a:off x="6296206" y="3942651"/>
            <a:ext cx="620683" cy="246221"/>
          </a:xfrm>
          <a:prstGeom prst="rect">
            <a:avLst/>
          </a:prstGeom>
          <a:noFill/>
          <a:ln w="9525">
            <a:noFill/>
            <a:miter lim="800000"/>
            <a:headEnd/>
            <a:tailEnd/>
          </a:ln>
        </p:spPr>
        <p:txBody>
          <a:bodyPr wrap="none" lIns="0" tIns="0" rIns="0" bIns="0">
            <a:prstTxWarp prst="textNoShape">
              <a:avLst/>
            </a:prstTxWarp>
            <a:spAutoFit/>
          </a:bodyPr>
          <a:lstStyle/>
          <a:p>
            <a:r>
              <a:rPr lang="en-US" sz="1600" b="0" dirty="0" smtClean="0">
                <a:solidFill>
                  <a:srgbClr val="000000"/>
                </a:solidFill>
                <a:latin typeface="Times New Roman" pitchFamily="18" charset="0"/>
                <a:ea typeface="Times New Roman" pitchFamily="-107" charset="0"/>
                <a:cs typeface="Times New Roman" pitchFamily="18" charset="0"/>
              </a:rPr>
              <a:t>$2,398</a:t>
            </a:r>
            <a:endParaRPr lang="en-US" sz="1600" b="0" dirty="0">
              <a:solidFill>
                <a:srgbClr val="000000"/>
              </a:solidFill>
              <a:latin typeface="Times New Roman" pitchFamily="18" charset="0"/>
              <a:ea typeface="Times New Roman" pitchFamily="-107" charset="0"/>
              <a:cs typeface="Times New Roman" pitchFamily="18" charset="0"/>
            </a:endParaRPr>
          </a:p>
        </p:txBody>
      </p:sp>
      <p:sp>
        <p:nvSpPr>
          <p:cNvPr id="223" name="Rectangle 59"/>
          <p:cNvSpPr>
            <a:spLocks noChangeArrowheads="1"/>
          </p:cNvSpPr>
          <p:nvPr/>
        </p:nvSpPr>
        <p:spPr bwMode="auto">
          <a:xfrm>
            <a:off x="5320932" y="4204589"/>
            <a:ext cx="470141" cy="246221"/>
          </a:xfrm>
          <a:prstGeom prst="rect">
            <a:avLst/>
          </a:prstGeom>
          <a:noFill/>
          <a:ln w="9525">
            <a:noFill/>
            <a:miter lim="800000"/>
            <a:headEnd/>
            <a:tailEnd/>
          </a:ln>
        </p:spPr>
        <p:txBody>
          <a:bodyPr wrap="none" lIns="0" tIns="0" rIns="0" bIns="0">
            <a:prstTxWarp prst="textNoShape">
              <a:avLst/>
            </a:prstTxWarp>
            <a:spAutoFit/>
          </a:bodyPr>
          <a:lstStyle/>
          <a:p>
            <a:r>
              <a:rPr lang="en-US" sz="1600" b="0" dirty="0" smtClean="0">
                <a:solidFill>
                  <a:srgbClr val="000000"/>
                </a:solidFill>
                <a:latin typeface="Times New Roman" pitchFamily="18" charset="0"/>
                <a:cs typeface="Times New Roman" pitchFamily="18" charset="0"/>
              </a:rPr>
              <a:t>2.8%</a:t>
            </a:r>
            <a:endParaRPr lang="en-US" sz="1600" dirty="0">
              <a:latin typeface="Times New Roman" pitchFamily="18" charset="0"/>
              <a:cs typeface="Times New Roman" pitchFamily="18" charset="0"/>
            </a:endParaRPr>
          </a:p>
        </p:txBody>
      </p:sp>
      <p:sp>
        <p:nvSpPr>
          <p:cNvPr id="224" name="Rectangle 60"/>
          <p:cNvSpPr>
            <a:spLocks noChangeArrowheads="1"/>
          </p:cNvSpPr>
          <p:nvPr/>
        </p:nvSpPr>
        <p:spPr bwMode="auto">
          <a:xfrm>
            <a:off x="6296206" y="4214114"/>
            <a:ext cx="620683" cy="246221"/>
          </a:xfrm>
          <a:prstGeom prst="rect">
            <a:avLst/>
          </a:prstGeom>
          <a:noFill/>
          <a:ln w="9525">
            <a:noFill/>
            <a:miter lim="800000"/>
            <a:headEnd/>
            <a:tailEnd/>
          </a:ln>
        </p:spPr>
        <p:txBody>
          <a:bodyPr wrap="none" lIns="0" tIns="0" rIns="0" bIns="0">
            <a:prstTxWarp prst="textNoShape">
              <a:avLst/>
            </a:prstTxWarp>
            <a:spAutoFit/>
          </a:bodyPr>
          <a:lstStyle/>
          <a:p>
            <a:r>
              <a:rPr lang="en-US" sz="1600" b="0" dirty="0" smtClean="0">
                <a:solidFill>
                  <a:srgbClr val="000000"/>
                </a:solidFill>
                <a:latin typeface="Times New Roman" pitchFamily="18" charset="0"/>
                <a:ea typeface="Times New Roman" pitchFamily="-107" charset="0"/>
                <a:cs typeface="Times New Roman" pitchFamily="18" charset="0"/>
              </a:rPr>
              <a:t>$7,836</a:t>
            </a:r>
            <a:endParaRPr lang="en-US" sz="1600" b="0" dirty="0">
              <a:solidFill>
                <a:srgbClr val="000000"/>
              </a:solidFill>
              <a:latin typeface="Times New Roman" pitchFamily="18" charset="0"/>
              <a:ea typeface="Times New Roman" pitchFamily="-107" charset="0"/>
              <a:cs typeface="Times New Roman" pitchFamily="18" charset="0"/>
            </a:endParaRPr>
          </a:p>
        </p:txBody>
      </p:sp>
      <p:sp>
        <p:nvSpPr>
          <p:cNvPr id="225" name="Rectangle 62"/>
          <p:cNvSpPr>
            <a:spLocks noChangeArrowheads="1"/>
          </p:cNvSpPr>
          <p:nvPr/>
        </p:nvSpPr>
        <p:spPr bwMode="auto">
          <a:xfrm>
            <a:off x="5320932" y="5555551"/>
            <a:ext cx="470141" cy="246221"/>
          </a:xfrm>
          <a:prstGeom prst="rect">
            <a:avLst/>
          </a:prstGeom>
          <a:noFill/>
          <a:ln w="9525">
            <a:noFill/>
            <a:miter lim="800000"/>
            <a:headEnd/>
            <a:tailEnd/>
          </a:ln>
        </p:spPr>
        <p:txBody>
          <a:bodyPr wrap="none" lIns="0" tIns="0" rIns="0" bIns="0">
            <a:prstTxWarp prst="textNoShape">
              <a:avLst/>
            </a:prstTxWarp>
            <a:spAutoFit/>
          </a:bodyPr>
          <a:lstStyle/>
          <a:p>
            <a:r>
              <a:rPr lang="en-US" sz="1600" b="0" dirty="0" smtClean="0">
                <a:solidFill>
                  <a:srgbClr val="000000"/>
                </a:solidFill>
                <a:latin typeface="Times New Roman" pitchFamily="18" charset="0"/>
                <a:cs typeface="Times New Roman" pitchFamily="18" charset="0"/>
              </a:rPr>
              <a:t>3.2%</a:t>
            </a:r>
            <a:endParaRPr lang="en-US" sz="1600" dirty="0">
              <a:latin typeface="Times New Roman" pitchFamily="18" charset="0"/>
              <a:cs typeface="Times New Roman" pitchFamily="18" charset="0"/>
            </a:endParaRPr>
          </a:p>
        </p:txBody>
      </p:sp>
      <p:sp>
        <p:nvSpPr>
          <p:cNvPr id="226" name="Rectangle 63"/>
          <p:cNvSpPr>
            <a:spLocks noChangeArrowheads="1"/>
          </p:cNvSpPr>
          <p:nvPr/>
        </p:nvSpPr>
        <p:spPr bwMode="auto">
          <a:xfrm>
            <a:off x="6296206" y="5565076"/>
            <a:ext cx="620683" cy="246221"/>
          </a:xfrm>
          <a:prstGeom prst="rect">
            <a:avLst/>
          </a:prstGeom>
          <a:noFill/>
          <a:ln w="9525">
            <a:noFill/>
            <a:miter lim="800000"/>
            <a:headEnd/>
            <a:tailEnd/>
          </a:ln>
        </p:spPr>
        <p:txBody>
          <a:bodyPr wrap="none" lIns="0" tIns="0" rIns="0" bIns="0">
            <a:prstTxWarp prst="textNoShape">
              <a:avLst/>
            </a:prstTxWarp>
            <a:spAutoFit/>
          </a:bodyPr>
          <a:lstStyle/>
          <a:p>
            <a:r>
              <a:rPr lang="en-US" sz="1600" b="0" dirty="0" smtClean="0">
                <a:solidFill>
                  <a:srgbClr val="000000"/>
                </a:solidFill>
                <a:latin typeface="Times New Roman" pitchFamily="18" charset="0"/>
                <a:ea typeface="Times New Roman" pitchFamily="-107" charset="0"/>
                <a:cs typeface="Times New Roman" pitchFamily="18" charset="0"/>
              </a:rPr>
              <a:t>$9,015</a:t>
            </a:r>
            <a:endParaRPr lang="en-US" sz="1600" b="0" dirty="0">
              <a:solidFill>
                <a:srgbClr val="000000"/>
              </a:solidFill>
              <a:latin typeface="Times New Roman" pitchFamily="18" charset="0"/>
              <a:ea typeface="Times New Roman" pitchFamily="-107" charset="0"/>
              <a:cs typeface="Times New Roman" pitchFamily="18" charset="0"/>
            </a:endParaRPr>
          </a:p>
        </p:txBody>
      </p:sp>
      <p:sp>
        <p:nvSpPr>
          <p:cNvPr id="227" name="Line 68"/>
          <p:cNvSpPr>
            <a:spLocks noChangeShapeType="1"/>
          </p:cNvSpPr>
          <p:nvPr/>
        </p:nvSpPr>
        <p:spPr bwMode="auto">
          <a:xfrm>
            <a:off x="2350437" y="5501576"/>
            <a:ext cx="4659154" cy="0"/>
          </a:xfrm>
          <a:prstGeom prst="line">
            <a:avLst/>
          </a:prstGeom>
          <a:noFill/>
          <a:ln w="19050">
            <a:solidFill>
              <a:srgbClr val="000000"/>
            </a:solidFill>
            <a:round/>
            <a:headEnd/>
            <a:tailEnd/>
          </a:ln>
        </p:spPr>
        <p:txBody>
          <a:bodyPr>
            <a:prstTxWarp prst="textNoShape">
              <a:avLst/>
            </a:prstTxWarp>
          </a:bodyPr>
          <a:lstStyle/>
          <a:p>
            <a:endParaRPr lang="en-US">
              <a:latin typeface="Times New Roman" pitchFamily="18" charset="0"/>
              <a:cs typeface="Times New Roman" pitchFamily="18" charset="0"/>
            </a:endParaRPr>
          </a:p>
        </p:txBody>
      </p:sp>
      <p:sp>
        <p:nvSpPr>
          <p:cNvPr id="228" name="Rectangle 69"/>
          <p:cNvSpPr>
            <a:spLocks noChangeArrowheads="1"/>
          </p:cNvSpPr>
          <p:nvPr/>
        </p:nvSpPr>
        <p:spPr bwMode="auto">
          <a:xfrm>
            <a:off x="2350436" y="4437951"/>
            <a:ext cx="565150" cy="244475"/>
          </a:xfrm>
          <a:prstGeom prst="rect">
            <a:avLst/>
          </a:prstGeom>
          <a:noFill/>
          <a:ln w="9525">
            <a:noFill/>
            <a:miter lim="800000"/>
            <a:headEnd/>
            <a:tailEnd/>
          </a:ln>
        </p:spPr>
        <p:txBody>
          <a:bodyPr wrap="none" lIns="0" tIns="0" rIns="0" bIns="0">
            <a:prstTxWarp prst="textNoShape">
              <a:avLst/>
            </a:prstTxWarp>
            <a:spAutoFit/>
          </a:bodyPr>
          <a:lstStyle/>
          <a:p>
            <a:r>
              <a:rPr lang="en-US" sz="1600" b="0">
                <a:solidFill>
                  <a:srgbClr val="000000"/>
                </a:solidFill>
                <a:latin typeface="Times New Roman" pitchFamily="18" charset="0"/>
                <a:ea typeface="Times New Roman" pitchFamily="-107" charset="0"/>
                <a:cs typeface="Times New Roman" pitchFamily="18" charset="0"/>
              </a:rPr>
              <a:t>Poland</a:t>
            </a:r>
          </a:p>
        </p:txBody>
      </p:sp>
      <p:sp>
        <p:nvSpPr>
          <p:cNvPr id="229" name="Rectangle 70"/>
          <p:cNvSpPr>
            <a:spLocks noChangeArrowheads="1"/>
          </p:cNvSpPr>
          <p:nvPr/>
        </p:nvSpPr>
        <p:spPr bwMode="auto">
          <a:xfrm>
            <a:off x="3442001" y="4434776"/>
            <a:ext cx="406400" cy="244475"/>
          </a:xfrm>
          <a:prstGeom prst="rect">
            <a:avLst/>
          </a:prstGeom>
          <a:noFill/>
          <a:ln w="9525">
            <a:noFill/>
            <a:miter lim="800000"/>
            <a:headEnd/>
            <a:tailEnd/>
          </a:ln>
        </p:spPr>
        <p:txBody>
          <a:bodyPr wrap="none" lIns="0" tIns="0" rIns="0" bIns="0">
            <a:prstTxWarp prst="textNoShape">
              <a:avLst/>
            </a:prstTxWarp>
            <a:spAutoFit/>
          </a:bodyPr>
          <a:lstStyle/>
          <a:p>
            <a:r>
              <a:rPr lang="en-US" sz="1600" b="0">
                <a:solidFill>
                  <a:srgbClr val="000000"/>
                </a:solidFill>
                <a:latin typeface="Times New Roman" pitchFamily="18" charset="0"/>
                <a:cs typeface="Times New Roman" pitchFamily="18" charset="0"/>
              </a:rPr>
              <a:t>1990</a:t>
            </a:r>
            <a:endParaRPr lang="en-US" sz="1600">
              <a:latin typeface="Times New Roman" pitchFamily="18" charset="0"/>
              <a:cs typeface="Times New Roman" pitchFamily="18" charset="0"/>
            </a:endParaRPr>
          </a:p>
        </p:txBody>
      </p:sp>
      <p:sp>
        <p:nvSpPr>
          <p:cNvPr id="230" name="Rectangle 71"/>
          <p:cNvSpPr>
            <a:spLocks noChangeArrowheads="1"/>
          </p:cNvSpPr>
          <p:nvPr/>
        </p:nvSpPr>
        <p:spPr bwMode="auto">
          <a:xfrm>
            <a:off x="4415964" y="4428426"/>
            <a:ext cx="279400" cy="244475"/>
          </a:xfrm>
          <a:prstGeom prst="rect">
            <a:avLst/>
          </a:prstGeom>
          <a:noFill/>
          <a:ln w="9525">
            <a:noFill/>
            <a:miter lim="800000"/>
            <a:headEnd/>
            <a:tailEnd/>
          </a:ln>
        </p:spPr>
        <p:txBody>
          <a:bodyPr wrap="none" lIns="0" tIns="0" rIns="0" bIns="0">
            <a:prstTxWarp prst="textNoShape">
              <a:avLst/>
            </a:prstTxWarp>
            <a:spAutoFit/>
          </a:bodyPr>
          <a:lstStyle/>
          <a:p>
            <a:r>
              <a:rPr lang="en-US" sz="1600" b="0">
                <a:solidFill>
                  <a:srgbClr val="000000"/>
                </a:solidFill>
                <a:latin typeface="Times New Roman" pitchFamily="18" charset="0"/>
                <a:cs typeface="Times New Roman" pitchFamily="18" charset="0"/>
              </a:rPr>
              <a:t>6.9</a:t>
            </a:r>
            <a:endParaRPr lang="en-US" sz="1600">
              <a:latin typeface="Times New Roman" pitchFamily="18" charset="0"/>
              <a:cs typeface="Times New Roman" pitchFamily="18" charset="0"/>
            </a:endParaRPr>
          </a:p>
        </p:txBody>
      </p:sp>
      <p:sp>
        <p:nvSpPr>
          <p:cNvPr id="231" name="Rectangle 72"/>
          <p:cNvSpPr>
            <a:spLocks noChangeArrowheads="1"/>
          </p:cNvSpPr>
          <p:nvPr/>
        </p:nvSpPr>
        <p:spPr bwMode="auto">
          <a:xfrm>
            <a:off x="2350436" y="4684014"/>
            <a:ext cx="744538" cy="244475"/>
          </a:xfrm>
          <a:prstGeom prst="rect">
            <a:avLst/>
          </a:prstGeom>
          <a:noFill/>
          <a:ln w="9525">
            <a:noFill/>
            <a:miter lim="800000"/>
            <a:headEnd/>
            <a:tailEnd/>
          </a:ln>
        </p:spPr>
        <p:txBody>
          <a:bodyPr wrap="none" lIns="0" tIns="0" rIns="0" bIns="0">
            <a:prstTxWarp prst="textNoShape">
              <a:avLst/>
            </a:prstTxWarp>
            <a:spAutoFit/>
          </a:bodyPr>
          <a:lstStyle/>
          <a:p>
            <a:r>
              <a:rPr lang="en-US" sz="1600" b="0">
                <a:solidFill>
                  <a:srgbClr val="000000"/>
                </a:solidFill>
                <a:latin typeface="Times New Roman" pitchFamily="18" charset="0"/>
                <a:ea typeface="Times New Roman" pitchFamily="-107" charset="0"/>
                <a:cs typeface="Times New Roman" pitchFamily="18" charset="0"/>
              </a:rPr>
              <a:t>Tanzania</a:t>
            </a:r>
          </a:p>
        </p:txBody>
      </p:sp>
      <p:sp>
        <p:nvSpPr>
          <p:cNvPr id="232" name="Rectangle 73"/>
          <p:cNvSpPr>
            <a:spLocks noChangeArrowheads="1"/>
          </p:cNvSpPr>
          <p:nvPr/>
        </p:nvSpPr>
        <p:spPr bwMode="auto">
          <a:xfrm>
            <a:off x="3442001" y="4680839"/>
            <a:ext cx="406400" cy="244475"/>
          </a:xfrm>
          <a:prstGeom prst="rect">
            <a:avLst/>
          </a:prstGeom>
          <a:noFill/>
          <a:ln w="9525">
            <a:noFill/>
            <a:miter lim="800000"/>
            <a:headEnd/>
            <a:tailEnd/>
          </a:ln>
        </p:spPr>
        <p:txBody>
          <a:bodyPr wrap="none" lIns="0" tIns="0" rIns="0" bIns="0">
            <a:prstTxWarp prst="textNoShape">
              <a:avLst/>
            </a:prstTxWarp>
            <a:spAutoFit/>
          </a:bodyPr>
          <a:lstStyle/>
          <a:p>
            <a:r>
              <a:rPr lang="en-US" sz="1600" b="0">
                <a:solidFill>
                  <a:srgbClr val="000000"/>
                </a:solidFill>
                <a:latin typeface="Times New Roman" pitchFamily="18" charset="0"/>
                <a:cs typeface="Times New Roman" pitchFamily="18" charset="0"/>
              </a:rPr>
              <a:t>1995</a:t>
            </a:r>
            <a:endParaRPr lang="en-US" sz="1600">
              <a:latin typeface="Times New Roman" pitchFamily="18" charset="0"/>
              <a:cs typeface="Times New Roman" pitchFamily="18" charset="0"/>
            </a:endParaRPr>
          </a:p>
        </p:txBody>
      </p:sp>
      <p:sp>
        <p:nvSpPr>
          <p:cNvPr id="233" name="Rectangle 74"/>
          <p:cNvSpPr>
            <a:spLocks noChangeArrowheads="1"/>
          </p:cNvSpPr>
          <p:nvPr/>
        </p:nvSpPr>
        <p:spPr bwMode="auto">
          <a:xfrm>
            <a:off x="4415964" y="4674489"/>
            <a:ext cx="279400" cy="244475"/>
          </a:xfrm>
          <a:prstGeom prst="rect">
            <a:avLst/>
          </a:prstGeom>
          <a:noFill/>
          <a:ln w="9525">
            <a:noFill/>
            <a:miter lim="800000"/>
            <a:headEnd/>
            <a:tailEnd/>
          </a:ln>
        </p:spPr>
        <p:txBody>
          <a:bodyPr wrap="none" lIns="0" tIns="0" rIns="0" bIns="0">
            <a:prstTxWarp prst="textNoShape">
              <a:avLst/>
            </a:prstTxWarp>
            <a:spAutoFit/>
          </a:bodyPr>
          <a:lstStyle/>
          <a:p>
            <a:r>
              <a:rPr lang="en-US" sz="1600" b="0">
                <a:solidFill>
                  <a:srgbClr val="000000"/>
                </a:solidFill>
                <a:latin typeface="Times New Roman" pitchFamily="18" charset="0"/>
                <a:cs typeface="Times New Roman" pitchFamily="18" charset="0"/>
              </a:rPr>
              <a:t>6.3</a:t>
            </a:r>
            <a:endParaRPr lang="en-US" sz="1600">
              <a:latin typeface="Times New Roman" pitchFamily="18" charset="0"/>
              <a:cs typeface="Times New Roman" pitchFamily="18" charset="0"/>
            </a:endParaRPr>
          </a:p>
        </p:txBody>
      </p:sp>
      <p:sp>
        <p:nvSpPr>
          <p:cNvPr id="234" name="Rectangle 75"/>
          <p:cNvSpPr>
            <a:spLocks noChangeArrowheads="1"/>
          </p:cNvSpPr>
          <p:nvPr/>
        </p:nvSpPr>
        <p:spPr bwMode="auto">
          <a:xfrm>
            <a:off x="2350436" y="4938014"/>
            <a:ext cx="682625" cy="244475"/>
          </a:xfrm>
          <a:prstGeom prst="rect">
            <a:avLst/>
          </a:prstGeom>
          <a:noFill/>
          <a:ln w="9525">
            <a:noFill/>
            <a:miter lim="800000"/>
            <a:headEnd/>
            <a:tailEnd/>
          </a:ln>
        </p:spPr>
        <p:txBody>
          <a:bodyPr wrap="none" lIns="0" tIns="0" rIns="0" bIns="0">
            <a:prstTxWarp prst="textNoShape">
              <a:avLst/>
            </a:prstTxWarp>
            <a:spAutoFit/>
          </a:bodyPr>
          <a:lstStyle/>
          <a:p>
            <a:r>
              <a:rPr lang="en-US" sz="1600" b="0">
                <a:solidFill>
                  <a:srgbClr val="000000"/>
                </a:solidFill>
                <a:latin typeface="Times New Roman" pitchFamily="18" charset="0"/>
                <a:ea typeface="Times New Roman" pitchFamily="-107" charset="0"/>
                <a:cs typeface="Times New Roman" pitchFamily="18" charset="0"/>
              </a:rPr>
              <a:t>Uganda </a:t>
            </a:r>
          </a:p>
        </p:txBody>
      </p:sp>
      <p:sp>
        <p:nvSpPr>
          <p:cNvPr id="235" name="Rectangle 76"/>
          <p:cNvSpPr>
            <a:spLocks noChangeArrowheads="1"/>
          </p:cNvSpPr>
          <p:nvPr/>
        </p:nvSpPr>
        <p:spPr bwMode="auto">
          <a:xfrm>
            <a:off x="3442001" y="4934839"/>
            <a:ext cx="406400" cy="244475"/>
          </a:xfrm>
          <a:prstGeom prst="rect">
            <a:avLst/>
          </a:prstGeom>
          <a:noFill/>
          <a:ln w="9525">
            <a:noFill/>
            <a:miter lim="800000"/>
            <a:headEnd/>
            <a:tailEnd/>
          </a:ln>
        </p:spPr>
        <p:txBody>
          <a:bodyPr wrap="none" lIns="0" tIns="0" rIns="0" bIns="0">
            <a:prstTxWarp prst="textNoShape">
              <a:avLst/>
            </a:prstTxWarp>
            <a:spAutoFit/>
          </a:bodyPr>
          <a:lstStyle/>
          <a:p>
            <a:r>
              <a:rPr lang="en-US" sz="1600" b="0">
                <a:solidFill>
                  <a:srgbClr val="000000"/>
                </a:solidFill>
                <a:latin typeface="Times New Roman" pitchFamily="18" charset="0"/>
                <a:cs typeface="Times New Roman" pitchFamily="18" charset="0"/>
              </a:rPr>
              <a:t>1995</a:t>
            </a:r>
            <a:endParaRPr lang="en-US" sz="1600">
              <a:latin typeface="Times New Roman" pitchFamily="18" charset="0"/>
              <a:cs typeface="Times New Roman" pitchFamily="18" charset="0"/>
            </a:endParaRPr>
          </a:p>
        </p:txBody>
      </p:sp>
      <p:sp>
        <p:nvSpPr>
          <p:cNvPr id="236" name="Rectangle 77"/>
          <p:cNvSpPr>
            <a:spLocks noChangeArrowheads="1"/>
          </p:cNvSpPr>
          <p:nvPr/>
        </p:nvSpPr>
        <p:spPr bwMode="auto">
          <a:xfrm>
            <a:off x="4415964" y="4928489"/>
            <a:ext cx="279400" cy="244475"/>
          </a:xfrm>
          <a:prstGeom prst="rect">
            <a:avLst/>
          </a:prstGeom>
          <a:noFill/>
          <a:ln w="9525">
            <a:noFill/>
            <a:miter lim="800000"/>
            <a:headEnd/>
            <a:tailEnd/>
          </a:ln>
        </p:spPr>
        <p:txBody>
          <a:bodyPr wrap="none" lIns="0" tIns="0" rIns="0" bIns="0">
            <a:prstTxWarp prst="textNoShape">
              <a:avLst/>
            </a:prstTxWarp>
            <a:spAutoFit/>
          </a:bodyPr>
          <a:lstStyle/>
          <a:p>
            <a:r>
              <a:rPr lang="en-US" sz="1600" b="0">
                <a:solidFill>
                  <a:srgbClr val="000000"/>
                </a:solidFill>
                <a:latin typeface="Times New Roman" pitchFamily="18" charset="0"/>
                <a:cs typeface="Times New Roman" pitchFamily="18" charset="0"/>
              </a:rPr>
              <a:t>6.5</a:t>
            </a:r>
            <a:endParaRPr lang="en-US" sz="1600">
              <a:latin typeface="Times New Roman" pitchFamily="18" charset="0"/>
              <a:cs typeface="Times New Roman" pitchFamily="18" charset="0"/>
            </a:endParaRPr>
          </a:p>
        </p:txBody>
      </p:sp>
      <p:sp>
        <p:nvSpPr>
          <p:cNvPr id="237" name="Rectangle 78"/>
          <p:cNvSpPr>
            <a:spLocks noChangeArrowheads="1"/>
          </p:cNvSpPr>
          <p:nvPr/>
        </p:nvSpPr>
        <p:spPr bwMode="auto">
          <a:xfrm>
            <a:off x="2350436" y="5201539"/>
            <a:ext cx="628377" cy="246221"/>
          </a:xfrm>
          <a:prstGeom prst="rect">
            <a:avLst/>
          </a:prstGeom>
          <a:noFill/>
          <a:ln w="9525">
            <a:noFill/>
            <a:miter lim="800000"/>
            <a:headEnd/>
            <a:tailEnd/>
          </a:ln>
        </p:spPr>
        <p:txBody>
          <a:bodyPr wrap="none" lIns="0" tIns="0" rIns="0" bIns="0">
            <a:prstTxWarp prst="textNoShape">
              <a:avLst/>
            </a:prstTxWarp>
            <a:spAutoFit/>
          </a:bodyPr>
          <a:lstStyle/>
          <a:p>
            <a:r>
              <a:rPr lang="en-US" sz="1600" b="0">
                <a:solidFill>
                  <a:srgbClr val="000000"/>
                </a:solidFill>
                <a:latin typeface="Times New Roman" pitchFamily="18" charset="0"/>
                <a:ea typeface="Times New Roman" pitchFamily="-107" charset="0"/>
                <a:cs typeface="Times New Roman" pitchFamily="18" charset="0"/>
              </a:rPr>
              <a:t>Zambia</a:t>
            </a:r>
          </a:p>
        </p:txBody>
      </p:sp>
      <p:sp>
        <p:nvSpPr>
          <p:cNvPr id="238" name="Rectangle 79"/>
          <p:cNvSpPr>
            <a:spLocks noChangeArrowheads="1"/>
          </p:cNvSpPr>
          <p:nvPr/>
        </p:nvSpPr>
        <p:spPr bwMode="auto">
          <a:xfrm>
            <a:off x="3442001" y="5206301"/>
            <a:ext cx="406400" cy="244475"/>
          </a:xfrm>
          <a:prstGeom prst="rect">
            <a:avLst/>
          </a:prstGeom>
          <a:noFill/>
          <a:ln w="9525">
            <a:noFill/>
            <a:miter lim="800000"/>
            <a:headEnd/>
            <a:tailEnd/>
          </a:ln>
        </p:spPr>
        <p:txBody>
          <a:bodyPr wrap="none" lIns="0" tIns="0" rIns="0" bIns="0">
            <a:prstTxWarp prst="textNoShape">
              <a:avLst/>
            </a:prstTxWarp>
            <a:spAutoFit/>
          </a:bodyPr>
          <a:lstStyle/>
          <a:p>
            <a:r>
              <a:rPr lang="en-US" sz="1600" b="0">
                <a:solidFill>
                  <a:srgbClr val="000000"/>
                </a:solidFill>
                <a:latin typeface="Times New Roman" pitchFamily="18" charset="0"/>
                <a:cs typeface="Times New Roman" pitchFamily="18" charset="0"/>
              </a:rPr>
              <a:t>1996</a:t>
            </a:r>
            <a:endParaRPr lang="en-US" sz="1600">
              <a:latin typeface="Times New Roman" pitchFamily="18" charset="0"/>
              <a:cs typeface="Times New Roman" pitchFamily="18" charset="0"/>
            </a:endParaRPr>
          </a:p>
        </p:txBody>
      </p:sp>
      <p:sp>
        <p:nvSpPr>
          <p:cNvPr id="239" name="Rectangle 80"/>
          <p:cNvSpPr>
            <a:spLocks noChangeArrowheads="1"/>
          </p:cNvSpPr>
          <p:nvPr/>
        </p:nvSpPr>
        <p:spPr bwMode="auto">
          <a:xfrm>
            <a:off x="4415964" y="5199951"/>
            <a:ext cx="279400" cy="244475"/>
          </a:xfrm>
          <a:prstGeom prst="rect">
            <a:avLst/>
          </a:prstGeom>
          <a:noFill/>
          <a:ln w="9525">
            <a:noFill/>
            <a:miter lim="800000"/>
            <a:headEnd/>
            <a:tailEnd/>
          </a:ln>
        </p:spPr>
        <p:txBody>
          <a:bodyPr wrap="none" lIns="0" tIns="0" rIns="0" bIns="0">
            <a:prstTxWarp prst="textNoShape">
              <a:avLst/>
            </a:prstTxWarp>
            <a:spAutoFit/>
          </a:bodyPr>
          <a:lstStyle/>
          <a:p>
            <a:r>
              <a:rPr lang="en-US" sz="1600" b="0">
                <a:solidFill>
                  <a:srgbClr val="000000"/>
                </a:solidFill>
                <a:latin typeface="Times New Roman" pitchFamily="18" charset="0"/>
                <a:cs typeface="Times New Roman" pitchFamily="18" charset="0"/>
              </a:rPr>
              <a:t>6.7</a:t>
            </a:r>
            <a:endParaRPr lang="en-US" sz="1600">
              <a:latin typeface="Times New Roman" pitchFamily="18" charset="0"/>
              <a:cs typeface="Times New Roman" pitchFamily="18" charset="0"/>
            </a:endParaRPr>
          </a:p>
        </p:txBody>
      </p:sp>
      <p:sp>
        <p:nvSpPr>
          <p:cNvPr id="240" name="Rectangle 81"/>
          <p:cNvSpPr>
            <a:spLocks noChangeArrowheads="1"/>
          </p:cNvSpPr>
          <p:nvPr/>
        </p:nvSpPr>
        <p:spPr bwMode="auto">
          <a:xfrm>
            <a:off x="5322520" y="4442714"/>
            <a:ext cx="470141" cy="246221"/>
          </a:xfrm>
          <a:prstGeom prst="rect">
            <a:avLst/>
          </a:prstGeom>
          <a:noFill/>
          <a:ln w="9525">
            <a:noFill/>
            <a:miter lim="800000"/>
            <a:headEnd/>
            <a:tailEnd/>
          </a:ln>
        </p:spPr>
        <p:txBody>
          <a:bodyPr wrap="none" lIns="0" tIns="0" rIns="0" bIns="0">
            <a:prstTxWarp prst="textNoShape">
              <a:avLst/>
            </a:prstTxWarp>
            <a:spAutoFit/>
          </a:bodyPr>
          <a:lstStyle/>
          <a:p>
            <a:r>
              <a:rPr lang="en-US" sz="1600" b="0" dirty="0" smtClean="0">
                <a:solidFill>
                  <a:srgbClr val="000000"/>
                </a:solidFill>
                <a:latin typeface="Times New Roman" pitchFamily="18" charset="0"/>
                <a:cs typeface="Times New Roman" pitchFamily="18" charset="0"/>
              </a:rPr>
              <a:t>4.5%</a:t>
            </a:r>
            <a:endParaRPr lang="en-US" sz="1600" dirty="0">
              <a:latin typeface="Times New Roman" pitchFamily="18" charset="0"/>
              <a:cs typeface="Times New Roman" pitchFamily="18" charset="0"/>
            </a:endParaRPr>
          </a:p>
        </p:txBody>
      </p:sp>
      <p:sp>
        <p:nvSpPr>
          <p:cNvPr id="241" name="Rectangle 82"/>
          <p:cNvSpPr>
            <a:spLocks noChangeArrowheads="1"/>
          </p:cNvSpPr>
          <p:nvPr/>
        </p:nvSpPr>
        <p:spPr bwMode="auto">
          <a:xfrm>
            <a:off x="6188484" y="4452239"/>
            <a:ext cx="733534" cy="246221"/>
          </a:xfrm>
          <a:prstGeom prst="rect">
            <a:avLst/>
          </a:prstGeom>
          <a:noFill/>
          <a:ln w="9525">
            <a:noFill/>
            <a:miter lim="800000"/>
            <a:headEnd/>
            <a:tailEnd/>
          </a:ln>
        </p:spPr>
        <p:txBody>
          <a:bodyPr wrap="none" lIns="0" tIns="0" rIns="0" bIns="0">
            <a:prstTxWarp prst="textNoShape">
              <a:avLst/>
            </a:prstTxWarp>
            <a:spAutoFit/>
          </a:bodyPr>
          <a:lstStyle/>
          <a:p>
            <a:r>
              <a:rPr lang="en-US" sz="1600" b="0" dirty="0" smtClean="0">
                <a:solidFill>
                  <a:srgbClr val="000000"/>
                </a:solidFill>
                <a:latin typeface="Times New Roman" pitchFamily="18" charset="0"/>
                <a:ea typeface="Times New Roman" pitchFamily="-107" charset="0"/>
                <a:cs typeface="Times New Roman" pitchFamily="18" charset="0"/>
              </a:rPr>
              <a:t>$16,705</a:t>
            </a:r>
            <a:endParaRPr lang="en-US" sz="1600" b="0" dirty="0">
              <a:solidFill>
                <a:srgbClr val="000000"/>
              </a:solidFill>
              <a:latin typeface="Times New Roman" pitchFamily="18" charset="0"/>
              <a:ea typeface="Times New Roman" pitchFamily="-107" charset="0"/>
              <a:cs typeface="Times New Roman" pitchFamily="18" charset="0"/>
            </a:endParaRPr>
          </a:p>
        </p:txBody>
      </p:sp>
      <p:sp>
        <p:nvSpPr>
          <p:cNvPr id="242" name="Rectangle 83"/>
          <p:cNvSpPr>
            <a:spLocks noChangeArrowheads="1"/>
          </p:cNvSpPr>
          <p:nvPr/>
        </p:nvSpPr>
        <p:spPr bwMode="auto">
          <a:xfrm>
            <a:off x="5322520" y="4688776"/>
            <a:ext cx="470141" cy="246221"/>
          </a:xfrm>
          <a:prstGeom prst="rect">
            <a:avLst/>
          </a:prstGeom>
          <a:noFill/>
          <a:ln w="9525">
            <a:noFill/>
            <a:miter lim="800000"/>
            <a:headEnd/>
            <a:tailEnd/>
          </a:ln>
        </p:spPr>
        <p:txBody>
          <a:bodyPr wrap="none" lIns="0" tIns="0" rIns="0" bIns="0">
            <a:prstTxWarp prst="textNoShape">
              <a:avLst/>
            </a:prstTxWarp>
            <a:spAutoFit/>
          </a:bodyPr>
          <a:lstStyle/>
          <a:p>
            <a:r>
              <a:rPr lang="en-US" sz="1600" b="0" dirty="0" smtClean="0">
                <a:solidFill>
                  <a:srgbClr val="000000"/>
                </a:solidFill>
                <a:latin typeface="Times New Roman" pitchFamily="18" charset="0"/>
                <a:cs typeface="Times New Roman" pitchFamily="18" charset="0"/>
              </a:rPr>
              <a:t>3.2%</a:t>
            </a:r>
            <a:endParaRPr lang="en-US" sz="1600" dirty="0">
              <a:latin typeface="Times New Roman" pitchFamily="18" charset="0"/>
              <a:cs typeface="Times New Roman" pitchFamily="18" charset="0"/>
            </a:endParaRPr>
          </a:p>
        </p:txBody>
      </p:sp>
      <p:sp>
        <p:nvSpPr>
          <p:cNvPr id="243" name="Rectangle 84"/>
          <p:cNvSpPr>
            <a:spLocks noChangeArrowheads="1"/>
          </p:cNvSpPr>
          <p:nvPr/>
        </p:nvSpPr>
        <p:spPr bwMode="auto">
          <a:xfrm>
            <a:off x="6296206" y="4698301"/>
            <a:ext cx="620683" cy="246221"/>
          </a:xfrm>
          <a:prstGeom prst="rect">
            <a:avLst/>
          </a:prstGeom>
          <a:noFill/>
          <a:ln w="9525">
            <a:noFill/>
            <a:miter lim="800000"/>
            <a:headEnd/>
            <a:tailEnd/>
          </a:ln>
        </p:spPr>
        <p:txBody>
          <a:bodyPr wrap="none" lIns="0" tIns="0" rIns="0" bIns="0">
            <a:prstTxWarp prst="textNoShape">
              <a:avLst/>
            </a:prstTxWarp>
            <a:spAutoFit/>
          </a:bodyPr>
          <a:lstStyle/>
          <a:p>
            <a:r>
              <a:rPr lang="en-US" sz="1600" b="0" dirty="0" smtClean="0">
                <a:solidFill>
                  <a:srgbClr val="000000"/>
                </a:solidFill>
                <a:latin typeface="Times New Roman" pitchFamily="18" charset="0"/>
                <a:ea typeface="Times New Roman" pitchFamily="-107" charset="0"/>
                <a:cs typeface="Times New Roman" pitchFamily="18" charset="0"/>
              </a:rPr>
              <a:t>$1,237</a:t>
            </a:r>
            <a:endParaRPr lang="en-US" sz="1600" b="0" dirty="0">
              <a:solidFill>
                <a:srgbClr val="000000"/>
              </a:solidFill>
              <a:latin typeface="Times New Roman" pitchFamily="18" charset="0"/>
              <a:ea typeface="Times New Roman" pitchFamily="-107" charset="0"/>
              <a:cs typeface="Times New Roman" pitchFamily="18" charset="0"/>
            </a:endParaRPr>
          </a:p>
        </p:txBody>
      </p:sp>
      <p:sp>
        <p:nvSpPr>
          <p:cNvPr id="244" name="Rectangle 85"/>
          <p:cNvSpPr>
            <a:spLocks noChangeArrowheads="1"/>
          </p:cNvSpPr>
          <p:nvPr/>
        </p:nvSpPr>
        <p:spPr bwMode="auto">
          <a:xfrm>
            <a:off x="5322520" y="4942776"/>
            <a:ext cx="470141" cy="246221"/>
          </a:xfrm>
          <a:prstGeom prst="rect">
            <a:avLst/>
          </a:prstGeom>
          <a:noFill/>
          <a:ln w="9525">
            <a:noFill/>
            <a:miter lim="800000"/>
            <a:headEnd/>
            <a:tailEnd/>
          </a:ln>
        </p:spPr>
        <p:txBody>
          <a:bodyPr wrap="none" lIns="0" tIns="0" rIns="0" bIns="0">
            <a:prstTxWarp prst="textNoShape">
              <a:avLst/>
            </a:prstTxWarp>
            <a:spAutoFit/>
          </a:bodyPr>
          <a:lstStyle/>
          <a:p>
            <a:r>
              <a:rPr lang="en-US" sz="1600" b="0" dirty="0" smtClean="0">
                <a:solidFill>
                  <a:srgbClr val="000000"/>
                </a:solidFill>
                <a:latin typeface="Times New Roman" pitchFamily="18" charset="0"/>
                <a:cs typeface="Times New Roman" pitchFamily="18" charset="0"/>
              </a:rPr>
              <a:t>4.1%</a:t>
            </a:r>
            <a:endParaRPr lang="en-US" sz="1600" dirty="0">
              <a:latin typeface="Times New Roman" pitchFamily="18" charset="0"/>
              <a:cs typeface="Times New Roman" pitchFamily="18" charset="0"/>
            </a:endParaRPr>
          </a:p>
        </p:txBody>
      </p:sp>
      <p:sp>
        <p:nvSpPr>
          <p:cNvPr id="245" name="Rectangle 86"/>
          <p:cNvSpPr>
            <a:spLocks noChangeArrowheads="1"/>
          </p:cNvSpPr>
          <p:nvPr/>
        </p:nvSpPr>
        <p:spPr bwMode="auto">
          <a:xfrm>
            <a:off x="6296206" y="4952301"/>
            <a:ext cx="620683" cy="246221"/>
          </a:xfrm>
          <a:prstGeom prst="rect">
            <a:avLst/>
          </a:prstGeom>
          <a:noFill/>
          <a:ln w="9525">
            <a:noFill/>
            <a:miter lim="800000"/>
            <a:headEnd/>
            <a:tailEnd/>
          </a:ln>
        </p:spPr>
        <p:txBody>
          <a:bodyPr wrap="none" lIns="0" tIns="0" rIns="0" bIns="0">
            <a:prstTxWarp prst="textNoShape">
              <a:avLst/>
            </a:prstTxWarp>
            <a:spAutoFit/>
          </a:bodyPr>
          <a:lstStyle/>
          <a:p>
            <a:r>
              <a:rPr lang="en-US" sz="1600" b="0" dirty="0" smtClean="0">
                <a:solidFill>
                  <a:srgbClr val="000000"/>
                </a:solidFill>
                <a:latin typeface="Times New Roman" pitchFamily="18" charset="0"/>
                <a:ea typeface="Times New Roman" pitchFamily="-107" charset="0"/>
                <a:cs typeface="Times New Roman" pitchFamily="18" charset="0"/>
              </a:rPr>
              <a:t>$1,005</a:t>
            </a:r>
            <a:endParaRPr lang="en-US" sz="1600" b="0" dirty="0">
              <a:solidFill>
                <a:srgbClr val="000000"/>
              </a:solidFill>
              <a:latin typeface="Times New Roman" pitchFamily="18" charset="0"/>
              <a:ea typeface="Times New Roman" pitchFamily="-107" charset="0"/>
              <a:cs typeface="Times New Roman" pitchFamily="18" charset="0"/>
            </a:endParaRPr>
          </a:p>
        </p:txBody>
      </p:sp>
      <p:sp>
        <p:nvSpPr>
          <p:cNvPr id="246" name="Rectangle 87"/>
          <p:cNvSpPr>
            <a:spLocks noChangeArrowheads="1"/>
          </p:cNvSpPr>
          <p:nvPr/>
        </p:nvSpPr>
        <p:spPr bwMode="auto">
          <a:xfrm>
            <a:off x="5322520" y="5214239"/>
            <a:ext cx="470141" cy="246221"/>
          </a:xfrm>
          <a:prstGeom prst="rect">
            <a:avLst/>
          </a:prstGeom>
          <a:noFill/>
          <a:ln w="9525">
            <a:noFill/>
            <a:miter lim="800000"/>
            <a:headEnd/>
            <a:tailEnd/>
          </a:ln>
        </p:spPr>
        <p:txBody>
          <a:bodyPr wrap="none" lIns="0" tIns="0" rIns="0" bIns="0">
            <a:prstTxWarp prst="textNoShape">
              <a:avLst/>
            </a:prstTxWarp>
            <a:spAutoFit/>
          </a:bodyPr>
          <a:lstStyle/>
          <a:p>
            <a:r>
              <a:rPr lang="en-US" sz="1600" b="0" dirty="0" smtClean="0">
                <a:solidFill>
                  <a:srgbClr val="000000"/>
                </a:solidFill>
                <a:latin typeface="Times New Roman" pitchFamily="18" charset="0"/>
                <a:cs typeface="Times New Roman" pitchFamily="18" charset="0"/>
              </a:rPr>
              <a:t>1.9%</a:t>
            </a:r>
            <a:endParaRPr lang="en-US" sz="1600" dirty="0">
              <a:latin typeface="Times New Roman" pitchFamily="18" charset="0"/>
              <a:cs typeface="Times New Roman" pitchFamily="18" charset="0"/>
            </a:endParaRPr>
          </a:p>
        </p:txBody>
      </p:sp>
      <p:sp>
        <p:nvSpPr>
          <p:cNvPr id="247" name="Rectangle 88"/>
          <p:cNvSpPr>
            <a:spLocks noChangeArrowheads="1"/>
          </p:cNvSpPr>
          <p:nvPr/>
        </p:nvSpPr>
        <p:spPr bwMode="auto">
          <a:xfrm>
            <a:off x="6296206" y="5223764"/>
            <a:ext cx="620683" cy="246221"/>
          </a:xfrm>
          <a:prstGeom prst="rect">
            <a:avLst/>
          </a:prstGeom>
          <a:noFill/>
          <a:ln w="9525">
            <a:noFill/>
            <a:miter lim="800000"/>
            <a:headEnd/>
            <a:tailEnd/>
          </a:ln>
        </p:spPr>
        <p:txBody>
          <a:bodyPr wrap="none" lIns="0" tIns="0" rIns="0" bIns="0">
            <a:prstTxWarp prst="textNoShape">
              <a:avLst/>
            </a:prstTxWarp>
            <a:spAutoFit/>
          </a:bodyPr>
          <a:lstStyle/>
          <a:p>
            <a:r>
              <a:rPr lang="en-US" sz="1600" b="0" dirty="0" smtClean="0">
                <a:solidFill>
                  <a:srgbClr val="000000"/>
                </a:solidFill>
                <a:latin typeface="Times New Roman" pitchFamily="18" charset="0"/>
                <a:ea typeface="Times New Roman" pitchFamily="-107" charset="0"/>
                <a:cs typeface="Times New Roman" pitchFamily="18" charset="0"/>
              </a:rPr>
              <a:t>$1,299</a:t>
            </a:r>
            <a:endParaRPr lang="en-US" sz="1600" b="0" dirty="0">
              <a:solidFill>
                <a:srgbClr val="000000"/>
              </a:solidFill>
              <a:latin typeface="Times New Roman" pitchFamily="18" charset="0"/>
              <a:ea typeface="Times New Roman" pitchFamily="-107" charset="0"/>
              <a:cs typeface="Times New Roman" pitchFamily="18" charset="0"/>
            </a:endParaRPr>
          </a:p>
        </p:txBody>
      </p:sp>
    </p:spTree>
    <p:extLst>
      <p:ext uri="{BB962C8B-B14F-4D97-AF65-F5344CB8AC3E}">
        <p14:creationId xmlns:p14="http://schemas.microsoft.com/office/powerpoint/2010/main" val="665815850"/>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a:xfrm>
            <a:off x="68193" y="1580826"/>
            <a:ext cx="8932985" cy="4324027"/>
          </a:xfrm>
          <a:prstGeom prst="roundRect">
            <a:avLst>
              <a:gd name="adj" fmla="val 3590"/>
            </a:avLst>
          </a:prstGeom>
          <a:solidFill>
            <a:schemeClr val="bg1"/>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19569" y="203958"/>
            <a:ext cx="8904855" cy="875655"/>
          </a:xfrm>
        </p:spPr>
        <p:txBody>
          <a:bodyPr/>
          <a:lstStyle/>
          <a:p>
            <a:r>
              <a:rPr lang="en-US" dirty="0"/>
              <a:t>Countries That Regressed</a:t>
            </a:r>
          </a:p>
        </p:txBody>
      </p:sp>
      <p:sp>
        <p:nvSpPr>
          <p:cNvPr id="3" name="Content Placeholder 2"/>
          <p:cNvSpPr>
            <a:spLocks noGrp="1"/>
          </p:cNvSpPr>
          <p:nvPr>
            <p:ph idx="1"/>
          </p:nvPr>
        </p:nvSpPr>
        <p:spPr>
          <a:xfrm>
            <a:off x="140675" y="3350463"/>
            <a:ext cx="8801847" cy="2565706"/>
          </a:xfrm>
        </p:spPr>
        <p:txBody>
          <a:bodyPr/>
          <a:lstStyle/>
          <a:p>
            <a:r>
              <a:rPr lang="en-US" sz="2600" dirty="0">
                <a:solidFill>
                  <a:srgbClr val="32302A"/>
                </a:solidFill>
              </a:rPr>
              <a:t>Here we show the record of the Republic of Congo, Venezuela and Zimbabwe – the only three countries with a substantial reduction in economic freedom during the 1990s. </a:t>
            </a:r>
          </a:p>
          <a:p>
            <a:r>
              <a:rPr lang="en-US" sz="2600" dirty="0">
                <a:solidFill>
                  <a:srgbClr val="32302A"/>
                </a:solidFill>
              </a:rPr>
              <a:t>All three of these economies experienced low growth rates during 1995-2009 with the Democratic Republic of Congo and Zimbabwe exhibiting negative growth.</a:t>
            </a:r>
          </a:p>
        </p:txBody>
      </p:sp>
      <p:sp>
        <p:nvSpPr>
          <p:cNvPr id="4" name="Rounded Rectangle 3"/>
          <p:cNvSpPr/>
          <p:nvPr/>
        </p:nvSpPr>
        <p:spPr>
          <a:xfrm>
            <a:off x="1362456" y="960120"/>
            <a:ext cx="6062472" cy="2324433"/>
          </a:xfrm>
          <a:prstGeom prst="roundRect">
            <a:avLst/>
          </a:prstGeom>
          <a:solidFill>
            <a:schemeClr val="tx1">
              <a:lumMod val="50000"/>
              <a:lumOff val="50000"/>
            </a:schemeClr>
          </a:solidFill>
          <a:ln>
            <a:solidFill>
              <a:schemeClr val="tx1"/>
            </a:solid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ectangle 6"/>
          <p:cNvSpPr>
            <a:spLocks noChangeArrowheads="1"/>
          </p:cNvSpPr>
          <p:nvPr/>
        </p:nvSpPr>
        <p:spPr bwMode="auto">
          <a:xfrm>
            <a:off x="3055830" y="1464120"/>
            <a:ext cx="856005" cy="590931"/>
          </a:xfrm>
          <a:prstGeom prst="rect">
            <a:avLst/>
          </a:prstGeom>
          <a:noFill/>
          <a:ln w="9525">
            <a:noFill/>
            <a:miter lim="800000"/>
            <a:headEnd/>
            <a:tailEnd/>
          </a:ln>
        </p:spPr>
        <p:txBody>
          <a:bodyPr wrap="none" lIns="0" tIns="0" rIns="0" bIns="0">
            <a:prstTxWarp prst="textNoShape">
              <a:avLst/>
            </a:prstTxWarp>
            <a:spAutoFit/>
          </a:bodyPr>
          <a:lstStyle/>
          <a:p>
            <a:pPr algn="ctr">
              <a:lnSpc>
                <a:spcPct val="80000"/>
              </a:lnSpc>
            </a:pPr>
            <a:r>
              <a:rPr lang="en-US" sz="1600" b="0">
                <a:solidFill>
                  <a:schemeClr val="bg1"/>
                </a:solidFill>
                <a:latin typeface="Times New Roman" pitchFamily="18" charset="0"/>
                <a:cs typeface="Times New Roman" pitchFamily="18" charset="0"/>
              </a:rPr>
              <a:t>Beginning</a:t>
            </a:r>
            <a:br>
              <a:rPr lang="en-US" sz="1600" b="0">
                <a:solidFill>
                  <a:schemeClr val="bg1"/>
                </a:solidFill>
                <a:latin typeface="Times New Roman" pitchFamily="18" charset="0"/>
                <a:cs typeface="Times New Roman" pitchFamily="18" charset="0"/>
              </a:rPr>
            </a:br>
            <a:r>
              <a:rPr lang="en-US" sz="1600" b="0">
                <a:solidFill>
                  <a:schemeClr val="bg1"/>
                </a:solidFill>
                <a:latin typeface="Times New Roman" pitchFamily="18" charset="0"/>
                <a:cs typeface="Times New Roman" pitchFamily="18" charset="0"/>
              </a:rPr>
              <a:t>Year of </a:t>
            </a:r>
            <a:br>
              <a:rPr lang="en-US" sz="1600" b="0">
                <a:solidFill>
                  <a:schemeClr val="bg1"/>
                </a:solidFill>
                <a:latin typeface="Times New Roman" pitchFamily="18" charset="0"/>
                <a:cs typeface="Times New Roman" pitchFamily="18" charset="0"/>
              </a:rPr>
            </a:br>
            <a:r>
              <a:rPr lang="en-US" sz="1600" b="0">
                <a:solidFill>
                  <a:schemeClr val="bg1"/>
                </a:solidFill>
                <a:latin typeface="Times New Roman" pitchFamily="18" charset="0"/>
                <a:cs typeface="Times New Roman" pitchFamily="18" charset="0"/>
              </a:rPr>
              <a:t>Change </a:t>
            </a:r>
            <a:endParaRPr lang="en-US" sz="1600">
              <a:solidFill>
                <a:schemeClr val="bg1"/>
              </a:solidFill>
              <a:latin typeface="Times New Roman" pitchFamily="18" charset="0"/>
              <a:cs typeface="Times New Roman" pitchFamily="18" charset="0"/>
            </a:endParaRPr>
          </a:p>
        </p:txBody>
      </p:sp>
      <p:sp>
        <p:nvSpPr>
          <p:cNvPr id="25" name="Rectangle 7"/>
          <p:cNvSpPr>
            <a:spLocks noChangeArrowheads="1"/>
          </p:cNvSpPr>
          <p:nvPr/>
        </p:nvSpPr>
        <p:spPr bwMode="auto">
          <a:xfrm>
            <a:off x="4106409" y="1464120"/>
            <a:ext cx="599523" cy="590931"/>
          </a:xfrm>
          <a:prstGeom prst="rect">
            <a:avLst/>
          </a:prstGeom>
          <a:noFill/>
          <a:ln w="9525">
            <a:noFill/>
            <a:miter lim="800000"/>
            <a:headEnd/>
            <a:tailEnd/>
          </a:ln>
        </p:spPr>
        <p:txBody>
          <a:bodyPr wrap="none" lIns="0" tIns="0" rIns="0" bIns="0">
            <a:prstTxWarp prst="textNoShape">
              <a:avLst/>
            </a:prstTxWarp>
            <a:spAutoFit/>
          </a:bodyPr>
          <a:lstStyle/>
          <a:p>
            <a:pPr algn="ctr">
              <a:lnSpc>
                <a:spcPct val="80000"/>
              </a:lnSpc>
            </a:pPr>
            <a:r>
              <a:rPr lang="en-US" sz="1600" b="0">
                <a:solidFill>
                  <a:schemeClr val="bg1"/>
                </a:solidFill>
                <a:latin typeface="Times New Roman" pitchFamily="18" charset="0"/>
                <a:cs typeface="Times New Roman" pitchFamily="18" charset="0"/>
              </a:rPr>
              <a:t>2005</a:t>
            </a:r>
            <a:br>
              <a:rPr lang="en-US" sz="1600" b="0">
                <a:solidFill>
                  <a:schemeClr val="bg1"/>
                </a:solidFill>
                <a:latin typeface="Times New Roman" pitchFamily="18" charset="0"/>
                <a:cs typeface="Times New Roman" pitchFamily="18" charset="0"/>
              </a:rPr>
            </a:br>
            <a:r>
              <a:rPr lang="en-US" sz="1600" b="0">
                <a:solidFill>
                  <a:schemeClr val="bg1"/>
                </a:solidFill>
                <a:latin typeface="Times New Roman" pitchFamily="18" charset="0"/>
                <a:cs typeface="Times New Roman" pitchFamily="18" charset="0"/>
              </a:rPr>
              <a:t>EFW</a:t>
            </a:r>
            <a:br>
              <a:rPr lang="en-US" sz="1600" b="0">
                <a:solidFill>
                  <a:schemeClr val="bg1"/>
                </a:solidFill>
                <a:latin typeface="Times New Roman" pitchFamily="18" charset="0"/>
                <a:cs typeface="Times New Roman" pitchFamily="18" charset="0"/>
              </a:rPr>
            </a:br>
            <a:r>
              <a:rPr lang="en-US" sz="1600" b="0">
                <a:solidFill>
                  <a:schemeClr val="bg1"/>
                </a:solidFill>
                <a:latin typeface="Times New Roman" pitchFamily="18" charset="0"/>
                <a:cs typeface="Times New Roman" pitchFamily="18" charset="0"/>
              </a:rPr>
              <a:t>Rating </a:t>
            </a:r>
            <a:endParaRPr lang="en-US" sz="1600">
              <a:solidFill>
                <a:schemeClr val="bg1"/>
              </a:solidFill>
              <a:latin typeface="Times New Roman" pitchFamily="18" charset="0"/>
              <a:cs typeface="Times New Roman" pitchFamily="18" charset="0"/>
            </a:endParaRPr>
          </a:p>
        </p:txBody>
      </p:sp>
      <p:sp>
        <p:nvSpPr>
          <p:cNvPr id="26" name="Rectangle 8"/>
          <p:cNvSpPr>
            <a:spLocks noChangeArrowheads="1"/>
          </p:cNvSpPr>
          <p:nvPr/>
        </p:nvSpPr>
        <p:spPr bwMode="auto">
          <a:xfrm>
            <a:off x="1581214" y="2121281"/>
            <a:ext cx="1022350" cy="244475"/>
          </a:xfrm>
          <a:prstGeom prst="rect">
            <a:avLst/>
          </a:prstGeom>
          <a:noFill/>
          <a:ln w="9525">
            <a:noFill/>
            <a:miter lim="800000"/>
            <a:headEnd/>
            <a:tailEnd/>
          </a:ln>
        </p:spPr>
        <p:txBody>
          <a:bodyPr wrap="none" lIns="0" tIns="0" rIns="0" bIns="0">
            <a:prstTxWarp prst="textNoShape">
              <a:avLst/>
            </a:prstTxWarp>
            <a:spAutoFit/>
          </a:bodyPr>
          <a:lstStyle/>
          <a:p>
            <a:r>
              <a:rPr lang="en-US" sz="1600" b="0">
                <a:solidFill>
                  <a:schemeClr val="bg1"/>
                </a:solidFill>
                <a:latin typeface="Times New Roman" pitchFamily="18" charset="0"/>
                <a:ea typeface="Times New Roman" pitchFamily="-107" charset="0"/>
                <a:cs typeface="Times New Roman" pitchFamily="18" charset="0"/>
              </a:rPr>
              <a:t>Congo, Rep.</a:t>
            </a:r>
          </a:p>
        </p:txBody>
      </p:sp>
      <p:sp>
        <p:nvSpPr>
          <p:cNvPr id="27" name="Rectangle 9"/>
          <p:cNvSpPr>
            <a:spLocks noChangeArrowheads="1"/>
          </p:cNvSpPr>
          <p:nvPr/>
        </p:nvSpPr>
        <p:spPr bwMode="auto">
          <a:xfrm>
            <a:off x="3267139" y="2121281"/>
            <a:ext cx="406400" cy="244475"/>
          </a:xfrm>
          <a:prstGeom prst="rect">
            <a:avLst/>
          </a:prstGeom>
          <a:noFill/>
          <a:ln w="9525">
            <a:noFill/>
            <a:miter lim="800000"/>
            <a:headEnd/>
            <a:tailEnd/>
          </a:ln>
        </p:spPr>
        <p:txBody>
          <a:bodyPr wrap="none" lIns="0" tIns="0" rIns="0" bIns="0">
            <a:prstTxWarp prst="textNoShape">
              <a:avLst/>
            </a:prstTxWarp>
            <a:spAutoFit/>
          </a:bodyPr>
          <a:lstStyle/>
          <a:p>
            <a:r>
              <a:rPr lang="en-US" sz="1600" b="0">
                <a:solidFill>
                  <a:schemeClr val="bg1"/>
                </a:solidFill>
                <a:latin typeface="Times New Roman" pitchFamily="18" charset="0"/>
                <a:cs typeface="Times New Roman" pitchFamily="18" charset="0"/>
              </a:rPr>
              <a:t>1995</a:t>
            </a:r>
            <a:endParaRPr lang="en-US" sz="1600">
              <a:solidFill>
                <a:schemeClr val="bg1"/>
              </a:solidFill>
              <a:latin typeface="Times New Roman" pitchFamily="18" charset="0"/>
              <a:cs typeface="Times New Roman" pitchFamily="18" charset="0"/>
            </a:endParaRPr>
          </a:p>
        </p:txBody>
      </p:sp>
      <p:sp>
        <p:nvSpPr>
          <p:cNvPr id="28" name="Rectangle 10"/>
          <p:cNvSpPr>
            <a:spLocks noChangeArrowheads="1"/>
          </p:cNvSpPr>
          <p:nvPr/>
        </p:nvSpPr>
        <p:spPr bwMode="auto">
          <a:xfrm>
            <a:off x="4235514" y="2121281"/>
            <a:ext cx="254000" cy="244475"/>
          </a:xfrm>
          <a:prstGeom prst="rect">
            <a:avLst/>
          </a:prstGeom>
          <a:noFill/>
          <a:ln w="9525">
            <a:noFill/>
            <a:miter lim="800000"/>
            <a:headEnd/>
            <a:tailEnd/>
          </a:ln>
        </p:spPr>
        <p:txBody>
          <a:bodyPr wrap="none" lIns="0" tIns="0" rIns="0" bIns="0">
            <a:prstTxWarp prst="textNoShape">
              <a:avLst/>
            </a:prstTxWarp>
            <a:spAutoFit/>
          </a:bodyPr>
          <a:lstStyle/>
          <a:p>
            <a:r>
              <a:rPr lang="en-US" sz="1600" b="0">
                <a:solidFill>
                  <a:schemeClr val="bg1"/>
                </a:solidFill>
                <a:latin typeface="Times New Roman" pitchFamily="18" charset="0"/>
                <a:cs typeface="Times New Roman" pitchFamily="18" charset="0"/>
              </a:rPr>
              <a:t>4.0</a:t>
            </a:r>
            <a:endParaRPr lang="en-US" sz="1600">
              <a:solidFill>
                <a:schemeClr val="bg1"/>
              </a:solidFill>
              <a:latin typeface="Times New Roman" pitchFamily="18" charset="0"/>
              <a:cs typeface="Times New Roman" pitchFamily="18" charset="0"/>
            </a:endParaRPr>
          </a:p>
        </p:txBody>
      </p:sp>
      <p:sp>
        <p:nvSpPr>
          <p:cNvPr id="30" name="Rectangle 11"/>
          <p:cNvSpPr>
            <a:spLocks noChangeArrowheads="1"/>
          </p:cNvSpPr>
          <p:nvPr/>
        </p:nvSpPr>
        <p:spPr bwMode="auto">
          <a:xfrm>
            <a:off x="1581214" y="2362581"/>
            <a:ext cx="857250" cy="244475"/>
          </a:xfrm>
          <a:prstGeom prst="rect">
            <a:avLst/>
          </a:prstGeom>
          <a:noFill/>
          <a:ln w="9525">
            <a:noFill/>
            <a:miter lim="800000"/>
            <a:headEnd/>
            <a:tailEnd/>
          </a:ln>
        </p:spPr>
        <p:txBody>
          <a:bodyPr wrap="none" lIns="0" tIns="0" rIns="0" bIns="0">
            <a:prstTxWarp prst="textNoShape">
              <a:avLst/>
            </a:prstTxWarp>
            <a:spAutoFit/>
          </a:bodyPr>
          <a:lstStyle/>
          <a:p>
            <a:r>
              <a:rPr lang="en-US" sz="1600" b="0">
                <a:solidFill>
                  <a:schemeClr val="bg1"/>
                </a:solidFill>
                <a:latin typeface="Times New Roman" pitchFamily="18" charset="0"/>
                <a:ea typeface="Times New Roman" pitchFamily="-107" charset="0"/>
                <a:cs typeface="Times New Roman" pitchFamily="18" charset="0"/>
              </a:rPr>
              <a:t>Venezuela</a:t>
            </a:r>
          </a:p>
        </p:txBody>
      </p:sp>
      <p:sp>
        <p:nvSpPr>
          <p:cNvPr id="31" name="Rectangle 12"/>
          <p:cNvSpPr>
            <a:spLocks noChangeArrowheads="1"/>
          </p:cNvSpPr>
          <p:nvPr/>
        </p:nvSpPr>
        <p:spPr bwMode="auto">
          <a:xfrm>
            <a:off x="3267139" y="2359406"/>
            <a:ext cx="406400" cy="244475"/>
          </a:xfrm>
          <a:prstGeom prst="rect">
            <a:avLst/>
          </a:prstGeom>
          <a:noFill/>
          <a:ln w="9525">
            <a:noFill/>
            <a:miter lim="800000"/>
            <a:headEnd/>
            <a:tailEnd/>
          </a:ln>
        </p:spPr>
        <p:txBody>
          <a:bodyPr wrap="none" lIns="0" tIns="0" rIns="0" bIns="0">
            <a:prstTxWarp prst="textNoShape">
              <a:avLst/>
            </a:prstTxWarp>
            <a:spAutoFit/>
          </a:bodyPr>
          <a:lstStyle/>
          <a:p>
            <a:r>
              <a:rPr lang="en-US" sz="1600" b="0">
                <a:solidFill>
                  <a:schemeClr val="bg1"/>
                </a:solidFill>
                <a:latin typeface="Times New Roman" pitchFamily="18" charset="0"/>
                <a:cs typeface="Times New Roman" pitchFamily="18" charset="0"/>
              </a:rPr>
              <a:t>2000</a:t>
            </a:r>
            <a:endParaRPr lang="en-US" sz="1600">
              <a:solidFill>
                <a:schemeClr val="bg1"/>
              </a:solidFill>
              <a:latin typeface="Times New Roman" pitchFamily="18" charset="0"/>
              <a:cs typeface="Times New Roman" pitchFamily="18" charset="0"/>
            </a:endParaRPr>
          </a:p>
        </p:txBody>
      </p:sp>
      <p:sp>
        <p:nvSpPr>
          <p:cNvPr id="32" name="Rectangle 13"/>
          <p:cNvSpPr>
            <a:spLocks noChangeArrowheads="1"/>
          </p:cNvSpPr>
          <p:nvPr/>
        </p:nvSpPr>
        <p:spPr bwMode="auto">
          <a:xfrm>
            <a:off x="4235514" y="2353056"/>
            <a:ext cx="254000" cy="244475"/>
          </a:xfrm>
          <a:prstGeom prst="rect">
            <a:avLst/>
          </a:prstGeom>
          <a:noFill/>
          <a:ln w="9525">
            <a:noFill/>
            <a:miter lim="800000"/>
            <a:headEnd/>
            <a:tailEnd/>
          </a:ln>
        </p:spPr>
        <p:txBody>
          <a:bodyPr wrap="none" lIns="0" tIns="0" rIns="0" bIns="0">
            <a:prstTxWarp prst="textNoShape">
              <a:avLst/>
            </a:prstTxWarp>
            <a:spAutoFit/>
          </a:bodyPr>
          <a:lstStyle/>
          <a:p>
            <a:r>
              <a:rPr lang="en-US" sz="1600" b="0">
                <a:solidFill>
                  <a:schemeClr val="bg1"/>
                </a:solidFill>
                <a:latin typeface="Times New Roman" pitchFamily="18" charset="0"/>
                <a:cs typeface="Times New Roman" pitchFamily="18" charset="0"/>
              </a:rPr>
              <a:t>4.9</a:t>
            </a:r>
            <a:endParaRPr lang="en-US" sz="1600">
              <a:solidFill>
                <a:schemeClr val="bg1"/>
              </a:solidFill>
              <a:latin typeface="Times New Roman" pitchFamily="18" charset="0"/>
              <a:cs typeface="Times New Roman" pitchFamily="18" charset="0"/>
            </a:endParaRPr>
          </a:p>
        </p:txBody>
      </p:sp>
      <p:sp>
        <p:nvSpPr>
          <p:cNvPr id="33" name="Rectangle 14"/>
          <p:cNvSpPr>
            <a:spLocks noChangeArrowheads="1"/>
          </p:cNvSpPr>
          <p:nvPr/>
        </p:nvSpPr>
        <p:spPr bwMode="auto">
          <a:xfrm>
            <a:off x="1581214" y="2608644"/>
            <a:ext cx="878446" cy="246221"/>
          </a:xfrm>
          <a:prstGeom prst="rect">
            <a:avLst/>
          </a:prstGeom>
          <a:noFill/>
          <a:ln w="9525">
            <a:noFill/>
            <a:miter lim="800000"/>
            <a:headEnd/>
            <a:tailEnd/>
          </a:ln>
        </p:spPr>
        <p:txBody>
          <a:bodyPr wrap="none" lIns="0" tIns="0" rIns="0" bIns="0">
            <a:prstTxWarp prst="textNoShape">
              <a:avLst/>
            </a:prstTxWarp>
            <a:spAutoFit/>
          </a:bodyPr>
          <a:lstStyle/>
          <a:p>
            <a:r>
              <a:rPr lang="en-US" sz="1600" b="0">
                <a:solidFill>
                  <a:schemeClr val="bg1"/>
                </a:solidFill>
                <a:latin typeface="Times New Roman" pitchFamily="18" charset="0"/>
                <a:ea typeface="Times New Roman" pitchFamily="-107" charset="0"/>
                <a:cs typeface="Times New Roman" pitchFamily="18" charset="0"/>
              </a:rPr>
              <a:t>Zimbabwe</a:t>
            </a:r>
          </a:p>
        </p:txBody>
      </p:sp>
      <p:sp>
        <p:nvSpPr>
          <p:cNvPr id="34" name="Rectangle 15"/>
          <p:cNvSpPr>
            <a:spLocks noChangeArrowheads="1"/>
          </p:cNvSpPr>
          <p:nvPr/>
        </p:nvSpPr>
        <p:spPr bwMode="auto">
          <a:xfrm>
            <a:off x="3267139" y="2605469"/>
            <a:ext cx="406400" cy="244475"/>
          </a:xfrm>
          <a:prstGeom prst="rect">
            <a:avLst/>
          </a:prstGeom>
          <a:noFill/>
          <a:ln w="9525">
            <a:noFill/>
            <a:miter lim="800000"/>
            <a:headEnd/>
            <a:tailEnd/>
          </a:ln>
        </p:spPr>
        <p:txBody>
          <a:bodyPr wrap="none" lIns="0" tIns="0" rIns="0" bIns="0">
            <a:prstTxWarp prst="textNoShape">
              <a:avLst/>
            </a:prstTxWarp>
            <a:spAutoFit/>
          </a:bodyPr>
          <a:lstStyle/>
          <a:p>
            <a:r>
              <a:rPr lang="en-US" sz="1600" b="0">
                <a:solidFill>
                  <a:schemeClr val="bg1"/>
                </a:solidFill>
                <a:latin typeface="Times New Roman" pitchFamily="18" charset="0"/>
                <a:cs typeface="Times New Roman" pitchFamily="18" charset="0"/>
              </a:rPr>
              <a:t>1998</a:t>
            </a:r>
            <a:endParaRPr lang="en-US" sz="1600">
              <a:solidFill>
                <a:schemeClr val="bg1"/>
              </a:solidFill>
              <a:latin typeface="Times New Roman" pitchFamily="18" charset="0"/>
              <a:cs typeface="Times New Roman" pitchFamily="18" charset="0"/>
            </a:endParaRPr>
          </a:p>
        </p:txBody>
      </p:sp>
      <p:sp>
        <p:nvSpPr>
          <p:cNvPr id="35" name="Rectangle 16"/>
          <p:cNvSpPr>
            <a:spLocks noChangeArrowheads="1"/>
          </p:cNvSpPr>
          <p:nvPr/>
        </p:nvSpPr>
        <p:spPr bwMode="auto">
          <a:xfrm>
            <a:off x="4235514" y="2599119"/>
            <a:ext cx="254000" cy="244475"/>
          </a:xfrm>
          <a:prstGeom prst="rect">
            <a:avLst/>
          </a:prstGeom>
          <a:noFill/>
          <a:ln w="9525">
            <a:noFill/>
            <a:miter lim="800000"/>
            <a:headEnd/>
            <a:tailEnd/>
          </a:ln>
        </p:spPr>
        <p:txBody>
          <a:bodyPr wrap="none" lIns="0" tIns="0" rIns="0" bIns="0">
            <a:prstTxWarp prst="textNoShape">
              <a:avLst/>
            </a:prstTxWarp>
            <a:spAutoFit/>
          </a:bodyPr>
          <a:lstStyle/>
          <a:p>
            <a:r>
              <a:rPr lang="en-US" sz="1600" b="0">
                <a:solidFill>
                  <a:schemeClr val="bg1"/>
                </a:solidFill>
                <a:latin typeface="Times New Roman" pitchFamily="18" charset="0"/>
                <a:cs typeface="Times New Roman" pitchFamily="18" charset="0"/>
              </a:rPr>
              <a:t>2.9</a:t>
            </a:r>
            <a:endParaRPr lang="en-US" sz="1600">
              <a:solidFill>
                <a:schemeClr val="bg1"/>
              </a:solidFill>
              <a:latin typeface="Times New Roman" pitchFamily="18" charset="0"/>
              <a:cs typeface="Times New Roman" pitchFamily="18" charset="0"/>
            </a:endParaRPr>
          </a:p>
        </p:txBody>
      </p:sp>
      <p:sp>
        <p:nvSpPr>
          <p:cNvPr id="36" name="Rectangle 32"/>
          <p:cNvSpPr>
            <a:spLocks noChangeArrowheads="1"/>
          </p:cNvSpPr>
          <p:nvPr/>
        </p:nvSpPr>
        <p:spPr bwMode="auto">
          <a:xfrm>
            <a:off x="1581214" y="2954719"/>
            <a:ext cx="676275" cy="244475"/>
          </a:xfrm>
          <a:prstGeom prst="rect">
            <a:avLst/>
          </a:prstGeom>
          <a:noFill/>
          <a:ln w="9525">
            <a:noFill/>
            <a:miter lim="800000"/>
            <a:headEnd/>
            <a:tailEnd/>
          </a:ln>
        </p:spPr>
        <p:txBody>
          <a:bodyPr wrap="none" lIns="0" tIns="0" rIns="0" bIns="0">
            <a:prstTxWarp prst="textNoShape">
              <a:avLst/>
            </a:prstTxWarp>
            <a:spAutoFit/>
          </a:bodyPr>
          <a:lstStyle/>
          <a:p>
            <a:r>
              <a:rPr lang="en-US" sz="1600" b="0" i="1">
                <a:solidFill>
                  <a:schemeClr val="bg1"/>
                </a:solidFill>
                <a:latin typeface="Times New Roman" pitchFamily="18" charset="0"/>
                <a:cs typeface="Times New Roman" pitchFamily="18" charset="0"/>
              </a:rPr>
              <a:t>Average</a:t>
            </a:r>
            <a:endParaRPr lang="en-US" sz="1600" i="1">
              <a:solidFill>
                <a:schemeClr val="bg1"/>
              </a:solidFill>
              <a:latin typeface="Times New Roman" pitchFamily="18" charset="0"/>
              <a:cs typeface="Times New Roman" pitchFamily="18" charset="0"/>
            </a:endParaRPr>
          </a:p>
        </p:txBody>
      </p:sp>
      <p:sp>
        <p:nvSpPr>
          <p:cNvPr id="37" name="Rectangle 33"/>
          <p:cNvSpPr>
            <a:spLocks noChangeArrowheads="1"/>
          </p:cNvSpPr>
          <p:nvPr/>
        </p:nvSpPr>
        <p:spPr bwMode="auto">
          <a:xfrm>
            <a:off x="4235514" y="2945194"/>
            <a:ext cx="256480" cy="246221"/>
          </a:xfrm>
          <a:prstGeom prst="rect">
            <a:avLst/>
          </a:prstGeom>
          <a:noFill/>
          <a:ln w="9525">
            <a:noFill/>
            <a:miter lim="800000"/>
            <a:headEnd/>
            <a:tailEnd/>
          </a:ln>
        </p:spPr>
        <p:txBody>
          <a:bodyPr wrap="none" lIns="0" tIns="0" rIns="0" bIns="0">
            <a:prstTxWarp prst="textNoShape">
              <a:avLst/>
            </a:prstTxWarp>
            <a:spAutoFit/>
          </a:bodyPr>
          <a:lstStyle/>
          <a:p>
            <a:r>
              <a:rPr lang="en-US" sz="1600" b="0" dirty="0" smtClean="0">
                <a:solidFill>
                  <a:schemeClr val="bg1"/>
                </a:solidFill>
                <a:latin typeface="Times New Roman" pitchFamily="18" charset="0"/>
                <a:cs typeface="Times New Roman" pitchFamily="18" charset="0"/>
              </a:rPr>
              <a:t>3.9</a:t>
            </a:r>
            <a:endParaRPr lang="en-US" sz="1600" dirty="0">
              <a:solidFill>
                <a:schemeClr val="bg1"/>
              </a:solidFill>
              <a:latin typeface="Times New Roman" pitchFamily="18" charset="0"/>
              <a:cs typeface="Times New Roman" pitchFamily="18" charset="0"/>
            </a:endParaRPr>
          </a:p>
        </p:txBody>
      </p:sp>
      <p:sp>
        <p:nvSpPr>
          <p:cNvPr id="38" name="Rectangle 34"/>
          <p:cNvSpPr>
            <a:spLocks noChangeArrowheads="1"/>
          </p:cNvSpPr>
          <p:nvPr/>
        </p:nvSpPr>
        <p:spPr bwMode="auto">
          <a:xfrm>
            <a:off x="5130037" y="1659382"/>
            <a:ext cx="889065" cy="402161"/>
          </a:xfrm>
          <a:prstGeom prst="rect">
            <a:avLst/>
          </a:prstGeom>
          <a:noFill/>
          <a:ln w="9525">
            <a:noFill/>
            <a:miter lim="800000"/>
            <a:headEnd/>
            <a:tailEnd/>
          </a:ln>
        </p:spPr>
        <p:txBody>
          <a:bodyPr wrap="none" lIns="0" tIns="0" rIns="0" bIns="0">
            <a:prstTxWarp prst="textNoShape">
              <a:avLst/>
            </a:prstTxWarp>
            <a:spAutoFit/>
          </a:bodyPr>
          <a:lstStyle/>
          <a:p>
            <a:pPr algn="ctr">
              <a:lnSpc>
                <a:spcPct val="80000"/>
              </a:lnSpc>
            </a:pPr>
            <a:r>
              <a:rPr lang="en-US" sz="1600" b="0" dirty="0">
                <a:solidFill>
                  <a:schemeClr val="bg1"/>
                </a:solidFill>
                <a:latin typeface="Times New Roman" pitchFamily="18" charset="0"/>
                <a:cs typeface="Times New Roman" pitchFamily="18" charset="0"/>
              </a:rPr>
              <a:t>Growth</a:t>
            </a:r>
          </a:p>
          <a:p>
            <a:pPr algn="ctr">
              <a:lnSpc>
                <a:spcPct val="80000"/>
              </a:lnSpc>
            </a:pPr>
            <a:r>
              <a:rPr lang="en-US" sz="1600" b="0" dirty="0" smtClean="0">
                <a:solidFill>
                  <a:schemeClr val="bg1"/>
                </a:solidFill>
                <a:latin typeface="Times New Roman" pitchFamily="18" charset="0"/>
                <a:cs typeface="Times New Roman" pitchFamily="18" charset="0"/>
              </a:rPr>
              <a:t>1995-2009</a:t>
            </a:r>
            <a:endParaRPr lang="en-US" sz="1600" dirty="0">
              <a:solidFill>
                <a:schemeClr val="bg1"/>
              </a:solidFill>
              <a:latin typeface="Times New Roman" pitchFamily="18" charset="0"/>
              <a:cs typeface="Times New Roman" pitchFamily="18" charset="0"/>
            </a:endParaRPr>
          </a:p>
        </p:txBody>
      </p:sp>
      <p:sp>
        <p:nvSpPr>
          <p:cNvPr id="39" name="Rectangle 35"/>
          <p:cNvSpPr>
            <a:spLocks noChangeArrowheads="1"/>
          </p:cNvSpPr>
          <p:nvPr/>
        </p:nvSpPr>
        <p:spPr bwMode="auto">
          <a:xfrm>
            <a:off x="6311964" y="1659382"/>
            <a:ext cx="950260" cy="393954"/>
          </a:xfrm>
          <a:prstGeom prst="rect">
            <a:avLst/>
          </a:prstGeom>
          <a:noFill/>
          <a:ln w="9525">
            <a:noFill/>
            <a:miter lim="800000"/>
            <a:headEnd/>
            <a:tailEnd/>
          </a:ln>
        </p:spPr>
        <p:txBody>
          <a:bodyPr wrap="none" lIns="0" tIns="0" rIns="0" bIns="0">
            <a:prstTxWarp prst="textNoShape">
              <a:avLst/>
            </a:prstTxWarp>
            <a:spAutoFit/>
          </a:bodyPr>
          <a:lstStyle/>
          <a:p>
            <a:pPr>
              <a:lnSpc>
                <a:spcPct val="80000"/>
              </a:lnSpc>
            </a:pPr>
            <a:r>
              <a:rPr lang="en-US" sz="1600" b="0" dirty="0">
                <a:solidFill>
                  <a:schemeClr val="bg1"/>
                </a:solidFill>
                <a:latin typeface="Times New Roman" pitchFamily="18" charset="0"/>
                <a:cs typeface="Times New Roman" pitchFamily="18" charset="0"/>
              </a:rPr>
              <a:t>Per Capita</a:t>
            </a:r>
            <a:br>
              <a:rPr lang="en-US" sz="1600" b="0" dirty="0">
                <a:solidFill>
                  <a:schemeClr val="bg1"/>
                </a:solidFill>
                <a:latin typeface="Times New Roman" pitchFamily="18" charset="0"/>
                <a:cs typeface="Times New Roman" pitchFamily="18" charset="0"/>
              </a:rPr>
            </a:br>
            <a:r>
              <a:rPr lang="en-US" sz="1600" b="0" dirty="0">
                <a:solidFill>
                  <a:schemeClr val="bg1"/>
                </a:solidFill>
                <a:latin typeface="Times New Roman" pitchFamily="18" charset="0"/>
                <a:cs typeface="Times New Roman" pitchFamily="18" charset="0"/>
              </a:rPr>
              <a:t>GDP, </a:t>
            </a:r>
            <a:r>
              <a:rPr lang="en-US" sz="1600" b="0" dirty="0" smtClean="0">
                <a:solidFill>
                  <a:schemeClr val="bg1"/>
                </a:solidFill>
                <a:latin typeface="Times New Roman" pitchFamily="18" charset="0"/>
                <a:cs typeface="Times New Roman" pitchFamily="18" charset="0"/>
              </a:rPr>
              <a:t>2009 </a:t>
            </a:r>
            <a:endParaRPr lang="en-US" sz="1600" dirty="0">
              <a:solidFill>
                <a:schemeClr val="bg1"/>
              </a:solidFill>
              <a:latin typeface="Times New Roman" pitchFamily="18" charset="0"/>
              <a:cs typeface="Times New Roman" pitchFamily="18" charset="0"/>
            </a:endParaRPr>
          </a:p>
        </p:txBody>
      </p:sp>
      <p:sp>
        <p:nvSpPr>
          <p:cNvPr id="40" name="Rectangle 36"/>
          <p:cNvSpPr>
            <a:spLocks noChangeArrowheads="1"/>
          </p:cNvSpPr>
          <p:nvPr/>
        </p:nvSpPr>
        <p:spPr bwMode="auto">
          <a:xfrm>
            <a:off x="5287983" y="2121281"/>
            <a:ext cx="496931" cy="246221"/>
          </a:xfrm>
          <a:prstGeom prst="rect">
            <a:avLst/>
          </a:prstGeom>
          <a:noFill/>
          <a:ln w="9525">
            <a:noFill/>
            <a:miter lim="800000"/>
            <a:headEnd/>
            <a:tailEnd/>
          </a:ln>
        </p:spPr>
        <p:txBody>
          <a:bodyPr wrap="none" lIns="0" tIns="0" rIns="0" bIns="0">
            <a:prstTxWarp prst="textNoShape">
              <a:avLst/>
            </a:prstTxWarp>
            <a:spAutoFit/>
          </a:bodyPr>
          <a:lstStyle/>
          <a:p>
            <a:pPr algn="r"/>
            <a:r>
              <a:rPr lang="en-US" sz="1600" b="0" dirty="0" smtClean="0">
                <a:solidFill>
                  <a:schemeClr val="bg1"/>
                </a:solidFill>
                <a:latin typeface="Times New Roman" pitchFamily="18" charset="0"/>
                <a:cs typeface="Times New Roman" pitchFamily="18" charset="0"/>
              </a:rPr>
              <a:t>-1.4%</a:t>
            </a:r>
            <a:endParaRPr lang="en-US" sz="1600" dirty="0">
              <a:solidFill>
                <a:schemeClr val="bg1"/>
              </a:solidFill>
              <a:latin typeface="Times New Roman" pitchFamily="18" charset="0"/>
              <a:cs typeface="Times New Roman" pitchFamily="18" charset="0"/>
            </a:endParaRPr>
          </a:p>
        </p:txBody>
      </p:sp>
      <p:sp>
        <p:nvSpPr>
          <p:cNvPr id="41" name="Rectangle 37"/>
          <p:cNvSpPr>
            <a:spLocks noChangeArrowheads="1"/>
          </p:cNvSpPr>
          <p:nvPr/>
        </p:nvSpPr>
        <p:spPr bwMode="auto">
          <a:xfrm>
            <a:off x="6560841" y="2121281"/>
            <a:ext cx="410369" cy="246221"/>
          </a:xfrm>
          <a:prstGeom prst="rect">
            <a:avLst/>
          </a:prstGeom>
          <a:noFill/>
          <a:ln w="9525">
            <a:noFill/>
            <a:miter lim="800000"/>
            <a:headEnd/>
            <a:tailEnd/>
          </a:ln>
        </p:spPr>
        <p:txBody>
          <a:bodyPr wrap="none" lIns="0" tIns="0" rIns="0" bIns="0">
            <a:prstTxWarp prst="textNoShape">
              <a:avLst/>
            </a:prstTxWarp>
            <a:spAutoFit/>
          </a:bodyPr>
          <a:lstStyle/>
          <a:p>
            <a:r>
              <a:rPr lang="en-US" sz="1600" b="0" dirty="0" smtClean="0">
                <a:solidFill>
                  <a:schemeClr val="bg1"/>
                </a:solidFill>
                <a:latin typeface="Times New Roman" pitchFamily="18" charset="0"/>
                <a:ea typeface="Times New Roman" pitchFamily="-107" charset="0"/>
                <a:cs typeface="Times New Roman" pitchFamily="18" charset="0"/>
              </a:rPr>
              <a:t>$290</a:t>
            </a:r>
            <a:endParaRPr lang="en-US" sz="1600" b="0" dirty="0">
              <a:solidFill>
                <a:schemeClr val="bg1"/>
              </a:solidFill>
              <a:latin typeface="Times New Roman" pitchFamily="18" charset="0"/>
              <a:ea typeface="Times New Roman" pitchFamily="-107" charset="0"/>
              <a:cs typeface="Times New Roman" pitchFamily="18" charset="0"/>
            </a:endParaRPr>
          </a:p>
        </p:txBody>
      </p:sp>
      <p:sp>
        <p:nvSpPr>
          <p:cNvPr id="42" name="Rectangle 38"/>
          <p:cNvSpPr>
            <a:spLocks noChangeArrowheads="1"/>
          </p:cNvSpPr>
          <p:nvPr/>
        </p:nvSpPr>
        <p:spPr bwMode="auto">
          <a:xfrm>
            <a:off x="5357513" y="2367344"/>
            <a:ext cx="427401" cy="246221"/>
          </a:xfrm>
          <a:prstGeom prst="rect">
            <a:avLst/>
          </a:prstGeom>
          <a:noFill/>
          <a:ln w="9525">
            <a:noFill/>
            <a:miter lim="800000"/>
            <a:headEnd/>
            <a:tailEnd/>
          </a:ln>
        </p:spPr>
        <p:txBody>
          <a:bodyPr wrap="none" lIns="0" tIns="0" rIns="0" bIns="0">
            <a:prstTxWarp prst="textNoShape">
              <a:avLst/>
            </a:prstTxWarp>
            <a:spAutoFit/>
          </a:bodyPr>
          <a:lstStyle/>
          <a:p>
            <a:pPr algn="r"/>
            <a:r>
              <a:rPr lang="en-US" sz="1600" b="0" dirty="0" smtClean="0">
                <a:solidFill>
                  <a:schemeClr val="bg1"/>
                </a:solidFill>
                <a:latin typeface="Times New Roman" pitchFamily="18" charset="0"/>
                <a:cs typeface="Times New Roman" pitchFamily="18" charset="0"/>
              </a:rPr>
              <a:t>0.7%</a:t>
            </a:r>
            <a:endParaRPr lang="en-US" sz="1600" dirty="0">
              <a:solidFill>
                <a:schemeClr val="bg1"/>
              </a:solidFill>
              <a:latin typeface="Times New Roman" pitchFamily="18" charset="0"/>
              <a:cs typeface="Times New Roman" pitchFamily="18" charset="0"/>
            </a:endParaRPr>
          </a:p>
        </p:txBody>
      </p:sp>
      <p:sp>
        <p:nvSpPr>
          <p:cNvPr id="43" name="Rectangle 39"/>
          <p:cNvSpPr>
            <a:spLocks noChangeArrowheads="1"/>
          </p:cNvSpPr>
          <p:nvPr/>
        </p:nvSpPr>
        <p:spPr bwMode="auto">
          <a:xfrm>
            <a:off x="6311991" y="2376869"/>
            <a:ext cx="659219" cy="246221"/>
          </a:xfrm>
          <a:prstGeom prst="rect">
            <a:avLst/>
          </a:prstGeom>
          <a:noFill/>
          <a:ln w="9525">
            <a:noFill/>
            <a:miter lim="800000"/>
            <a:headEnd/>
            <a:tailEnd/>
          </a:ln>
        </p:spPr>
        <p:txBody>
          <a:bodyPr wrap="none" lIns="0" tIns="0" rIns="0" bIns="0">
            <a:prstTxWarp prst="textNoShape">
              <a:avLst/>
            </a:prstTxWarp>
            <a:spAutoFit/>
          </a:bodyPr>
          <a:lstStyle/>
          <a:p>
            <a:r>
              <a:rPr lang="en-US" sz="1600" b="0" dirty="0" smtClean="0">
                <a:solidFill>
                  <a:schemeClr val="bg1"/>
                </a:solidFill>
                <a:latin typeface="Times New Roman" pitchFamily="18" charset="0"/>
                <a:ea typeface="Times New Roman" pitchFamily="-107" charset="0"/>
                <a:cs typeface="Times New Roman" pitchFamily="18" charset="0"/>
              </a:rPr>
              <a:t>$11,190</a:t>
            </a:r>
            <a:endParaRPr lang="en-US" sz="1600" b="0" dirty="0">
              <a:solidFill>
                <a:schemeClr val="bg1"/>
              </a:solidFill>
              <a:latin typeface="Times New Roman" pitchFamily="18" charset="0"/>
              <a:ea typeface="Times New Roman" pitchFamily="-107" charset="0"/>
              <a:cs typeface="Times New Roman" pitchFamily="18" charset="0"/>
            </a:endParaRPr>
          </a:p>
        </p:txBody>
      </p:sp>
      <p:sp>
        <p:nvSpPr>
          <p:cNvPr id="44" name="Rectangle 40"/>
          <p:cNvSpPr>
            <a:spLocks noChangeArrowheads="1"/>
          </p:cNvSpPr>
          <p:nvPr/>
        </p:nvSpPr>
        <p:spPr bwMode="auto">
          <a:xfrm>
            <a:off x="5289185" y="2613406"/>
            <a:ext cx="495729" cy="246221"/>
          </a:xfrm>
          <a:prstGeom prst="rect">
            <a:avLst/>
          </a:prstGeom>
          <a:noFill/>
          <a:ln w="9525">
            <a:noFill/>
            <a:miter lim="800000"/>
            <a:headEnd/>
            <a:tailEnd/>
          </a:ln>
        </p:spPr>
        <p:txBody>
          <a:bodyPr wrap="none" lIns="0" tIns="0" rIns="0" bIns="0">
            <a:prstTxWarp prst="textNoShape">
              <a:avLst/>
            </a:prstTxWarp>
            <a:spAutoFit/>
          </a:bodyPr>
          <a:lstStyle/>
          <a:p>
            <a:pPr algn="r"/>
            <a:r>
              <a:rPr lang="en-US" sz="1600" b="0" dirty="0" smtClean="0">
                <a:solidFill>
                  <a:schemeClr val="bg1"/>
                </a:solidFill>
                <a:latin typeface="Times New Roman" pitchFamily="18" charset="0"/>
                <a:cs typeface="Times New Roman" pitchFamily="18" charset="0"/>
              </a:rPr>
              <a:t>-3.4%</a:t>
            </a:r>
            <a:endParaRPr lang="en-US" sz="1600" dirty="0">
              <a:solidFill>
                <a:schemeClr val="bg1"/>
              </a:solidFill>
              <a:latin typeface="Times New Roman" pitchFamily="18" charset="0"/>
              <a:cs typeface="Times New Roman" pitchFamily="18" charset="0"/>
            </a:endParaRPr>
          </a:p>
        </p:txBody>
      </p:sp>
      <p:sp>
        <p:nvSpPr>
          <p:cNvPr id="45" name="Rectangle 41"/>
          <p:cNvSpPr>
            <a:spLocks noChangeArrowheads="1"/>
          </p:cNvSpPr>
          <p:nvPr/>
        </p:nvSpPr>
        <p:spPr bwMode="auto">
          <a:xfrm>
            <a:off x="6412410" y="2622931"/>
            <a:ext cx="558800" cy="244475"/>
          </a:xfrm>
          <a:prstGeom prst="rect">
            <a:avLst/>
          </a:prstGeom>
          <a:noFill/>
          <a:ln w="9525">
            <a:noFill/>
            <a:miter lim="800000"/>
            <a:headEnd/>
            <a:tailEnd/>
          </a:ln>
        </p:spPr>
        <p:txBody>
          <a:bodyPr wrap="none" lIns="0" tIns="0" rIns="0" bIns="0">
            <a:prstTxWarp prst="textNoShape">
              <a:avLst/>
            </a:prstTxWarp>
            <a:spAutoFit/>
          </a:bodyPr>
          <a:lstStyle/>
          <a:p>
            <a:r>
              <a:rPr lang="en-US" sz="1600" b="0">
                <a:solidFill>
                  <a:schemeClr val="bg1"/>
                </a:solidFill>
                <a:latin typeface="Times New Roman" pitchFamily="18" charset="0"/>
                <a:ea typeface="Times New Roman" pitchFamily="-107" charset="0"/>
                <a:cs typeface="Times New Roman" pitchFamily="18" charset="0"/>
              </a:rPr>
              <a:t>$1,813</a:t>
            </a:r>
          </a:p>
        </p:txBody>
      </p:sp>
      <p:sp>
        <p:nvSpPr>
          <p:cNvPr id="46" name="Rectangle 52"/>
          <p:cNvSpPr>
            <a:spLocks noChangeArrowheads="1"/>
          </p:cNvSpPr>
          <p:nvPr/>
        </p:nvSpPr>
        <p:spPr bwMode="auto">
          <a:xfrm>
            <a:off x="5289185" y="2959481"/>
            <a:ext cx="495729" cy="246221"/>
          </a:xfrm>
          <a:prstGeom prst="rect">
            <a:avLst/>
          </a:prstGeom>
          <a:noFill/>
          <a:ln w="9525">
            <a:noFill/>
            <a:miter lim="800000"/>
            <a:headEnd/>
            <a:tailEnd/>
          </a:ln>
        </p:spPr>
        <p:txBody>
          <a:bodyPr wrap="none" lIns="0" tIns="0" rIns="0" bIns="0">
            <a:prstTxWarp prst="textNoShape">
              <a:avLst/>
            </a:prstTxWarp>
            <a:spAutoFit/>
          </a:bodyPr>
          <a:lstStyle/>
          <a:p>
            <a:pPr algn="r"/>
            <a:r>
              <a:rPr lang="en-US" sz="1600" b="0" dirty="0" smtClean="0">
                <a:solidFill>
                  <a:schemeClr val="bg1"/>
                </a:solidFill>
                <a:latin typeface="Times New Roman" pitchFamily="18" charset="0"/>
                <a:cs typeface="Times New Roman" pitchFamily="18" charset="0"/>
              </a:rPr>
              <a:t>-1.4%</a:t>
            </a:r>
            <a:endParaRPr lang="en-US" sz="1600" dirty="0">
              <a:solidFill>
                <a:schemeClr val="bg1"/>
              </a:solidFill>
              <a:latin typeface="Times New Roman" pitchFamily="18" charset="0"/>
              <a:cs typeface="Times New Roman" pitchFamily="18" charset="0"/>
            </a:endParaRPr>
          </a:p>
        </p:txBody>
      </p:sp>
      <p:sp>
        <p:nvSpPr>
          <p:cNvPr id="47" name="Rectangle 53"/>
          <p:cNvSpPr>
            <a:spLocks noChangeArrowheads="1"/>
          </p:cNvSpPr>
          <p:nvPr/>
        </p:nvSpPr>
        <p:spPr bwMode="auto">
          <a:xfrm>
            <a:off x="6446901" y="2969006"/>
            <a:ext cx="564257" cy="246221"/>
          </a:xfrm>
          <a:prstGeom prst="rect">
            <a:avLst/>
          </a:prstGeom>
          <a:noFill/>
          <a:ln w="9525">
            <a:noFill/>
            <a:miter lim="800000"/>
            <a:headEnd/>
            <a:tailEnd/>
          </a:ln>
        </p:spPr>
        <p:txBody>
          <a:bodyPr wrap="none" lIns="0" tIns="0" rIns="0" bIns="0">
            <a:prstTxWarp prst="textNoShape">
              <a:avLst/>
            </a:prstTxWarp>
            <a:spAutoFit/>
          </a:bodyPr>
          <a:lstStyle/>
          <a:p>
            <a:r>
              <a:rPr lang="en-US" sz="1600" b="0" dirty="0" smtClean="0">
                <a:solidFill>
                  <a:schemeClr val="bg1"/>
                </a:solidFill>
                <a:latin typeface="Times New Roman" pitchFamily="18" charset="0"/>
                <a:ea typeface="Times New Roman" pitchFamily="-107" charset="0"/>
                <a:cs typeface="Times New Roman" pitchFamily="18" charset="0"/>
              </a:rPr>
              <a:t>$4,431</a:t>
            </a:r>
            <a:endParaRPr lang="en-US" sz="1600" b="0" dirty="0">
              <a:solidFill>
                <a:schemeClr val="bg1"/>
              </a:solidFill>
              <a:latin typeface="Times New Roman" pitchFamily="18" charset="0"/>
              <a:ea typeface="Times New Roman" pitchFamily="-107" charset="0"/>
              <a:cs typeface="Times New Roman" pitchFamily="18" charset="0"/>
            </a:endParaRPr>
          </a:p>
        </p:txBody>
      </p:sp>
      <p:sp>
        <p:nvSpPr>
          <p:cNvPr id="48" name="Rectangle 54"/>
          <p:cNvSpPr>
            <a:spLocks noChangeArrowheads="1"/>
          </p:cNvSpPr>
          <p:nvPr/>
        </p:nvSpPr>
        <p:spPr bwMode="auto">
          <a:xfrm>
            <a:off x="2265426" y="1025906"/>
            <a:ext cx="4122924" cy="276999"/>
          </a:xfrm>
          <a:prstGeom prst="rect">
            <a:avLst/>
          </a:prstGeom>
          <a:noFill/>
          <a:ln w="9525">
            <a:noFill/>
            <a:miter lim="800000"/>
            <a:headEnd/>
            <a:tailEnd/>
          </a:ln>
        </p:spPr>
        <p:txBody>
          <a:bodyPr wrap="none" lIns="0" tIns="0" rIns="0" bIns="0">
            <a:prstTxWarp prst="textNoShape">
              <a:avLst/>
            </a:prstTxWarp>
            <a:spAutoFit/>
          </a:bodyPr>
          <a:lstStyle/>
          <a:p>
            <a:r>
              <a:rPr kumimoji="0" lang="en-US" sz="1800" b="1" i="1" dirty="0">
                <a:solidFill>
                  <a:schemeClr val="bg1"/>
                </a:solidFill>
                <a:latin typeface="Times New Roman" pitchFamily="18" charset="0"/>
                <a:cs typeface="Times New Roman" pitchFamily="18" charset="0"/>
              </a:rPr>
              <a:t>Countries</a:t>
            </a:r>
            <a:r>
              <a:rPr kumimoji="0" lang="en-US" sz="1800" b="1" i="1" dirty="0" smtClean="0">
                <a:solidFill>
                  <a:schemeClr val="bg1"/>
                </a:solidFill>
                <a:latin typeface="Times New Roman" pitchFamily="18" charset="0"/>
                <a:cs typeface="Times New Roman" pitchFamily="18" charset="0"/>
              </a:rPr>
              <a:t> That Have Regressed Since 1990</a:t>
            </a:r>
            <a:endParaRPr kumimoji="0" lang="en-US" sz="1800" b="1" i="1" dirty="0">
              <a:solidFill>
                <a:schemeClr val="bg1"/>
              </a:solidFill>
              <a:latin typeface="Times New Roman" pitchFamily="18" charset="0"/>
              <a:cs typeface="Times New Roman" pitchFamily="18" charset="0"/>
            </a:endParaRPr>
          </a:p>
        </p:txBody>
      </p:sp>
      <p:sp>
        <p:nvSpPr>
          <p:cNvPr id="49" name="Line 55"/>
          <p:cNvSpPr>
            <a:spLocks noChangeShapeType="1"/>
          </p:cNvSpPr>
          <p:nvPr/>
        </p:nvSpPr>
        <p:spPr bwMode="auto">
          <a:xfrm>
            <a:off x="5059426" y="2072069"/>
            <a:ext cx="2174875" cy="1587"/>
          </a:xfrm>
          <a:prstGeom prst="line">
            <a:avLst/>
          </a:prstGeom>
          <a:noFill/>
          <a:ln w="19050">
            <a:solidFill>
              <a:schemeClr val="bg1"/>
            </a:solidFill>
            <a:round/>
            <a:headEnd/>
            <a:tailEnd/>
          </a:ln>
        </p:spPr>
        <p:txBody>
          <a:bodyPr>
            <a:prstTxWarp prst="textNoShape">
              <a:avLst/>
            </a:prstTxWarp>
          </a:bodyPr>
          <a:lstStyle/>
          <a:p>
            <a:endParaRPr lang="en-US">
              <a:solidFill>
                <a:schemeClr val="bg1"/>
              </a:solidFill>
              <a:latin typeface="Times New Roman" pitchFamily="18" charset="0"/>
              <a:cs typeface="Times New Roman" pitchFamily="18" charset="0"/>
            </a:endParaRPr>
          </a:p>
        </p:txBody>
      </p:sp>
      <p:sp>
        <p:nvSpPr>
          <p:cNvPr id="50" name="Line 56"/>
          <p:cNvSpPr>
            <a:spLocks noChangeShapeType="1"/>
          </p:cNvSpPr>
          <p:nvPr/>
        </p:nvSpPr>
        <p:spPr bwMode="auto">
          <a:xfrm>
            <a:off x="3070289" y="2072069"/>
            <a:ext cx="760412" cy="0"/>
          </a:xfrm>
          <a:prstGeom prst="line">
            <a:avLst/>
          </a:prstGeom>
          <a:noFill/>
          <a:ln w="19050">
            <a:solidFill>
              <a:schemeClr val="bg1"/>
            </a:solidFill>
            <a:round/>
            <a:headEnd/>
            <a:tailEnd/>
          </a:ln>
        </p:spPr>
        <p:txBody>
          <a:bodyPr>
            <a:prstTxWarp prst="textNoShape">
              <a:avLst/>
            </a:prstTxWarp>
          </a:bodyPr>
          <a:lstStyle/>
          <a:p>
            <a:endParaRPr lang="en-US">
              <a:solidFill>
                <a:schemeClr val="bg1"/>
              </a:solidFill>
              <a:latin typeface="Times New Roman" pitchFamily="18" charset="0"/>
              <a:cs typeface="Times New Roman" pitchFamily="18" charset="0"/>
            </a:endParaRPr>
          </a:p>
        </p:txBody>
      </p:sp>
      <p:sp>
        <p:nvSpPr>
          <p:cNvPr id="51" name="Line 57"/>
          <p:cNvSpPr>
            <a:spLocks noChangeShapeType="1"/>
          </p:cNvSpPr>
          <p:nvPr/>
        </p:nvSpPr>
        <p:spPr bwMode="auto">
          <a:xfrm>
            <a:off x="4079939" y="2073656"/>
            <a:ext cx="635000" cy="0"/>
          </a:xfrm>
          <a:prstGeom prst="line">
            <a:avLst/>
          </a:prstGeom>
          <a:noFill/>
          <a:ln w="19050">
            <a:solidFill>
              <a:schemeClr val="bg1"/>
            </a:solidFill>
            <a:round/>
            <a:headEnd/>
            <a:tailEnd/>
          </a:ln>
        </p:spPr>
        <p:txBody>
          <a:bodyPr>
            <a:prstTxWarp prst="textNoShape">
              <a:avLst/>
            </a:prstTxWarp>
          </a:bodyPr>
          <a:lstStyle/>
          <a:p>
            <a:endParaRPr lang="en-US">
              <a:solidFill>
                <a:schemeClr val="bg1"/>
              </a:solidFill>
              <a:latin typeface="Times New Roman" pitchFamily="18" charset="0"/>
              <a:cs typeface="Times New Roman" pitchFamily="18" charset="0"/>
            </a:endParaRPr>
          </a:p>
        </p:txBody>
      </p:sp>
      <p:sp>
        <p:nvSpPr>
          <p:cNvPr id="52" name="Line 58"/>
          <p:cNvSpPr>
            <a:spLocks noChangeShapeType="1"/>
          </p:cNvSpPr>
          <p:nvPr/>
        </p:nvSpPr>
        <p:spPr bwMode="auto">
          <a:xfrm>
            <a:off x="3056001" y="2905506"/>
            <a:ext cx="4191000" cy="0"/>
          </a:xfrm>
          <a:prstGeom prst="line">
            <a:avLst/>
          </a:prstGeom>
          <a:noFill/>
          <a:ln w="19050">
            <a:solidFill>
              <a:schemeClr val="bg1"/>
            </a:solidFill>
            <a:round/>
            <a:headEnd/>
            <a:tailEnd/>
          </a:ln>
        </p:spPr>
        <p:txBody>
          <a:bodyPr>
            <a:prstTxWarp prst="textNoShape">
              <a:avLst/>
            </a:prstTxWarp>
          </a:bodyPr>
          <a:lstStyle/>
          <a:p>
            <a:endParaRPr lang="en-US">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0017657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5"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vertical)">
                                      <p:cBhvr>
                                        <p:cTn id="7" dur="500"/>
                                        <p:tgtEl>
                                          <p:spTgt spid="3">
                                            <p:txEl>
                                              <p:pRg st="0" end="0"/>
                                            </p:txEl>
                                          </p:spTgt>
                                        </p:tgtEl>
                                      </p:cBhvr>
                                    </p:animEffect>
                                  </p:childTnLst>
                                </p:cTn>
                              </p:par>
                            </p:childTnLst>
                          </p:cTn>
                        </p:par>
                        <p:par>
                          <p:cTn id="8" fill="hold">
                            <p:stCondLst>
                              <p:cond delay="500"/>
                            </p:stCondLst>
                            <p:childTnLst>
                              <p:par>
                                <p:cTn id="9" presetID="14" presetClass="entr" presetSubtype="5" fill="hold"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randombar(vertical)">
                                      <p:cBhvr>
                                        <p:cTn id="11"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chor="ctr"/>
          <a:lstStyle/>
          <a:p>
            <a:r>
              <a:rPr lang="en-US" dirty="0"/>
              <a:t>The Declining Economic Freedom of the United States</a:t>
            </a:r>
          </a:p>
        </p:txBody>
      </p:sp>
    </p:spTree>
    <p:extLst>
      <p:ext uri="{BB962C8B-B14F-4D97-AF65-F5344CB8AC3E}">
        <p14:creationId xmlns:p14="http://schemas.microsoft.com/office/powerpoint/2010/main" val="1662487508"/>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a:xfrm>
            <a:off x="92051" y="1255363"/>
            <a:ext cx="8977930" cy="4666174"/>
          </a:xfrm>
          <a:prstGeom prst="roundRect">
            <a:avLst>
              <a:gd name="adj" fmla="val 3590"/>
            </a:avLst>
          </a:prstGeom>
          <a:solidFill>
            <a:schemeClr val="bg1"/>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600" b="1"/>
          </a:p>
        </p:txBody>
      </p:sp>
      <p:sp>
        <p:nvSpPr>
          <p:cNvPr id="2" name="Title 1"/>
          <p:cNvSpPr>
            <a:spLocks noGrp="1"/>
          </p:cNvSpPr>
          <p:nvPr>
            <p:ph type="title"/>
          </p:nvPr>
        </p:nvSpPr>
        <p:spPr>
          <a:xfrm>
            <a:off x="119569" y="85080"/>
            <a:ext cx="8904855" cy="1140215"/>
          </a:xfrm>
        </p:spPr>
        <p:txBody>
          <a:bodyPr/>
          <a:lstStyle/>
          <a:p>
            <a:r>
              <a:rPr lang="en-US" sz="3400" dirty="0"/>
              <a:t>The Economic Freedom </a:t>
            </a:r>
            <a:r>
              <a:rPr lang="en-US" sz="3400" dirty="0" smtClean="0"/>
              <a:t/>
            </a:r>
            <a:br>
              <a:rPr lang="en-US" sz="3400" dirty="0" smtClean="0"/>
            </a:br>
            <a:r>
              <a:rPr lang="en-US" sz="3400" dirty="0" smtClean="0"/>
              <a:t>of </a:t>
            </a:r>
            <a:r>
              <a:rPr lang="en-US" sz="3400" dirty="0"/>
              <a:t>the United States</a:t>
            </a:r>
          </a:p>
        </p:txBody>
      </p:sp>
      <p:sp>
        <p:nvSpPr>
          <p:cNvPr id="61" name="Text Box 10"/>
          <p:cNvSpPr txBox="1">
            <a:spLocks noChangeArrowheads="1"/>
          </p:cNvSpPr>
          <p:nvPr/>
        </p:nvSpPr>
        <p:spPr bwMode="auto">
          <a:xfrm>
            <a:off x="73111" y="2028833"/>
            <a:ext cx="4384145" cy="3173176"/>
          </a:xfrm>
          <a:prstGeom prst="rect">
            <a:avLst/>
          </a:prstGeom>
          <a:noFill/>
          <a:ln w="9525">
            <a:noFill/>
            <a:miter lim="800000"/>
            <a:headEnd/>
            <a:tailEnd/>
          </a:ln>
        </p:spPr>
        <p:txBody>
          <a:bodyPr wrap="square">
            <a:prstTxWarp prst="textNoShape">
              <a:avLst/>
            </a:prstTxWarp>
            <a:spAutoFit/>
          </a:bodyPr>
          <a:lstStyle/>
          <a:p>
            <a:pPr marL="115888" indent="-115888">
              <a:lnSpc>
                <a:spcPct val="90000"/>
              </a:lnSpc>
              <a:spcBef>
                <a:spcPct val="50000"/>
              </a:spcBef>
              <a:buFontTx/>
              <a:buChar char="•"/>
            </a:pPr>
            <a:r>
              <a:rPr lang="en-US" sz="2200" dirty="0">
                <a:latin typeface="Times New Roman" pitchFamily="18" charset="0"/>
                <a:cs typeface="Times New Roman" pitchFamily="18" charset="0"/>
              </a:rPr>
              <a:t>During the 1980-2000 period the U.S. had the 3rd highest economic freedom rating, ranking behind only Hong Kong and Singapore.</a:t>
            </a:r>
          </a:p>
          <a:p>
            <a:pPr marL="115888" indent="-115888">
              <a:lnSpc>
                <a:spcPct val="90000"/>
              </a:lnSpc>
              <a:spcBef>
                <a:spcPct val="50000"/>
              </a:spcBef>
              <a:buFontTx/>
              <a:buChar char="•"/>
            </a:pPr>
            <a:r>
              <a:rPr lang="en-US" sz="2200" dirty="0">
                <a:latin typeface="Times New Roman" pitchFamily="18" charset="0"/>
                <a:cs typeface="Times New Roman" pitchFamily="18" charset="0"/>
              </a:rPr>
              <a:t>The Economic Freedom of the World rating of the US </a:t>
            </a:r>
            <a:r>
              <a:rPr lang="en-US" sz="2200" dirty="0" smtClean="0">
                <a:latin typeface="Times New Roman" pitchFamily="18" charset="0"/>
                <a:cs typeface="Times New Roman" pitchFamily="18" charset="0"/>
              </a:rPr>
              <a:t>has declined </a:t>
            </a:r>
            <a:r>
              <a:rPr lang="en-US" sz="2200" dirty="0">
                <a:latin typeface="Times New Roman" pitchFamily="18" charset="0"/>
                <a:cs typeface="Times New Roman" pitchFamily="18" charset="0"/>
              </a:rPr>
              <a:t>from 8.45 in 2000 to 7.58 in 2009.  </a:t>
            </a:r>
          </a:p>
          <a:p>
            <a:pPr marL="115888" indent="-115888">
              <a:lnSpc>
                <a:spcPct val="90000"/>
              </a:lnSpc>
              <a:spcBef>
                <a:spcPct val="50000"/>
              </a:spcBef>
              <a:buFontTx/>
              <a:buChar char="•"/>
            </a:pPr>
            <a:r>
              <a:rPr lang="en-US" sz="2200" dirty="0">
                <a:latin typeface="Times New Roman" pitchFamily="18" charset="0"/>
                <a:cs typeface="Times New Roman" pitchFamily="18" charset="0"/>
              </a:rPr>
              <a:t>The U.S. ranking has slipped from 3rd to 10th.</a:t>
            </a:r>
          </a:p>
        </p:txBody>
      </p:sp>
      <p:cxnSp>
        <p:nvCxnSpPr>
          <p:cNvPr id="92" name="Straight Connector 91"/>
          <p:cNvCxnSpPr/>
          <p:nvPr/>
        </p:nvCxnSpPr>
        <p:spPr>
          <a:xfrm>
            <a:off x="4457257" y="1397897"/>
            <a:ext cx="25221" cy="4215539"/>
          </a:xfrm>
          <a:prstGeom prst="line">
            <a:avLst/>
          </a:prstGeom>
          <a:ln w="19050">
            <a:solidFill>
              <a:schemeClr val="tx1"/>
            </a:solidFill>
          </a:ln>
          <a:effectLst>
            <a:outerShdw blurRad="50800" dist="38100" dir="2700000" algn="tl" rotWithShape="0">
              <a:prstClr val="black">
                <a:alpha val="40000"/>
              </a:prstClr>
            </a:outerShdw>
          </a:effectLst>
        </p:spPr>
        <p:style>
          <a:lnRef idx="2">
            <a:schemeClr val="accent1"/>
          </a:lnRef>
          <a:fillRef idx="0">
            <a:schemeClr val="accent1"/>
          </a:fillRef>
          <a:effectRef idx="1">
            <a:schemeClr val="accent1"/>
          </a:effectRef>
          <a:fontRef idx="minor">
            <a:schemeClr val="tx1"/>
          </a:fontRef>
        </p:style>
      </p:cxnSp>
      <p:cxnSp>
        <p:nvCxnSpPr>
          <p:cNvPr id="6" name="Straight Connector 5"/>
          <p:cNvCxnSpPr/>
          <p:nvPr/>
        </p:nvCxnSpPr>
        <p:spPr>
          <a:xfrm>
            <a:off x="4937760" y="2157984"/>
            <a:ext cx="0" cy="2568067"/>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a:off x="4937760" y="4726051"/>
            <a:ext cx="3904488" cy="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
        <p:nvSpPr>
          <p:cNvPr id="33" name="Rectangle 33"/>
          <p:cNvSpPr>
            <a:spLocks noChangeArrowheads="1"/>
          </p:cNvSpPr>
          <p:nvPr/>
        </p:nvSpPr>
        <p:spPr bwMode="auto">
          <a:xfrm>
            <a:off x="4621443" y="2051515"/>
            <a:ext cx="224420" cy="215444"/>
          </a:xfrm>
          <a:prstGeom prst="rect">
            <a:avLst/>
          </a:prstGeom>
          <a:noFill/>
          <a:ln w="9525">
            <a:noFill/>
            <a:miter lim="800000"/>
            <a:headEnd/>
            <a:tailEnd/>
          </a:ln>
        </p:spPr>
        <p:txBody>
          <a:bodyPr wrap="none" lIns="0" tIns="0" rIns="0" bIns="0">
            <a:prstTxWarp prst="textNoShape">
              <a:avLst/>
            </a:prstTxWarp>
            <a:spAutoFit/>
          </a:bodyPr>
          <a:lstStyle/>
          <a:p>
            <a:r>
              <a:rPr lang="en-US" sz="1400" b="0" dirty="0" smtClean="0">
                <a:solidFill>
                  <a:srgbClr val="000000"/>
                </a:solidFill>
                <a:latin typeface="Times New Roman" pitchFamily="18" charset="0"/>
                <a:cs typeface="Times New Roman" pitchFamily="18" charset="0"/>
              </a:rPr>
              <a:t>9.0</a:t>
            </a:r>
            <a:endParaRPr lang="en-US" sz="1400" dirty="0">
              <a:latin typeface="Times New Roman" pitchFamily="18" charset="0"/>
              <a:cs typeface="Times New Roman" pitchFamily="18" charset="0"/>
            </a:endParaRPr>
          </a:p>
        </p:txBody>
      </p:sp>
      <p:cxnSp>
        <p:nvCxnSpPr>
          <p:cNvPr id="10" name="Straight Connector 9"/>
          <p:cNvCxnSpPr/>
          <p:nvPr/>
        </p:nvCxnSpPr>
        <p:spPr>
          <a:xfrm>
            <a:off x="4880414" y="2165229"/>
            <a:ext cx="64008" cy="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35" name="Straight Connector 34"/>
          <p:cNvCxnSpPr/>
          <p:nvPr/>
        </p:nvCxnSpPr>
        <p:spPr>
          <a:xfrm>
            <a:off x="4878515" y="2817692"/>
            <a:ext cx="64008" cy="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36" name="Straight Connector 35"/>
          <p:cNvCxnSpPr/>
          <p:nvPr/>
        </p:nvCxnSpPr>
        <p:spPr>
          <a:xfrm>
            <a:off x="4881557" y="3451543"/>
            <a:ext cx="64008" cy="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37" name="Straight Connector 36"/>
          <p:cNvCxnSpPr/>
          <p:nvPr/>
        </p:nvCxnSpPr>
        <p:spPr>
          <a:xfrm>
            <a:off x="4876601" y="4104004"/>
            <a:ext cx="64008" cy="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38" name="Straight Connector 37"/>
          <p:cNvCxnSpPr/>
          <p:nvPr/>
        </p:nvCxnSpPr>
        <p:spPr>
          <a:xfrm>
            <a:off x="4877168" y="4721288"/>
            <a:ext cx="64008" cy="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
        <p:nvSpPr>
          <p:cNvPr id="39" name="Rectangle 33"/>
          <p:cNvSpPr>
            <a:spLocks noChangeArrowheads="1"/>
          </p:cNvSpPr>
          <p:nvPr/>
        </p:nvSpPr>
        <p:spPr bwMode="auto">
          <a:xfrm>
            <a:off x="4621443" y="2704030"/>
            <a:ext cx="224420" cy="215444"/>
          </a:xfrm>
          <a:prstGeom prst="rect">
            <a:avLst/>
          </a:prstGeom>
          <a:noFill/>
          <a:ln w="9525">
            <a:noFill/>
            <a:miter lim="800000"/>
            <a:headEnd/>
            <a:tailEnd/>
          </a:ln>
        </p:spPr>
        <p:txBody>
          <a:bodyPr wrap="none" lIns="0" tIns="0" rIns="0" bIns="0">
            <a:prstTxWarp prst="textNoShape">
              <a:avLst/>
            </a:prstTxWarp>
            <a:spAutoFit/>
          </a:bodyPr>
          <a:lstStyle/>
          <a:p>
            <a:r>
              <a:rPr lang="en-US" sz="1400" b="0" dirty="0" smtClean="0">
                <a:solidFill>
                  <a:srgbClr val="000000"/>
                </a:solidFill>
                <a:latin typeface="Times New Roman" pitchFamily="18" charset="0"/>
                <a:cs typeface="Times New Roman" pitchFamily="18" charset="0"/>
              </a:rPr>
              <a:t>8.5</a:t>
            </a:r>
            <a:endParaRPr lang="en-US" sz="1400" dirty="0">
              <a:latin typeface="Times New Roman" pitchFamily="18" charset="0"/>
              <a:cs typeface="Times New Roman" pitchFamily="18" charset="0"/>
            </a:endParaRPr>
          </a:p>
        </p:txBody>
      </p:sp>
      <p:sp>
        <p:nvSpPr>
          <p:cNvPr id="40" name="Rectangle 33"/>
          <p:cNvSpPr>
            <a:spLocks noChangeArrowheads="1"/>
          </p:cNvSpPr>
          <p:nvPr/>
        </p:nvSpPr>
        <p:spPr bwMode="auto">
          <a:xfrm>
            <a:off x="4621443" y="3337493"/>
            <a:ext cx="224420" cy="215444"/>
          </a:xfrm>
          <a:prstGeom prst="rect">
            <a:avLst/>
          </a:prstGeom>
          <a:noFill/>
          <a:ln w="9525">
            <a:noFill/>
            <a:miter lim="800000"/>
            <a:headEnd/>
            <a:tailEnd/>
          </a:ln>
        </p:spPr>
        <p:txBody>
          <a:bodyPr wrap="none" lIns="0" tIns="0" rIns="0" bIns="0">
            <a:prstTxWarp prst="textNoShape">
              <a:avLst/>
            </a:prstTxWarp>
            <a:spAutoFit/>
          </a:bodyPr>
          <a:lstStyle/>
          <a:p>
            <a:r>
              <a:rPr lang="en-US" sz="1400" b="0" dirty="0" smtClean="0">
                <a:solidFill>
                  <a:srgbClr val="000000"/>
                </a:solidFill>
                <a:latin typeface="Times New Roman" pitchFamily="18" charset="0"/>
                <a:cs typeface="Times New Roman" pitchFamily="18" charset="0"/>
              </a:rPr>
              <a:t>8.0</a:t>
            </a:r>
            <a:endParaRPr lang="en-US" sz="1400" dirty="0">
              <a:latin typeface="Times New Roman" pitchFamily="18" charset="0"/>
              <a:cs typeface="Times New Roman" pitchFamily="18" charset="0"/>
            </a:endParaRPr>
          </a:p>
        </p:txBody>
      </p:sp>
      <p:sp>
        <p:nvSpPr>
          <p:cNvPr id="41" name="Rectangle 33"/>
          <p:cNvSpPr>
            <a:spLocks noChangeArrowheads="1"/>
          </p:cNvSpPr>
          <p:nvPr/>
        </p:nvSpPr>
        <p:spPr bwMode="auto">
          <a:xfrm>
            <a:off x="4621443" y="3999534"/>
            <a:ext cx="224420" cy="215444"/>
          </a:xfrm>
          <a:prstGeom prst="rect">
            <a:avLst/>
          </a:prstGeom>
          <a:noFill/>
          <a:ln w="9525">
            <a:noFill/>
            <a:miter lim="800000"/>
            <a:headEnd/>
            <a:tailEnd/>
          </a:ln>
        </p:spPr>
        <p:txBody>
          <a:bodyPr wrap="none" lIns="0" tIns="0" rIns="0" bIns="0">
            <a:prstTxWarp prst="textNoShape">
              <a:avLst/>
            </a:prstTxWarp>
            <a:spAutoFit/>
          </a:bodyPr>
          <a:lstStyle/>
          <a:p>
            <a:r>
              <a:rPr lang="en-US" sz="1400" b="0" dirty="0" smtClean="0">
                <a:solidFill>
                  <a:srgbClr val="000000"/>
                </a:solidFill>
                <a:latin typeface="Times New Roman" pitchFamily="18" charset="0"/>
                <a:cs typeface="Times New Roman" pitchFamily="18" charset="0"/>
              </a:rPr>
              <a:t>7.5</a:t>
            </a:r>
            <a:endParaRPr lang="en-US" sz="1400" dirty="0">
              <a:latin typeface="Times New Roman" pitchFamily="18" charset="0"/>
              <a:cs typeface="Times New Roman" pitchFamily="18" charset="0"/>
            </a:endParaRPr>
          </a:p>
        </p:txBody>
      </p:sp>
      <p:sp>
        <p:nvSpPr>
          <p:cNvPr id="42" name="Rectangle 33"/>
          <p:cNvSpPr>
            <a:spLocks noChangeArrowheads="1"/>
          </p:cNvSpPr>
          <p:nvPr/>
        </p:nvSpPr>
        <p:spPr bwMode="auto">
          <a:xfrm>
            <a:off x="4621443" y="4613945"/>
            <a:ext cx="224420" cy="215444"/>
          </a:xfrm>
          <a:prstGeom prst="rect">
            <a:avLst/>
          </a:prstGeom>
          <a:noFill/>
          <a:ln w="9525">
            <a:noFill/>
            <a:miter lim="800000"/>
            <a:headEnd/>
            <a:tailEnd/>
          </a:ln>
        </p:spPr>
        <p:txBody>
          <a:bodyPr wrap="none" lIns="0" tIns="0" rIns="0" bIns="0">
            <a:prstTxWarp prst="textNoShape">
              <a:avLst/>
            </a:prstTxWarp>
            <a:spAutoFit/>
          </a:bodyPr>
          <a:lstStyle/>
          <a:p>
            <a:r>
              <a:rPr lang="en-US" sz="1400" b="0" dirty="0" smtClean="0">
                <a:solidFill>
                  <a:srgbClr val="000000"/>
                </a:solidFill>
                <a:latin typeface="Times New Roman" pitchFamily="18" charset="0"/>
                <a:cs typeface="Times New Roman" pitchFamily="18" charset="0"/>
              </a:rPr>
              <a:t>7.0</a:t>
            </a:r>
            <a:endParaRPr lang="en-US" sz="1400" dirty="0">
              <a:latin typeface="Times New Roman" pitchFamily="18" charset="0"/>
              <a:cs typeface="Times New Roman" pitchFamily="18" charset="0"/>
            </a:endParaRPr>
          </a:p>
        </p:txBody>
      </p:sp>
      <p:sp>
        <p:nvSpPr>
          <p:cNvPr id="11" name="Freeform 10"/>
          <p:cNvSpPr/>
          <p:nvPr/>
        </p:nvSpPr>
        <p:spPr>
          <a:xfrm>
            <a:off x="4957001" y="2951226"/>
            <a:ext cx="3881437" cy="1004888"/>
          </a:xfrm>
          <a:custGeom>
            <a:avLst/>
            <a:gdLst>
              <a:gd name="connsiteX0" fmla="*/ 0 w 3881437"/>
              <a:gd name="connsiteY0" fmla="*/ 509588 h 1004888"/>
              <a:gd name="connsiteX1" fmla="*/ 0 w 3881437"/>
              <a:gd name="connsiteY1" fmla="*/ 509588 h 1004888"/>
              <a:gd name="connsiteX2" fmla="*/ 576262 w 3881437"/>
              <a:gd name="connsiteY2" fmla="*/ 0 h 1004888"/>
              <a:gd name="connsiteX3" fmla="*/ 895350 w 3881437"/>
              <a:gd name="connsiteY3" fmla="*/ 133350 h 1004888"/>
              <a:gd name="connsiteX4" fmla="*/ 1181100 w 3881437"/>
              <a:gd name="connsiteY4" fmla="*/ 14288 h 1004888"/>
              <a:gd name="connsiteX5" fmla="*/ 1490662 w 3881437"/>
              <a:gd name="connsiteY5" fmla="*/ 271463 h 1004888"/>
              <a:gd name="connsiteX6" fmla="*/ 1828800 w 3881437"/>
              <a:gd name="connsiteY6" fmla="*/ 252413 h 1004888"/>
              <a:gd name="connsiteX7" fmla="*/ 2081212 w 3881437"/>
              <a:gd name="connsiteY7" fmla="*/ 247650 h 1004888"/>
              <a:gd name="connsiteX8" fmla="*/ 2395537 w 3881437"/>
              <a:gd name="connsiteY8" fmla="*/ 381000 h 1004888"/>
              <a:gd name="connsiteX9" fmla="*/ 2690812 w 3881437"/>
              <a:gd name="connsiteY9" fmla="*/ 366713 h 1004888"/>
              <a:gd name="connsiteX10" fmla="*/ 2976562 w 3881437"/>
              <a:gd name="connsiteY10" fmla="*/ 514350 h 1004888"/>
              <a:gd name="connsiteX11" fmla="*/ 3267075 w 3881437"/>
              <a:gd name="connsiteY11" fmla="*/ 371475 h 1004888"/>
              <a:gd name="connsiteX12" fmla="*/ 3567112 w 3881437"/>
              <a:gd name="connsiteY12" fmla="*/ 600075 h 1004888"/>
              <a:gd name="connsiteX13" fmla="*/ 3881437 w 3881437"/>
              <a:gd name="connsiteY13" fmla="*/ 1004888 h 10048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3881437" h="1004888">
                <a:moveTo>
                  <a:pt x="0" y="509588"/>
                </a:moveTo>
                <a:lnTo>
                  <a:pt x="0" y="509588"/>
                </a:lnTo>
                <a:lnTo>
                  <a:pt x="576262" y="0"/>
                </a:lnTo>
                <a:lnTo>
                  <a:pt x="895350" y="133350"/>
                </a:lnTo>
                <a:lnTo>
                  <a:pt x="1181100" y="14288"/>
                </a:lnTo>
                <a:lnTo>
                  <a:pt x="1490662" y="271463"/>
                </a:lnTo>
                <a:lnTo>
                  <a:pt x="1828800" y="252413"/>
                </a:lnTo>
                <a:lnTo>
                  <a:pt x="2081212" y="247650"/>
                </a:lnTo>
                <a:lnTo>
                  <a:pt x="2395537" y="381000"/>
                </a:lnTo>
                <a:lnTo>
                  <a:pt x="2690812" y="366713"/>
                </a:lnTo>
                <a:lnTo>
                  <a:pt x="2976562" y="514350"/>
                </a:lnTo>
                <a:lnTo>
                  <a:pt x="3267075" y="371475"/>
                </a:lnTo>
                <a:lnTo>
                  <a:pt x="3567112" y="600075"/>
                </a:lnTo>
                <a:lnTo>
                  <a:pt x="3881437" y="1004888"/>
                </a:lnTo>
              </a:path>
            </a:pathLst>
          </a:custGeom>
          <a:noFill/>
          <a:ln w="57150">
            <a:solidFill>
              <a:schemeClr val="accent5">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4" name="Rectangle 33"/>
          <p:cNvSpPr>
            <a:spLocks noChangeArrowheads="1"/>
          </p:cNvSpPr>
          <p:nvPr/>
        </p:nvSpPr>
        <p:spPr bwMode="auto">
          <a:xfrm rot="19390076">
            <a:off x="4709008" y="4884562"/>
            <a:ext cx="307777" cy="184666"/>
          </a:xfrm>
          <a:prstGeom prst="rect">
            <a:avLst/>
          </a:prstGeom>
          <a:noFill/>
          <a:ln w="9525">
            <a:noFill/>
            <a:miter lim="800000"/>
            <a:headEnd/>
            <a:tailEnd/>
          </a:ln>
        </p:spPr>
        <p:txBody>
          <a:bodyPr wrap="none" lIns="0" tIns="0" rIns="0" bIns="0">
            <a:prstTxWarp prst="textNoShape">
              <a:avLst/>
            </a:prstTxWarp>
            <a:spAutoFit/>
          </a:bodyPr>
          <a:lstStyle/>
          <a:p>
            <a:r>
              <a:rPr lang="en-US" sz="1200" b="0" dirty="0" smtClean="0">
                <a:solidFill>
                  <a:srgbClr val="000000"/>
                </a:solidFill>
                <a:latin typeface="Times New Roman" pitchFamily="18" charset="0"/>
                <a:cs typeface="Times New Roman" pitchFamily="18" charset="0"/>
              </a:rPr>
              <a:t>1980</a:t>
            </a:r>
            <a:endParaRPr lang="en-US" sz="1200" dirty="0">
              <a:latin typeface="Times New Roman" pitchFamily="18" charset="0"/>
              <a:cs typeface="Times New Roman" pitchFamily="18" charset="0"/>
            </a:endParaRPr>
          </a:p>
        </p:txBody>
      </p:sp>
      <p:sp>
        <p:nvSpPr>
          <p:cNvPr id="45" name="Rectangle 33"/>
          <p:cNvSpPr>
            <a:spLocks noChangeArrowheads="1"/>
          </p:cNvSpPr>
          <p:nvPr/>
        </p:nvSpPr>
        <p:spPr bwMode="auto">
          <a:xfrm rot="19390076">
            <a:off x="5009061" y="4884562"/>
            <a:ext cx="307777" cy="184666"/>
          </a:xfrm>
          <a:prstGeom prst="rect">
            <a:avLst/>
          </a:prstGeom>
          <a:noFill/>
          <a:ln w="9525">
            <a:noFill/>
            <a:miter lim="800000"/>
            <a:headEnd/>
            <a:tailEnd/>
          </a:ln>
        </p:spPr>
        <p:txBody>
          <a:bodyPr wrap="none" lIns="0" tIns="0" rIns="0" bIns="0">
            <a:prstTxWarp prst="textNoShape">
              <a:avLst/>
            </a:prstTxWarp>
            <a:spAutoFit/>
          </a:bodyPr>
          <a:lstStyle/>
          <a:p>
            <a:r>
              <a:rPr lang="en-US" sz="1200" b="0" dirty="0" smtClean="0">
                <a:solidFill>
                  <a:srgbClr val="000000"/>
                </a:solidFill>
                <a:latin typeface="Times New Roman" pitchFamily="18" charset="0"/>
                <a:cs typeface="Times New Roman" pitchFamily="18" charset="0"/>
              </a:rPr>
              <a:t>1985</a:t>
            </a:r>
            <a:endParaRPr lang="en-US" sz="1200" dirty="0">
              <a:latin typeface="Times New Roman" pitchFamily="18" charset="0"/>
              <a:cs typeface="Times New Roman" pitchFamily="18" charset="0"/>
            </a:endParaRPr>
          </a:p>
        </p:txBody>
      </p:sp>
      <p:sp>
        <p:nvSpPr>
          <p:cNvPr id="46" name="Rectangle 33"/>
          <p:cNvSpPr>
            <a:spLocks noChangeArrowheads="1"/>
          </p:cNvSpPr>
          <p:nvPr/>
        </p:nvSpPr>
        <p:spPr bwMode="auto">
          <a:xfrm rot="19390076">
            <a:off x="5304351" y="4884562"/>
            <a:ext cx="307777" cy="184666"/>
          </a:xfrm>
          <a:prstGeom prst="rect">
            <a:avLst/>
          </a:prstGeom>
          <a:noFill/>
          <a:ln w="9525">
            <a:noFill/>
            <a:miter lim="800000"/>
            <a:headEnd/>
            <a:tailEnd/>
          </a:ln>
        </p:spPr>
        <p:txBody>
          <a:bodyPr wrap="none" lIns="0" tIns="0" rIns="0" bIns="0">
            <a:prstTxWarp prst="textNoShape">
              <a:avLst/>
            </a:prstTxWarp>
            <a:spAutoFit/>
          </a:bodyPr>
          <a:lstStyle/>
          <a:p>
            <a:r>
              <a:rPr lang="en-US" sz="1200" b="0" dirty="0" smtClean="0">
                <a:solidFill>
                  <a:srgbClr val="000000"/>
                </a:solidFill>
                <a:latin typeface="Times New Roman" pitchFamily="18" charset="0"/>
                <a:cs typeface="Times New Roman" pitchFamily="18" charset="0"/>
              </a:rPr>
              <a:t>1990</a:t>
            </a:r>
            <a:endParaRPr lang="en-US" sz="1200" dirty="0">
              <a:latin typeface="Times New Roman" pitchFamily="18" charset="0"/>
              <a:cs typeface="Times New Roman" pitchFamily="18" charset="0"/>
            </a:endParaRPr>
          </a:p>
        </p:txBody>
      </p:sp>
      <p:sp>
        <p:nvSpPr>
          <p:cNvPr id="47" name="Rectangle 33"/>
          <p:cNvSpPr>
            <a:spLocks noChangeArrowheads="1"/>
          </p:cNvSpPr>
          <p:nvPr/>
        </p:nvSpPr>
        <p:spPr bwMode="auto">
          <a:xfrm rot="19390076">
            <a:off x="5604420" y="4884562"/>
            <a:ext cx="307777" cy="184666"/>
          </a:xfrm>
          <a:prstGeom prst="rect">
            <a:avLst/>
          </a:prstGeom>
          <a:noFill/>
          <a:ln w="9525">
            <a:noFill/>
            <a:miter lim="800000"/>
            <a:headEnd/>
            <a:tailEnd/>
          </a:ln>
        </p:spPr>
        <p:txBody>
          <a:bodyPr wrap="none" lIns="0" tIns="0" rIns="0" bIns="0">
            <a:prstTxWarp prst="textNoShape">
              <a:avLst/>
            </a:prstTxWarp>
            <a:spAutoFit/>
          </a:bodyPr>
          <a:lstStyle/>
          <a:p>
            <a:r>
              <a:rPr lang="en-US" sz="1200" b="0" dirty="0" smtClean="0">
                <a:solidFill>
                  <a:srgbClr val="000000"/>
                </a:solidFill>
                <a:latin typeface="Times New Roman" pitchFamily="18" charset="0"/>
                <a:cs typeface="Times New Roman" pitchFamily="18" charset="0"/>
              </a:rPr>
              <a:t>1995</a:t>
            </a:r>
            <a:endParaRPr lang="en-US" sz="1200" dirty="0">
              <a:latin typeface="Times New Roman" pitchFamily="18" charset="0"/>
              <a:cs typeface="Times New Roman" pitchFamily="18" charset="0"/>
            </a:endParaRPr>
          </a:p>
        </p:txBody>
      </p:sp>
      <p:sp>
        <p:nvSpPr>
          <p:cNvPr id="48" name="Rectangle 33"/>
          <p:cNvSpPr>
            <a:spLocks noChangeArrowheads="1"/>
          </p:cNvSpPr>
          <p:nvPr/>
        </p:nvSpPr>
        <p:spPr bwMode="auto">
          <a:xfrm rot="19390076">
            <a:off x="5899710" y="4884562"/>
            <a:ext cx="307777" cy="184666"/>
          </a:xfrm>
          <a:prstGeom prst="rect">
            <a:avLst/>
          </a:prstGeom>
          <a:noFill/>
          <a:ln w="9525">
            <a:noFill/>
            <a:miter lim="800000"/>
            <a:headEnd/>
            <a:tailEnd/>
          </a:ln>
        </p:spPr>
        <p:txBody>
          <a:bodyPr wrap="none" lIns="0" tIns="0" rIns="0" bIns="0">
            <a:prstTxWarp prst="textNoShape">
              <a:avLst/>
            </a:prstTxWarp>
            <a:spAutoFit/>
          </a:bodyPr>
          <a:lstStyle/>
          <a:p>
            <a:r>
              <a:rPr lang="en-US" sz="1200" b="0" dirty="0" smtClean="0">
                <a:solidFill>
                  <a:srgbClr val="000000"/>
                </a:solidFill>
                <a:latin typeface="Times New Roman" pitchFamily="18" charset="0"/>
                <a:cs typeface="Times New Roman" pitchFamily="18" charset="0"/>
              </a:rPr>
              <a:t>2000</a:t>
            </a:r>
            <a:endParaRPr lang="en-US" sz="1200" dirty="0">
              <a:latin typeface="Times New Roman" pitchFamily="18" charset="0"/>
              <a:cs typeface="Times New Roman" pitchFamily="18" charset="0"/>
            </a:endParaRPr>
          </a:p>
        </p:txBody>
      </p:sp>
      <p:sp>
        <p:nvSpPr>
          <p:cNvPr id="49" name="Rectangle 33"/>
          <p:cNvSpPr>
            <a:spLocks noChangeArrowheads="1"/>
          </p:cNvSpPr>
          <p:nvPr/>
        </p:nvSpPr>
        <p:spPr bwMode="auto">
          <a:xfrm rot="19390076">
            <a:off x="6197961" y="4884562"/>
            <a:ext cx="307777" cy="184666"/>
          </a:xfrm>
          <a:prstGeom prst="rect">
            <a:avLst/>
          </a:prstGeom>
          <a:noFill/>
          <a:ln w="9525">
            <a:noFill/>
            <a:miter lim="800000"/>
            <a:headEnd/>
            <a:tailEnd/>
          </a:ln>
        </p:spPr>
        <p:txBody>
          <a:bodyPr wrap="none" lIns="0" tIns="0" rIns="0" bIns="0">
            <a:prstTxWarp prst="textNoShape">
              <a:avLst/>
            </a:prstTxWarp>
            <a:spAutoFit/>
          </a:bodyPr>
          <a:lstStyle/>
          <a:p>
            <a:r>
              <a:rPr lang="en-US" sz="1200" b="0" dirty="0" smtClean="0">
                <a:solidFill>
                  <a:srgbClr val="000000"/>
                </a:solidFill>
                <a:latin typeface="Times New Roman" pitchFamily="18" charset="0"/>
                <a:cs typeface="Times New Roman" pitchFamily="18" charset="0"/>
              </a:rPr>
              <a:t>2001</a:t>
            </a:r>
            <a:endParaRPr lang="en-US" sz="1200" dirty="0">
              <a:latin typeface="Times New Roman" pitchFamily="18" charset="0"/>
              <a:cs typeface="Times New Roman" pitchFamily="18" charset="0"/>
            </a:endParaRPr>
          </a:p>
        </p:txBody>
      </p:sp>
      <p:sp>
        <p:nvSpPr>
          <p:cNvPr id="50" name="Rectangle 33"/>
          <p:cNvSpPr>
            <a:spLocks noChangeArrowheads="1"/>
          </p:cNvSpPr>
          <p:nvPr/>
        </p:nvSpPr>
        <p:spPr bwMode="auto">
          <a:xfrm rot="19390076">
            <a:off x="6493251" y="4884562"/>
            <a:ext cx="307777" cy="184666"/>
          </a:xfrm>
          <a:prstGeom prst="rect">
            <a:avLst/>
          </a:prstGeom>
          <a:noFill/>
          <a:ln w="9525">
            <a:noFill/>
            <a:miter lim="800000"/>
            <a:headEnd/>
            <a:tailEnd/>
          </a:ln>
        </p:spPr>
        <p:txBody>
          <a:bodyPr wrap="none" lIns="0" tIns="0" rIns="0" bIns="0">
            <a:prstTxWarp prst="textNoShape">
              <a:avLst/>
            </a:prstTxWarp>
            <a:spAutoFit/>
          </a:bodyPr>
          <a:lstStyle/>
          <a:p>
            <a:r>
              <a:rPr lang="en-US" sz="1200" b="0" dirty="0" smtClean="0">
                <a:solidFill>
                  <a:srgbClr val="000000"/>
                </a:solidFill>
                <a:latin typeface="Times New Roman" pitchFamily="18" charset="0"/>
                <a:cs typeface="Times New Roman" pitchFamily="18" charset="0"/>
              </a:rPr>
              <a:t>2002</a:t>
            </a:r>
            <a:endParaRPr lang="en-US" sz="1200" dirty="0">
              <a:latin typeface="Times New Roman" pitchFamily="18" charset="0"/>
              <a:cs typeface="Times New Roman" pitchFamily="18" charset="0"/>
            </a:endParaRPr>
          </a:p>
        </p:txBody>
      </p:sp>
      <p:sp>
        <p:nvSpPr>
          <p:cNvPr id="51" name="Rectangle 33"/>
          <p:cNvSpPr>
            <a:spLocks noChangeArrowheads="1"/>
          </p:cNvSpPr>
          <p:nvPr/>
        </p:nvSpPr>
        <p:spPr bwMode="auto">
          <a:xfrm rot="19390076">
            <a:off x="6798083" y="4884562"/>
            <a:ext cx="307777" cy="184666"/>
          </a:xfrm>
          <a:prstGeom prst="rect">
            <a:avLst/>
          </a:prstGeom>
          <a:noFill/>
          <a:ln w="9525">
            <a:noFill/>
            <a:miter lim="800000"/>
            <a:headEnd/>
            <a:tailEnd/>
          </a:ln>
        </p:spPr>
        <p:txBody>
          <a:bodyPr wrap="none" lIns="0" tIns="0" rIns="0" bIns="0">
            <a:prstTxWarp prst="textNoShape">
              <a:avLst/>
            </a:prstTxWarp>
            <a:spAutoFit/>
          </a:bodyPr>
          <a:lstStyle/>
          <a:p>
            <a:r>
              <a:rPr lang="en-US" sz="1200" b="0" dirty="0" smtClean="0">
                <a:solidFill>
                  <a:srgbClr val="000000"/>
                </a:solidFill>
                <a:latin typeface="Times New Roman" pitchFamily="18" charset="0"/>
                <a:cs typeface="Times New Roman" pitchFamily="18" charset="0"/>
              </a:rPr>
              <a:t>2003</a:t>
            </a:r>
            <a:endParaRPr lang="en-US" sz="1200" dirty="0">
              <a:latin typeface="Times New Roman" pitchFamily="18" charset="0"/>
              <a:cs typeface="Times New Roman" pitchFamily="18" charset="0"/>
            </a:endParaRPr>
          </a:p>
        </p:txBody>
      </p:sp>
      <p:sp>
        <p:nvSpPr>
          <p:cNvPr id="52" name="Rectangle 33"/>
          <p:cNvSpPr>
            <a:spLocks noChangeArrowheads="1"/>
          </p:cNvSpPr>
          <p:nvPr/>
        </p:nvSpPr>
        <p:spPr bwMode="auto">
          <a:xfrm rot="19390076">
            <a:off x="7093373" y="4884562"/>
            <a:ext cx="307777" cy="184666"/>
          </a:xfrm>
          <a:prstGeom prst="rect">
            <a:avLst/>
          </a:prstGeom>
          <a:noFill/>
          <a:ln w="9525">
            <a:noFill/>
            <a:miter lim="800000"/>
            <a:headEnd/>
            <a:tailEnd/>
          </a:ln>
        </p:spPr>
        <p:txBody>
          <a:bodyPr wrap="none" lIns="0" tIns="0" rIns="0" bIns="0">
            <a:prstTxWarp prst="textNoShape">
              <a:avLst/>
            </a:prstTxWarp>
            <a:spAutoFit/>
          </a:bodyPr>
          <a:lstStyle/>
          <a:p>
            <a:r>
              <a:rPr lang="en-US" sz="1200" b="0" dirty="0" smtClean="0">
                <a:solidFill>
                  <a:srgbClr val="000000"/>
                </a:solidFill>
                <a:latin typeface="Times New Roman" pitchFamily="18" charset="0"/>
                <a:cs typeface="Times New Roman" pitchFamily="18" charset="0"/>
              </a:rPr>
              <a:t>2004</a:t>
            </a:r>
            <a:endParaRPr lang="en-US" sz="1200" dirty="0">
              <a:latin typeface="Times New Roman" pitchFamily="18" charset="0"/>
              <a:cs typeface="Times New Roman" pitchFamily="18" charset="0"/>
            </a:endParaRPr>
          </a:p>
        </p:txBody>
      </p:sp>
      <p:sp>
        <p:nvSpPr>
          <p:cNvPr id="53" name="Rectangle 33"/>
          <p:cNvSpPr>
            <a:spLocks noChangeArrowheads="1"/>
          </p:cNvSpPr>
          <p:nvPr/>
        </p:nvSpPr>
        <p:spPr bwMode="auto">
          <a:xfrm rot="19390076">
            <a:off x="7398205" y="4884562"/>
            <a:ext cx="307777" cy="184666"/>
          </a:xfrm>
          <a:prstGeom prst="rect">
            <a:avLst/>
          </a:prstGeom>
          <a:noFill/>
          <a:ln w="9525">
            <a:noFill/>
            <a:miter lim="800000"/>
            <a:headEnd/>
            <a:tailEnd/>
          </a:ln>
        </p:spPr>
        <p:txBody>
          <a:bodyPr wrap="none" lIns="0" tIns="0" rIns="0" bIns="0">
            <a:prstTxWarp prst="textNoShape">
              <a:avLst/>
            </a:prstTxWarp>
            <a:spAutoFit/>
          </a:bodyPr>
          <a:lstStyle/>
          <a:p>
            <a:r>
              <a:rPr lang="en-US" sz="1200" b="0" dirty="0" smtClean="0">
                <a:solidFill>
                  <a:srgbClr val="000000"/>
                </a:solidFill>
                <a:latin typeface="Times New Roman" pitchFamily="18" charset="0"/>
                <a:cs typeface="Times New Roman" pitchFamily="18" charset="0"/>
              </a:rPr>
              <a:t>2005</a:t>
            </a:r>
            <a:endParaRPr lang="en-US" sz="1200" dirty="0">
              <a:latin typeface="Times New Roman" pitchFamily="18" charset="0"/>
              <a:cs typeface="Times New Roman" pitchFamily="18" charset="0"/>
            </a:endParaRPr>
          </a:p>
        </p:txBody>
      </p:sp>
      <p:sp>
        <p:nvSpPr>
          <p:cNvPr id="54" name="Rectangle 33"/>
          <p:cNvSpPr>
            <a:spLocks noChangeArrowheads="1"/>
          </p:cNvSpPr>
          <p:nvPr/>
        </p:nvSpPr>
        <p:spPr bwMode="auto">
          <a:xfrm rot="19390076">
            <a:off x="7693495" y="4884562"/>
            <a:ext cx="307777" cy="184666"/>
          </a:xfrm>
          <a:prstGeom prst="rect">
            <a:avLst/>
          </a:prstGeom>
          <a:noFill/>
          <a:ln w="9525">
            <a:noFill/>
            <a:miter lim="800000"/>
            <a:headEnd/>
            <a:tailEnd/>
          </a:ln>
        </p:spPr>
        <p:txBody>
          <a:bodyPr wrap="none" lIns="0" tIns="0" rIns="0" bIns="0">
            <a:prstTxWarp prst="textNoShape">
              <a:avLst/>
            </a:prstTxWarp>
            <a:spAutoFit/>
          </a:bodyPr>
          <a:lstStyle/>
          <a:p>
            <a:r>
              <a:rPr lang="en-US" sz="1200" b="0" dirty="0" smtClean="0">
                <a:solidFill>
                  <a:srgbClr val="000000"/>
                </a:solidFill>
                <a:latin typeface="Times New Roman" pitchFamily="18" charset="0"/>
                <a:cs typeface="Times New Roman" pitchFamily="18" charset="0"/>
              </a:rPr>
              <a:t>2006</a:t>
            </a:r>
            <a:endParaRPr lang="en-US" sz="1200" dirty="0">
              <a:latin typeface="Times New Roman" pitchFamily="18" charset="0"/>
              <a:cs typeface="Times New Roman" pitchFamily="18" charset="0"/>
            </a:endParaRPr>
          </a:p>
        </p:txBody>
      </p:sp>
      <p:sp>
        <p:nvSpPr>
          <p:cNvPr id="55" name="Rectangle 33"/>
          <p:cNvSpPr>
            <a:spLocks noChangeArrowheads="1"/>
          </p:cNvSpPr>
          <p:nvPr/>
        </p:nvSpPr>
        <p:spPr bwMode="auto">
          <a:xfrm rot="19390076">
            <a:off x="7998327" y="4884562"/>
            <a:ext cx="307777" cy="184666"/>
          </a:xfrm>
          <a:prstGeom prst="rect">
            <a:avLst/>
          </a:prstGeom>
          <a:noFill/>
          <a:ln w="9525">
            <a:noFill/>
            <a:miter lim="800000"/>
            <a:headEnd/>
            <a:tailEnd/>
          </a:ln>
        </p:spPr>
        <p:txBody>
          <a:bodyPr wrap="none" lIns="0" tIns="0" rIns="0" bIns="0">
            <a:prstTxWarp prst="textNoShape">
              <a:avLst/>
            </a:prstTxWarp>
            <a:spAutoFit/>
          </a:bodyPr>
          <a:lstStyle/>
          <a:p>
            <a:r>
              <a:rPr lang="en-US" sz="1200" b="0" dirty="0" smtClean="0">
                <a:solidFill>
                  <a:srgbClr val="000000"/>
                </a:solidFill>
                <a:latin typeface="Times New Roman" pitchFamily="18" charset="0"/>
                <a:cs typeface="Times New Roman" pitchFamily="18" charset="0"/>
              </a:rPr>
              <a:t>2007</a:t>
            </a:r>
            <a:endParaRPr lang="en-US" sz="1200" dirty="0">
              <a:latin typeface="Times New Roman" pitchFamily="18" charset="0"/>
              <a:cs typeface="Times New Roman" pitchFamily="18" charset="0"/>
            </a:endParaRPr>
          </a:p>
        </p:txBody>
      </p:sp>
      <p:sp>
        <p:nvSpPr>
          <p:cNvPr id="56" name="Rectangle 33"/>
          <p:cNvSpPr>
            <a:spLocks noChangeArrowheads="1"/>
          </p:cNvSpPr>
          <p:nvPr/>
        </p:nvSpPr>
        <p:spPr bwMode="auto">
          <a:xfrm rot="19390076">
            <a:off x="8293617" y="4884562"/>
            <a:ext cx="307777" cy="184666"/>
          </a:xfrm>
          <a:prstGeom prst="rect">
            <a:avLst/>
          </a:prstGeom>
          <a:noFill/>
          <a:ln w="9525">
            <a:noFill/>
            <a:miter lim="800000"/>
            <a:headEnd/>
            <a:tailEnd/>
          </a:ln>
        </p:spPr>
        <p:txBody>
          <a:bodyPr wrap="none" lIns="0" tIns="0" rIns="0" bIns="0">
            <a:prstTxWarp prst="textNoShape">
              <a:avLst/>
            </a:prstTxWarp>
            <a:spAutoFit/>
          </a:bodyPr>
          <a:lstStyle/>
          <a:p>
            <a:r>
              <a:rPr lang="en-US" sz="1200" b="0" dirty="0" smtClean="0">
                <a:solidFill>
                  <a:srgbClr val="000000"/>
                </a:solidFill>
                <a:latin typeface="Times New Roman" pitchFamily="18" charset="0"/>
                <a:cs typeface="Times New Roman" pitchFamily="18" charset="0"/>
              </a:rPr>
              <a:t>2008</a:t>
            </a:r>
            <a:endParaRPr lang="en-US" sz="1200" dirty="0">
              <a:latin typeface="Times New Roman" pitchFamily="18" charset="0"/>
              <a:cs typeface="Times New Roman" pitchFamily="18" charset="0"/>
            </a:endParaRPr>
          </a:p>
        </p:txBody>
      </p:sp>
      <p:sp>
        <p:nvSpPr>
          <p:cNvPr id="57" name="Rectangle 33"/>
          <p:cNvSpPr>
            <a:spLocks noChangeArrowheads="1"/>
          </p:cNvSpPr>
          <p:nvPr/>
        </p:nvSpPr>
        <p:spPr bwMode="auto">
          <a:xfrm rot="19390076">
            <a:off x="8588907" y="4884562"/>
            <a:ext cx="307777" cy="184666"/>
          </a:xfrm>
          <a:prstGeom prst="rect">
            <a:avLst/>
          </a:prstGeom>
          <a:noFill/>
          <a:ln w="9525">
            <a:noFill/>
            <a:miter lim="800000"/>
            <a:headEnd/>
            <a:tailEnd/>
          </a:ln>
        </p:spPr>
        <p:txBody>
          <a:bodyPr wrap="none" lIns="0" tIns="0" rIns="0" bIns="0">
            <a:prstTxWarp prst="textNoShape">
              <a:avLst/>
            </a:prstTxWarp>
            <a:spAutoFit/>
          </a:bodyPr>
          <a:lstStyle/>
          <a:p>
            <a:r>
              <a:rPr lang="en-US" sz="1200" b="0" dirty="0" smtClean="0">
                <a:solidFill>
                  <a:srgbClr val="000000"/>
                </a:solidFill>
                <a:latin typeface="Times New Roman" pitchFamily="18" charset="0"/>
                <a:cs typeface="Times New Roman" pitchFamily="18" charset="0"/>
              </a:rPr>
              <a:t>2009</a:t>
            </a:r>
            <a:endParaRPr lang="en-US" sz="1200" dirty="0">
              <a:latin typeface="Times New Roman" pitchFamily="18" charset="0"/>
              <a:cs typeface="Times New Roman" pitchFamily="18" charset="0"/>
            </a:endParaRPr>
          </a:p>
        </p:txBody>
      </p:sp>
      <p:cxnSp>
        <p:nvCxnSpPr>
          <p:cNvPr id="13" name="Straight Connector 12"/>
          <p:cNvCxnSpPr/>
          <p:nvPr/>
        </p:nvCxnSpPr>
        <p:spPr>
          <a:xfrm>
            <a:off x="4940459" y="4739050"/>
            <a:ext cx="0" cy="68227"/>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62" name="Straight Connector 61"/>
          <p:cNvCxnSpPr/>
          <p:nvPr/>
        </p:nvCxnSpPr>
        <p:spPr>
          <a:xfrm>
            <a:off x="5239674" y="4739050"/>
            <a:ext cx="0" cy="68227"/>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63" name="Straight Connector 62"/>
          <p:cNvCxnSpPr/>
          <p:nvPr/>
        </p:nvCxnSpPr>
        <p:spPr>
          <a:xfrm>
            <a:off x="5538889" y="4739050"/>
            <a:ext cx="0" cy="68227"/>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64" name="Straight Connector 63"/>
          <p:cNvCxnSpPr/>
          <p:nvPr/>
        </p:nvCxnSpPr>
        <p:spPr>
          <a:xfrm>
            <a:off x="5838104" y="4739050"/>
            <a:ext cx="0" cy="68227"/>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65" name="Straight Connector 64"/>
          <p:cNvCxnSpPr/>
          <p:nvPr/>
        </p:nvCxnSpPr>
        <p:spPr>
          <a:xfrm>
            <a:off x="6137319" y="4739050"/>
            <a:ext cx="0" cy="68227"/>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66" name="Straight Connector 65"/>
          <p:cNvCxnSpPr/>
          <p:nvPr/>
        </p:nvCxnSpPr>
        <p:spPr>
          <a:xfrm>
            <a:off x="6436534" y="4739050"/>
            <a:ext cx="0" cy="68227"/>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67" name="Straight Connector 66"/>
          <p:cNvCxnSpPr/>
          <p:nvPr/>
        </p:nvCxnSpPr>
        <p:spPr>
          <a:xfrm>
            <a:off x="6735749" y="4739050"/>
            <a:ext cx="0" cy="68227"/>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68" name="Straight Connector 67"/>
          <p:cNvCxnSpPr/>
          <p:nvPr/>
        </p:nvCxnSpPr>
        <p:spPr>
          <a:xfrm>
            <a:off x="7034964" y="4739050"/>
            <a:ext cx="0" cy="68227"/>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69" name="Straight Connector 68"/>
          <p:cNvCxnSpPr/>
          <p:nvPr/>
        </p:nvCxnSpPr>
        <p:spPr>
          <a:xfrm>
            <a:off x="7334179" y="4739050"/>
            <a:ext cx="0" cy="68227"/>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70" name="Straight Connector 69"/>
          <p:cNvCxnSpPr/>
          <p:nvPr/>
        </p:nvCxnSpPr>
        <p:spPr>
          <a:xfrm>
            <a:off x="7633394" y="4739050"/>
            <a:ext cx="0" cy="68227"/>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71" name="Straight Connector 70"/>
          <p:cNvCxnSpPr/>
          <p:nvPr/>
        </p:nvCxnSpPr>
        <p:spPr>
          <a:xfrm>
            <a:off x="7932609" y="4739050"/>
            <a:ext cx="0" cy="68227"/>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72" name="Straight Connector 71"/>
          <p:cNvCxnSpPr/>
          <p:nvPr/>
        </p:nvCxnSpPr>
        <p:spPr>
          <a:xfrm>
            <a:off x="8231824" y="4739050"/>
            <a:ext cx="0" cy="68227"/>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80" name="Straight Connector 79"/>
          <p:cNvCxnSpPr/>
          <p:nvPr/>
        </p:nvCxnSpPr>
        <p:spPr>
          <a:xfrm>
            <a:off x="8531039" y="4739050"/>
            <a:ext cx="0" cy="68227"/>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81" name="Straight Connector 80"/>
          <p:cNvCxnSpPr/>
          <p:nvPr/>
        </p:nvCxnSpPr>
        <p:spPr>
          <a:xfrm>
            <a:off x="8830253" y="4739050"/>
            <a:ext cx="0" cy="68227"/>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
        <p:nvSpPr>
          <p:cNvPr id="83" name="Rectangle 33"/>
          <p:cNvSpPr>
            <a:spLocks noChangeArrowheads="1"/>
          </p:cNvSpPr>
          <p:nvPr/>
        </p:nvSpPr>
        <p:spPr bwMode="auto">
          <a:xfrm>
            <a:off x="5512981" y="1808553"/>
            <a:ext cx="2769476" cy="246221"/>
          </a:xfrm>
          <a:prstGeom prst="rect">
            <a:avLst/>
          </a:prstGeom>
          <a:noFill/>
          <a:ln w="9525">
            <a:noFill/>
            <a:miter lim="800000"/>
            <a:headEnd/>
            <a:tailEnd/>
          </a:ln>
        </p:spPr>
        <p:txBody>
          <a:bodyPr wrap="none" lIns="0" tIns="0" rIns="0" bIns="0">
            <a:prstTxWarp prst="textNoShape">
              <a:avLst/>
            </a:prstTxWarp>
            <a:spAutoFit/>
          </a:bodyPr>
          <a:lstStyle/>
          <a:p>
            <a:r>
              <a:rPr lang="en-US" sz="1600" b="1" i="1" dirty="0" smtClean="0">
                <a:solidFill>
                  <a:srgbClr val="000000"/>
                </a:solidFill>
                <a:latin typeface="Times New Roman" pitchFamily="18" charset="0"/>
                <a:cs typeface="Times New Roman" pitchFamily="18" charset="0"/>
              </a:rPr>
              <a:t>United States EFW index Rating</a:t>
            </a:r>
            <a:endParaRPr lang="en-US" sz="1600" b="1" i="1" dirty="0">
              <a:latin typeface="Times New Roman" pitchFamily="18" charset="0"/>
              <a:cs typeface="Times New Roman" pitchFamily="18" charset="0"/>
            </a:endParaRPr>
          </a:p>
        </p:txBody>
      </p:sp>
    </p:spTree>
    <p:extLst>
      <p:ext uri="{BB962C8B-B14F-4D97-AF65-F5344CB8AC3E}">
        <p14:creationId xmlns:p14="http://schemas.microsoft.com/office/powerpoint/2010/main" val="9545682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61">
                                            <p:txEl>
                                              <p:pRg st="0" end="0"/>
                                            </p:txEl>
                                          </p:spTgt>
                                        </p:tgtEl>
                                        <p:attrNameLst>
                                          <p:attrName>style.visibility</p:attrName>
                                        </p:attrNameLst>
                                      </p:cBhvr>
                                      <p:to>
                                        <p:strVal val="visible"/>
                                      </p:to>
                                    </p:set>
                                    <p:animEffect transition="in" filter="fade">
                                      <p:cBhvr>
                                        <p:cTn id="7" dur="500"/>
                                        <p:tgtEl>
                                          <p:spTgt spid="61">
                                            <p:txEl>
                                              <p:pRg st="0" end="0"/>
                                            </p:txEl>
                                          </p:spTgt>
                                        </p:tgtEl>
                                      </p:cBhvr>
                                    </p:animEffect>
                                    <p:anim calcmode="lin" valueType="num">
                                      <p:cBhvr>
                                        <p:cTn id="8" dur="500" fill="hold"/>
                                        <p:tgtEl>
                                          <p:spTgt spid="61">
                                            <p:txEl>
                                              <p:pRg st="0" end="0"/>
                                            </p:txEl>
                                          </p:spTgt>
                                        </p:tgtEl>
                                        <p:attrNameLst>
                                          <p:attrName>ppt_x</p:attrName>
                                        </p:attrNameLst>
                                      </p:cBhvr>
                                      <p:tavLst>
                                        <p:tav tm="0">
                                          <p:val>
                                            <p:strVal val="#ppt_x"/>
                                          </p:val>
                                        </p:tav>
                                        <p:tav tm="100000">
                                          <p:val>
                                            <p:strVal val="#ppt_x"/>
                                          </p:val>
                                        </p:tav>
                                      </p:tavLst>
                                    </p:anim>
                                    <p:anim calcmode="lin" valueType="num">
                                      <p:cBhvr>
                                        <p:cTn id="9" dur="500" fill="hold"/>
                                        <p:tgtEl>
                                          <p:spTgt spid="61">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42" presetClass="entr" presetSubtype="0" fill="hold" grpId="0" nodeType="afterEffect">
                                  <p:stCondLst>
                                    <p:cond delay="0"/>
                                  </p:stCondLst>
                                  <p:childTnLst>
                                    <p:set>
                                      <p:cBhvr>
                                        <p:cTn id="12" dur="1" fill="hold">
                                          <p:stCondLst>
                                            <p:cond delay="0"/>
                                          </p:stCondLst>
                                        </p:cTn>
                                        <p:tgtEl>
                                          <p:spTgt spid="61">
                                            <p:txEl>
                                              <p:pRg st="1" end="1"/>
                                            </p:txEl>
                                          </p:spTgt>
                                        </p:tgtEl>
                                        <p:attrNameLst>
                                          <p:attrName>style.visibility</p:attrName>
                                        </p:attrNameLst>
                                      </p:cBhvr>
                                      <p:to>
                                        <p:strVal val="visible"/>
                                      </p:to>
                                    </p:set>
                                    <p:animEffect transition="in" filter="fade">
                                      <p:cBhvr>
                                        <p:cTn id="13" dur="500"/>
                                        <p:tgtEl>
                                          <p:spTgt spid="61">
                                            <p:txEl>
                                              <p:pRg st="1" end="1"/>
                                            </p:txEl>
                                          </p:spTgt>
                                        </p:tgtEl>
                                      </p:cBhvr>
                                    </p:animEffect>
                                    <p:anim calcmode="lin" valueType="num">
                                      <p:cBhvr>
                                        <p:cTn id="14" dur="500" fill="hold"/>
                                        <p:tgtEl>
                                          <p:spTgt spid="61">
                                            <p:txEl>
                                              <p:pRg st="1" end="1"/>
                                            </p:txEl>
                                          </p:spTgt>
                                        </p:tgtEl>
                                        <p:attrNameLst>
                                          <p:attrName>ppt_x</p:attrName>
                                        </p:attrNameLst>
                                      </p:cBhvr>
                                      <p:tavLst>
                                        <p:tav tm="0">
                                          <p:val>
                                            <p:strVal val="#ppt_x"/>
                                          </p:val>
                                        </p:tav>
                                        <p:tav tm="100000">
                                          <p:val>
                                            <p:strVal val="#ppt_x"/>
                                          </p:val>
                                        </p:tav>
                                      </p:tavLst>
                                    </p:anim>
                                    <p:anim calcmode="lin" valueType="num">
                                      <p:cBhvr>
                                        <p:cTn id="15" dur="500" fill="hold"/>
                                        <p:tgtEl>
                                          <p:spTgt spid="61">
                                            <p:txEl>
                                              <p:pRg st="1" end="1"/>
                                            </p:txEl>
                                          </p:spTgt>
                                        </p:tgtEl>
                                        <p:attrNameLst>
                                          <p:attrName>ppt_y</p:attrName>
                                        </p:attrNameLst>
                                      </p:cBhvr>
                                      <p:tavLst>
                                        <p:tav tm="0">
                                          <p:val>
                                            <p:strVal val="#ppt_y+.1"/>
                                          </p:val>
                                        </p:tav>
                                        <p:tav tm="100000">
                                          <p:val>
                                            <p:strVal val="#ppt_y"/>
                                          </p:val>
                                        </p:tav>
                                      </p:tavLst>
                                    </p:anim>
                                  </p:childTnLst>
                                </p:cTn>
                              </p:par>
                            </p:childTnLst>
                          </p:cTn>
                        </p:par>
                        <p:par>
                          <p:cTn id="16" fill="hold">
                            <p:stCondLst>
                              <p:cond delay="1000"/>
                            </p:stCondLst>
                            <p:childTnLst>
                              <p:par>
                                <p:cTn id="17" presetID="42" presetClass="entr" presetSubtype="0" fill="hold" grpId="0" nodeType="afterEffect">
                                  <p:stCondLst>
                                    <p:cond delay="0"/>
                                  </p:stCondLst>
                                  <p:childTnLst>
                                    <p:set>
                                      <p:cBhvr>
                                        <p:cTn id="18" dur="1" fill="hold">
                                          <p:stCondLst>
                                            <p:cond delay="0"/>
                                          </p:stCondLst>
                                        </p:cTn>
                                        <p:tgtEl>
                                          <p:spTgt spid="61">
                                            <p:txEl>
                                              <p:pRg st="2" end="2"/>
                                            </p:txEl>
                                          </p:spTgt>
                                        </p:tgtEl>
                                        <p:attrNameLst>
                                          <p:attrName>style.visibility</p:attrName>
                                        </p:attrNameLst>
                                      </p:cBhvr>
                                      <p:to>
                                        <p:strVal val="visible"/>
                                      </p:to>
                                    </p:set>
                                    <p:animEffect transition="in" filter="fade">
                                      <p:cBhvr>
                                        <p:cTn id="19" dur="500"/>
                                        <p:tgtEl>
                                          <p:spTgt spid="61">
                                            <p:txEl>
                                              <p:pRg st="2" end="2"/>
                                            </p:txEl>
                                          </p:spTgt>
                                        </p:tgtEl>
                                      </p:cBhvr>
                                    </p:animEffect>
                                    <p:anim calcmode="lin" valueType="num">
                                      <p:cBhvr>
                                        <p:cTn id="20" dur="500" fill="hold"/>
                                        <p:tgtEl>
                                          <p:spTgt spid="61">
                                            <p:txEl>
                                              <p:pRg st="2" end="2"/>
                                            </p:txEl>
                                          </p:spTgt>
                                        </p:tgtEl>
                                        <p:attrNameLst>
                                          <p:attrName>ppt_x</p:attrName>
                                        </p:attrNameLst>
                                      </p:cBhvr>
                                      <p:tavLst>
                                        <p:tav tm="0">
                                          <p:val>
                                            <p:strVal val="#ppt_x"/>
                                          </p:val>
                                        </p:tav>
                                        <p:tav tm="100000">
                                          <p:val>
                                            <p:strVal val="#ppt_x"/>
                                          </p:val>
                                        </p:tav>
                                      </p:tavLst>
                                    </p:anim>
                                    <p:anim calcmode="lin" valueType="num">
                                      <p:cBhvr>
                                        <p:cTn id="21" dur="500" fill="hold"/>
                                        <p:tgtEl>
                                          <p:spTgt spid="61">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 grpId="0" build="p"/>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91440" y="1572770"/>
            <a:ext cx="8932985" cy="4343400"/>
          </a:xfrm>
          <a:prstGeom prst="roundRect">
            <a:avLst>
              <a:gd name="adj" fmla="val 3590"/>
            </a:avLst>
          </a:prstGeom>
          <a:solidFill>
            <a:schemeClr val="bg1"/>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40675" y="1536194"/>
            <a:ext cx="8883750" cy="4498846"/>
          </a:xfrm>
        </p:spPr>
        <p:txBody>
          <a:bodyPr/>
          <a:lstStyle/>
          <a:p>
            <a:pPr marL="231775" indent="-231775"/>
            <a:r>
              <a:rPr lang="en-US" sz="2600" dirty="0">
                <a:solidFill>
                  <a:srgbClr val="32302A"/>
                </a:solidFill>
              </a:rPr>
              <a:t>Between 2000 </a:t>
            </a:r>
            <a:r>
              <a:rPr lang="en-US" sz="2600" dirty="0" smtClean="0">
                <a:solidFill>
                  <a:srgbClr val="32302A"/>
                </a:solidFill>
              </a:rPr>
              <a:t>and </a:t>
            </a:r>
            <a:r>
              <a:rPr lang="en-US" sz="2600" dirty="0">
                <a:solidFill>
                  <a:srgbClr val="32302A"/>
                </a:solidFill>
              </a:rPr>
              <a:t>2009 the U.S. rating fell by almost a full point.  While a one unit change may sound small, research indicates that it is associated with a 1% decline in the long-term, annual growth rate of real GDP.</a:t>
            </a:r>
          </a:p>
          <a:p>
            <a:pPr marL="231775" indent="-231775"/>
            <a:r>
              <a:rPr lang="en-US" sz="2600" dirty="0">
                <a:solidFill>
                  <a:srgbClr val="32302A"/>
                </a:solidFill>
              </a:rPr>
              <a:t>The following elements contributed to the decline in the US EFW rating:  higher levels of government spending, a reduction in the quality of the legal environment, higher non-tariff trade barriers, a smaller share of credit allocated to the private sector, and more restrictive regulation of business activity.  </a:t>
            </a:r>
          </a:p>
        </p:txBody>
      </p:sp>
      <p:sp>
        <p:nvSpPr>
          <p:cNvPr id="6" name="Title 1"/>
          <p:cNvSpPr>
            <a:spLocks noGrp="1"/>
          </p:cNvSpPr>
          <p:nvPr>
            <p:ph type="title"/>
          </p:nvPr>
        </p:nvSpPr>
        <p:spPr>
          <a:xfrm>
            <a:off x="119569" y="173798"/>
            <a:ext cx="8904855" cy="1270953"/>
          </a:xfrm>
        </p:spPr>
        <p:txBody>
          <a:bodyPr/>
          <a:lstStyle/>
          <a:p>
            <a:r>
              <a:rPr lang="en-US" dirty="0"/>
              <a:t>The Economic Freedom </a:t>
            </a:r>
            <a:r>
              <a:rPr lang="en-US" dirty="0" smtClean="0"/>
              <a:t/>
            </a:r>
            <a:br>
              <a:rPr lang="en-US" dirty="0" smtClean="0"/>
            </a:br>
            <a:r>
              <a:rPr lang="en-US" dirty="0" smtClean="0"/>
              <a:t>of </a:t>
            </a:r>
            <a:r>
              <a:rPr lang="en-US" dirty="0"/>
              <a:t>the United States</a:t>
            </a:r>
          </a:p>
        </p:txBody>
      </p:sp>
    </p:spTree>
    <p:extLst>
      <p:ext uri="{BB962C8B-B14F-4D97-AF65-F5344CB8AC3E}">
        <p14:creationId xmlns:p14="http://schemas.microsoft.com/office/powerpoint/2010/main" val="669147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par>
                          <p:cTn id="8" fill="hold">
                            <p:stCondLst>
                              <p:cond delay="500"/>
                            </p:stCondLst>
                            <p:childTnLst>
                              <p:par>
                                <p:cTn id="9" presetID="14" presetClass="entr" presetSubtype="10"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1"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91440" y="1572770"/>
            <a:ext cx="8932985" cy="4343400"/>
          </a:xfrm>
          <a:prstGeom prst="roundRect">
            <a:avLst>
              <a:gd name="adj" fmla="val 3590"/>
            </a:avLst>
          </a:prstGeom>
          <a:solidFill>
            <a:schemeClr val="bg1"/>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19569" y="155511"/>
            <a:ext cx="8904855" cy="667450"/>
          </a:xfrm>
        </p:spPr>
        <p:txBody>
          <a:bodyPr/>
          <a:lstStyle/>
          <a:p>
            <a:r>
              <a:rPr lang="en-US" dirty="0"/>
              <a:t>Measuring Cross-Country </a:t>
            </a:r>
            <a:br>
              <a:rPr lang="en-US" dirty="0"/>
            </a:br>
            <a:r>
              <a:rPr lang="en-US" dirty="0"/>
              <a:t>Differences in Income</a:t>
            </a:r>
          </a:p>
        </p:txBody>
      </p:sp>
      <p:sp>
        <p:nvSpPr>
          <p:cNvPr id="3" name="Content Placeholder 2"/>
          <p:cNvSpPr>
            <a:spLocks noGrp="1"/>
          </p:cNvSpPr>
          <p:nvPr>
            <p:ph idx="1"/>
          </p:nvPr>
        </p:nvSpPr>
        <p:spPr>
          <a:xfrm>
            <a:off x="140675" y="1536194"/>
            <a:ext cx="8883750" cy="4498846"/>
          </a:xfrm>
        </p:spPr>
        <p:txBody>
          <a:bodyPr/>
          <a:lstStyle/>
          <a:p>
            <a:pPr marL="231775" indent="-231775"/>
            <a:r>
              <a:rPr lang="en-US" sz="2600" dirty="0">
                <a:solidFill>
                  <a:srgbClr val="32302A"/>
                </a:solidFill>
              </a:rPr>
              <a:t>Economists favor the </a:t>
            </a:r>
            <a:r>
              <a:rPr lang="en-US" sz="2600" b="1" i="1" dirty="0">
                <a:solidFill>
                  <a:srgbClr val="32302A"/>
                </a:solidFill>
              </a:rPr>
              <a:t>purchasing power parity </a:t>
            </a:r>
            <a:r>
              <a:rPr lang="en-US" sz="2600" dirty="0" smtClean="0">
                <a:solidFill>
                  <a:srgbClr val="32302A"/>
                </a:solidFill>
              </a:rPr>
              <a:t>(</a:t>
            </a:r>
            <a:r>
              <a:rPr lang="en-US" sz="2600" b="1" i="1" dirty="0">
                <a:solidFill>
                  <a:srgbClr val="32302A"/>
                </a:solidFill>
              </a:rPr>
              <a:t>PPP</a:t>
            </a:r>
            <a:r>
              <a:rPr lang="en-US" sz="2600" dirty="0">
                <a:solidFill>
                  <a:srgbClr val="32302A"/>
                </a:solidFill>
              </a:rPr>
              <a:t>) method of income comparisons.</a:t>
            </a:r>
          </a:p>
          <a:p>
            <a:pPr marL="631825" lvl="1" indent="-231775"/>
            <a:r>
              <a:rPr lang="en-US" dirty="0">
                <a:solidFill>
                  <a:srgbClr val="32302A"/>
                </a:solidFill>
              </a:rPr>
              <a:t>This method uses the cost of purchasing a common bundle of goods consumed in each country and uses this cost to estimate the purchasing power of each currency.</a:t>
            </a:r>
          </a:p>
          <a:p>
            <a:pPr marL="631825" lvl="1" indent="-231775"/>
            <a:r>
              <a:rPr lang="en-US" dirty="0">
                <a:solidFill>
                  <a:srgbClr val="32302A"/>
                </a:solidFill>
              </a:rPr>
              <a:t>The purchasing power of each currency is </a:t>
            </a:r>
            <a:r>
              <a:rPr lang="en-US" dirty="0" smtClean="0">
                <a:solidFill>
                  <a:srgbClr val="32302A"/>
                </a:solidFill>
              </a:rPr>
              <a:t>then </a:t>
            </a:r>
            <a:r>
              <a:rPr lang="en-US" dirty="0">
                <a:solidFill>
                  <a:srgbClr val="32302A"/>
                </a:solidFill>
              </a:rPr>
              <a:t>used to convert the income levels of </a:t>
            </a:r>
            <a:r>
              <a:rPr lang="en-US" dirty="0" smtClean="0">
                <a:solidFill>
                  <a:srgbClr val="32302A"/>
                </a:solidFill>
              </a:rPr>
              <a:t>each </a:t>
            </a:r>
            <a:r>
              <a:rPr lang="en-US" dirty="0">
                <a:solidFill>
                  <a:srgbClr val="32302A"/>
                </a:solidFill>
              </a:rPr>
              <a:t>country to a common currency, typically the U.S. dollar.</a:t>
            </a:r>
          </a:p>
        </p:txBody>
      </p:sp>
    </p:spTree>
    <p:extLst>
      <p:ext uri="{BB962C8B-B14F-4D97-AF65-F5344CB8AC3E}">
        <p14:creationId xmlns:p14="http://schemas.microsoft.com/office/powerpoint/2010/main" val="14205104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6"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Horizontal)">
                                      <p:cBhvr>
                                        <p:cTn id="7" dur="500"/>
                                        <p:tgtEl>
                                          <p:spTgt spid="3">
                                            <p:txEl>
                                              <p:pRg st="0" end="0"/>
                                            </p:txEl>
                                          </p:spTgt>
                                        </p:tgtEl>
                                      </p:cBhvr>
                                    </p:animEffect>
                                  </p:childTnLst>
                                </p:cTn>
                              </p:par>
                            </p:childTnLst>
                          </p:cTn>
                        </p:par>
                        <p:par>
                          <p:cTn id="8" fill="hold">
                            <p:stCondLst>
                              <p:cond delay="500"/>
                            </p:stCondLst>
                            <p:childTnLst>
                              <p:par>
                                <p:cTn id="9" presetID="16" presetClass="entr" presetSubtype="26" fill="hold"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barn(inHorizontal)">
                                      <p:cBhvr>
                                        <p:cTn id="11" dur="500"/>
                                        <p:tgtEl>
                                          <p:spTgt spid="3">
                                            <p:txEl>
                                              <p:pRg st="1" end="1"/>
                                            </p:txEl>
                                          </p:spTgt>
                                        </p:tgtEl>
                                      </p:cBhvr>
                                    </p:animEffect>
                                  </p:childTnLst>
                                </p:cTn>
                              </p:par>
                            </p:childTnLst>
                          </p:cTn>
                        </p:par>
                        <p:par>
                          <p:cTn id="12" fill="hold">
                            <p:stCondLst>
                              <p:cond delay="1000"/>
                            </p:stCondLst>
                            <p:childTnLst>
                              <p:par>
                                <p:cTn id="13" presetID="16" presetClass="entr" presetSubtype="26" fill="hold"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barn(inHorizontal)">
                                      <p:cBhvr>
                                        <p:cTn id="15"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chor="ctr"/>
          <a:lstStyle/>
          <a:p>
            <a:r>
              <a:rPr lang="en-US" dirty="0"/>
              <a:t>Rich and Poor </a:t>
            </a:r>
            <a:r>
              <a:rPr lang="en-US" dirty="0" smtClean="0"/>
              <a:t/>
            </a:r>
            <a:br>
              <a:rPr lang="en-US" dirty="0" smtClean="0"/>
            </a:br>
            <a:r>
              <a:rPr lang="en-US" dirty="0" smtClean="0"/>
              <a:t>Nations Revisited</a:t>
            </a:r>
            <a:endParaRPr lang="en-US" dirty="0"/>
          </a:p>
        </p:txBody>
      </p:sp>
    </p:spTree>
    <p:extLst>
      <p:ext uri="{BB962C8B-B14F-4D97-AF65-F5344CB8AC3E}">
        <p14:creationId xmlns:p14="http://schemas.microsoft.com/office/powerpoint/2010/main" val="499945288"/>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91440" y="1572770"/>
            <a:ext cx="8932985" cy="4343400"/>
          </a:xfrm>
          <a:prstGeom prst="roundRect">
            <a:avLst>
              <a:gd name="adj" fmla="val 3590"/>
            </a:avLst>
          </a:prstGeom>
          <a:solidFill>
            <a:schemeClr val="bg1"/>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40675" y="1536194"/>
            <a:ext cx="8883750" cy="4498846"/>
          </a:xfrm>
        </p:spPr>
        <p:txBody>
          <a:bodyPr/>
          <a:lstStyle/>
          <a:p>
            <a:pPr marL="231775" indent="-231775"/>
            <a:r>
              <a:rPr lang="en-US" sz="2600" dirty="0">
                <a:solidFill>
                  <a:srgbClr val="32302A"/>
                </a:solidFill>
              </a:rPr>
              <a:t>Countries with low per capital income in 1990 dominate the list of both (1) those that have grown most rapidly and (2) those that have regressed and experience falling incomes since 1990. </a:t>
            </a:r>
          </a:p>
          <a:p>
            <a:pPr marL="231775" indent="-231775"/>
            <a:r>
              <a:rPr lang="en-US" sz="2600" dirty="0">
                <a:solidFill>
                  <a:srgbClr val="32302A"/>
                </a:solidFill>
              </a:rPr>
              <a:t>When low-income economies have sound institutions, they can grow rapidly because:</a:t>
            </a:r>
          </a:p>
          <a:p>
            <a:pPr marL="631825" lvl="1" indent="-231775"/>
            <a:r>
              <a:rPr lang="en-US" dirty="0">
                <a:solidFill>
                  <a:srgbClr val="32302A"/>
                </a:solidFill>
              </a:rPr>
              <a:t>they can merely copy or emulate technologies and business practices that have been successful in high-income countries </a:t>
            </a:r>
          </a:p>
          <a:p>
            <a:pPr marL="631825" lvl="1" indent="-231775"/>
            <a:r>
              <a:rPr lang="en-US" dirty="0">
                <a:solidFill>
                  <a:srgbClr val="32302A"/>
                </a:solidFill>
              </a:rPr>
              <a:t>the rate of return on investment in these low-income countries will generally be higher than in capital-rich, more advanced economies </a:t>
            </a:r>
          </a:p>
        </p:txBody>
      </p:sp>
      <p:sp>
        <p:nvSpPr>
          <p:cNvPr id="6" name="Title 1"/>
          <p:cNvSpPr>
            <a:spLocks noGrp="1"/>
          </p:cNvSpPr>
          <p:nvPr>
            <p:ph type="title"/>
          </p:nvPr>
        </p:nvSpPr>
        <p:spPr>
          <a:xfrm>
            <a:off x="119569" y="457263"/>
            <a:ext cx="8904855" cy="658306"/>
          </a:xfrm>
        </p:spPr>
        <p:txBody>
          <a:bodyPr/>
          <a:lstStyle/>
          <a:p>
            <a:r>
              <a:rPr lang="en-US" dirty="0"/>
              <a:t>Rich and Poor Nations Revisited</a:t>
            </a:r>
          </a:p>
        </p:txBody>
      </p:sp>
    </p:spTree>
    <p:extLst>
      <p:ext uri="{BB962C8B-B14F-4D97-AF65-F5344CB8AC3E}">
        <p14:creationId xmlns:p14="http://schemas.microsoft.com/office/powerpoint/2010/main" val="42192106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par>
                          <p:cTn id="8" fill="hold">
                            <p:stCondLst>
                              <p:cond delay="500"/>
                            </p:stCondLst>
                            <p:childTnLst>
                              <p:par>
                                <p:cTn id="9" presetID="16" presetClass="entr" presetSubtype="21"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barn(inVertical)">
                                      <p:cBhvr>
                                        <p:cTn id="11" dur="500"/>
                                        <p:tgtEl>
                                          <p:spTgt spid="3">
                                            <p:txEl>
                                              <p:pRg st="1" end="1"/>
                                            </p:txEl>
                                          </p:spTgt>
                                        </p:tgtEl>
                                      </p:cBhvr>
                                    </p:animEffect>
                                  </p:childTnLst>
                                </p:cTn>
                              </p:par>
                            </p:childTnLst>
                          </p:cTn>
                        </p:par>
                        <p:par>
                          <p:cTn id="12" fill="hold">
                            <p:stCondLst>
                              <p:cond delay="1000"/>
                            </p:stCondLst>
                            <p:childTnLst>
                              <p:par>
                                <p:cTn id="13" presetID="16" presetClass="entr" presetSubtype="21" fill="hold" grpId="0"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barn(inVertical)">
                                      <p:cBhvr>
                                        <p:cTn id="15" dur="500"/>
                                        <p:tgtEl>
                                          <p:spTgt spid="3">
                                            <p:txEl>
                                              <p:pRg st="2" end="2"/>
                                            </p:txEl>
                                          </p:spTgt>
                                        </p:tgtEl>
                                      </p:cBhvr>
                                    </p:animEffect>
                                  </p:childTnLst>
                                </p:cTn>
                              </p:par>
                            </p:childTnLst>
                          </p:cTn>
                        </p:par>
                        <p:par>
                          <p:cTn id="16" fill="hold">
                            <p:stCondLst>
                              <p:cond delay="1500"/>
                            </p:stCondLst>
                            <p:childTnLst>
                              <p:par>
                                <p:cTn id="17" presetID="16" presetClass="entr" presetSubtype="21" fill="hold" grpId="0"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barn(inVertical)">
                                      <p:cBhvr>
                                        <p:cTn id="19"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91440" y="1572770"/>
            <a:ext cx="8932985" cy="4343400"/>
          </a:xfrm>
          <a:prstGeom prst="roundRect">
            <a:avLst>
              <a:gd name="adj" fmla="val 3590"/>
            </a:avLst>
          </a:prstGeom>
          <a:solidFill>
            <a:schemeClr val="bg1"/>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40675" y="1536194"/>
            <a:ext cx="8883750" cy="4498846"/>
          </a:xfrm>
        </p:spPr>
        <p:txBody>
          <a:bodyPr/>
          <a:lstStyle/>
          <a:p>
            <a:pPr marL="231775" indent="-231775"/>
            <a:r>
              <a:rPr lang="en-US" sz="2600" dirty="0">
                <a:solidFill>
                  <a:srgbClr val="32302A"/>
                </a:solidFill>
              </a:rPr>
              <a:t>In order for a low-income country to benefit from the borrowing of technologies and inflow of investment capital, </a:t>
            </a:r>
            <a:r>
              <a:rPr lang="en-US" sz="2600" dirty="0" smtClean="0">
                <a:solidFill>
                  <a:srgbClr val="32302A"/>
                </a:solidFill>
              </a:rPr>
              <a:t/>
            </a:r>
            <a:br>
              <a:rPr lang="en-US" sz="2600" dirty="0" smtClean="0">
                <a:solidFill>
                  <a:srgbClr val="32302A"/>
                </a:solidFill>
              </a:rPr>
            </a:br>
            <a:r>
              <a:rPr lang="en-US" sz="2600" dirty="0" smtClean="0">
                <a:solidFill>
                  <a:srgbClr val="32302A"/>
                </a:solidFill>
              </a:rPr>
              <a:t>it </a:t>
            </a:r>
            <a:r>
              <a:rPr lang="en-US" sz="2600" dirty="0">
                <a:solidFill>
                  <a:srgbClr val="32302A"/>
                </a:solidFill>
              </a:rPr>
              <a:t>must have sound institutions. </a:t>
            </a:r>
          </a:p>
          <a:p>
            <a:pPr marL="231775" indent="-231775"/>
            <a:r>
              <a:rPr lang="en-US" sz="2600" dirty="0">
                <a:solidFill>
                  <a:srgbClr val="32302A"/>
                </a:solidFill>
              </a:rPr>
              <a:t>Many low-income economies continue to perform poorly and even regress because their institutions and policies stifle gains from trade, entrepreneurship, and investment.</a:t>
            </a:r>
          </a:p>
        </p:txBody>
      </p:sp>
      <p:sp>
        <p:nvSpPr>
          <p:cNvPr id="6" name="Title 1"/>
          <p:cNvSpPr>
            <a:spLocks noGrp="1"/>
          </p:cNvSpPr>
          <p:nvPr>
            <p:ph type="title"/>
          </p:nvPr>
        </p:nvSpPr>
        <p:spPr>
          <a:xfrm>
            <a:off x="119569" y="457263"/>
            <a:ext cx="8904855" cy="658306"/>
          </a:xfrm>
        </p:spPr>
        <p:txBody>
          <a:bodyPr/>
          <a:lstStyle/>
          <a:p>
            <a:r>
              <a:rPr lang="en-US" dirty="0"/>
              <a:t>Rich and Poor Nations Revisited</a:t>
            </a:r>
          </a:p>
        </p:txBody>
      </p:sp>
    </p:spTree>
    <p:extLst>
      <p:ext uri="{BB962C8B-B14F-4D97-AF65-F5344CB8AC3E}">
        <p14:creationId xmlns:p14="http://schemas.microsoft.com/office/powerpoint/2010/main" val="19341487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6"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Horizontal)">
                                      <p:cBhvr>
                                        <p:cTn id="7" dur="500"/>
                                        <p:tgtEl>
                                          <p:spTgt spid="3">
                                            <p:txEl>
                                              <p:pRg st="0" end="0"/>
                                            </p:txEl>
                                          </p:spTgt>
                                        </p:tgtEl>
                                      </p:cBhvr>
                                    </p:animEffect>
                                  </p:childTnLst>
                                </p:cTn>
                              </p:par>
                            </p:childTnLst>
                          </p:cTn>
                        </p:par>
                        <p:par>
                          <p:cTn id="8" fill="hold">
                            <p:stCondLst>
                              <p:cond delay="500"/>
                            </p:stCondLst>
                            <p:childTnLst>
                              <p:par>
                                <p:cTn id="9" presetID="16" presetClass="entr" presetSubtype="26"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barn(inHorizontal)">
                                      <p:cBhvr>
                                        <p:cTn id="11"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chor="ctr"/>
          <a:lstStyle/>
          <a:p>
            <a:r>
              <a:rPr lang="en-US" dirty="0"/>
              <a:t>Economic Rules and </a:t>
            </a:r>
            <a:br>
              <a:rPr lang="en-US" dirty="0"/>
            </a:br>
            <a:r>
              <a:rPr lang="en-US" dirty="0"/>
              <a:t>Political Decision Making</a:t>
            </a:r>
          </a:p>
        </p:txBody>
      </p:sp>
    </p:spTree>
    <p:extLst>
      <p:ext uri="{BB962C8B-B14F-4D97-AF65-F5344CB8AC3E}">
        <p14:creationId xmlns:p14="http://schemas.microsoft.com/office/powerpoint/2010/main" val="3103266278"/>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91440" y="1568064"/>
            <a:ext cx="8932985" cy="4318431"/>
          </a:xfrm>
          <a:prstGeom prst="roundRect">
            <a:avLst>
              <a:gd name="adj" fmla="val 3590"/>
            </a:avLst>
          </a:prstGeom>
          <a:solidFill>
            <a:schemeClr val="bg1"/>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19569" y="484632"/>
            <a:ext cx="8904855" cy="835763"/>
          </a:xfrm>
        </p:spPr>
        <p:txBody>
          <a:bodyPr/>
          <a:lstStyle/>
          <a:p>
            <a:r>
              <a:rPr lang="en-US" dirty="0"/>
              <a:t>Politics and Sound Institutions</a:t>
            </a:r>
          </a:p>
        </p:txBody>
      </p:sp>
      <p:sp>
        <p:nvSpPr>
          <p:cNvPr id="3" name="Content Placeholder 2"/>
          <p:cNvSpPr>
            <a:spLocks noGrp="1"/>
          </p:cNvSpPr>
          <p:nvPr>
            <p:ph idx="1"/>
          </p:nvPr>
        </p:nvSpPr>
        <p:spPr>
          <a:xfrm>
            <a:off x="140675" y="1530707"/>
            <a:ext cx="8883750" cy="4097642"/>
          </a:xfrm>
        </p:spPr>
        <p:txBody>
          <a:bodyPr/>
          <a:lstStyle/>
          <a:p>
            <a:pPr marL="231775" indent="-231775"/>
            <a:r>
              <a:rPr lang="en-US" sz="2600" dirty="0">
                <a:solidFill>
                  <a:srgbClr val="32302A"/>
                </a:solidFill>
              </a:rPr>
              <a:t>Economics provides direction with regard to institutions and policies that will lead to wealth creation, growth, </a:t>
            </a:r>
            <a:r>
              <a:rPr lang="en-US" sz="2600" dirty="0" smtClean="0">
                <a:solidFill>
                  <a:srgbClr val="32302A"/>
                </a:solidFill>
              </a:rPr>
              <a:t>&amp; </a:t>
            </a:r>
            <a:r>
              <a:rPr lang="en-US" sz="2600" dirty="0">
                <a:solidFill>
                  <a:srgbClr val="32302A"/>
                </a:solidFill>
              </a:rPr>
              <a:t>prosperity. </a:t>
            </a:r>
          </a:p>
          <a:p>
            <a:pPr marL="231775" indent="-231775"/>
            <a:r>
              <a:rPr lang="en-US" sz="2600" dirty="0">
                <a:solidFill>
                  <a:srgbClr val="32302A"/>
                </a:solidFill>
              </a:rPr>
              <a:t>But, these institutions are an outgrowth of the political process and there is no assurance that political decision-making will lead to sound economic institutions.</a:t>
            </a:r>
          </a:p>
        </p:txBody>
      </p:sp>
    </p:spTree>
    <p:extLst>
      <p:ext uri="{BB962C8B-B14F-4D97-AF65-F5344CB8AC3E}">
        <p14:creationId xmlns:p14="http://schemas.microsoft.com/office/powerpoint/2010/main" val="113507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par>
                          <p:cTn id="8" fill="hold">
                            <p:stCondLst>
                              <p:cond delay="500"/>
                            </p:stCondLst>
                            <p:childTnLst>
                              <p:par>
                                <p:cTn id="9" presetID="14" presetClass="entr" presetSubtype="10"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1"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91440" y="859196"/>
            <a:ext cx="8932985" cy="5045658"/>
          </a:xfrm>
          <a:prstGeom prst="roundRect">
            <a:avLst>
              <a:gd name="adj" fmla="val 3590"/>
            </a:avLst>
          </a:prstGeom>
          <a:solidFill>
            <a:schemeClr val="bg1"/>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19569" y="173048"/>
            <a:ext cx="8904855" cy="689368"/>
          </a:xfrm>
        </p:spPr>
        <p:txBody>
          <a:bodyPr/>
          <a:lstStyle/>
          <a:p>
            <a:r>
              <a:rPr lang="en-US" sz="3600" dirty="0"/>
              <a:t>Politics and Sound Institutions</a:t>
            </a:r>
          </a:p>
        </p:txBody>
      </p:sp>
      <p:sp>
        <p:nvSpPr>
          <p:cNvPr id="3" name="Content Placeholder 2"/>
          <p:cNvSpPr>
            <a:spLocks noGrp="1"/>
          </p:cNvSpPr>
          <p:nvPr>
            <p:ph idx="1"/>
          </p:nvPr>
        </p:nvSpPr>
        <p:spPr>
          <a:xfrm>
            <a:off x="140675" y="908136"/>
            <a:ext cx="8883750" cy="4583071"/>
          </a:xfrm>
        </p:spPr>
        <p:txBody>
          <a:bodyPr/>
          <a:lstStyle/>
          <a:p>
            <a:pPr marL="231775" indent="-231775"/>
            <a:r>
              <a:rPr lang="en-US" sz="2400" dirty="0">
                <a:solidFill>
                  <a:srgbClr val="32302A"/>
                </a:solidFill>
              </a:rPr>
              <a:t>Democratic political decision-making will often lead to rules that encourage unproductive </a:t>
            </a:r>
            <a:r>
              <a:rPr lang="en-US" sz="2400" dirty="0" smtClean="0">
                <a:solidFill>
                  <a:srgbClr val="32302A"/>
                </a:solidFill>
              </a:rPr>
              <a:t>and </a:t>
            </a:r>
            <a:r>
              <a:rPr lang="en-US" sz="2400" dirty="0">
                <a:solidFill>
                  <a:srgbClr val="32302A"/>
                </a:solidFill>
              </a:rPr>
              <a:t>counterproductive actions because of: </a:t>
            </a:r>
          </a:p>
          <a:p>
            <a:pPr marL="631825" lvl="1" indent="-231775"/>
            <a:r>
              <a:rPr lang="en-US" sz="2400" b="1" i="1" dirty="0">
                <a:solidFill>
                  <a:srgbClr val="32302A"/>
                </a:solidFill>
              </a:rPr>
              <a:t>shortsightedness</a:t>
            </a:r>
            <a:r>
              <a:rPr lang="en-US" sz="2400" dirty="0">
                <a:solidFill>
                  <a:srgbClr val="32302A"/>
                </a:solidFill>
              </a:rPr>
              <a:t>: </a:t>
            </a:r>
            <a:r>
              <a:rPr lang="en-US" sz="2400" dirty="0" smtClean="0">
                <a:solidFill>
                  <a:srgbClr val="32302A"/>
                </a:solidFill>
              </a:rPr>
              <a:t> bias </a:t>
            </a:r>
            <a:r>
              <a:rPr lang="en-US" sz="2400" dirty="0">
                <a:solidFill>
                  <a:srgbClr val="32302A"/>
                </a:solidFill>
              </a:rPr>
              <a:t>toward adoption of </a:t>
            </a:r>
            <a:r>
              <a:rPr lang="en-US" sz="2400" dirty="0" smtClean="0">
                <a:solidFill>
                  <a:srgbClr val="32302A"/>
                </a:solidFill>
              </a:rPr>
              <a:t>unproductive programs </a:t>
            </a:r>
            <a:r>
              <a:rPr lang="en-US" sz="2400" dirty="0">
                <a:solidFill>
                  <a:srgbClr val="32302A"/>
                </a:solidFill>
              </a:rPr>
              <a:t>providing immediate, highly visible benefits at the expense of difficult-to-identify future </a:t>
            </a:r>
            <a:r>
              <a:rPr lang="en-US" sz="2400" dirty="0" smtClean="0">
                <a:solidFill>
                  <a:srgbClr val="32302A"/>
                </a:solidFill>
              </a:rPr>
              <a:t>costs</a:t>
            </a:r>
            <a:endParaRPr lang="en-US" sz="2400" dirty="0">
              <a:solidFill>
                <a:srgbClr val="32302A"/>
              </a:solidFill>
            </a:endParaRPr>
          </a:p>
          <a:p>
            <a:pPr marL="631825" lvl="1" indent="-231775"/>
            <a:r>
              <a:rPr lang="en-US" sz="2400" b="1" i="1" dirty="0">
                <a:solidFill>
                  <a:srgbClr val="32302A"/>
                </a:solidFill>
              </a:rPr>
              <a:t>special-interest politics</a:t>
            </a:r>
            <a:r>
              <a:rPr lang="en-US" sz="2400" dirty="0">
                <a:solidFill>
                  <a:srgbClr val="32302A"/>
                </a:solidFill>
              </a:rPr>
              <a:t>:  </a:t>
            </a:r>
            <a:r>
              <a:rPr lang="en-US" sz="2400" dirty="0" smtClean="0">
                <a:solidFill>
                  <a:srgbClr val="32302A"/>
                </a:solidFill>
              </a:rPr>
              <a:t>political </a:t>
            </a:r>
            <a:r>
              <a:rPr lang="en-US" sz="2400" dirty="0">
                <a:solidFill>
                  <a:srgbClr val="32302A"/>
                </a:solidFill>
              </a:rPr>
              <a:t>incentives that lead politicians to “trade” favors to interest groups for political contributions to help them win the next election </a:t>
            </a:r>
          </a:p>
          <a:p>
            <a:pPr marL="631825" lvl="1" indent="-231775"/>
            <a:r>
              <a:rPr lang="en-US" sz="2400" b="1" i="1" dirty="0">
                <a:solidFill>
                  <a:srgbClr val="32302A"/>
                </a:solidFill>
              </a:rPr>
              <a:t>rent-seeking and favoritism</a:t>
            </a:r>
            <a:r>
              <a:rPr lang="en-US" sz="2400" dirty="0">
                <a:solidFill>
                  <a:srgbClr val="32302A"/>
                </a:solidFill>
              </a:rPr>
              <a:t>: </a:t>
            </a:r>
            <a:r>
              <a:rPr lang="en-US" sz="2400" dirty="0" smtClean="0">
                <a:solidFill>
                  <a:srgbClr val="32302A"/>
                </a:solidFill>
              </a:rPr>
              <a:t> activities </a:t>
            </a:r>
            <a:r>
              <a:rPr lang="en-US" sz="2400" dirty="0">
                <a:solidFill>
                  <a:srgbClr val="32302A"/>
                </a:solidFill>
              </a:rPr>
              <a:t>that provide favors to some at the expense of others, that encourage people to divert resources away from productive activities and toward lobbying, campaign contributions, </a:t>
            </a:r>
            <a:r>
              <a:rPr lang="en-US" sz="2400" dirty="0" smtClean="0">
                <a:solidFill>
                  <a:srgbClr val="32302A"/>
                </a:solidFill>
              </a:rPr>
              <a:t>&amp; </a:t>
            </a:r>
            <a:r>
              <a:rPr lang="en-US" sz="2400" dirty="0">
                <a:solidFill>
                  <a:srgbClr val="32302A"/>
                </a:solidFill>
              </a:rPr>
              <a:t>other forms of political favor seeking</a:t>
            </a:r>
          </a:p>
        </p:txBody>
      </p:sp>
    </p:spTree>
    <p:extLst>
      <p:ext uri="{BB962C8B-B14F-4D97-AF65-F5344CB8AC3E}">
        <p14:creationId xmlns:p14="http://schemas.microsoft.com/office/powerpoint/2010/main" val="113507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5"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vertical)">
                                      <p:cBhvr>
                                        <p:cTn id="7" dur="500"/>
                                        <p:tgtEl>
                                          <p:spTgt spid="3">
                                            <p:txEl>
                                              <p:pRg st="0" end="0"/>
                                            </p:txEl>
                                          </p:spTgt>
                                        </p:tgtEl>
                                      </p:cBhvr>
                                    </p:animEffect>
                                  </p:childTnLst>
                                </p:cTn>
                              </p:par>
                            </p:childTnLst>
                          </p:cTn>
                        </p:par>
                        <p:par>
                          <p:cTn id="8" fill="hold">
                            <p:stCondLst>
                              <p:cond delay="500"/>
                            </p:stCondLst>
                            <p:childTnLst>
                              <p:par>
                                <p:cTn id="9" presetID="14" presetClass="entr" presetSubtype="5"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randombar(vertical)">
                                      <p:cBhvr>
                                        <p:cTn id="11" dur="500"/>
                                        <p:tgtEl>
                                          <p:spTgt spid="3">
                                            <p:txEl>
                                              <p:pRg st="1" end="1"/>
                                            </p:txEl>
                                          </p:spTgt>
                                        </p:tgtEl>
                                      </p:cBhvr>
                                    </p:animEffect>
                                  </p:childTnLst>
                                </p:cTn>
                              </p:par>
                            </p:childTnLst>
                          </p:cTn>
                        </p:par>
                        <p:par>
                          <p:cTn id="12" fill="hold">
                            <p:stCondLst>
                              <p:cond delay="1000"/>
                            </p:stCondLst>
                            <p:childTnLst>
                              <p:par>
                                <p:cTn id="13" presetID="14" presetClass="entr" presetSubtype="5" fill="hold" grpId="0"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randombar(vertical)">
                                      <p:cBhvr>
                                        <p:cTn id="15" dur="500"/>
                                        <p:tgtEl>
                                          <p:spTgt spid="3">
                                            <p:txEl>
                                              <p:pRg st="2" end="2"/>
                                            </p:txEl>
                                          </p:spTgt>
                                        </p:tgtEl>
                                      </p:cBhvr>
                                    </p:animEffect>
                                  </p:childTnLst>
                                </p:cTn>
                              </p:par>
                            </p:childTnLst>
                          </p:cTn>
                        </p:par>
                        <p:par>
                          <p:cTn id="16" fill="hold">
                            <p:stCondLst>
                              <p:cond delay="1500"/>
                            </p:stCondLst>
                            <p:childTnLst>
                              <p:par>
                                <p:cTn id="17" presetID="14" presetClass="entr" presetSubtype="5" fill="hold" grpId="0"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randombar(vertical)">
                                      <p:cBhvr>
                                        <p:cTn id="19"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91440" y="1568064"/>
            <a:ext cx="8932985" cy="4318431"/>
          </a:xfrm>
          <a:prstGeom prst="roundRect">
            <a:avLst>
              <a:gd name="adj" fmla="val 3590"/>
            </a:avLst>
          </a:prstGeom>
          <a:solidFill>
            <a:schemeClr val="bg1"/>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19569" y="484632"/>
            <a:ext cx="8904855" cy="835763"/>
          </a:xfrm>
        </p:spPr>
        <p:txBody>
          <a:bodyPr/>
          <a:lstStyle/>
          <a:p>
            <a:r>
              <a:rPr lang="en-US" dirty="0"/>
              <a:t>Politics and Economics</a:t>
            </a:r>
          </a:p>
        </p:txBody>
      </p:sp>
      <p:sp>
        <p:nvSpPr>
          <p:cNvPr id="3" name="Content Placeholder 2"/>
          <p:cNvSpPr>
            <a:spLocks noGrp="1"/>
          </p:cNvSpPr>
          <p:nvPr>
            <p:ph idx="1"/>
          </p:nvPr>
        </p:nvSpPr>
        <p:spPr>
          <a:xfrm>
            <a:off x="140675" y="1530707"/>
            <a:ext cx="8883750" cy="4097642"/>
          </a:xfrm>
        </p:spPr>
        <p:txBody>
          <a:bodyPr/>
          <a:lstStyle/>
          <a:p>
            <a:pPr marL="231775" indent="-231775"/>
            <a:r>
              <a:rPr lang="en-US" sz="2600" dirty="0">
                <a:solidFill>
                  <a:srgbClr val="32302A"/>
                </a:solidFill>
              </a:rPr>
              <a:t>Achievement and maintenance of political power often conflict with sound economics.</a:t>
            </a:r>
          </a:p>
          <a:p>
            <a:pPr marL="231775" indent="-231775"/>
            <a:r>
              <a:rPr lang="en-US" sz="2600" dirty="0">
                <a:solidFill>
                  <a:srgbClr val="32302A"/>
                </a:solidFill>
              </a:rPr>
              <a:t>In recent decades, a wide variety of political processes have generated moves toward economic institutions more consistent with prosperity. </a:t>
            </a:r>
          </a:p>
          <a:p>
            <a:pPr marL="231775" indent="-231775"/>
            <a:r>
              <a:rPr lang="en-US" sz="2600" dirty="0">
                <a:solidFill>
                  <a:srgbClr val="32302A"/>
                </a:solidFill>
              </a:rPr>
              <a:t>Economists do not fully understand the linkage </a:t>
            </a:r>
            <a:r>
              <a:rPr lang="en-US" sz="2600" dirty="0" smtClean="0">
                <a:solidFill>
                  <a:srgbClr val="32302A"/>
                </a:solidFill>
              </a:rPr>
              <a:t>between political </a:t>
            </a:r>
            <a:r>
              <a:rPr lang="en-US" sz="2600" dirty="0">
                <a:solidFill>
                  <a:srgbClr val="32302A"/>
                </a:solidFill>
              </a:rPr>
              <a:t>decision-making and the adoption of </a:t>
            </a:r>
            <a:r>
              <a:rPr lang="en-US" sz="2600" dirty="0" smtClean="0">
                <a:solidFill>
                  <a:srgbClr val="32302A"/>
                </a:solidFill>
              </a:rPr>
              <a:t>economic reforms </a:t>
            </a:r>
            <a:r>
              <a:rPr lang="en-US" sz="2600" dirty="0">
                <a:solidFill>
                  <a:srgbClr val="32302A"/>
                </a:solidFill>
              </a:rPr>
              <a:t>consistent with growth and prosperity. </a:t>
            </a:r>
          </a:p>
          <a:p>
            <a:pPr marL="631825" lvl="1" indent="-231775"/>
            <a:r>
              <a:rPr lang="en-US" dirty="0">
                <a:solidFill>
                  <a:srgbClr val="32302A"/>
                </a:solidFill>
              </a:rPr>
              <a:t>This is a subject of current research that </a:t>
            </a:r>
            <a:r>
              <a:rPr lang="en-US" dirty="0" smtClean="0">
                <a:solidFill>
                  <a:srgbClr val="32302A"/>
                </a:solidFill>
              </a:rPr>
              <a:t>will </a:t>
            </a:r>
            <a:r>
              <a:rPr lang="en-US" dirty="0">
                <a:solidFill>
                  <a:srgbClr val="32302A"/>
                </a:solidFill>
              </a:rPr>
              <a:t>enrich the future study of economics.</a:t>
            </a:r>
          </a:p>
        </p:txBody>
      </p:sp>
    </p:spTree>
    <p:extLst>
      <p:ext uri="{BB962C8B-B14F-4D97-AF65-F5344CB8AC3E}">
        <p14:creationId xmlns:p14="http://schemas.microsoft.com/office/powerpoint/2010/main" val="3362687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par>
                          <p:cTn id="8" fill="hold">
                            <p:stCondLst>
                              <p:cond delay="500"/>
                            </p:stCondLst>
                            <p:childTnLst>
                              <p:par>
                                <p:cTn id="9" presetID="14" presetClass="entr" presetSubtype="10" fill="hold"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1" dur="500"/>
                                        <p:tgtEl>
                                          <p:spTgt spid="3">
                                            <p:txEl>
                                              <p:pRg st="1" end="1"/>
                                            </p:txEl>
                                          </p:spTgt>
                                        </p:tgtEl>
                                      </p:cBhvr>
                                    </p:animEffect>
                                  </p:childTnLst>
                                </p:cTn>
                              </p:par>
                            </p:childTnLst>
                          </p:cTn>
                        </p:par>
                        <p:par>
                          <p:cTn id="12" fill="hold">
                            <p:stCondLst>
                              <p:cond delay="1000"/>
                            </p:stCondLst>
                            <p:childTnLst>
                              <p:par>
                                <p:cTn id="13" presetID="14" presetClass="entr" presetSubtype="10" fill="hold"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5" dur="500"/>
                                        <p:tgtEl>
                                          <p:spTgt spid="3">
                                            <p:txEl>
                                              <p:pRg st="2" end="2"/>
                                            </p:txEl>
                                          </p:spTgt>
                                        </p:tgtEl>
                                      </p:cBhvr>
                                    </p:animEffect>
                                  </p:childTnLst>
                                </p:cTn>
                              </p:par>
                            </p:childTnLst>
                          </p:cTn>
                        </p:par>
                        <p:par>
                          <p:cTn id="16" fill="hold">
                            <p:stCondLst>
                              <p:cond delay="1500"/>
                            </p:stCondLst>
                            <p:childTnLst>
                              <p:par>
                                <p:cTn id="17" presetID="14" presetClass="entr" presetSubtype="10" fill="hold"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randombar(horizontal)">
                                      <p:cBhvr>
                                        <p:cTn id="19"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Questions for Thought:</a:t>
            </a:r>
            <a:br>
              <a:rPr lang="en-US" dirty="0"/>
            </a:br>
            <a:endParaRPr lang="en-US" dirty="0"/>
          </a:p>
        </p:txBody>
      </p:sp>
      <p:sp>
        <p:nvSpPr>
          <p:cNvPr id="5" name="Content Placeholder 4"/>
          <p:cNvSpPr>
            <a:spLocks noGrp="1"/>
          </p:cNvSpPr>
          <p:nvPr>
            <p:ph idx="1"/>
          </p:nvPr>
        </p:nvSpPr>
        <p:spPr>
          <a:xfrm>
            <a:off x="140675" y="1565620"/>
            <a:ext cx="8941332" cy="4403479"/>
          </a:xfrm>
        </p:spPr>
        <p:txBody>
          <a:bodyPr/>
          <a:lstStyle/>
          <a:p>
            <a:pPr marL="341313" indent="-341313">
              <a:buAutoNum type="arabicPeriod"/>
            </a:pPr>
            <a:r>
              <a:rPr lang="en-US" sz="2500" dirty="0" smtClean="0">
                <a:solidFill>
                  <a:srgbClr val="32302A"/>
                </a:solidFill>
              </a:rPr>
              <a:t>How </a:t>
            </a:r>
            <a:r>
              <a:rPr lang="en-US" sz="2500" dirty="0">
                <a:solidFill>
                  <a:srgbClr val="32302A"/>
                </a:solidFill>
              </a:rPr>
              <a:t>do the income levels and growth rates of countries with institutions and policies more consistent with economic freedom compare with those that are less free? Is this surprising?  Why or why not? </a:t>
            </a:r>
            <a:endParaRPr lang="en-US" sz="2500" dirty="0" smtClean="0">
              <a:solidFill>
                <a:srgbClr val="32302A"/>
              </a:solidFill>
            </a:endParaRPr>
          </a:p>
          <a:p>
            <a:pPr marL="341313" indent="-341313">
              <a:buAutoNum type="arabicPeriod"/>
            </a:pPr>
            <a:r>
              <a:rPr lang="en-US" sz="2500" dirty="0" smtClean="0">
                <a:solidFill>
                  <a:srgbClr val="32302A"/>
                </a:solidFill>
              </a:rPr>
              <a:t>From </a:t>
            </a:r>
            <a:r>
              <a:rPr lang="en-US" sz="2500" dirty="0">
                <a:solidFill>
                  <a:srgbClr val="32302A"/>
                </a:solidFill>
              </a:rPr>
              <a:t>the viewpoint of economic growth, why is the legal structure of a country important? What are some of the key attributes of a legal system that will encourage economic growth.</a:t>
            </a:r>
          </a:p>
          <a:p>
            <a:pPr marL="341313" indent="-341313">
              <a:buAutoNum type="arabicPeriod"/>
            </a:pPr>
            <a:r>
              <a:rPr lang="en-US" sz="2500" dirty="0" smtClean="0">
                <a:solidFill>
                  <a:srgbClr val="32302A"/>
                </a:solidFill>
              </a:rPr>
              <a:t>The </a:t>
            </a:r>
            <a:r>
              <a:rPr lang="en-US" sz="2500" dirty="0">
                <a:solidFill>
                  <a:srgbClr val="32302A"/>
                </a:solidFill>
              </a:rPr>
              <a:t>fastest growing economies during the past quarter of a century were generally poor in 1990. Is this surprising? Why or why not? </a:t>
            </a:r>
          </a:p>
        </p:txBody>
      </p:sp>
    </p:spTree>
    <p:extLst>
      <p:ext uri="{BB962C8B-B14F-4D97-AF65-F5344CB8AC3E}">
        <p14:creationId xmlns:p14="http://schemas.microsoft.com/office/powerpoint/2010/main" val="1010470663"/>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Questions for Thought:</a:t>
            </a:r>
            <a:br>
              <a:rPr lang="en-US" dirty="0"/>
            </a:br>
            <a:endParaRPr lang="en-US" dirty="0"/>
          </a:p>
        </p:txBody>
      </p:sp>
      <p:sp>
        <p:nvSpPr>
          <p:cNvPr id="5" name="Content Placeholder 4"/>
          <p:cNvSpPr>
            <a:spLocks noGrp="1"/>
          </p:cNvSpPr>
          <p:nvPr>
            <p:ph idx="1"/>
          </p:nvPr>
        </p:nvSpPr>
        <p:spPr>
          <a:xfrm>
            <a:off x="140675" y="1565620"/>
            <a:ext cx="8941332" cy="4403479"/>
          </a:xfrm>
        </p:spPr>
        <p:txBody>
          <a:bodyPr/>
          <a:lstStyle/>
          <a:p>
            <a:pPr marL="347663" indent="-347663">
              <a:buNone/>
            </a:pPr>
            <a:r>
              <a:rPr lang="en-US" sz="2600" dirty="0">
                <a:solidFill>
                  <a:srgbClr val="32302A"/>
                </a:solidFill>
              </a:rPr>
              <a:t>4. (a) When property rights are well defined </a:t>
            </a:r>
            <a:r>
              <a:rPr lang="en-US" sz="2600" dirty="0" smtClean="0">
                <a:solidFill>
                  <a:srgbClr val="32302A"/>
                </a:solidFill>
              </a:rPr>
              <a:t>and enforced</a:t>
            </a:r>
            <a:r>
              <a:rPr lang="en-US" sz="2600" dirty="0">
                <a:solidFill>
                  <a:srgbClr val="32302A"/>
                </a:solidFill>
              </a:rPr>
              <a:t>, </a:t>
            </a:r>
            <a:r>
              <a:rPr lang="en-US" sz="2600" dirty="0" smtClean="0">
                <a:solidFill>
                  <a:srgbClr val="32302A"/>
                </a:solidFill>
              </a:rPr>
              <a:t>what </a:t>
            </a:r>
            <a:br>
              <a:rPr lang="en-US" sz="2600" dirty="0" smtClean="0">
                <a:solidFill>
                  <a:srgbClr val="32302A"/>
                </a:solidFill>
              </a:rPr>
            </a:br>
            <a:r>
              <a:rPr lang="en-US" sz="2600" dirty="0" smtClean="0">
                <a:solidFill>
                  <a:srgbClr val="32302A"/>
                </a:solidFill>
              </a:rPr>
              <a:t>     determines </a:t>
            </a:r>
            <a:r>
              <a:rPr lang="en-US" sz="2600" dirty="0">
                <a:solidFill>
                  <a:srgbClr val="32302A"/>
                </a:solidFill>
              </a:rPr>
              <a:t>if an </a:t>
            </a:r>
            <a:r>
              <a:rPr lang="en-US" sz="2600" dirty="0" smtClean="0">
                <a:solidFill>
                  <a:srgbClr val="32302A"/>
                </a:solidFill>
              </a:rPr>
              <a:t>exchange will </a:t>
            </a:r>
            <a:r>
              <a:rPr lang="en-US" sz="2600" dirty="0">
                <a:solidFill>
                  <a:srgbClr val="32302A"/>
                </a:solidFill>
              </a:rPr>
              <a:t>take place in a </a:t>
            </a:r>
            <a:r>
              <a:rPr lang="en-US" sz="2600" dirty="0" smtClean="0">
                <a:solidFill>
                  <a:srgbClr val="32302A"/>
                </a:solidFill>
              </a:rPr>
              <a:t>market </a:t>
            </a:r>
            <a:br>
              <a:rPr lang="en-US" sz="2600" dirty="0" smtClean="0">
                <a:solidFill>
                  <a:srgbClr val="32302A"/>
                </a:solidFill>
              </a:rPr>
            </a:br>
            <a:r>
              <a:rPr lang="en-US" sz="2600" dirty="0" smtClean="0">
                <a:solidFill>
                  <a:srgbClr val="32302A"/>
                </a:solidFill>
              </a:rPr>
              <a:t>     economy</a:t>
            </a:r>
            <a:r>
              <a:rPr lang="en-US" sz="2600" dirty="0">
                <a:solidFill>
                  <a:srgbClr val="32302A"/>
                </a:solidFill>
              </a:rPr>
              <a:t>? </a:t>
            </a:r>
            <a:br>
              <a:rPr lang="en-US" sz="2600" dirty="0">
                <a:solidFill>
                  <a:srgbClr val="32302A"/>
                </a:solidFill>
              </a:rPr>
            </a:br>
            <a:r>
              <a:rPr lang="en-US" sz="2600" dirty="0">
                <a:solidFill>
                  <a:srgbClr val="32302A"/>
                </a:solidFill>
              </a:rPr>
              <a:t>(b) When political decisions are </a:t>
            </a:r>
            <a:r>
              <a:rPr lang="en-US" sz="2600" dirty="0" smtClean="0">
                <a:solidFill>
                  <a:srgbClr val="32302A"/>
                </a:solidFill>
              </a:rPr>
              <a:t>made democratically</a:t>
            </a:r>
            <a:r>
              <a:rPr lang="en-US" sz="2600" dirty="0">
                <a:solidFill>
                  <a:srgbClr val="32302A"/>
                </a:solidFill>
              </a:rPr>
              <a:t>, what </a:t>
            </a:r>
            <a:r>
              <a:rPr lang="en-US" sz="2600" dirty="0" smtClean="0">
                <a:solidFill>
                  <a:srgbClr val="32302A"/>
                </a:solidFill>
              </a:rPr>
              <a:t/>
            </a:r>
            <a:br>
              <a:rPr lang="en-US" sz="2600" dirty="0" smtClean="0">
                <a:solidFill>
                  <a:srgbClr val="32302A"/>
                </a:solidFill>
              </a:rPr>
            </a:br>
            <a:r>
              <a:rPr lang="en-US" sz="2600" dirty="0" smtClean="0">
                <a:solidFill>
                  <a:srgbClr val="32302A"/>
                </a:solidFill>
              </a:rPr>
              <a:t>      determines whether a </a:t>
            </a:r>
            <a:r>
              <a:rPr lang="en-US" sz="2600" dirty="0">
                <a:solidFill>
                  <a:srgbClr val="32302A"/>
                </a:solidFill>
              </a:rPr>
              <a:t>political action will be undertaken? </a:t>
            </a:r>
          </a:p>
          <a:p>
            <a:pPr marL="347663" indent="-347663">
              <a:buNone/>
            </a:pPr>
            <a:endParaRPr lang="en-US" sz="1000" dirty="0" smtClean="0">
              <a:solidFill>
                <a:srgbClr val="32302A"/>
              </a:solidFill>
            </a:endParaRPr>
          </a:p>
          <a:p>
            <a:pPr marL="347663" indent="-347663">
              <a:buNone/>
            </a:pPr>
            <a:r>
              <a:rPr lang="en-US" sz="2600" dirty="0" smtClean="0">
                <a:solidFill>
                  <a:srgbClr val="32302A"/>
                </a:solidFill>
              </a:rPr>
              <a:t>5. Is </a:t>
            </a:r>
            <a:r>
              <a:rPr lang="en-US" sz="2600" dirty="0">
                <a:solidFill>
                  <a:srgbClr val="32302A"/>
                </a:solidFill>
              </a:rPr>
              <a:t>the difference in the structure of incentives accompanying markets and that of democratic political decision making important? Explain.</a:t>
            </a:r>
          </a:p>
        </p:txBody>
      </p:sp>
    </p:spTree>
    <p:extLst>
      <p:ext uri="{BB962C8B-B14F-4D97-AF65-F5344CB8AC3E}">
        <p14:creationId xmlns:p14="http://schemas.microsoft.com/office/powerpoint/2010/main" val="330863273"/>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Questions for Thought:</a:t>
            </a:r>
            <a:br>
              <a:rPr lang="en-US" dirty="0"/>
            </a:br>
            <a:endParaRPr lang="en-US" dirty="0"/>
          </a:p>
        </p:txBody>
      </p:sp>
      <p:sp>
        <p:nvSpPr>
          <p:cNvPr id="5" name="Content Placeholder 4"/>
          <p:cNvSpPr>
            <a:spLocks noGrp="1"/>
          </p:cNvSpPr>
          <p:nvPr>
            <p:ph idx="1"/>
          </p:nvPr>
        </p:nvSpPr>
        <p:spPr>
          <a:xfrm>
            <a:off x="140675" y="1565620"/>
            <a:ext cx="8941332" cy="4403479"/>
          </a:xfrm>
        </p:spPr>
        <p:txBody>
          <a:bodyPr/>
          <a:lstStyle/>
          <a:p>
            <a:pPr marL="347663" indent="-347663">
              <a:buNone/>
            </a:pPr>
            <a:r>
              <a:rPr lang="en-US" sz="2600" dirty="0" smtClean="0">
                <a:solidFill>
                  <a:srgbClr val="32302A"/>
                </a:solidFill>
              </a:rPr>
              <a:t>6. (a) Do </a:t>
            </a:r>
            <a:r>
              <a:rPr lang="en-US" sz="2600" dirty="0">
                <a:solidFill>
                  <a:srgbClr val="32302A"/>
                </a:solidFill>
              </a:rPr>
              <a:t>we count on majority rule to </a:t>
            </a:r>
            <a:r>
              <a:rPr lang="en-US" sz="2600" dirty="0" smtClean="0">
                <a:solidFill>
                  <a:srgbClr val="32302A"/>
                </a:solidFill>
              </a:rPr>
              <a:t>protect civil </a:t>
            </a:r>
            <a:r>
              <a:rPr lang="en-US" sz="2600" dirty="0">
                <a:solidFill>
                  <a:srgbClr val="32302A"/>
                </a:solidFill>
              </a:rPr>
              <a:t>liberties such </a:t>
            </a:r>
            <a:r>
              <a:rPr lang="en-US" sz="2600" dirty="0" smtClean="0">
                <a:solidFill>
                  <a:srgbClr val="32302A"/>
                </a:solidFill>
              </a:rPr>
              <a:t/>
            </a:r>
            <a:br>
              <a:rPr lang="en-US" sz="2600" dirty="0" smtClean="0">
                <a:solidFill>
                  <a:srgbClr val="32302A"/>
                </a:solidFill>
              </a:rPr>
            </a:br>
            <a:r>
              <a:rPr lang="en-US" sz="2600" dirty="0" smtClean="0">
                <a:solidFill>
                  <a:srgbClr val="32302A"/>
                </a:solidFill>
              </a:rPr>
              <a:t>     as </a:t>
            </a:r>
            <a:r>
              <a:rPr lang="en-US" sz="2600" dirty="0">
                <a:solidFill>
                  <a:srgbClr val="32302A"/>
                </a:solidFill>
              </a:rPr>
              <a:t>the right to free speech, freedom of the press, the right </a:t>
            </a:r>
            <a:r>
              <a:rPr lang="en-US" sz="2600" dirty="0" smtClean="0">
                <a:solidFill>
                  <a:srgbClr val="32302A"/>
                </a:solidFill>
              </a:rPr>
              <a:t/>
            </a:r>
            <a:br>
              <a:rPr lang="en-US" sz="2600" dirty="0" smtClean="0">
                <a:solidFill>
                  <a:srgbClr val="32302A"/>
                </a:solidFill>
              </a:rPr>
            </a:br>
            <a:r>
              <a:rPr lang="en-US" sz="2600" dirty="0" smtClean="0">
                <a:solidFill>
                  <a:srgbClr val="32302A"/>
                </a:solidFill>
              </a:rPr>
              <a:t>     to assembly</a:t>
            </a:r>
            <a:r>
              <a:rPr lang="en-US" sz="2600" dirty="0">
                <a:solidFill>
                  <a:srgbClr val="32302A"/>
                </a:solidFill>
              </a:rPr>
              <a:t>, and religious freedom</a:t>
            </a:r>
            <a:r>
              <a:rPr lang="en-US" sz="2600" dirty="0" smtClean="0">
                <a:solidFill>
                  <a:srgbClr val="32302A"/>
                </a:solidFill>
              </a:rPr>
              <a:t>? </a:t>
            </a:r>
            <a:br>
              <a:rPr lang="en-US" sz="2600" dirty="0" smtClean="0">
                <a:solidFill>
                  <a:srgbClr val="32302A"/>
                </a:solidFill>
              </a:rPr>
            </a:br>
            <a:r>
              <a:rPr lang="en-US" sz="2600" dirty="0" smtClean="0">
                <a:solidFill>
                  <a:srgbClr val="32302A"/>
                </a:solidFill>
              </a:rPr>
              <a:t>(b) Should </a:t>
            </a:r>
            <a:r>
              <a:rPr lang="en-US" sz="2600" dirty="0">
                <a:solidFill>
                  <a:srgbClr val="32302A"/>
                </a:solidFill>
              </a:rPr>
              <a:t>we count on majority rule to defend economic </a:t>
            </a:r>
            <a:r>
              <a:rPr lang="en-US" sz="2600" dirty="0" smtClean="0">
                <a:solidFill>
                  <a:srgbClr val="32302A"/>
                </a:solidFill>
              </a:rPr>
              <a:t/>
            </a:r>
            <a:br>
              <a:rPr lang="en-US" sz="2600" dirty="0" smtClean="0">
                <a:solidFill>
                  <a:srgbClr val="32302A"/>
                </a:solidFill>
              </a:rPr>
            </a:br>
            <a:r>
              <a:rPr lang="en-US" sz="2600" dirty="0" smtClean="0">
                <a:solidFill>
                  <a:srgbClr val="32302A"/>
                </a:solidFill>
              </a:rPr>
              <a:t>      rights </a:t>
            </a:r>
            <a:r>
              <a:rPr lang="en-US" sz="2600" dirty="0">
                <a:solidFill>
                  <a:srgbClr val="32302A"/>
                </a:solidFill>
              </a:rPr>
              <a:t>like protection of one’s property, freedom to trade, </a:t>
            </a:r>
            <a:r>
              <a:rPr lang="en-US" sz="2600" dirty="0" smtClean="0">
                <a:solidFill>
                  <a:srgbClr val="32302A"/>
                </a:solidFill>
              </a:rPr>
              <a:t/>
            </a:r>
            <a:br>
              <a:rPr lang="en-US" sz="2600" dirty="0" smtClean="0">
                <a:solidFill>
                  <a:srgbClr val="32302A"/>
                </a:solidFill>
              </a:rPr>
            </a:br>
            <a:r>
              <a:rPr lang="en-US" sz="2600" dirty="0" smtClean="0">
                <a:solidFill>
                  <a:srgbClr val="32302A"/>
                </a:solidFill>
              </a:rPr>
              <a:t>      and </a:t>
            </a:r>
            <a:r>
              <a:rPr lang="en-US" sz="2600" dirty="0">
                <a:solidFill>
                  <a:srgbClr val="32302A"/>
                </a:solidFill>
              </a:rPr>
              <a:t>the freedom </a:t>
            </a:r>
            <a:r>
              <a:rPr lang="en-US" sz="2600" dirty="0" smtClean="0">
                <a:solidFill>
                  <a:srgbClr val="32302A"/>
                </a:solidFill>
              </a:rPr>
              <a:t>to </a:t>
            </a:r>
            <a:r>
              <a:rPr lang="en-US" sz="2600" dirty="0">
                <a:solidFill>
                  <a:srgbClr val="32302A"/>
                </a:solidFill>
              </a:rPr>
              <a:t>compete</a:t>
            </a:r>
            <a:r>
              <a:rPr lang="en-US" sz="2600" dirty="0" smtClean="0">
                <a:solidFill>
                  <a:srgbClr val="32302A"/>
                </a:solidFill>
              </a:rPr>
              <a:t>?</a:t>
            </a:r>
            <a:br>
              <a:rPr lang="en-US" sz="2600" dirty="0" smtClean="0">
                <a:solidFill>
                  <a:srgbClr val="32302A"/>
                </a:solidFill>
              </a:rPr>
            </a:br>
            <a:r>
              <a:rPr lang="en-US" sz="1000" dirty="0" smtClean="0">
                <a:solidFill>
                  <a:srgbClr val="32302A"/>
                </a:solidFill>
              </a:rPr>
              <a:t> </a:t>
            </a:r>
            <a:r>
              <a:rPr lang="en-US" sz="2600" dirty="0">
                <a:solidFill>
                  <a:srgbClr val="32302A"/>
                </a:solidFill>
              </a:rPr>
              <a:t/>
            </a:r>
            <a:br>
              <a:rPr lang="en-US" sz="2600" dirty="0">
                <a:solidFill>
                  <a:srgbClr val="32302A"/>
                </a:solidFill>
              </a:rPr>
            </a:br>
            <a:r>
              <a:rPr lang="en-US" sz="2600" dirty="0" smtClean="0">
                <a:solidFill>
                  <a:srgbClr val="32302A"/>
                </a:solidFill>
              </a:rPr>
              <a:t>      Discuss </a:t>
            </a:r>
            <a:r>
              <a:rPr lang="en-US" sz="2600" dirty="0">
                <a:solidFill>
                  <a:srgbClr val="32302A"/>
                </a:solidFill>
              </a:rPr>
              <a:t>each of these questions.</a:t>
            </a:r>
          </a:p>
        </p:txBody>
      </p:sp>
    </p:spTree>
    <p:extLst>
      <p:ext uri="{BB962C8B-B14F-4D97-AF65-F5344CB8AC3E}">
        <p14:creationId xmlns:p14="http://schemas.microsoft.com/office/powerpoint/2010/main" val="29938859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91440" y="822961"/>
            <a:ext cx="8932985" cy="5093209"/>
          </a:xfrm>
          <a:prstGeom prst="roundRect">
            <a:avLst>
              <a:gd name="adj" fmla="val 3590"/>
            </a:avLst>
          </a:prstGeom>
          <a:solidFill>
            <a:schemeClr val="bg1"/>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19569" y="128079"/>
            <a:ext cx="8904855" cy="667450"/>
          </a:xfrm>
        </p:spPr>
        <p:txBody>
          <a:bodyPr/>
          <a:lstStyle/>
          <a:p>
            <a:r>
              <a:rPr lang="en-US" dirty="0" smtClean="0"/>
              <a:t>Cross-Country Differences </a:t>
            </a:r>
            <a:r>
              <a:rPr lang="en-US" dirty="0"/>
              <a:t>in Income</a:t>
            </a:r>
          </a:p>
        </p:txBody>
      </p:sp>
      <p:sp>
        <p:nvSpPr>
          <p:cNvPr id="3" name="Content Placeholder 2"/>
          <p:cNvSpPr>
            <a:spLocks noGrp="1"/>
          </p:cNvSpPr>
          <p:nvPr>
            <p:ph idx="1"/>
          </p:nvPr>
        </p:nvSpPr>
        <p:spPr>
          <a:xfrm>
            <a:off x="140675" y="868682"/>
            <a:ext cx="8883750" cy="4498846"/>
          </a:xfrm>
        </p:spPr>
        <p:txBody>
          <a:bodyPr/>
          <a:lstStyle/>
          <a:p>
            <a:pPr marL="231775" indent="-231775"/>
            <a:r>
              <a:rPr lang="en-US" sz="2600" dirty="0">
                <a:solidFill>
                  <a:srgbClr val="32302A"/>
                </a:solidFill>
              </a:rPr>
              <a:t>The following slide highlights the 2007 per person income </a:t>
            </a:r>
            <a:r>
              <a:rPr lang="en-US" sz="2600" dirty="0" smtClean="0">
                <a:solidFill>
                  <a:srgbClr val="32302A"/>
                </a:solidFill>
              </a:rPr>
              <a:t/>
            </a:r>
            <a:br>
              <a:rPr lang="en-US" sz="2600" dirty="0" smtClean="0">
                <a:solidFill>
                  <a:srgbClr val="32302A"/>
                </a:solidFill>
              </a:rPr>
            </a:br>
            <a:r>
              <a:rPr lang="en-US" sz="2600" dirty="0" smtClean="0">
                <a:solidFill>
                  <a:srgbClr val="32302A"/>
                </a:solidFill>
              </a:rPr>
              <a:t>for </a:t>
            </a:r>
            <a:r>
              <a:rPr lang="en-US" sz="2600" dirty="0">
                <a:solidFill>
                  <a:srgbClr val="32302A"/>
                </a:solidFill>
              </a:rPr>
              <a:t>various high, middle and </a:t>
            </a:r>
            <a:r>
              <a:rPr lang="en-US" sz="2600" dirty="0" smtClean="0">
                <a:solidFill>
                  <a:srgbClr val="32302A"/>
                </a:solidFill>
              </a:rPr>
              <a:t>low-income </a:t>
            </a:r>
            <a:r>
              <a:rPr lang="en-US" sz="2600" dirty="0">
                <a:solidFill>
                  <a:srgbClr val="32302A"/>
                </a:solidFill>
              </a:rPr>
              <a:t>countries.</a:t>
            </a:r>
          </a:p>
          <a:p>
            <a:pPr marL="231775" indent="-231775"/>
            <a:r>
              <a:rPr lang="en-US" sz="2600" dirty="0">
                <a:solidFill>
                  <a:srgbClr val="32302A"/>
                </a:solidFill>
              </a:rPr>
              <a:t>The incomes in Norway, the US, and Hong Kong </a:t>
            </a:r>
            <a:r>
              <a:rPr lang="en-US" sz="2600" dirty="0" smtClean="0">
                <a:solidFill>
                  <a:srgbClr val="32302A"/>
                </a:solidFill>
              </a:rPr>
              <a:t>are </a:t>
            </a:r>
            <a:r>
              <a:rPr lang="en-US" sz="2600" dirty="0">
                <a:solidFill>
                  <a:srgbClr val="32302A"/>
                </a:solidFill>
              </a:rPr>
              <a:t>the highest in the world, in excess of $39,000. </a:t>
            </a:r>
          </a:p>
          <a:p>
            <a:pPr marL="231775" indent="-231775"/>
            <a:r>
              <a:rPr lang="en-US" sz="2600" dirty="0">
                <a:solidFill>
                  <a:srgbClr val="32302A"/>
                </a:solidFill>
              </a:rPr>
              <a:t>The per-person income in high-income countries is about </a:t>
            </a:r>
            <a:r>
              <a:rPr lang="en-US" sz="2600" dirty="0" smtClean="0">
                <a:solidFill>
                  <a:srgbClr val="32302A"/>
                </a:solidFill>
              </a:rPr>
              <a:t/>
            </a:r>
            <a:br>
              <a:rPr lang="en-US" sz="2600" dirty="0" smtClean="0">
                <a:solidFill>
                  <a:srgbClr val="32302A"/>
                </a:solidFill>
              </a:rPr>
            </a:br>
            <a:r>
              <a:rPr lang="en-US" sz="2600" dirty="0" smtClean="0">
                <a:solidFill>
                  <a:srgbClr val="32302A"/>
                </a:solidFill>
              </a:rPr>
              <a:t>50 </a:t>
            </a:r>
            <a:r>
              <a:rPr lang="en-US" sz="2600" dirty="0">
                <a:solidFill>
                  <a:srgbClr val="32302A"/>
                </a:solidFill>
              </a:rPr>
              <a:t>times the figure for the countries with the lowest incomes. </a:t>
            </a:r>
          </a:p>
          <a:p>
            <a:pPr marL="231775" indent="-231775"/>
            <a:r>
              <a:rPr lang="en-US" sz="2600" dirty="0">
                <a:solidFill>
                  <a:srgbClr val="32302A"/>
                </a:solidFill>
              </a:rPr>
              <a:t>The incomes of less-developed countries will be understated because GDP figures generally omit household production.  </a:t>
            </a:r>
          </a:p>
          <a:p>
            <a:pPr marL="631825" lvl="1" indent="-231775"/>
            <a:r>
              <a:rPr lang="en-US" dirty="0">
                <a:solidFill>
                  <a:srgbClr val="32302A"/>
                </a:solidFill>
              </a:rPr>
              <a:t>Even after making some allowance for this, it is clear that the income differences between the high and low-income countries are huge.</a:t>
            </a:r>
          </a:p>
        </p:txBody>
      </p:sp>
    </p:spTree>
    <p:extLst>
      <p:ext uri="{BB962C8B-B14F-4D97-AF65-F5344CB8AC3E}">
        <p14:creationId xmlns:p14="http://schemas.microsoft.com/office/powerpoint/2010/main" val="5621896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37"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outVertical)">
                                      <p:cBhvr>
                                        <p:cTn id="7" dur="500"/>
                                        <p:tgtEl>
                                          <p:spTgt spid="3">
                                            <p:txEl>
                                              <p:pRg st="0" end="0"/>
                                            </p:txEl>
                                          </p:spTgt>
                                        </p:tgtEl>
                                      </p:cBhvr>
                                    </p:animEffect>
                                  </p:childTnLst>
                                </p:cTn>
                              </p:par>
                            </p:childTnLst>
                          </p:cTn>
                        </p:par>
                        <p:par>
                          <p:cTn id="8" fill="hold">
                            <p:stCondLst>
                              <p:cond delay="500"/>
                            </p:stCondLst>
                            <p:childTnLst>
                              <p:par>
                                <p:cTn id="9" presetID="16" presetClass="entr" presetSubtype="37" fill="hold"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barn(outVertical)">
                                      <p:cBhvr>
                                        <p:cTn id="11" dur="500"/>
                                        <p:tgtEl>
                                          <p:spTgt spid="3">
                                            <p:txEl>
                                              <p:pRg st="1" end="1"/>
                                            </p:txEl>
                                          </p:spTgt>
                                        </p:tgtEl>
                                      </p:cBhvr>
                                    </p:animEffect>
                                  </p:childTnLst>
                                </p:cTn>
                              </p:par>
                            </p:childTnLst>
                          </p:cTn>
                        </p:par>
                        <p:par>
                          <p:cTn id="12" fill="hold">
                            <p:stCondLst>
                              <p:cond delay="1000"/>
                            </p:stCondLst>
                            <p:childTnLst>
                              <p:par>
                                <p:cTn id="13" presetID="16" presetClass="entr" presetSubtype="37" fill="hold"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barn(outVertical)">
                                      <p:cBhvr>
                                        <p:cTn id="15" dur="500"/>
                                        <p:tgtEl>
                                          <p:spTgt spid="3">
                                            <p:txEl>
                                              <p:pRg st="2" end="2"/>
                                            </p:txEl>
                                          </p:spTgt>
                                        </p:tgtEl>
                                      </p:cBhvr>
                                    </p:animEffect>
                                  </p:childTnLst>
                                </p:cTn>
                              </p:par>
                            </p:childTnLst>
                          </p:cTn>
                        </p:par>
                        <p:par>
                          <p:cTn id="16" fill="hold">
                            <p:stCondLst>
                              <p:cond delay="1500"/>
                            </p:stCondLst>
                            <p:childTnLst>
                              <p:par>
                                <p:cTn id="17" presetID="16" presetClass="entr" presetSubtype="37" fill="hold"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barn(outVertical)">
                                      <p:cBhvr>
                                        <p:cTn id="19" dur="500"/>
                                        <p:tgtEl>
                                          <p:spTgt spid="3">
                                            <p:txEl>
                                              <p:pRg st="3" end="3"/>
                                            </p:txEl>
                                          </p:spTgt>
                                        </p:tgtEl>
                                      </p:cBhvr>
                                    </p:animEffect>
                                  </p:childTnLst>
                                </p:cTn>
                              </p:par>
                            </p:childTnLst>
                          </p:cTn>
                        </p:par>
                        <p:par>
                          <p:cTn id="20" fill="hold">
                            <p:stCondLst>
                              <p:cond delay="2000"/>
                            </p:stCondLst>
                            <p:childTnLst>
                              <p:par>
                                <p:cTn id="21" presetID="16" presetClass="entr" presetSubtype="37" fill="hold" nodeType="after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barn(outVertical)">
                                      <p:cBhvr>
                                        <p:cTn id="23"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Questions for Thought:</a:t>
            </a:r>
            <a:br>
              <a:rPr lang="en-US" dirty="0"/>
            </a:br>
            <a:endParaRPr lang="en-US" dirty="0"/>
          </a:p>
        </p:txBody>
      </p:sp>
      <p:sp>
        <p:nvSpPr>
          <p:cNvPr id="5" name="Content Placeholder 4"/>
          <p:cNvSpPr>
            <a:spLocks noGrp="1"/>
          </p:cNvSpPr>
          <p:nvPr>
            <p:ph idx="1"/>
          </p:nvPr>
        </p:nvSpPr>
        <p:spPr>
          <a:xfrm>
            <a:off x="140675" y="1565620"/>
            <a:ext cx="8941332" cy="4403479"/>
          </a:xfrm>
        </p:spPr>
        <p:txBody>
          <a:bodyPr/>
          <a:lstStyle/>
          <a:p>
            <a:pPr marL="347663" indent="-347663">
              <a:buNone/>
            </a:pPr>
            <a:r>
              <a:rPr lang="en-US" sz="2500" dirty="0" smtClean="0">
                <a:solidFill>
                  <a:srgbClr val="32302A"/>
                </a:solidFill>
              </a:rPr>
              <a:t>7. </a:t>
            </a:r>
            <a:r>
              <a:rPr lang="en-US" sz="2500" dirty="0">
                <a:solidFill>
                  <a:srgbClr val="32302A"/>
                </a:solidFill>
              </a:rPr>
              <a:t>Compared to countries with low levels of economic </a:t>
            </a:r>
            <a:r>
              <a:rPr lang="en-US" sz="2500" dirty="0" smtClean="0">
                <a:solidFill>
                  <a:srgbClr val="32302A"/>
                </a:solidFill>
              </a:rPr>
              <a:t>freedom, countries with a </a:t>
            </a:r>
            <a:r>
              <a:rPr lang="en-US" sz="2500" dirty="0">
                <a:solidFill>
                  <a:srgbClr val="32302A"/>
                </a:solidFill>
              </a:rPr>
              <a:t>larger degree of economic freedom tend </a:t>
            </a:r>
            <a:r>
              <a:rPr lang="en-US" sz="2500" dirty="0" smtClean="0">
                <a:solidFill>
                  <a:srgbClr val="32302A"/>
                </a:solidFill>
              </a:rPr>
              <a:t>to have:</a:t>
            </a:r>
            <a:endParaRPr lang="en-US" sz="2500" dirty="0">
              <a:solidFill>
                <a:srgbClr val="32302A"/>
              </a:solidFill>
            </a:endParaRPr>
          </a:p>
          <a:p>
            <a:pPr marL="347663" indent="-347663">
              <a:buNone/>
            </a:pPr>
            <a:r>
              <a:rPr lang="en-US" sz="2500" dirty="0">
                <a:solidFill>
                  <a:srgbClr val="32302A"/>
                </a:solidFill>
              </a:rPr>
              <a:t>    a. </a:t>
            </a:r>
            <a:r>
              <a:rPr lang="en-US" sz="2500" dirty="0" smtClean="0">
                <a:solidFill>
                  <a:srgbClr val="32302A"/>
                </a:solidFill>
              </a:rPr>
              <a:t>higher </a:t>
            </a:r>
            <a:r>
              <a:rPr lang="en-US" sz="2500" dirty="0">
                <a:solidFill>
                  <a:srgbClr val="32302A"/>
                </a:solidFill>
              </a:rPr>
              <a:t>per capita income levels, but </a:t>
            </a:r>
            <a:r>
              <a:rPr lang="en-US" sz="2500" dirty="0" smtClean="0">
                <a:solidFill>
                  <a:srgbClr val="32302A"/>
                </a:solidFill>
              </a:rPr>
              <a:t>slower rates of growth</a:t>
            </a:r>
            <a:r>
              <a:rPr lang="en-US" sz="2500" dirty="0">
                <a:solidFill>
                  <a:srgbClr val="32302A"/>
                </a:solidFill>
              </a:rPr>
              <a:t>.</a:t>
            </a:r>
          </a:p>
          <a:p>
            <a:pPr marL="347663" indent="-347663">
              <a:buNone/>
            </a:pPr>
            <a:r>
              <a:rPr lang="en-US" sz="2500" dirty="0">
                <a:solidFill>
                  <a:srgbClr val="32302A"/>
                </a:solidFill>
              </a:rPr>
              <a:t>    b. </a:t>
            </a:r>
            <a:r>
              <a:rPr lang="en-US" sz="2500" dirty="0" smtClean="0">
                <a:solidFill>
                  <a:srgbClr val="32302A"/>
                </a:solidFill>
              </a:rPr>
              <a:t>lower </a:t>
            </a:r>
            <a:r>
              <a:rPr lang="en-US" sz="2500" dirty="0">
                <a:solidFill>
                  <a:srgbClr val="32302A"/>
                </a:solidFill>
              </a:rPr>
              <a:t>per capita income levels, but </a:t>
            </a:r>
            <a:r>
              <a:rPr lang="en-US" sz="2500" dirty="0" smtClean="0">
                <a:solidFill>
                  <a:srgbClr val="32302A"/>
                </a:solidFill>
              </a:rPr>
              <a:t>more rapid rates of growth</a:t>
            </a:r>
            <a:r>
              <a:rPr lang="en-US" sz="2500" dirty="0">
                <a:solidFill>
                  <a:srgbClr val="32302A"/>
                </a:solidFill>
              </a:rPr>
              <a:t>.</a:t>
            </a:r>
          </a:p>
          <a:p>
            <a:pPr marL="347663" indent="-347663">
              <a:buNone/>
            </a:pPr>
            <a:r>
              <a:rPr lang="en-US" sz="2500" dirty="0">
                <a:solidFill>
                  <a:srgbClr val="32302A"/>
                </a:solidFill>
              </a:rPr>
              <a:t>    c. </a:t>
            </a:r>
            <a:r>
              <a:rPr lang="en-US" sz="2500" dirty="0" smtClean="0">
                <a:solidFill>
                  <a:srgbClr val="32302A"/>
                </a:solidFill>
              </a:rPr>
              <a:t>both </a:t>
            </a:r>
            <a:r>
              <a:rPr lang="en-US" sz="2500" dirty="0">
                <a:solidFill>
                  <a:srgbClr val="32302A"/>
                </a:solidFill>
              </a:rPr>
              <a:t>higher per capita income levels </a:t>
            </a:r>
            <a:r>
              <a:rPr lang="en-US" sz="2500" dirty="0" smtClean="0">
                <a:solidFill>
                  <a:srgbClr val="32302A"/>
                </a:solidFill>
              </a:rPr>
              <a:t>and more rapid growth.</a:t>
            </a:r>
            <a:endParaRPr lang="en-US" sz="2500" dirty="0">
              <a:solidFill>
                <a:srgbClr val="32302A"/>
              </a:solidFill>
            </a:endParaRPr>
          </a:p>
          <a:p>
            <a:pPr marL="347663" indent="-347663">
              <a:buNone/>
            </a:pPr>
            <a:r>
              <a:rPr lang="en-US" sz="2500" dirty="0">
                <a:solidFill>
                  <a:srgbClr val="32302A"/>
                </a:solidFill>
              </a:rPr>
              <a:t>    d. </a:t>
            </a:r>
            <a:r>
              <a:rPr lang="en-US" sz="2500" dirty="0" smtClean="0">
                <a:solidFill>
                  <a:srgbClr val="32302A"/>
                </a:solidFill>
              </a:rPr>
              <a:t>both </a:t>
            </a:r>
            <a:r>
              <a:rPr lang="en-US" sz="2500" dirty="0">
                <a:solidFill>
                  <a:srgbClr val="32302A"/>
                </a:solidFill>
              </a:rPr>
              <a:t>lower income levels </a:t>
            </a:r>
            <a:r>
              <a:rPr lang="en-US" sz="2500" dirty="0" smtClean="0">
                <a:solidFill>
                  <a:srgbClr val="32302A"/>
                </a:solidFill>
              </a:rPr>
              <a:t>and </a:t>
            </a:r>
            <a:r>
              <a:rPr lang="en-US" sz="2500" dirty="0">
                <a:solidFill>
                  <a:srgbClr val="32302A"/>
                </a:solidFill>
              </a:rPr>
              <a:t>slower </a:t>
            </a:r>
            <a:r>
              <a:rPr lang="en-US" sz="2500" dirty="0" smtClean="0">
                <a:solidFill>
                  <a:srgbClr val="32302A"/>
                </a:solidFill>
              </a:rPr>
              <a:t>rates of growth</a:t>
            </a:r>
            <a:r>
              <a:rPr lang="en-US" sz="2500" dirty="0">
                <a:solidFill>
                  <a:srgbClr val="32302A"/>
                </a:solidFill>
              </a:rPr>
              <a:t>.</a:t>
            </a:r>
          </a:p>
        </p:txBody>
      </p:sp>
    </p:spTree>
    <p:extLst>
      <p:ext uri="{BB962C8B-B14F-4D97-AF65-F5344CB8AC3E}">
        <p14:creationId xmlns:p14="http://schemas.microsoft.com/office/powerpoint/2010/main" val="3412160545"/>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chor="ctr"/>
          <a:lstStyle/>
          <a:p>
            <a:r>
              <a:rPr lang="en-US" dirty="0"/>
              <a:t>Addendum to Chapter 17:</a:t>
            </a:r>
            <a:br>
              <a:rPr lang="en-US" dirty="0"/>
            </a:br>
            <a:r>
              <a:rPr lang="en-US" dirty="0"/>
              <a:t>    Economic Freedom </a:t>
            </a:r>
          </a:p>
        </p:txBody>
      </p:sp>
    </p:spTree>
    <p:extLst>
      <p:ext uri="{BB962C8B-B14F-4D97-AF65-F5344CB8AC3E}">
        <p14:creationId xmlns:p14="http://schemas.microsoft.com/office/powerpoint/2010/main" val="633870918"/>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91440" y="1568064"/>
            <a:ext cx="8932985" cy="4318431"/>
          </a:xfrm>
          <a:prstGeom prst="roundRect">
            <a:avLst>
              <a:gd name="adj" fmla="val 3590"/>
            </a:avLst>
          </a:prstGeom>
          <a:solidFill>
            <a:schemeClr val="bg1"/>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19569" y="484632"/>
            <a:ext cx="8904855" cy="835763"/>
          </a:xfrm>
        </p:spPr>
        <p:txBody>
          <a:bodyPr/>
          <a:lstStyle/>
          <a:p>
            <a:r>
              <a:rPr lang="en-US" dirty="0"/>
              <a:t>Economic Freedom of the World: 2009</a:t>
            </a:r>
          </a:p>
        </p:txBody>
      </p:sp>
      <p:sp>
        <p:nvSpPr>
          <p:cNvPr id="3" name="Content Placeholder 2"/>
          <p:cNvSpPr>
            <a:spLocks noGrp="1"/>
          </p:cNvSpPr>
          <p:nvPr>
            <p:ph idx="1"/>
          </p:nvPr>
        </p:nvSpPr>
        <p:spPr>
          <a:xfrm>
            <a:off x="140675" y="1530707"/>
            <a:ext cx="8883750" cy="4097642"/>
          </a:xfrm>
        </p:spPr>
        <p:txBody>
          <a:bodyPr/>
          <a:lstStyle/>
          <a:p>
            <a:pPr marL="231775" indent="-231775"/>
            <a:r>
              <a:rPr lang="en-US" sz="2600" dirty="0">
                <a:solidFill>
                  <a:srgbClr val="32302A"/>
                </a:solidFill>
              </a:rPr>
              <a:t>Intuitions and policies generally change slowly.</a:t>
            </a:r>
          </a:p>
          <a:p>
            <a:pPr marL="231775" indent="-231775"/>
            <a:r>
              <a:rPr lang="en-US" sz="2600" dirty="0">
                <a:solidFill>
                  <a:srgbClr val="32302A"/>
                </a:solidFill>
              </a:rPr>
              <a:t>Thus, we have generally focused on the </a:t>
            </a:r>
            <a:r>
              <a:rPr lang="en-US" sz="2600" dirty="0" smtClean="0">
                <a:solidFill>
                  <a:srgbClr val="32302A"/>
                </a:solidFill>
              </a:rPr>
              <a:t>quality of </a:t>
            </a:r>
            <a:r>
              <a:rPr lang="en-US" sz="2600" dirty="0">
                <a:solidFill>
                  <a:srgbClr val="32302A"/>
                </a:solidFill>
              </a:rPr>
              <a:t>institutions and policies over a lengthy time frame such as 1980-2009. </a:t>
            </a:r>
          </a:p>
          <a:p>
            <a:pPr marL="231775" indent="-231775"/>
            <a:r>
              <a:rPr lang="en-US" sz="2600" dirty="0">
                <a:solidFill>
                  <a:srgbClr val="32302A"/>
                </a:solidFill>
              </a:rPr>
              <a:t>However, the recent data are also of interest.</a:t>
            </a:r>
          </a:p>
          <a:p>
            <a:pPr marL="231775" indent="-231775"/>
            <a:r>
              <a:rPr lang="en-US" sz="2600" dirty="0">
                <a:solidFill>
                  <a:srgbClr val="32302A"/>
                </a:solidFill>
              </a:rPr>
              <a:t>The following map indicates the Economic Freedom of the World (EFW) ratings for 2009.</a:t>
            </a:r>
          </a:p>
        </p:txBody>
      </p:sp>
    </p:spTree>
    <p:extLst>
      <p:ext uri="{BB962C8B-B14F-4D97-AF65-F5344CB8AC3E}">
        <p14:creationId xmlns:p14="http://schemas.microsoft.com/office/powerpoint/2010/main" val="20108426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par>
                          <p:cTn id="8" fill="hold">
                            <p:stCondLst>
                              <p:cond delay="500"/>
                            </p:stCondLst>
                            <p:childTnLst>
                              <p:par>
                                <p:cTn id="9" presetID="14" presetClass="entr" presetSubtype="10"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1" dur="500"/>
                                        <p:tgtEl>
                                          <p:spTgt spid="3">
                                            <p:txEl>
                                              <p:pRg st="1" end="1"/>
                                            </p:txEl>
                                          </p:spTgt>
                                        </p:tgtEl>
                                      </p:cBhvr>
                                    </p:animEffect>
                                  </p:childTnLst>
                                </p:cTn>
                              </p:par>
                            </p:childTnLst>
                          </p:cTn>
                        </p:par>
                        <p:par>
                          <p:cTn id="12" fill="hold">
                            <p:stCondLst>
                              <p:cond delay="1000"/>
                            </p:stCondLst>
                            <p:childTnLst>
                              <p:par>
                                <p:cTn id="13" presetID="14" presetClass="entr" presetSubtype="10" fill="hold" grpId="0"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5" dur="500"/>
                                        <p:tgtEl>
                                          <p:spTgt spid="3">
                                            <p:txEl>
                                              <p:pRg st="2" end="2"/>
                                            </p:txEl>
                                          </p:spTgt>
                                        </p:tgtEl>
                                      </p:cBhvr>
                                    </p:animEffect>
                                  </p:childTnLst>
                                </p:cTn>
                              </p:par>
                            </p:childTnLst>
                          </p:cTn>
                        </p:par>
                        <p:par>
                          <p:cTn id="16" fill="hold">
                            <p:stCondLst>
                              <p:cond delay="1500"/>
                            </p:stCondLst>
                            <p:childTnLst>
                              <p:par>
                                <p:cTn id="17" presetID="14" presetClass="entr" presetSubtype="10" fill="hold" grpId="0"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randombar(horizontal)">
                                      <p:cBhvr>
                                        <p:cTn id="19"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3.xml><?xml version="1.0" encoding="utf-8"?>
<p:sld xmlns:a="http://schemas.openxmlformats.org/drawingml/2006/main" xmlns:r="http://schemas.openxmlformats.org/officeDocument/2006/relationships" xmlns:p="http://schemas.openxmlformats.org/presentationml/2006/main" showMasterSp="0">
  <p:cSld>
    <p:bg>
      <p:bgPr>
        <a:solidFill>
          <a:srgbClr val="EEEDD2"/>
        </a:solidFill>
        <a:effectLst/>
      </p:bgPr>
    </p:bg>
    <p:spTree>
      <p:nvGrpSpPr>
        <p:cNvPr id="1" name=""/>
        <p:cNvGrpSpPr/>
        <p:nvPr/>
      </p:nvGrpSpPr>
      <p:grpSpPr>
        <a:xfrm>
          <a:off x="0" y="0"/>
          <a:ext cx="0" cy="0"/>
          <a:chOff x="0" y="0"/>
          <a:chExt cx="0" cy="0"/>
        </a:xfrm>
      </p:grpSpPr>
      <p:grpSp>
        <p:nvGrpSpPr>
          <p:cNvPr id="11" name="Group 10"/>
          <p:cNvGrpSpPr/>
          <p:nvPr/>
        </p:nvGrpSpPr>
        <p:grpSpPr>
          <a:xfrm>
            <a:off x="0" y="1252728"/>
            <a:ext cx="8979026" cy="5422392"/>
            <a:chOff x="0" y="1252728"/>
            <a:chExt cx="8979026" cy="5422392"/>
          </a:xfrm>
        </p:grpSpPr>
        <p:pic>
          <p:nvPicPr>
            <p:cNvPr id="9" name="Picture 8"/>
            <p:cNvPicPr>
              <a:picLocks noChangeAspect="1"/>
            </p:cNvPicPr>
            <p:nvPr/>
          </p:nvPicPr>
          <p:blipFill rotWithShape="1">
            <a:blip r:embed="rId2">
              <a:extLst>
                <a:ext uri="{28A0092B-C50C-407E-A947-70E740481C1C}">
                  <a14:useLocalDpi xmlns:a14="http://schemas.microsoft.com/office/drawing/2010/main" val="0"/>
                </a:ext>
              </a:extLst>
            </a:blip>
            <a:srcRect l="3489" t="17600" r="6125" b="3333"/>
            <a:stretch/>
          </p:blipFill>
          <p:spPr>
            <a:xfrm>
              <a:off x="0" y="1252728"/>
              <a:ext cx="4974336" cy="5422392"/>
            </a:xfrm>
            <a:prstGeom prst="rect">
              <a:avLst/>
            </a:prstGeom>
          </p:spPr>
        </p:pic>
        <p:pic>
          <p:nvPicPr>
            <p:cNvPr id="10" name="Picture 9"/>
            <p:cNvPicPr>
              <a:picLocks noChangeAspect="1"/>
            </p:cNvPicPr>
            <p:nvPr/>
          </p:nvPicPr>
          <p:blipFill rotWithShape="1">
            <a:blip r:embed="rId3">
              <a:extLst>
                <a:ext uri="{28A0092B-C50C-407E-A947-70E740481C1C}">
                  <a14:useLocalDpi xmlns:a14="http://schemas.microsoft.com/office/drawing/2010/main" val="0"/>
                </a:ext>
              </a:extLst>
            </a:blip>
            <a:srcRect l="5999" t="17599" r="21258" b="3334"/>
            <a:stretch/>
          </p:blipFill>
          <p:spPr>
            <a:xfrm>
              <a:off x="4973954" y="1252728"/>
              <a:ext cx="4005072" cy="5422392"/>
            </a:xfrm>
            <a:prstGeom prst="rect">
              <a:avLst/>
            </a:prstGeom>
          </p:spPr>
        </p:pic>
      </p:grpSp>
    </p:spTree>
    <p:extLst>
      <p:ext uri="{BB962C8B-B14F-4D97-AF65-F5344CB8AC3E}">
        <p14:creationId xmlns:p14="http://schemas.microsoft.com/office/powerpoint/2010/main" val="2232293623"/>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type="body" idx="1"/>
          </p:nvPr>
        </p:nvSpPr>
        <p:spPr>
          <a:xfrm>
            <a:off x="2378995" y="2285998"/>
            <a:ext cx="4083798" cy="2151897"/>
          </a:xfrm>
        </p:spPr>
        <p:txBody>
          <a:bodyPr/>
          <a:lstStyle/>
          <a:p>
            <a:pPr marL="511175" indent="-511175" algn="ctr">
              <a:lnSpc>
                <a:spcPct val="80000"/>
              </a:lnSpc>
              <a:buClr>
                <a:schemeClr val="hlink"/>
              </a:buClr>
              <a:buNone/>
            </a:pPr>
            <a:r>
              <a:rPr lang="en-US" sz="6600" b="1" i="1" dirty="0" smtClean="0">
                <a:solidFill>
                  <a:srgbClr val="32302A"/>
                </a:solidFill>
                <a:latin typeface="Times New Roman" pitchFamily="18" charset="0"/>
                <a:cs typeface="Times New Roman" pitchFamily="18" charset="0"/>
              </a:rPr>
              <a:t>End of</a:t>
            </a:r>
          </a:p>
          <a:p>
            <a:pPr marL="511175" indent="-511175" algn="ctr">
              <a:lnSpc>
                <a:spcPct val="80000"/>
              </a:lnSpc>
              <a:buClr>
                <a:schemeClr val="hlink"/>
              </a:buClr>
              <a:buNone/>
            </a:pPr>
            <a:r>
              <a:rPr lang="en-US" sz="6600" b="1" i="1" dirty="0" smtClean="0">
                <a:solidFill>
                  <a:srgbClr val="32302A"/>
                </a:solidFill>
                <a:latin typeface="Times New Roman" pitchFamily="18" charset="0"/>
                <a:cs typeface="Times New Roman" pitchFamily="18" charset="0"/>
              </a:rPr>
              <a:t>Chapter 17</a:t>
            </a:r>
            <a:endParaRPr lang="en-US" sz="6600" b="1" i="1" dirty="0">
              <a:solidFill>
                <a:srgbClr val="32302A"/>
              </a:solidFill>
              <a:latin typeface="Times New Roman" pitchFamily="18" charset="0"/>
              <a:cs typeface="Times New Roman" pitchFamily="18" charset="0"/>
            </a:endParaRPr>
          </a:p>
        </p:txBody>
      </p:sp>
    </p:spTree>
    <p:extLst>
      <p:ext uri="{BB962C8B-B14F-4D97-AF65-F5344CB8AC3E}">
        <p14:creationId xmlns:p14="http://schemas.microsoft.com/office/powerpoint/2010/main" val="54654617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91440" y="1572770"/>
            <a:ext cx="8932985" cy="4343400"/>
          </a:xfrm>
          <a:prstGeom prst="roundRect">
            <a:avLst>
              <a:gd name="adj" fmla="val 3590"/>
            </a:avLst>
          </a:prstGeom>
          <a:solidFill>
            <a:schemeClr val="bg1"/>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19569" y="457263"/>
            <a:ext cx="8904855" cy="667450"/>
          </a:xfrm>
        </p:spPr>
        <p:txBody>
          <a:bodyPr/>
          <a:lstStyle/>
          <a:p>
            <a:r>
              <a:rPr lang="en-US" dirty="0" smtClean="0"/>
              <a:t>Cross-Country Differences </a:t>
            </a:r>
            <a:r>
              <a:rPr lang="en-US" dirty="0"/>
              <a:t>in Income</a:t>
            </a:r>
          </a:p>
        </p:txBody>
      </p:sp>
      <p:sp>
        <p:nvSpPr>
          <p:cNvPr id="5" name="Rectangle 27"/>
          <p:cNvSpPr>
            <a:spLocks noChangeArrowheads="1"/>
          </p:cNvSpPr>
          <p:nvPr/>
        </p:nvSpPr>
        <p:spPr bwMode="auto">
          <a:xfrm>
            <a:off x="715963" y="1801393"/>
            <a:ext cx="7944483" cy="208114"/>
          </a:xfrm>
          <a:prstGeom prst="rect">
            <a:avLst/>
          </a:prstGeom>
          <a:noFill/>
          <a:ln w="9525">
            <a:noFill/>
            <a:miter lim="800000"/>
            <a:headEnd/>
            <a:tailEnd/>
          </a:ln>
        </p:spPr>
        <p:txBody>
          <a:bodyPr wrap="none" lIns="0" tIns="0" rIns="0" bIns="0">
            <a:prstTxWarp prst="textNoShape">
              <a:avLst/>
            </a:prstTxWarp>
            <a:spAutoFit/>
          </a:bodyPr>
          <a:lstStyle/>
          <a:p>
            <a:r>
              <a:rPr kumimoji="0" lang="en-US" sz="1800" b="1" i="1" dirty="0">
                <a:solidFill>
                  <a:srgbClr val="000000"/>
                </a:solidFill>
                <a:latin typeface="Times New Roman" pitchFamily="18" charset="0"/>
                <a:cs typeface="Times New Roman" pitchFamily="18" charset="0"/>
              </a:rPr>
              <a:t>The </a:t>
            </a:r>
            <a:r>
              <a:rPr kumimoji="0" lang="en-US" sz="1800" b="1" i="1" dirty="0" smtClean="0">
                <a:solidFill>
                  <a:srgbClr val="000000"/>
                </a:solidFill>
                <a:latin typeface="Times New Roman" pitchFamily="18" charset="0"/>
                <a:cs typeface="Times New Roman" pitchFamily="18" charset="0"/>
              </a:rPr>
              <a:t>2009 </a:t>
            </a:r>
            <a:r>
              <a:rPr kumimoji="0" lang="en-US" sz="1800" b="1" i="1" dirty="0">
                <a:solidFill>
                  <a:srgbClr val="000000"/>
                </a:solidFill>
                <a:latin typeface="Times New Roman" pitchFamily="18" charset="0"/>
                <a:cs typeface="Times New Roman" pitchFamily="18" charset="0"/>
              </a:rPr>
              <a:t>Per Person Income Levels for high-, Middle-, and Low-Income Countries</a:t>
            </a:r>
            <a:endParaRPr kumimoji="0" lang="en-US" sz="1800" b="1" i="1" dirty="0">
              <a:solidFill>
                <a:schemeClr val="tx1"/>
              </a:solidFill>
              <a:latin typeface="Times New Roman" pitchFamily="18" charset="0"/>
              <a:cs typeface="Times New Roman" pitchFamily="18" charset="0"/>
            </a:endParaRPr>
          </a:p>
        </p:txBody>
      </p:sp>
      <p:sp>
        <p:nvSpPr>
          <p:cNvPr id="6" name="Rectangle 28"/>
          <p:cNvSpPr>
            <a:spLocks noChangeArrowheads="1"/>
          </p:cNvSpPr>
          <p:nvPr/>
        </p:nvSpPr>
        <p:spPr bwMode="auto">
          <a:xfrm>
            <a:off x="2932113" y="2049043"/>
            <a:ext cx="3526671" cy="208114"/>
          </a:xfrm>
          <a:prstGeom prst="rect">
            <a:avLst/>
          </a:prstGeom>
          <a:noFill/>
          <a:ln w="9525">
            <a:noFill/>
            <a:miter lim="800000"/>
            <a:headEnd/>
            <a:tailEnd/>
          </a:ln>
        </p:spPr>
        <p:txBody>
          <a:bodyPr wrap="none" lIns="0" tIns="0" rIns="0" bIns="0">
            <a:prstTxWarp prst="textNoShape">
              <a:avLst/>
            </a:prstTxWarp>
            <a:spAutoFit/>
          </a:bodyPr>
          <a:lstStyle/>
          <a:p>
            <a:r>
              <a:rPr kumimoji="0" lang="en-US" sz="1800" b="0" i="1" dirty="0" smtClean="0">
                <a:solidFill>
                  <a:srgbClr val="000000"/>
                </a:solidFill>
                <a:latin typeface="Times New Roman" pitchFamily="18" charset="0"/>
                <a:cs typeface="Times New Roman" pitchFamily="18" charset="0"/>
              </a:rPr>
              <a:t>(measured </a:t>
            </a:r>
            <a:r>
              <a:rPr kumimoji="0" lang="en-US" sz="1800" b="0" i="1" dirty="0">
                <a:solidFill>
                  <a:srgbClr val="000000"/>
                </a:solidFill>
                <a:latin typeface="Times New Roman" pitchFamily="18" charset="0"/>
                <a:cs typeface="Times New Roman" pitchFamily="18" charset="0"/>
              </a:rPr>
              <a:t>in </a:t>
            </a:r>
            <a:r>
              <a:rPr kumimoji="0" lang="en-US" sz="1800" b="0" i="1" dirty="0" smtClean="0">
                <a:solidFill>
                  <a:srgbClr val="000000"/>
                </a:solidFill>
                <a:latin typeface="Times New Roman" pitchFamily="18" charset="0"/>
                <a:cs typeface="Times New Roman" pitchFamily="18" charset="0"/>
              </a:rPr>
              <a:t>2005 </a:t>
            </a:r>
            <a:r>
              <a:rPr kumimoji="0" lang="en-US" sz="1800" b="0" i="1" dirty="0">
                <a:solidFill>
                  <a:srgbClr val="000000"/>
                </a:solidFill>
                <a:latin typeface="Times New Roman" pitchFamily="18" charset="0"/>
                <a:cs typeface="Times New Roman" pitchFamily="18" charset="0"/>
              </a:rPr>
              <a:t>PPP U.S. </a:t>
            </a:r>
            <a:r>
              <a:rPr kumimoji="0" lang="en-US" sz="1800" b="0" i="1" dirty="0" smtClean="0">
                <a:solidFill>
                  <a:srgbClr val="000000"/>
                </a:solidFill>
                <a:latin typeface="Times New Roman" pitchFamily="18" charset="0"/>
                <a:cs typeface="Times New Roman" pitchFamily="18" charset="0"/>
              </a:rPr>
              <a:t>dollars)</a:t>
            </a:r>
            <a:endParaRPr kumimoji="0" lang="en-US" sz="1800" b="0" i="1" dirty="0">
              <a:solidFill>
                <a:srgbClr val="000000"/>
              </a:solidFill>
              <a:latin typeface="Times New Roman" pitchFamily="18" charset="0"/>
              <a:cs typeface="Times New Roman" pitchFamily="18" charset="0"/>
            </a:endParaRPr>
          </a:p>
        </p:txBody>
      </p:sp>
      <p:sp>
        <p:nvSpPr>
          <p:cNvPr id="7" name="Line 29"/>
          <p:cNvSpPr>
            <a:spLocks noChangeShapeType="1"/>
          </p:cNvSpPr>
          <p:nvPr/>
        </p:nvSpPr>
        <p:spPr bwMode="auto">
          <a:xfrm>
            <a:off x="6326188" y="2693543"/>
            <a:ext cx="2524125" cy="1588"/>
          </a:xfrm>
          <a:prstGeom prst="line">
            <a:avLst/>
          </a:prstGeom>
          <a:noFill/>
          <a:ln w="19050">
            <a:solidFill>
              <a:srgbClr val="000000"/>
            </a:solidFill>
            <a:round/>
            <a:headEnd/>
            <a:tailEnd/>
          </a:ln>
        </p:spPr>
        <p:txBody>
          <a:bodyPr>
            <a:prstTxWarp prst="textNoShape">
              <a:avLst/>
            </a:prstTxWarp>
          </a:bodyPr>
          <a:lstStyle/>
          <a:p>
            <a:endParaRPr lang="en-US">
              <a:latin typeface="Times New Roman" pitchFamily="18" charset="0"/>
              <a:cs typeface="Times New Roman" pitchFamily="18" charset="0"/>
            </a:endParaRPr>
          </a:p>
        </p:txBody>
      </p:sp>
      <p:sp>
        <p:nvSpPr>
          <p:cNvPr id="8" name="Rectangle 31"/>
          <p:cNvSpPr>
            <a:spLocks noChangeArrowheads="1"/>
          </p:cNvSpPr>
          <p:nvPr/>
        </p:nvSpPr>
        <p:spPr bwMode="auto">
          <a:xfrm>
            <a:off x="3319463" y="2995168"/>
            <a:ext cx="711200" cy="244475"/>
          </a:xfrm>
          <a:prstGeom prst="rect">
            <a:avLst/>
          </a:prstGeom>
          <a:noFill/>
          <a:ln w="9525">
            <a:noFill/>
            <a:miter lim="800000"/>
            <a:headEnd/>
            <a:tailEnd/>
          </a:ln>
        </p:spPr>
        <p:txBody>
          <a:bodyPr wrap="none" lIns="0" tIns="0" rIns="0" bIns="0">
            <a:prstTxWarp prst="textNoShape">
              <a:avLst/>
            </a:prstTxWarp>
            <a:spAutoFit/>
          </a:bodyPr>
          <a:lstStyle/>
          <a:p>
            <a:r>
              <a:rPr kumimoji="0" lang="en-US" sz="1600" b="0">
                <a:solidFill>
                  <a:srgbClr val="000000"/>
                </a:solidFill>
                <a:latin typeface="Times New Roman" pitchFamily="18" charset="0"/>
                <a:cs typeface="Times New Roman" pitchFamily="18" charset="0"/>
              </a:rPr>
              <a:t>Hungary</a:t>
            </a:r>
            <a:endParaRPr kumimoji="0" lang="en-US" sz="1600" b="0">
              <a:solidFill>
                <a:schemeClr val="tx1"/>
              </a:solidFill>
              <a:latin typeface="Times New Roman" pitchFamily="18" charset="0"/>
              <a:cs typeface="Times New Roman" pitchFamily="18" charset="0"/>
            </a:endParaRPr>
          </a:p>
        </p:txBody>
      </p:sp>
      <p:sp>
        <p:nvSpPr>
          <p:cNvPr id="9" name="Rectangle 32"/>
          <p:cNvSpPr>
            <a:spLocks noChangeArrowheads="1"/>
          </p:cNvSpPr>
          <p:nvPr/>
        </p:nvSpPr>
        <p:spPr bwMode="auto">
          <a:xfrm>
            <a:off x="3319463" y="3239643"/>
            <a:ext cx="569968" cy="246221"/>
          </a:xfrm>
          <a:prstGeom prst="rect">
            <a:avLst/>
          </a:prstGeom>
          <a:noFill/>
          <a:ln w="9525">
            <a:noFill/>
            <a:miter lim="800000"/>
            <a:headEnd/>
            <a:tailEnd/>
          </a:ln>
        </p:spPr>
        <p:txBody>
          <a:bodyPr wrap="none" lIns="0" tIns="0" rIns="0" bIns="0">
            <a:prstTxWarp prst="textNoShape">
              <a:avLst/>
            </a:prstTxWarp>
            <a:spAutoFit/>
          </a:bodyPr>
          <a:lstStyle/>
          <a:p>
            <a:r>
              <a:rPr kumimoji="0" lang="en-US" sz="1600" b="0" dirty="0" smtClean="0">
                <a:solidFill>
                  <a:srgbClr val="000000"/>
                </a:solidFill>
                <a:latin typeface="Times New Roman" pitchFamily="18" charset="0"/>
                <a:cs typeface="Times New Roman" pitchFamily="18" charset="0"/>
              </a:rPr>
              <a:t>Poland</a:t>
            </a:r>
            <a:endParaRPr kumimoji="0" lang="en-US" sz="1600" b="0" dirty="0">
              <a:solidFill>
                <a:schemeClr val="tx1"/>
              </a:solidFill>
              <a:latin typeface="Times New Roman" pitchFamily="18" charset="0"/>
              <a:cs typeface="Times New Roman" pitchFamily="18" charset="0"/>
            </a:endParaRPr>
          </a:p>
        </p:txBody>
      </p:sp>
      <p:sp>
        <p:nvSpPr>
          <p:cNvPr id="10" name="Rectangle 33"/>
          <p:cNvSpPr>
            <a:spLocks noChangeArrowheads="1"/>
          </p:cNvSpPr>
          <p:nvPr/>
        </p:nvSpPr>
        <p:spPr bwMode="auto">
          <a:xfrm>
            <a:off x="3319463" y="3482531"/>
            <a:ext cx="1578557" cy="246221"/>
          </a:xfrm>
          <a:prstGeom prst="rect">
            <a:avLst/>
          </a:prstGeom>
          <a:noFill/>
          <a:ln w="9525">
            <a:noFill/>
            <a:miter lim="800000"/>
            <a:headEnd/>
            <a:tailEnd/>
          </a:ln>
        </p:spPr>
        <p:txBody>
          <a:bodyPr wrap="none" lIns="0" tIns="0" rIns="0" bIns="0">
            <a:prstTxWarp prst="textNoShape">
              <a:avLst/>
            </a:prstTxWarp>
            <a:spAutoFit/>
          </a:bodyPr>
          <a:lstStyle/>
          <a:p>
            <a:r>
              <a:rPr kumimoji="0" lang="en-US" sz="1600" b="0" dirty="0" smtClean="0">
                <a:solidFill>
                  <a:srgbClr val="000000"/>
                </a:solidFill>
                <a:latin typeface="Times New Roman" pitchFamily="18" charset="0"/>
                <a:cs typeface="Times New Roman" pitchFamily="18" charset="0"/>
              </a:rPr>
              <a:t>Russian Federation</a:t>
            </a:r>
            <a:endParaRPr kumimoji="0" lang="en-US" sz="1600" b="0" dirty="0">
              <a:solidFill>
                <a:schemeClr val="tx1"/>
              </a:solidFill>
              <a:latin typeface="Times New Roman" pitchFamily="18" charset="0"/>
              <a:cs typeface="Times New Roman" pitchFamily="18" charset="0"/>
            </a:endParaRPr>
          </a:p>
        </p:txBody>
      </p:sp>
      <p:sp>
        <p:nvSpPr>
          <p:cNvPr id="11" name="Rectangle 34"/>
          <p:cNvSpPr>
            <a:spLocks noChangeArrowheads="1"/>
          </p:cNvSpPr>
          <p:nvPr/>
        </p:nvSpPr>
        <p:spPr bwMode="auto">
          <a:xfrm>
            <a:off x="3319463" y="3969893"/>
            <a:ext cx="444533" cy="246221"/>
          </a:xfrm>
          <a:prstGeom prst="rect">
            <a:avLst/>
          </a:prstGeom>
          <a:noFill/>
          <a:ln w="9525">
            <a:noFill/>
            <a:miter lim="800000"/>
            <a:headEnd/>
            <a:tailEnd/>
          </a:ln>
        </p:spPr>
        <p:txBody>
          <a:bodyPr wrap="none" lIns="0" tIns="0" rIns="0" bIns="0">
            <a:prstTxWarp prst="textNoShape">
              <a:avLst/>
            </a:prstTxWarp>
            <a:spAutoFit/>
          </a:bodyPr>
          <a:lstStyle/>
          <a:p>
            <a:r>
              <a:rPr kumimoji="0" lang="en-US" sz="1600" b="0" dirty="0" smtClean="0">
                <a:solidFill>
                  <a:srgbClr val="000000"/>
                </a:solidFill>
                <a:latin typeface="Times New Roman" pitchFamily="18" charset="0"/>
                <a:cs typeface="Times New Roman" pitchFamily="18" charset="0"/>
              </a:rPr>
              <a:t>Chile</a:t>
            </a:r>
            <a:endParaRPr kumimoji="0" lang="en-US" sz="1600" b="0" dirty="0">
              <a:solidFill>
                <a:schemeClr val="tx1"/>
              </a:solidFill>
              <a:latin typeface="Times New Roman" pitchFamily="18" charset="0"/>
              <a:cs typeface="Times New Roman" pitchFamily="18" charset="0"/>
            </a:endParaRPr>
          </a:p>
        </p:txBody>
      </p:sp>
      <p:sp>
        <p:nvSpPr>
          <p:cNvPr id="12" name="Rectangle 35"/>
          <p:cNvSpPr>
            <a:spLocks noChangeArrowheads="1"/>
          </p:cNvSpPr>
          <p:nvPr/>
        </p:nvSpPr>
        <p:spPr bwMode="auto">
          <a:xfrm>
            <a:off x="3319463" y="4214368"/>
            <a:ext cx="755015" cy="246221"/>
          </a:xfrm>
          <a:prstGeom prst="rect">
            <a:avLst/>
          </a:prstGeom>
          <a:noFill/>
          <a:ln w="9525">
            <a:noFill/>
            <a:miter lim="800000"/>
            <a:headEnd/>
            <a:tailEnd/>
          </a:ln>
        </p:spPr>
        <p:txBody>
          <a:bodyPr wrap="none" lIns="0" tIns="0" rIns="0" bIns="0">
            <a:prstTxWarp prst="textNoShape">
              <a:avLst/>
            </a:prstTxWarp>
            <a:spAutoFit/>
          </a:bodyPr>
          <a:lstStyle/>
          <a:p>
            <a:r>
              <a:rPr kumimoji="0" lang="en-US" sz="1600" b="0" dirty="0">
                <a:solidFill>
                  <a:srgbClr val="000000"/>
                </a:solidFill>
                <a:latin typeface="Times New Roman" pitchFamily="18" charset="0"/>
                <a:cs typeface="Times New Roman" pitchFamily="18" charset="0"/>
              </a:rPr>
              <a:t>Malaysia</a:t>
            </a:r>
            <a:endParaRPr kumimoji="0" lang="en-US" sz="1600" b="0" dirty="0">
              <a:solidFill>
                <a:schemeClr val="tx1"/>
              </a:solidFill>
              <a:latin typeface="Times New Roman" pitchFamily="18" charset="0"/>
              <a:cs typeface="Times New Roman" pitchFamily="18" charset="0"/>
            </a:endParaRPr>
          </a:p>
        </p:txBody>
      </p:sp>
      <p:sp>
        <p:nvSpPr>
          <p:cNvPr id="13" name="Rectangle 36"/>
          <p:cNvSpPr>
            <a:spLocks noChangeArrowheads="1"/>
          </p:cNvSpPr>
          <p:nvPr/>
        </p:nvSpPr>
        <p:spPr bwMode="auto">
          <a:xfrm>
            <a:off x="3319463" y="4457256"/>
            <a:ext cx="628377" cy="246221"/>
          </a:xfrm>
          <a:prstGeom prst="rect">
            <a:avLst/>
          </a:prstGeom>
          <a:noFill/>
          <a:ln w="9525">
            <a:noFill/>
            <a:miter lim="800000"/>
            <a:headEnd/>
            <a:tailEnd/>
          </a:ln>
        </p:spPr>
        <p:txBody>
          <a:bodyPr wrap="none" lIns="0" tIns="0" rIns="0" bIns="0">
            <a:prstTxWarp prst="textNoShape">
              <a:avLst/>
            </a:prstTxWarp>
            <a:spAutoFit/>
          </a:bodyPr>
          <a:lstStyle/>
          <a:p>
            <a:r>
              <a:rPr kumimoji="0" lang="en-US" sz="1600" b="0" dirty="0">
                <a:solidFill>
                  <a:srgbClr val="000000"/>
                </a:solidFill>
                <a:latin typeface="Times New Roman" pitchFamily="18" charset="0"/>
                <a:cs typeface="Times New Roman" pitchFamily="18" charset="0"/>
              </a:rPr>
              <a:t>Mexico</a:t>
            </a:r>
            <a:endParaRPr kumimoji="0" lang="en-US" sz="1600" b="0" dirty="0">
              <a:solidFill>
                <a:schemeClr val="tx1"/>
              </a:solidFill>
              <a:latin typeface="Times New Roman" pitchFamily="18" charset="0"/>
              <a:cs typeface="Times New Roman" pitchFamily="18" charset="0"/>
            </a:endParaRPr>
          </a:p>
        </p:txBody>
      </p:sp>
      <p:sp>
        <p:nvSpPr>
          <p:cNvPr id="14" name="Rectangle 37"/>
          <p:cNvSpPr>
            <a:spLocks noChangeArrowheads="1"/>
          </p:cNvSpPr>
          <p:nvPr/>
        </p:nvSpPr>
        <p:spPr bwMode="auto">
          <a:xfrm>
            <a:off x="3319463" y="4701731"/>
            <a:ext cx="585296" cy="246221"/>
          </a:xfrm>
          <a:prstGeom prst="rect">
            <a:avLst/>
          </a:prstGeom>
          <a:noFill/>
          <a:ln w="9525">
            <a:noFill/>
            <a:miter lim="800000"/>
            <a:headEnd/>
            <a:tailEnd/>
          </a:ln>
        </p:spPr>
        <p:txBody>
          <a:bodyPr wrap="none" lIns="0" tIns="0" rIns="0" bIns="0">
            <a:prstTxWarp prst="textNoShape">
              <a:avLst/>
            </a:prstTxWarp>
            <a:spAutoFit/>
          </a:bodyPr>
          <a:lstStyle/>
          <a:p>
            <a:r>
              <a:rPr kumimoji="0" lang="en-US" sz="1600" b="0" dirty="0" smtClean="0">
                <a:solidFill>
                  <a:srgbClr val="000000"/>
                </a:solidFill>
                <a:latin typeface="Times New Roman" pitchFamily="18" charset="0"/>
                <a:cs typeface="Times New Roman" pitchFamily="18" charset="0"/>
              </a:rPr>
              <a:t>Turkey</a:t>
            </a:r>
            <a:endParaRPr kumimoji="0" lang="en-US" sz="1600" b="0" dirty="0">
              <a:solidFill>
                <a:schemeClr val="tx1"/>
              </a:solidFill>
              <a:latin typeface="Times New Roman" pitchFamily="18" charset="0"/>
              <a:cs typeface="Times New Roman" pitchFamily="18" charset="0"/>
            </a:endParaRPr>
          </a:p>
        </p:txBody>
      </p:sp>
      <p:sp>
        <p:nvSpPr>
          <p:cNvPr id="15" name="Rectangle 38"/>
          <p:cNvSpPr>
            <a:spLocks noChangeArrowheads="1"/>
          </p:cNvSpPr>
          <p:nvPr/>
        </p:nvSpPr>
        <p:spPr bwMode="auto">
          <a:xfrm>
            <a:off x="3319463" y="4944618"/>
            <a:ext cx="503343" cy="246221"/>
          </a:xfrm>
          <a:prstGeom prst="rect">
            <a:avLst/>
          </a:prstGeom>
          <a:noFill/>
          <a:ln w="9525">
            <a:noFill/>
            <a:miter lim="800000"/>
            <a:headEnd/>
            <a:tailEnd/>
          </a:ln>
        </p:spPr>
        <p:txBody>
          <a:bodyPr wrap="none" lIns="0" tIns="0" rIns="0" bIns="0">
            <a:prstTxWarp prst="textNoShape">
              <a:avLst/>
            </a:prstTxWarp>
            <a:spAutoFit/>
          </a:bodyPr>
          <a:lstStyle/>
          <a:p>
            <a:r>
              <a:rPr kumimoji="0" lang="en-US" sz="1600" b="0" dirty="0" smtClean="0">
                <a:solidFill>
                  <a:srgbClr val="000000"/>
                </a:solidFill>
                <a:latin typeface="Times New Roman" pitchFamily="18" charset="0"/>
                <a:cs typeface="Times New Roman" pitchFamily="18" charset="0"/>
              </a:rPr>
              <a:t>Brazil</a:t>
            </a:r>
            <a:endParaRPr kumimoji="0" lang="en-US" sz="1600" b="0" dirty="0">
              <a:solidFill>
                <a:schemeClr val="tx1"/>
              </a:solidFill>
              <a:latin typeface="Times New Roman" pitchFamily="18" charset="0"/>
              <a:cs typeface="Times New Roman" pitchFamily="18" charset="0"/>
            </a:endParaRPr>
          </a:p>
        </p:txBody>
      </p:sp>
      <p:sp>
        <p:nvSpPr>
          <p:cNvPr id="16" name="Rectangle 39"/>
          <p:cNvSpPr>
            <a:spLocks noChangeArrowheads="1"/>
          </p:cNvSpPr>
          <p:nvPr/>
        </p:nvSpPr>
        <p:spPr bwMode="auto">
          <a:xfrm>
            <a:off x="5048151" y="2750693"/>
            <a:ext cx="666849" cy="246221"/>
          </a:xfrm>
          <a:prstGeom prst="rect">
            <a:avLst/>
          </a:prstGeom>
          <a:noFill/>
          <a:ln w="9525">
            <a:noFill/>
            <a:miter lim="800000"/>
            <a:headEnd/>
            <a:tailEnd/>
          </a:ln>
        </p:spPr>
        <p:txBody>
          <a:bodyPr wrap="none" lIns="0" tIns="0" rIns="0" bIns="0">
            <a:prstTxWarp prst="textNoShape">
              <a:avLst/>
            </a:prstTxWarp>
            <a:spAutoFit/>
          </a:bodyPr>
          <a:lstStyle/>
          <a:p>
            <a:pPr algn="r"/>
            <a:r>
              <a:rPr kumimoji="0" lang="en-US" sz="1600" b="0" dirty="0" smtClean="0">
                <a:solidFill>
                  <a:srgbClr val="000000"/>
                </a:solidFill>
                <a:latin typeface="Times New Roman" pitchFamily="18" charset="0"/>
                <a:cs typeface="Times New Roman" pitchFamily="18" charset="0"/>
              </a:rPr>
              <a:t>$25,493</a:t>
            </a:r>
            <a:endParaRPr kumimoji="0" lang="en-US" sz="1600" b="0" dirty="0">
              <a:solidFill>
                <a:schemeClr val="tx1"/>
              </a:solidFill>
              <a:latin typeface="Times New Roman" pitchFamily="18" charset="0"/>
              <a:cs typeface="Times New Roman" pitchFamily="18" charset="0"/>
            </a:endParaRPr>
          </a:p>
        </p:txBody>
      </p:sp>
      <p:sp>
        <p:nvSpPr>
          <p:cNvPr id="17" name="Rectangle 40"/>
          <p:cNvSpPr>
            <a:spLocks noChangeArrowheads="1"/>
          </p:cNvSpPr>
          <p:nvPr/>
        </p:nvSpPr>
        <p:spPr bwMode="auto">
          <a:xfrm>
            <a:off x="5149156" y="2995168"/>
            <a:ext cx="564257" cy="246221"/>
          </a:xfrm>
          <a:prstGeom prst="rect">
            <a:avLst/>
          </a:prstGeom>
          <a:noFill/>
          <a:ln w="9525">
            <a:noFill/>
            <a:miter lim="800000"/>
            <a:headEnd/>
            <a:tailEnd/>
          </a:ln>
        </p:spPr>
        <p:txBody>
          <a:bodyPr wrap="none" lIns="0" tIns="0" rIns="0" bIns="0">
            <a:prstTxWarp prst="textNoShape">
              <a:avLst/>
            </a:prstTxWarp>
            <a:spAutoFit/>
          </a:bodyPr>
          <a:lstStyle/>
          <a:p>
            <a:pPr algn="r"/>
            <a:r>
              <a:rPr kumimoji="0" lang="en-US" sz="1600" b="0" dirty="0" smtClean="0">
                <a:solidFill>
                  <a:srgbClr val="000000"/>
                </a:solidFill>
                <a:latin typeface="Times New Roman" pitchFamily="18" charset="0"/>
                <a:cs typeface="Times New Roman" pitchFamily="18" charset="0"/>
              </a:rPr>
              <a:t>16,896</a:t>
            </a:r>
            <a:endParaRPr kumimoji="0" lang="en-US" sz="1600" b="0" dirty="0">
              <a:solidFill>
                <a:schemeClr val="tx1"/>
              </a:solidFill>
              <a:latin typeface="Times New Roman" pitchFamily="18" charset="0"/>
              <a:cs typeface="Times New Roman" pitchFamily="18" charset="0"/>
            </a:endParaRPr>
          </a:p>
        </p:txBody>
      </p:sp>
      <p:sp>
        <p:nvSpPr>
          <p:cNvPr id="18" name="Rectangle 41"/>
          <p:cNvSpPr>
            <a:spLocks noChangeArrowheads="1"/>
          </p:cNvSpPr>
          <p:nvPr/>
        </p:nvSpPr>
        <p:spPr bwMode="auto">
          <a:xfrm>
            <a:off x="5149156" y="3239643"/>
            <a:ext cx="564257" cy="246221"/>
          </a:xfrm>
          <a:prstGeom prst="rect">
            <a:avLst/>
          </a:prstGeom>
          <a:noFill/>
          <a:ln w="9525">
            <a:noFill/>
            <a:miter lim="800000"/>
            <a:headEnd/>
            <a:tailEnd/>
          </a:ln>
        </p:spPr>
        <p:txBody>
          <a:bodyPr wrap="none" lIns="0" tIns="0" rIns="0" bIns="0">
            <a:prstTxWarp prst="textNoShape">
              <a:avLst/>
            </a:prstTxWarp>
            <a:spAutoFit/>
          </a:bodyPr>
          <a:lstStyle/>
          <a:p>
            <a:pPr algn="r"/>
            <a:r>
              <a:rPr kumimoji="0" lang="en-US" sz="1600" b="0" dirty="0" smtClean="0">
                <a:solidFill>
                  <a:srgbClr val="000000"/>
                </a:solidFill>
                <a:latin typeface="Times New Roman" pitchFamily="18" charset="0"/>
                <a:cs typeface="Times New Roman" pitchFamily="18" charset="0"/>
              </a:rPr>
              <a:t>16,705</a:t>
            </a:r>
            <a:endParaRPr kumimoji="0" lang="en-US" sz="1600" b="0" dirty="0">
              <a:solidFill>
                <a:schemeClr val="tx1"/>
              </a:solidFill>
              <a:latin typeface="Times New Roman" pitchFamily="18" charset="0"/>
              <a:cs typeface="Times New Roman" pitchFamily="18" charset="0"/>
            </a:endParaRPr>
          </a:p>
        </p:txBody>
      </p:sp>
      <p:sp>
        <p:nvSpPr>
          <p:cNvPr id="19" name="Rectangle 42"/>
          <p:cNvSpPr>
            <a:spLocks noChangeArrowheads="1"/>
          </p:cNvSpPr>
          <p:nvPr/>
        </p:nvSpPr>
        <p:spPr bwMode="auto">
          <a:xfrm>
            <a:off x="5156786" y="3482531"/>
            <a:ext cx="556627" cy="246221"/>
          </a:xfrm>
          <a:prstGeom prst="rect">
            <a:avLst/>
          </a:prstGeom>
          <a:noFill/>
          <a:ln w="9525">
            <a:noFill/>
            <a:miter lim="800000"/>
            <a:headEnd/>
            <a:tailEnd/>
          </a:ln>
        </p:spPr>
        <p:txBody>
          <a:bodyPr wrap="none" lIns="0" tIns="0" rIns="0" bIns="0">
            <a:prstTxWarp prst="textNoShape">
              <a:avLst/>
            </a:prstTxWarp>
            <a:spAutoFit/>
          </a:bodyPr>
          <a:lstStyle/>
          <a:p>
            <a:pPr algn="r"/>
            <a:r>
              <a:rPr kumimoji="0" lang="en-US" sz="1600" b="0" dirty="0" smtClean="0">
                <a:solidFill>
                  <a:srgbClr val="000000"/>
                </a:solidFill>
                <a:latin typeface="Times New Roman" pitchFamily="18" charset="0"/>
                <a:cs typeface="Times New Roman" pitchFamily="18" charset="0"/>
              </a:rPr>
              <a:t>13,611</a:t>
            </a:r>
            <a:endParaRPr kumimoji="0" lang="en-US" sz="1600" b="0" dirty="0">
              <a:solidFill>
                <a:schemeClr val="tx1"/>
              </a:solidFill>
              <a:latin typeface="Times New Roman" pitchFamily="18" charset="0"/>
              <a:cs typeface="Times New Roman" pitchFamily="18" charset="0"/>
            </a:endParaRPr>
          </a:p>
        </p:txBody>
      </p:sp>
      <p:sp>
        <p:nvSpPr>
          <p:cNvPr id="20" name="Rectangle 43"/>
          <p:cNvSpPr>
            <a:spLocks noChangeArrowheads="1"/>
          </p:cNvSpPr>
          <p:nvPr/>
        </p:nvSpPr>
        <p:spPr bwMode="auto">
          <a:xfrm>
            <a:off x="5161856" y="3727006"/>
            <a:ext cx="564257" cy="246221"/>
          </a:xfrm>
          <a:prstGeom prst="rect">
            <a:avLst/>
          </a:prstGeom>
          <a:noFill/>
          <a:ln w="9525">
            <a:noFill/>
            <a:miter lim="800000"/>
            <a:headEnd/>
            <a:tailEnd/>
          </a:ln>
        </p:spPr>
        <p:txBody>
          <a:bodyPr wrap="none" lIns="0" tIns="0" rIns="0" bIns="0">
            <a:prstTxWarp prst="textNoShape">
              <a:avLst/>
            </a:prstTxWarp>
            <a:spAutoFit/>
          </a:bodyPr>
          <a:lstStyle/>
          <a:p>
            <a:pPr algn="r"/>
            <a:r>
              <a:rPr kumimoji="0" lang="en-US" sz="1600" b="0" dirty="0" smtClean="0">
                <a:solidFill>
                  <a:srgbClr val="000000"/>
                </a:solidFill>
                <a:latin typeface="Times New Roman" pitchFamily="18" charset="0"/>
                <a:cs typeface="Times New Roman" pitchFamily="18" charset="0"/>
              </a:rPr>
              <a:t>13,202</a:t>
            </a:r>
            <a:endParaRPr kumimoji="0" lang="en-US" sz="1600" b="0" dirty="0">
              <a:solidFill>
                <a:schemeClr val="tx1"/>
              </a:solidFill>
              <a:latin typeface="Times New Roman" pitchFamily="18" charset="0"/>
              <a:cs typeface="Times New Roman" pitchFamily="18" charset="0"/>
            </a:endParaRPr>
          </a:p>
        </p:txBody>
      </p:sp>
      <p:sp>
        <p:nvSpPr>
          <p:cNvPr id="21" name="Rectangle 44"/>
          <p:cNvSpPr>
            <a:spLocks noChangeArrowheads="1"/>
          </p:cNvSpPr>
          <p:nvPr/>
        </p:nvSpPr>
        <p:spPr bwMode="auto">
          <a:xfrm>
            <a:off x="5147568" y="3969893"/>
            <a:ext cx="564257" cy="246221"/>
          </a:xfrm>
          <a:prstGeom prst="rect">
            <a:avLst/>
          </a:prstGeom>
          <a:noFill/>
          <a:ln w="9525">
            <a:noFill/>
            <a:miter lim="800000"/>
            <a:headEnd/>
            <a:tailEnd/>
          </a:ln>
        </p:spPr>
        <p:txBody>
          <a:bodyPr wrap="none" lIns="0" tIns="0" rIns="0" bIns="0">
            <a:prstTxWarp prst="textNoShape">
              <a:avLst/>
            </a:prstTxWarp>
            <a:spAutoFit/>
          </a:bodyPr>
          <a:lstStyle/>
          <a:p>
            <a:pPr algn="r"/>
            <a:r>
              <a:rPr kumimoji="0" lang="en-US" sz="1600" b="0" dirty="0" smtClean="0">
                <a:solidFill>
                  <a:srgbClr val="000000"/>
                </a:solidFill>
                <a:latin typeface="Times New Roman" pitchFamily="18" charset="0"/>
                <a:cs typeface="Times New Roman" pitchFamily="18" charset="0"/>
              </a:rPr>
              <a:t>13,057</a:t>
            </a:r>
            <a:endParaRPr kumimoji="0" lang="en-US" sz="1600" b="0" dirty="0">
              <a:solidFill>
                <a:schemeClr val="tx1"/>
              </a:solidFill>
              <a:latin typeface="Times New Roman" pitchFamily="18" charset="0"/>
              <a:cs typeface="Times New Roman" pitchFamily="18" charset="0"/>
            </a:endParaRPr>
          </a:p>
        </p:txBody>
      </p:sp>
      <p:sp>
        <p:nvSpPr>
          <p:cNvPr id="22" name="Rectangle 45"/>
          <p:cNvSpPr>
            <a:spLocks noChangeArrowheads="1"/>
          </p:cNvSpPr>
          <p:nvPr/>
        </p:nvSpPr>
        <p:spPr bwMode="auto">
          <a:xfrm>
            <a:off x="5147568" y="4214368"/>
            <a:ext cx="564257" cy="246221"/>
          </a:xfrm>
          <a:prstGeom prst="rect">
            <a:avLst/>
          </a:prstGeom>
          <a:noFill/>
          <a:ln w="9525">
            <a:noFill/>
            <a:miter lim="800000"/>
            <a:headEnd/>
            <a:tailEnd/>
          </a:ln>
        </p:spPr>
        <p:txBody>
          <a:bodyPr wrap="none" lIns="0" tIns="0" rIns="0" bIns="0">
            <a:prstTxWarp prst="textNoShape">
              <a:avLst/>
            </a:prstTxWarp>
            <a:spAutoFit/>
          </a:bodyPr>
          <a:lstStyle/>
          <a:p>
            <a:pPr algn="r"/>
            <a:r>
              <a:rPr kumimoji="0" lang="en-US" sz="1600" b="0" dirty="0" smtClean="0">
                <a:solidFill>
                  <a:srgbClr val="000000"/>
                </a:solidFill>
                <a:latin typeface="Times New Roman" pitchFamily="18" charset="0"/>
                <a:cs typeface="Times New Roman" pitchFamily="18" charset="0"/>
              </a:rPr>
              <a:t>12,724</a:t>
            </a:r>
            <a:endParaRPr kumimoji="0" lang="en-US" sz="1600" b="0" dirty="0">
              <a:solidFill>
                <a:schemeClr val="tx1"/>
              </a:solidFill>
              <a:latin typeface="Times New Roman" pitchFamily="18" charset="0"/>
              <a:cs typeface="Times New Roman" pitchFamily="18" charset="0"/>
            </a:endParaRPr>
          </a:p>
        </p:txBody>
      </p:sp>
      <p:sp>
        <p:nvSpPr>
          <p:cNvPr id="23" name="Rectangle 46"/>
          <p:cNvSpPr>
            <a:spLocks noChangeArrowheads="1"/>
          </p:cNvSpPr>
          <p:nvPr/>
        </p:nvSpPr>
        <p:spPr bwMode="auto">
          <a:xfrm>
            <a:off x="5147568" y="4457256"/>
            <a:ext cx="564257" cy="246221"/>
          </a:xfrm>
          <a:prstGeom prst="rect">
            <a:avLst/>
          </a:prstGeom>
          <a:noFill/>
          <a:ln w="9525">
            <a:noFill/>
            <a:miter lim="800000"/>
            <a:headEnd/>
            <a:tailEnd/>
          </a:ln>
        </p:spPr>
        <p:txBody>
          <a:bodyPr wrap="none" lIns="0" tIns="0" rIns="0" bIns="0">
            <a:prstTxWarp prst="textNoShape">
              <a:avLst/>
            </a:prstTxWarp>
            <a:spAutoFit/>
          </a:bodyPr>
          <a:lstStyle/>
          <a:p>
            <a:pPr algn="r"/>
            <a:r>
              <a:rPr kumimoji="0" lang="en-US" sz="1600" b="0" dirty="0" smtClean="0">
                <a:solidFill>
                  <a:srgbClr val="000000"/>
                </a:solidFill>
                <a:latin typeface="Times New Roman" pitchFamily="18" charset="0"/>
                <a:cs typeface="Times New Roman" pitchFamily="18" charset="0"/>
              </a:rPr>
              <a:t>12,429</a:t>
            </a:r>
            <a:endParaRPr kumimoji="0" lang="en-US" sz="1600" b="0" dirty="0">
              <a:solidFill>
                <a:schemeClr val="tx1"/>
              </a:solidFill>
              <a:latin typeface="Times New Roman" pitchFamily="18" charset="0"/>
              <a:cs typeface="Times New Roman" pitchFamily="18" charset="0"/>
            </a:endParaRPr>
          </a:p>
        </p:txBody>
      </p:sp>
      <p:sp>
        <p:nvSpPr>
          <p:cNvPr id="24" name="Rectangle 47"/>
          <p:cNvSpPr>
            <a:spLocks noChangeArrowheads="1"/>
          </p:cNvSpPr>
          <p:nvPr/>
        </p:nvSpPr>
        <p:spPr bwMode="auto">
          <a:xfrm>
            <a:off x="5155198" y="4701731"/>
            <a:ext cx="556627" cy="246221"/>
          </a:xfrm>
          <a:prstGeom prst="rect">
            <a:avLst/>
          </a:prstGeom>
          <a:noFill/>
          <a:ln w="9525">
            <a:noFill/>
            <a:miter lim="800000"/>
            <a:headEnd/>
            <a:tailEnd/>
          </a:ln>
        </p:spPr>
        <p:txBody>
          <a:bodyPr wrap="none" lIns="0" tIns="0" rIns="0" bIns="0">
            <a:prstTxWarp prst="textNoShape">
              <a:avLst/>
            </a:prstTxWarp>
            <a:spAutoFit/>
          </a:bodyPr>
          <a:lstStyle/>
          <a:p>
            <a:pPr algn="r"/>
            <a:r>
              <a:rPr kumimoji="0" lang="en-US" sz="1600" b="0" dirty="0" smtClean="0">
                <a:solidFill>
                  <a:srgbClr val="000000"/>
                </a:solidFill>
                <a:latin typeface="Times New Roman" pitchFamily="18" charset="0"/>
                <a:cs typeface="Times New Roman" pitchFamily="18" charset="0"/>
              </a:rPr>
              <a:t>11,209</a:t>
            </a:r>
            <a:endParaRPr kumimoji="0" lang="en-US" sz="1600" b="0" dirty="0">
              <a:solidFill>
                <a:schemeClr val="tx1"/>
              </a:solidFill>
              <a:latin typeface="Times New Roman" pitchFamily="18" charset="0"/>
              <a:cs typeface="Times New Roman" pitchFamily="18" charset="0"/>
            </a:endParaRPr>
          </a:p>
        </p:txBody>
      </p:sp>
      <p:sp>
        <p:nvSpPr>
          <p:cNvPr id="25" name="Rectangle 48"/>
          <p:cNvSpPr>
            <a:spLocks noChangeArrowheads="1"/>
          </p:cNvSpPr>
          <p:nvPr/>
        </p:nvSpPr>
        <p:spPr bwMode="auto">
          <a:xfrm>
            <a:off x="5250160" y="4944618"/>
            <a:ext cx="461665" cy="246221"/>
          </a:xfrm>
          <a:prstGeom prst="rect">
            <a:avLst/>
          </a:prstGeom>
          <a:noFill/>
          <a:ln w="9525">
            <a:noFill/>
            <a:miter lim="800000"/>
            <a:headEnd/>
            <a:tailEnd/>
          </a:ln>
        </p:spPr>
        <p:txBody>
          <a:bodyPr wrap="none" lIns="0" tIns="0" rIns="0" bIns="0">
            <a:prstTxWarp prst="textNoShape">
              <a:avLst/>
            </a:prstTxWarp>
            <a:spAutoFit/>
          </a:bodyPr>
          <a:lstStyle/>
          <a:p>
            <a:pPr algn="r"/>
            <a:r>
              <a:rPr kumimoji="0" lang="en-US" sz="1600" b="0" dirty="0" smtClean="0">
                <a:solidFill>
                  <a:srgbClr val="000000"/>
                </a:solidFill>
                <a:latin typeface="Times New Roman" pitchFamily="18" charset="0"/>
                <a:cs typeface="Times New Roman" pitchFamily="18" charset="0"/>
              </a:rPr>
              <a:t>9,414</a:t>
            </a:r>
            <a:endParaRPr kumimoji="0" lang="en-US" sz="1600" b="0" dirty="0">
              <a:solidFill>
                <a:schemeClr val="tx1"/>
              </a:solidFill>
              <a:latin typeface="Times New Roman" pitchFamily="18" charset="0"/>
              <a:cs typeface="Times New Roman" pitchFamily="18" charset="0"/>
            </a:endParaRPr>
          </a:p>
        </p:txBody>
      </p:sp>
      <p:sp>
        <p:nvSpPr>
          <p:cNvPr id="26" name="Rectangle 49"/>
          <p:cNvSpPr>
            <a:spLocks noChangeArrowheads="1"/>
          </p:cNvSpPr>
          <p:nvPr/>
        </p:nvSpPr>
        <p:spPr bwMode="auto">
          <a:xfrm>
            <a:off x="6342063" y="2750693"/>
            <a:ext cx="490519" cy="246221"/>
          </a:xfrm>
          <a:prstGeom prst="rect">
            <a:avLst/>
          </a:prstGeom>
          <a:noFill/>
          <a:ln w="9525">
            <a:noFill/>
            <a:miter lim="800000"/>
            <a:headEnd/>
            <a:tailEnd/>
          </a:ln>
        </p:spPr>
        <p:txBody>
          <a:bodyPr wrap="none" lIns="0" tIns="0" rIns="0" bIns="0">
            <a:prstTxWarp prst="textNoShape">
              <a:avLst/>
            </a:prstTxWarp>
            <a:spAutoFit/>
          </a:bodyPr>
          <a:lstStyle/>
          <a:p>
            <a:r>
              <a:rPr kumimoji="0" lang="en-US" sz="1600" b="0" dirty="0">
                <a:solidFill>
                  <a:srgbClr val="000000"/>
                </a:solidFill>
                <a:latin typeface="Times New Roman" pitchFamily="18" charset="0"/>
                <a:cs typeface="Times New Roman" pitchFamily="18" charset="0"/>
              </a:rPr>
              <a:t>China</a:t>
            </a:r>
            <a:endParaRPr kumimoji="0" lang="en-US" sz="1600" b="0" dirty="0">
              <a:solidFill>
                <a:schemeClr val="tx1"/>
              </a:solidFill>
              <a:latin typeface="Times New Roman" pitchFamily="18" charset="0"/>
              <a:cs typeface="Times New Roman" pitchFamily="18" charset="0"/>
            </a:endParaRPr>
          </a:p>
        </p:txBody>
      </p:sp>
      <p:sp>
        <p:nvSpPr>
          <p:cNvPr id="27" name="Rectangle 50"/>
          <p:cNvSpPr>
            <a:spLocks noChangeArrowheads="1"/>
          </p:cNvSpPr>
          <p:nvPr/>
        </p:nvSpPr>
        <p:spPr bwMode="auto">
          <a:xfrm>
            <a:off x="8136831" y="2750693"/>
            <a:ext cx="564257" cy="246221"/>
          </a:xfrm>
          <a:prstGeom prst="rect">
            <a:avLst/>
          </a:prstGeom>
          <a:noFill/>
          <a:ln w="9525">
            <a:noFill/>
            <a:miter lim="800000"/>
            <a:headEnd/>
            <a:tailEnd/>
          </a:ln>
        </p:spPr>
        <p:txBody>
          <a:bodyPr wrap="none" lIns="0" tIns="0" rIns="0" bIns="0">
            <a:prstTxWarp prst="textNoShape">
              <a:avLst/>
            </a:prstTxWarp>
            <a:spAutoFit/>
          </a:bodyPr>
          <a:lstStyle/>
          <a:p>
            <a:pPr algn="r"/>
            <a:r>
              <a:rPr kumimoji="0" lang="en-US" sz="1600" b="0" dirty="0" smtClean="0">
                <a:solidFill>
                  <a:srgbClr val="000000"/>
                </a:solidFill>
                <a:latin typeface="Times New Roman" pitchFamily="18" charset="0"/>
                <a:cs typeface="Times New Roman" pitchFamily="18" charset="0"/>
              </a:rPr>
              <a:t>$6,200</a:t>
            </a:r>
            <a:endParaRPr kumimoji="0" lang="en-US" sz="1600" b="0" dirty="0">
              <a:solidFill>
                <a:schemeClr val="tx1"/>
              </a:solidFill>
              <a:latin typeface="Times New Roman" pitchFamily="18" charset="0"/>
              <a:cs typeface="Times New Roman" pitchFamily="18" charset="0"/>
            </a:endParaRPr>
          </a:p>
        </p:txBody>
      </p:sp>
      <p:sp>
        <p:nvSpPr>
          <p:cNvPr id="28" name="Rectangle 51"/>
          <p:cNvSpPr>
            <a:spLocks noChangeArrowheads="1"/>
          </p:cNvSpPr>
          <p:nvPr/>
        </p:nvSpPr>
        <p:spPr bwMode="auto">
          <a:xfrm>
            <a:off x="6342063" y="2995168"/>
            <a:ext cx="662041" cy="246221"/>
          </a:xfrm>
          <a:prstGeom prst="rect">
            <a:avLst/>
          </a:prstGeom>
          <a:noFill/>
          <a:ln w="9525">
            <a:noFill/>
            <a:miter lim="800000"/>
            <a:headEnd/>
            <a:tailEnd/>
          </a:ln>
        </p:spPr>
        <p:txBody>
          <a:bodyPr wrap="none" lIns="0" tIns="0" rIns="0" bIns="0">
            <a:prstTxWarp prst="textNoShape">
              <a:avLst/>
            </a:prstTxWarp>
            <a:spAutoFit/>
          </a:bodyPr>
          <a:lstStyle/>
          <a:p>
            <a:r>
              <a:rPr kumimoji="0" lang="en-US" sz="1600" b="0" dirty="0" smtClean="0">
                <a:solidFill>
                  <a:srgbClr val="000000"/>
                </a:solidFill>
                <a:latin typeface="Times New Roman" pitchFamily="18" charset="0"/>
                <a:cs typeface="Times New Roman" pitchFamily="18" charset="0"/>
              </a:rPr>
              <a:t>Ukraine</a:t>
            </a:r>
            <a:endParaRPr kumimoji="0" lang="en-US" sz="1600" b="0" dirty="0">
              <a:solidFill>
                <a:schemeClr val="tx1"/>
              </a:solidFill>
              <a:latin typeface="Times New Roman" pitchFamily="18" charset="0"/>
              <a:cs typeface="Times New Roman" pitchFamily="18" charset="0"/>
            </a:endParaRPr>
          </a:p>
        </p:txBody>
      </p:sp>
      <p:sp>
        <p:nvSpPr>
          <p:cNvPr id="29" name="Rectangle 52"/>
          <p:cNvSpPr>
            <a:spLocks noChangeArrowheads="1"/>
          </p:cNvSpPr>
          <p:nvPr/>
        </p:nvSpPr>
        <p:spPr bwMode="auto">
          <a:xfrm>
            <a:off x="8239423" y="2995168"/>
            <a:ext cx="461665" cy="246221"/>
          </a:xfrm>
          <a:prstGeom prst="rect">
            <a:avLst/>
          </a:prstGeom>
          <a:noFill/>
          <a:ln w="9525">
            <a:noFill/>
            <a:miter lim="800000"/>
            <a:headEnd/>
            <a:tailEnd/>
          </a:ln>
        </p:spPr>
        <p:txBody>
          <a:bodyPr wrap="none" lIns="0" tIns="0" rIns="0" bIns="0">
            <a:prstTxWarp prst="textNoShape">
              <a:avLst/>
            </a:prstTxWarp>
            <a:spAutoFit/>
          </a:bodyPr>
          <a:lstStyle/>
          <a:p>
            <a:pPr algn="r"/>
            <a:r>
              <a:rPr kumimoji="0" lang="en-US" sz="1600" b="0" dirty="0" smtClean="0">
                <a:solidFill>
                  <a:srgbClr val="000000"/>
                </a:solidFill>
                <a:latin typeface="Times New Roman" pitchFamily="18" charset="0"/>
                <a:cs typeface="Times New Roman" pitchFamily="18" charset="0"/>
              </a:rPr>
              <a:t>5,737</a:t>
            </a:r>
            <a:endParaRPr kumimoji="0" lang="en-US" sz="1600" b="0" dirty="0">
              <a:solidFill>
                <a:schemeClr val="tx1"/>
              </a:solidFill>
              <a:latin typeface="Times New Roman" pitchFamily="18" charset="0"/>
              <a:cs typeface="Times New Roman" pitchFamily="18" charset="0"/>
            </a:endParaRPr>
          </a:p>
        </p:txBody>
      </p:sp>
      <p:sp>
        <p:nvSpPr>
          <p:cNvPr id="30" name="Rectangle 53"/>
          <p:cNvSpPr>
            <a:spLocks noChangeArrowheads="1"/>
          </p:cNvSpPr>
          <p:nvPr/>
        </p:nvSpPr>
        <p:spPr bwMode="auto">
          <a:xfrm>
            <a:off x="8237835" y="3239643"/>
            <a:ext cx="461665" cy="246221"/>
          </a:xfrm>
          <a:prstGeom prst="rect">
            <a:avLst/>
          </a:prstGeom>
          <a:noFill/>
          <a:ln w="9525">
            <a:noFill/>
            <a:miter lim="800000"/>
            <a:headEnd/>
            <a:tailEnd/>
          </a:ln>
        </p:spPr>
        <p:txBody>
          <a:bodyPr wrap="none" lIns="0" tIns="0" rIns="0" bIns="0">
            <a:prstTxWarp prst="textNoShape">
              <a:avLst/>
            </a:prstTxWarp>
            <a:spAutoFit/>
          </a:bodyPr>
          <a:lstStyle/>
          <a:p>
            <a:pPr algn="r"/>
            <a:r>
              <a:rPr kumimoji="0" lang="en-US" sz="1600" b="0" dirty="0" smtClean="0">
                <a:solidFill>
                  <a:srgbClr val="000000"/>
                </a:solidFill>
                <a:latin typeface="Times New Roman" pitchFamily="18" charset="0"/>
                <a:cs typeface="Times New Roman" pitchFamily="18" charset="0"/>
              </a:rPr>
              <a:t>4,013</a:t>
            </a:r>
            <a:endParaRPr kumimoji="0" lang="en-US" sz="1600" b="0" dirty="0">
              <a:solidFill>
                <a:schemeClr val="tx1"/>
              </a:solidFill>
              <a:latin typeface="Times New Roman" pitchFamily="18" charset="0"/>
              <a:cs typeface="Times New Roman" pitchFamily="18" charset="0"/>
            </a:endParaRPr>
          </a:p>
        </p:txBody>
      </p:sp>
      <p:sp>
        <p:nvSpPr>
          <p:cNvPr id="31" name="Rectangle 54"/>
          <p:cNvSpPr>
            <a:spLocks noChangeArrowheads="1"/>
          </p:cNvSpPr>
          <p:nvPr/>
        </p:nvSpPr>
        <p:spPr bwMode="auto">
          <a:xfrm>
            <a:off x="6342063" y="3239643"/>
            <a:ext cx="604132" cy="246221"/>
          </a:xfrm>
          <a:prstGeom prst="rect">
            <a:avLst/>
          </a:prstGeom>
          <a:noFill/>
          <a:ln w="9525">
            <a:noFill/>
            <a:miter lim="800000"/>
            <a:headEnd/>
            <a:tailEnd/>
          </a:ln>
        </p:spPr>
        <p:txBody>
          <a:bodyPr wrap="none" lIns="0" tIns="0" rIns="0" bIns="0">
            <a:prstTxWarp prst="textNoShape">
              <a:avLst/>
            </a:prstTxWarp>
            <a:spAutoFit/>
          </a:bodyPr>
          <a:lstStyle/>
          <a:p>
            <a:r>
              <a:rPr kumimoji="0" lang="en-US" sz="1600" b="0" dirty="0" smtClean="0">
                <a:solidFill>
                  <a:srgbClr val="000000"/>
                </a:solidFill>
                <a:latin typeface="Times New Roman" pitchFamily="18" charset="0"/>
                <a:cs typeface="Times New Roman" pitchFamily="18" charset="0"/>
              </a:rPr>
              <a:t>Bolivia</a:t>
            </a:r>
            <a:endParaRPr kumimoji="0" lang="en-US" sz="1600" b="0" dirty="0">
              <a:solidFill>
                <a:schemeClr val="tx1"/>
              </a:solidFill>
              <a:latin typeface="Times New Roman" pitchFamily="18" charset="0"/>
              <a:cs typeface="Times New Roman" pitchFamily="18" charset="0"/>
            </a:endParaRPr>
          </a:p>
        </p:txBody>
      </p:sp>
      <p:sp>
        <p:nvSpPr>
          <p:cNvPr id="32" name="Rectangle 55"/>
          <p:cNvSpPr>
            <a:spLocks noChangeArrowheads="1"/>
          </p:cNvSpPr>
          <p:nvPr/>
        </p:nvSpPr>
        <p:spPr bwMode="auto">
          <a:xfrm>
            <a:off x="8239423" y="3482531"/>
            <a:ext cx="461665" cy="246221"/>
          </a:xfrm>
          <a:prstGeom prst="rect">
            <a:avLst/>
          </a:prstGeom>
          <a:noFill/>
          <a:ln w="9525">
            <a:noFill/>
            <a:miter lim="800000"/>
            <a:headEnd/>
            <a:tailEnd/>
          </a:ln>
        </p:spPr>
        <p:txBody>
          <a:bodyPr wrap="none" lIns="0" tIns="0" rIns="0" bIns="0">
            <a:prstTxWarp prst="textNoShape">
              <a:avLst/>
            </a:prstTxWarp>
            <a:spAutoFit/>
          </a:bodyPr>
          <a:lstStyle/>
          <a:p>
            <a:pPr algn="r"/>
            <a:r>
              <a:rPr kumimoji="0" lang="en-US" sz="1600" b="0" dirty="0" smtClean="0">
                <a:solidFill>
                  <a:srgbClr val="000000"/>
                </a:solidFill>
                <a:latin typeface="Times New Roman" pitchFamily="18" charset="0"/>
                <a:cs typeface="Times New Roman" pitchFamily="18" charset="0"/>
              </a:rPr>
              <a:t>3,813</a:t>
            </a:r>
            <a:endParaRPr kumimoji="0" lang="en-US" sz="1600" b="0" dirty="0">
              <a:solidFill>
                <a:schemeClr val="tx1"/>
              </a:solidFill>
              <a:latin typeface="Times New Roman" pitchFamily="18" charset="0"/>
              <a:cs typeface="Times New Roman" pitchFamily="18" charset="0"/>
            </a:endParaRPr>
          </a:p>
        </p:txBody>
      </p:sp>
      <p:sp>
        <p:nvSpPr>
          <p:cNvPr id="33" name="Rectangle 56"/>
          <p:cNvSpPr>
            <a:spLocks noChangeArrowheads="1"/>
          </p:cNvSpPr>
          <p:nvPr/>
        </p:nvSpPr>
        <p:spPr bwMode="auto">
          <a:xfrm>
            <a:off x="6342063" y="3969893"/>
            <a:ext cx="923430" cy="246221"/>
          </a:xfrm>
          <a:prstGeom prst="rect">
            <a:avLst/>
          </a:prstGeom>
          <a:noFill/>
          <a:ln w="9525">
            <a:noFill/>
            <a:miter lim="800000"/>
            <a:headEnd/>
            <a:tailEnd/>
          </a:ln>
        </p:spPr>
        <p:txBody>
          <a:bodyPr wrap="none" lIns="0" tIns="0" rIns="0" bIns="0">
            <a:prstTxWarp prst="textNoShape">
              <a:avLst/>
            </a:prstTxWarp>
            <a:spAutoFit/>
          </a:bodyPr>
          <a:lstStyle/>
          <a:p>
            <a:r>
              <a:rPr kumimoji="0" lang="en-US" sz="1600" b="0" dirty="0" smtClean="0">
                <a:solidFill>
                  <a:srgbClr val="000000"/>
                </a:solidFill>
                <a:latin typeface="Times New Roman" pitchFamily="18" charset="0"/>
                <a:cs typeface="Times New Roman" pitchFamily="18" charset="0"/>
              </a:rPr>
              <a:t>Philippines</a:t>
            </a:r>
            <a:endParaRPr kumimoji="0" lang="en-US" sz="1600" b="0" dirty="0">
              <a:solidFill>
                <a:srgbClr val="000000"/>
              </a:solidFill>
              <a:latin typeface="Times New Roman" pitchFamily="18" charset="0"/>
              <a:cs typeface="Times New Roman" pitchFamily="18" charset="0"/>
            </a:endParaRPr>
          </a:p>
        </p:txBody>
      </p:sp>
      <p:sp>
        <p:nvSpPr>
          <p:cNvPr id="34" name="Rectangle 57"/>
          <p:cNvSpPr>
            <a:spLocks noChangeArrowheads="1"/>
          </p:cNvSpPr>
          <p:nvPr/>
        </p:nvSpPr>
        <p:spPr bwMode="auto">
          <a:xfrm>
            <a:off x="8239423" y="3727006"/>
            <a:ext cx="461665" cy="246221"/>
          </a:xfrm>
          <a:prstGeom prst="rect">
            <a:avLst/>
          </a:prstGeom>
          <a:noFill/>
          <a:ln w="9525">
            <a:noFill/>
            <a:miter lim="800000"/>
            <a:headEnd/>
            <a:tailEnd/>
          </a:ln>
        </p:spPr>
        <p:txBody>
          <a:bodyPr wrap="none" lIns="0" tIns="0" rIns="0" bIns="0">
            <a:prstTxWarp prst="textNoShape">
              <a:avLst/>
            </a:prstTxWarp>
            <a:spAutoFit/>
          </a:bodyPr>
          <a:lstStyle/>
          <a:p>
            <a:pPr algn="r"/>
            <a:r>
              <a:rPr kumimoji="0" lang="en-US" sz="1600" b="0" dirty="0" smtClean="0">
                <a:solidFill>
                  <a:srgbClr val="000000"/>
                </a:solidFill>
                <a:latin typeface="Times New Roman" pitchFamily="18" charset="0"/>
                <a:cs typeface="Times New Roman" pitchFamily="18" charset="0"/>
              </a:rPr>
              <a:t>3,488</a:t>
            </a:r>
            <a:endParaRPr kumimoji="0" lang="en-US" sz="1600" b="0" dirty="0">
              <a:solidFill>
                <a:schemeClr val="tx1"/>
              </a:solidFill>
              <a:latin typeface="Times New Roman" pitchFamily="18" charset="0"/>
              <a:cs typeface="Times New Roman" pitchFamily="18" charset="0"/>
            </a:endParaRPr>
          </a:p>
        </p:txBody>
      </p:sp>
      <p:sp>
        <p:nvSpPr>
          <p:cNvPr id="35" name="Rectangle 58"/>
          <p:cNvSpPr>
            <a:spLocks noChangeArrowheads="1"/>
          </p:cNvSpPr>
          <p:nvPr/>
        </p:nvSpPr>
        <p:spPr bwMode="auto">
          <a:xfrm>
            <a:off x="6342063" y="4214368"/>
            <a:ext cx="423193" cy="246221"/>
          </a:xfrm>
          <a:prstGeom prst="rect">
            <a:avLst/>
          </a:prstGeom>
          <a:noFill/>
          <a:ln w="9525">
            <a:noFill/>
            <a:miter lim="800000"/>
            <a:headEnd/>
            <a:tailEnd/>
          </a:ln>
        </p:spPr>
        <p:txBody>
          <a:bodyPr wrap="none" lIns="0" tIns="0" rIns="0" bIns="0">
            <a:prstTxWarp prst="textNoShape">
              <a:avLst/>
            </a:prstTxWarp>
            <a:spAutoFit/>
          </a:bodyPr>
          <a:lstStyle/>
          <a:p>
            <a:r>
              <a:rPr kumimoji="0" lang="en-US" sz="1600" b="0" dirty="0" smtClean="0">
                <a:solidFill>
                  <a:srgbClr val="000000"/>
                </a:solidFill>
                <a:latin typeface="Times New Roman" pitchFamily="18" charset="0"/>
                <a:cs typeface="Times New Roman" pitchFamily="18" charset="0"/>
              </a:rPr>
              <a:t>India</a:t>
            </a:r>
            <a:endParaRPr kumimoji="0" lang="en-US" sz="1600" b="0" dirty="0">
              <a:solidFill>
                <a:schemeClr val="tx1"/>
              </a:solidFill>
              <a:latin typeface="Times New Roman" pitchFamily="18" charset="0"/>
              <a:cs typeface="Times New Roman" pitchFamily="18" charset="0"/>
            </a:endParaRPr>
          </a:p>
        </p:txBody>
      </p:sp>
      <p:sp>
        <p:nvSpPr>
          <p:cNvPr id="36" name="Rectangle 59"/>
          <p:cNvSpPr>
            <a:spLocks noChangeArrowheads="1"/>
          </p:cNvSpPr>
          <p:nvPr/>
        </p:nvSpPr>
        <p:spPr bwMode="auto">
          <a:xfrm>
            <a:off x="8239423" y="3969893"/>
            <a:ext cx="461665" cy="246221"/>
          </a:xfrm>
          <a:prstGeom prst="rect">
            <a:avLst/>
          </a:prstGeom>
          <a:noFill/>
          <a:ln w="9525">
            <a:noFill/>
            <a:miter lim="800000"/>
            <a:headEnd/>
            <a:tailEnd/>
          </a:ln>
        </p:spPr>
        <p:txBody>
          <a:bodyPr wrap="none" lIns="0" tIns="0" rIns="0" bIns="0">
            <a:prstTxWarp prst="textNoShape">
              <a:avLst/>
            </a:prstTxWarp>
            <a:spAutoFit/>
          </a:bodyPr>
          <a:lstStyle/>
          <a:p>
            <a:pPr algn="r"/>
            <a:r>
              <a:rPr kumimoji="0" lang="en-US" sz="1600" b="0" dirty="0" smtClean="0">
                <a:solidFill>
                  <a:srgbClr val="000000"/>
                </a:solidFill>
                <a:latin typeface="Times New Roman" pitchFamily="18" charset="0"/>
                <a:cs typeface="Times New Roman" pitchFamily="18" charset="0"/>
              </a:rPr>
              <a:t>3,216</a:t>
            </a:r>
            <a:endParaRPr kumimoji="0" lang="en-US" sz="1600" b="0" dirty="0">
              <a:solidFill>
                <a:schemeClr val="tx1"/>
              </a:solidFill>
              <a:latin typeface="Times New Roman" pitchFamily="18" charset="0"/>
              <a:cs typeface="Times New Roman" pitchFamily="18" charset="0"/>
            </a:endParaRPr>
          </a:p>
        </p:txBody>
      </p:sp>
      <p:sp>
        <p:nvSpPr>
          <p:cNvPr id="37" name="Rectangle 60"/>
          <p:cNvSpPr>
            <a:spLocks noChangeArrowheads="1"/>
          </p:cNvSpPr>
          <p:nvPr/>
        </p:nvSpPr>
        <p:spPr bwMode="auto">
          <a:xfrm>
            <a:off x="8239423" y="4214368"/>
            <a:ext cx="461665" cy="246221"/>
          </a:xfrm>
          <a:prstGeom prst="rect">
            <a:avLst/>
          </a:prstGeom>
          <a:noFill/>
          <a:ln w="9525">
            <a:noFill/>
            <a:miter lim="800000"/>
            <a:headEnd/>
            <a:tailEnd/>
          </a:ln>
        </p:spPr>
        <p:txBody>
          <a:bodyPr wrap="none" lIns="0" tIns="0" rIns="0" bIns="0">
            <a:prstTxWarp prst="textNoShape">
              <a:avLst/>
            </a:prstTxWarp>
            <a:spAutoFit/>
          </a:bodyPr>
          <a:lstStyle/>
          <a:p>
            <a:pPr algn="r"/>
            <a:r>
              <a:rPr kumimoji="0" lang="en-US" sz="1600" b="0" dirty="0" smtClean="0">
                <a:solidFill>
                  <a:srgbClr val="000000"/>
                </a:solidFill>
                <a:latin typeface="Times New Roman" pitchFamily="18" charset="0"/>
                <a:cs typeface="Times New Roman" pitchFamily="18" charset="0"/>
              </a:rPr>
              <a:t>2,993</a:t>
            </a:r>
            <a:endParaRPr kumimoji="0" lang="en-US" sz="1600" b="0" dirty="0">
              <a:solidFill>
                <a:schemeClr val="tx1"/>
              </a:solidFill>
              <a:latin typeface="Times New Roman" pitchFamily="18" charset="0"/>
              <a:cs typeface="Times New Roman" pitchFamily="18" charset="0"/>
            </a:endParaRPr>
          </a:p>
        </p:txBody>
      </p:sp>
      <p:sp>
        <p:nvSpPr>
          <p:cNvPr id="38" name="Rectangle 61"/>
          <p:cNvSpPr>
            <a:spLocks noChangeArrowheads="1"/>
          </p:cNvSpPr>
          <p:nvPr/>
        </p:nvSpPr>
        <p:spPr bwMode="auto">
          <a:xfrm>
            <a:off x="6342063" y="4457256"/>
            <a:ext cx="615553" cy="246221"/>
          </a:xfrm>
          <a:prstGeom prst="rect">
            <a:avLst/>
          </a:prstGeom>
          <a:noFill/>
          <a:ln w="9525">
            <a:noFill/>
            <a:miter lim="800000"/>
            <a:headEnd/>
            <a:tailEnd/>
          </a:ln>
        </p:spPr>
        <p:txBody>
          <a:bodyPr wrap="none" lIns="0" tIns="0" rIns="0" bIns="0">
            <a:prstTxWarp prst="textNoShape">
              <a:avLst/>
            </a:prstTxWarp>
            <a:spAutoFit/>
          </a:bodyPr>
          <a:lstStyle/>
          <a:p>
            <a:r>
              <a:rPr kumimoji="0" lang="en-US" sz="1600" b="0" dirty="0" smtClean="0">
                <a:solidFill>
                  <a:srgbClr val="000000"/>
                </a:solidFill>
                <a:latin typeface="Times New Roman" pitchFamily="18" charset="0"/>
                <a:cs typeface="Times New Roman" pitchFamily="18" charset="0"/>
              </a:rPr>
              <a:t>Nigeria</a:t>
            </a:r>
            <a:endParaRPr kumimoji="0" lang="en-US" sz="1600" b="0" dirty="0">
              <a:solidFill>
                <a:schemeClr val="tx1"/>
              </a:solidFill>
              <a:latin typeface="Times New Roman" pitchFamily="18" charset="0"/>
              <a:cs typeface="Times New Roman" pitchFamily="18" charset="0"/>
            </a:endParaRPr>
          </a:p>
        </p:txBody>
      </p:sp>
      <p:sp>
        <p:nvSpPr>
          <p:cNvPr id="39" name="Rectangle 62"/>
          <p:cNvSpPr>
            <a:spLocks noChangeArrowheads="1"/>
          </p:cNvSpPr>
          <p:nvPr/>
        </p:nvSpPr>
        <p:spPr bwMode="auto">
          <a:xfrm>
            <a:off x="8239423" y="4457256"/>
            <a:ext cx="461665" cy="246221"/>
          </a:xfrm>
          <a:prstGeom prst="rect">
            <a:avLst/>
          </a:prstGeom>
          <a:noFill/>
          <a:ln w="9525">
            <a:noFill/>
            <a:miter lim="800000"/>
            <a:headEnd/>
            <a:tailEnd/>
          </a:ln>
        </p:spPr>
        <p:txBody>
          <a:bodyPr wrap="none" lIns="0" tIns="0" rIns="0" bIns="0">
            <a:prstTxWarp prst="textNoShape">
              <a:avLst/>
            </a:prstTxWarp>
            <a:spAutoFit/>
          </a:bodyPr>
          <a:lstStyle/>
          <a:p>
            <a:pPr algn="r"/>
            <a:r>
              <a:rPr kumimoji="0" lang="en-US" sz="1600" b="0" dirty="0" smtClean="0">
                <a:solidFill>
                  <a:srgbClr val="000000"/>
                </a:solidFill>
                <a:latin typeface="Times New Roman" pitchFamily="18" charset="0"/>
                <a:cs typeface="Times New Roman" pitchFamily="18" charset="0"/>
              </a:rPr>
              <a:t>2,001</a:t>
            </a:r>
            <a:endParaRPr kumimoji="0" lang="en-US" sz="1600" b="0" dirty="0">
              <a:solidFill>
                <a:schemeClr val="tx1"/>
              </a:solidFill>
              <a:latin typeface="Times New Roman" pitchFamily="18" charset="0"/>
              <a:cs typeface="Times New Roman" pitchFamily="18" charset="0"/>
            </a:endParaRPr>
          </a:p>
        </p:txBody>
      </p:sp>
      <p:sp>
        <p:nvSpPr>
          <p:cNvPr id="40" name="Rectangle 63"/>
          <p:cNvSpPr>
            <a:spLocks noChangeArrowheads="1"/>
          </p:cNvSpPr>
          <p:nvPr/>
        </p:nvSpPr>
        <p:spPr bwMode="auto">
          <a:xfrm>
            <a:off x="6342063" y="4701731"/>
            <a:ext cx="957293" cy="246221"/>
          </a:xfrm>
          <a:prstGeom prst="rect">
            <a:avLst/>
          </a:prstGeom>
          <a:noFill/>
          <a:ln w="9525">
            <a:noFill/>
            <a:miter lim="800000"/>
            <a:headEnd/>
            <a:tailEnd/>
          </a:ln>
        </p:spPr>
        <p:txBody>
          <a:bodyPr wrap="none" lIns="0" tIns="0" rIns="0" bIns="0">
            <a:prstTxWarp prst="textNoShape">
              <a:avLst/>
            </a:prstTxWarp>
            <a:spAutoFit/>
          </a:bodyPr>
          <a:lstStyle/>
          <a:p>
            <a:r>
              <a:rPr kumimoji="0" lang="en-US" sz="1600" b="0" dirty="0" smtClean="0">
                <a:solidFill>
                  <a:srgbClr val="000000"/>
                </a:solidFill>
                <a:latin typeface="Times New Roman" pitchFamily="18" charset="0"/>
                <a:cs typeface="Times New Roman" pitchFamily="18" charset="0"/>
              </a:rPr>
              <a:t>Bangladesh</a:t>
            </a:r>
            <a:endParaRPr kumimoji="0" lang="en-US" sz="1600" b="0" dirty="0">
              <a:solidFill>
                <a:schemeClr val="tx1"/>
              </a:solidFill>
              <a:latin typeface="Times New Roman" pitchFamily="18" charset="0"/>
              <a:cs typeface="Times New Roman" pitchFamily="18" charset="0"/>
            </a:endParaRPr>
          </a:p>
        </p:txBody>
      </p:sp>
      <p:sp>
        <p:nvSpPr>
          <p:cNvPr id="41" name="Rectangle 64"/>
          <p:cNvSpPr>
            <a:spLocks noChangeArrowheads="1"/>
          </p:cNvSpPr>
          <p:nvPr/>
        </p:nvSpPr>
        <p:spPr bwMode="auto">
          <a:xfrm>
            <a:off x="8239423" y="4701731"/>
            <a:ext cx="461665" cy="246221"/>
          </a:xfrm>
          <a:prstGeom prst="rect">
            <a:avLst/>
          </a:prstGeom>
          <a:noFill/>
          <a:ln w="9525">
            <a:noFill/>
            <a:miter lim="800000"/>
            <a:headEnd/>
            <a:tailEnd/>
          </a:ln>
        </p:spPr>
        <p:txBody>
          <a:bodyPr wrap="none" lIns="0" tIns="0" rIns="0" bIns="0">
            <a:prstTxWarp prst="textNoShape">
              <a:avLst/>
            </a:prstTxWarp>
            <a:spAutoFit/>
          </a:bodyPr>
          <a:lstStyle/>
          <a:p>
            <a:pPr algn="r"/>
            <a:r>
              <a:rPr kumimoji="0" lang="en-US" sz="1600" b="0" dirty="0" smtClean="0">
                <a:solidFill>
                  <a:srgbClr val="000000"/>
                </a:solidFill>
                <a:latin typeface="Times New Roman" pitchFamily="18" charset="0"/>
                <a:cs typeface="Times New Roman" pitchFamily="18" charset="0"/>
              </a:rPr>
              <a:t>1,286</a:t>
            </a:r>
            <a:endParaRPr kumimoji="0" lang="en-US" sz="1600" b="0" dirty="0">
              <a:solidFill>
                <a:schemeClr val="tx1"/>
              </a:solidFill>
              <a:latin typeface="Times New Roman" pitchFamily="18" charset="0"/>
              <a:cs typeface="Times New Roman" pitchFamily="18" charset="0"/>
            </a:endParaRPr>
          </a:p>
        </p:txBody>
      </p:sp>
      <p:sp>
        <p:nvSpPr>
          <p:cNvPr id="42" name="Rectangle 65"/>
          <p:cNvSpPr>
            <a:spLocks noChangeArrowheads="1"/>
          </p:cNvSpPr>
          <p:nvPr/>
        </p:nvSpPr>
        <p:spPr bwMode="auto">
          <a:xfrm>
            <a:off x="6342063" y="4944618"/>
            <a:ext cx="1056379" cy="246221"/>
          </a:xfrm>
          <a:prstGeom prst="rect">
            <a:avLst/>
          </a:prstGeom>
          <a:noFill/>
          <a:ln w="9525">
            <a:noFill/>
            <a:miter lim="800000"/>
            <a:headEnd/>
            <a:tailEnd/>
          </a:ln>
        </p:spPr>
        <p:txBody>
          <a:bodyPr wrap="none" lIns="0" tIns="0" rIns="0" bIns="0">
            <a:prstTxWarp prst="textNoShape">
              <a:avLst/>
            </a:prstTxWarp>
            <a:spAutoFit/>
          </a:bodyPr>
          <a:lstStyle/>
          <a:p>
            <a:r>
              <a:rPr kumimoji="0" lang="en-US" sz="1600" b="0" dirty="0">
                <a:solidFill>
                  <a:srgbClr val="000000"/>
                </a:solidFill>
                <a:latin typeface="Times New Roman" pitchFamily="18" charset="0"/>
                <a:cs typeface="Times New Roman" pitchFamily="18" charset="0"/>
              </a:rPr>
              <a:t>Sierra </a:t>
            </a:r>
            <a:r>
              <a:rPr kumimoji="0" lang="en-US" sz="1600" b="0" dirty="0" smtClean="0">
                <a:solidFill>
                  <a:srgbClr val="000000"/>
                </a:solidFill>
                <a:latin typeface="Times New Roman" pitchFamily="18" charset="0"/>
                <a:cs typeface="Times New Roman" pitchFamily="18" charset="0"/>
              </a:rPr>
              <a:t>Leone</a:t>
            </a:r>
            <a:endParaRPr kumimoji="0" lang="en-US" sz="1600" b="0" dirty="0">
              <a:solidFill>
                <a:schemeClr val="tx1"/>
              </a:solidFill>
              <a:latin typeface="Times New Roman" pitchFamily="18" charset="0"/>
              <a:cs typeface="Times New Roman" pitchFamily="18" charset="0"/>
            </a:endParaRPr>
          </a:p>
        </p:txBody>
      </p:sp>
      <p:sp>
        <p:nvSpPr>
          <p:cNvPr id="43" name="Rectangle 66"/>
          <p:cNvSpPr>
            <a:spLocks noChangeArrowheads="1"/>
          </p:cNvSpPr>
          <p:nvPr/>
        </p:nvSpPr>
        <p:spPr bwMode="auto">
          <a:xfrm>
            <a:off x="8393311" y="4944618"/>
            <a:ext cx="307777" cy="246221"/>
          </a:xfrm>
          <a:prstGeom prst="rect">
            <a:avLst/>
          </a:prstGeom>
          <a:noFill/>
          <a:ln w="9525">
            <a:noFill/>
            <a:miter lim="800000"/>
            <a:headEnd/>
            <a:tailEnd/>
          </a:ln>
        </p:spPr>
        <p:txBody>
          <a:bodyPr wrap="none" lIns="0" tIns="0" rIns="0" bIns="0">
            <a:prstTxWarp prst="textNoShape">
              <a:avLst/>
            </a:prstTxWarp>
            <a:spAutoFit/>
          </a:bodyPr>
          <a:lstStyle/>
          <a:p>
            <a:pPr algn="r"/>
            <a:r>
              <a:rPr kumimoji="0" lang="en-US" sz="1600" b="0" dirty="0" smtClean="0">
                <a:solidFill>
                  <a:srgbClr val="000000"/>
                </a:solidFill>
                <a:latin typeface="Times New Roman" pitchFamily="18" charset="0"/>
                <a:cs typeface="Times New Roman" pitchFamily="18" charset="0"/>
              </a:rPr>
              <a:t>734</a:t>
            </a:r>
            <a:endParaRPr kumimoji="0" lang="en-US" sz="1600" b="0" dirty="0">
              <a:solidFill>
                <a:schemeClr val="tx1"/>
              </a:solidFill>
              <a:latin typeface="Times New Roman" pitchFamily="18" charset="0"/>
              <a:cs typeface="Times New Roman" pitchFamily="18" charset="0"/>
            </a:endParaRPr>
          </a:p>
        </p:txBody>
      </p:sp>
      <p:sp>
        <p:nvSpPr>
          <p:cNvPr id="44" name="Rectangle 67"/>
          <p:cNvSpPr>
            <a:spLocks noChangeArrowheads="1"/>
          </p:cNvSpPr>
          <p:nvPr/>
        </p:nvSpPr>
        <p:spPr bwMode="auto">
          <a:xfrm>
            <a:off x="373063" y="2750693"/>
            <a:ext cx="711733" cy="246221"/>
          </a:xfrm>
          <a:prstGeom prst="rect">
            <a:avLst/>
          </a:prstGeom>
          <a:noFill/>
          <a:ln w="9525">
            <a:noFill/>
            <a:miter lim="800000"/>
            <a:headEnd/>
            <a:tailEnd/>
          </a:ln>
        </p:spPr>
        <p:txBody>
          <a:bodyPr wrap="none" lIns="0" tIns="0" rIns="0" bIns="0">
            <a:prstTxWarp prst="textNoShape">
              <a:avLst/>
            </a:prstTxWarp>
            <a:spAutoFit/>
          </a:bodyPr>
          <a:lstStyle/>
          <a:p>
            <a:r>
              <a:rPr kumimoji="0" lang="en-US" sz="1600" b="0" dirty="0" smtClean="0">
                <a:solidFill>
                  <a:srgbClr val="000000"/>
                </a:solidFill>
                <a:latin typeface="Times New Roman" pitchFamily="18" charset="0"/>
                <a:cs typeface="Times New Roman" pitchFamily="18" charset="0"/>
              </a:rPr>
              <a:t>Norway </a:t>
            </a:r>
            <a:endParaRPr kumimoji="0" lang="en-US" sz="1600" b="0" dirty="0">
              <a:solidFill>
                <a:schemeClr val="tx1"/>
              </a:solidFill>
              <a:latin typeface="Times New Roman" pitchFamily="18" charset="0"/>
              <a:cs typeface="Times New Roman" pitchFamily="18" charset="0"/>
            </a:endParaRPr>
          </a:p>
        </p:txBody>
      </p:sp>
      <p:sp>
        <p:nvSpPr>
          <p:cNvPr id="45" name="Rectangle 68"/>
          <p:cNvSpPr>
            <a:spLocks noChangeArrowheads="1"/>
          </p:cNvSpPr>
          <p:nvPr/>
        </p:nvSpPr>
        <p:spPr bwMode="auto">
          <a:xfrm>
            <a:off x="2136676" y="2750693"/>
            <a:ext cx="666849" cy="246221"/>
          </a:xfrm>
          <a:prstGeom prst="rect">
            <a:avLst/>
          </a:prstGeom>
          <a:noFill/>
          <a:ln w="9525">
            <a:noFill/>
            <a:miter lim="800000"/>
            <a:headEnd/>
            <a:tailEnd/>
          </a:ln>
        </p:spPr>
        <p:txBody>
          <a:bodyPr wrap="none" lIns="0" tIns="0" rIns="0" bIns="0">
            <a:prstTxWarp prst="textNoShape">
              <a:avLst/>
            </a:prstTxWarp>
            <a:spAutoFit/>
          </a:bodyPr>
          <a:lstStyle/>
          <a:p>
            <a:pPr algn="r"/>
            <a:r>
              <a:rPr kumimoji="0" lang="en-US" sz="1600" b="0" dirty="0" smtClean="0">
                <a:solidFill>
                  <a:srgbClr val="000000"/>
                </a:solidFill>
                <a:latin typeface="Times New Roman" pitchFamily="18" charset="0"/>
                <a:cs typeface="Times New Roman" pitchFamily="18" charset="0"/>
              </a:rPr>
              <a:t>$47,676</a:t>
            </a:r>
            <a:endParaRPr kumimoji="0" lang="en-US" sz="1600" b="0" dirty="0">
              <a:solidFill>
                <a:schemeClr val="tx1"/>
              </a:solidFill>
              <a:latin typeface="Times New Roman" pitchFamily="18" charset="0"/>
              <a:cs typeface="Times New Roman" pitchFamily="18" charset="0"/>
            </a:endParaRPr>
          </a:p>
        </p:txBody>
      </p:sp>
      <p:sp>
        <p:nvSpPr>
          <p:cNvPr id="46" name="Rectangle 69"/>
          <p:cNvSpPr>
            <a:spLocks noChangeArrowheads="1"/>
          </p:cNvSpPr>
          <p:nvPr/>
        </p:nvSpPr>
        <p:spPr bwMode="auto">
          <a:xfrm>
            <a:off x="373063" y="2995168"/>
            <a:ext cx="1099860" cy="246221"/>
          </a:xfrm>
          <a:prstGeom prst="rect">
            <a:avLst/>
          </a:prstGeom>
          <a:noFill/>
          <a:ln w="9525">
            <a:noFill/>
            <a:miter lim="800000"/>
            <a:headEnd/>
            <a:tailEnd/>
          </a:ln>
        </p:spPr>
        <p:txBody>
          <a:bodyPr wrap="none" lIns="0" tIns="0" rIns="0" bIns="0">
            <a:prstTxWarp prst="textNoShape">
              <a:avLst/>
            </a:prstTxWarp>
            <a:spAutoFit/>
          </a:bodyPr>
          <a:lstStyle/>
          <a:p>
            <a:r>
              <a:rPr kumimoji="0" lang="en-US" sz="1600" b="0" dirty="0" smtClean="0">
                <a:solidFill>
                  <a:srgbClr val="000000"/>
                </a:solidFill>
                <a:latin typeface="Times New Roman" pitchFamily="18" charset="0"/>
                <a:cs typeface="Times New Roman" pitchFamily="18" charset="0"/>
              </a:rPr>
              <a:t>United States</a:t>
            </a:r>
            <a:endParaRPr kumimoji="0" lang="en-US" sz="1600" b="0" dirty="0">
              <a:solidFill>
                <a:schemeClr val="tx1"/>
              </a:solidFill>
              <a:latin typeface="Times New Roman" pitchFamily="18" charset="0"/>
              <a:cs typeface="Times New Roman" pitchFamily="18" charset="0"/>
            </a:endParaRPr>
          </a:p>
        </p:txBody>
      </p:sp>
      <p:sp>
        <p:nvSpPr>
          <p:cNvPr id="47" name="Rectangle 70"/>
          <p:cNvSpPr>
            <a:spLocks noChangeArrowheads="1"/>
          </p:cNvSpPr>
          <p:nvPr/>
        </p:nvSpPr>
        <p:spPr bwMode="auto">
          <a:xfrm>
            <a:off x="2237681" y="2995168"/>
            <a:ext cx="564257" cy="246221"/>
          </a:xfrm>
          <a:prstGeom prst="rect">
            <a:avLst/>
          </a:prstGeom>
          <a:noFill/>
          <a:ln w="9525">
            <a:noFill/>
            <a:miter lim="800000"/>
            <a:headEnd/>
            <a:tailEnd/>
          </a:ln>
        </p:spPr>
        <p:txBody>
          <a:bodyPr wrap="none" lIns="0" tIns="0" rIns="0" bIns="0">
            <a:prstTxWarp prst="textNoShape">
              <a:avLst/>
            </a:prstTxWarp>
            <a:spAutoFit/>
          </a:bodyPr>
          <a:lstStyle/>
          <a:p>
            <a:pPr algn="r"/>
            <a:r>
              <a:rPr kumimoji="0" lang="en-US" sz="1600" b="0" dirty="0" smtClean="0">
                <a:solidFill>
                  <a:srgbClr val="000000"/>
                </a:solidFill>
                <a:latin typeface="Times New Roman" pitchFamily="18" charset="0"/>
                <a:cs typeface="Times New Roman" pitchFamily="18" charset="0"/>
              </a:rPr>
              <a:t>41,761</a:t>
            </a:r>
            <a:endParaRPr kumimoji="0" lang="en-US" sz="1600" b="0" dirty="0">
              <a:solidFill>
                <a:schemeClr val="tx1"/>
              </a:solidFill>
              <a:latin typeface="Times New Roman" pitchFamily="18" charset="0"/>
              <a:cs typeface="Times New Roman" pitchFamily="18" charset="0"/>
            </a:endParaRPr>
          </a:p>
        </p:txBody>
      </p:sp>
      <p:sp>
        <p:nvSpPr>
          <p:cNvPr id="48" name="Rectangle 71"/>
          <p:cNvSpPr>
            <a:spLocks noChangeArrowheads="1"/>
          </p:cNvSpPr>
          <p:nvPr/>
        </p:nvSpPr>
        <p:spPr bwMode="auto">
          <a:xfrm>
            <a:off x="373063" y="3239643"/>
            <a:ext cx="963204" cy="246221"/>
          </a:xfrm>
          <a:prstGeom prst="rect">
            <a:avLst/>
          </a:prstGeom>
          <a:noFill/>
          <a:ln w="9525">
            <a:noFill/>
            <a:miter lim="800000"/>
            <a:headEnd/>
            <a:tailEnd/>
          </a:ln>
        </p:spPr>
        <p:txBody>
          <a:bodyPr wrap="none" lIns="0" tIns="0" rIns="0" bIns="0">
            <a:prstTxWarp prst="textNoShape">
              <a:avLst/>
            </a:prstTxWarp>
            <a:spAutoFit/>
          </a:bodyPr>
          <a:lstStyle/>
          <a:p>
            <a:r>
              <a:rPr kumimoji="0" lang="en-US" sz="1600" b="0" dirty="0" smtClean="0">
                <a:solidFill>
                  <a:srgbClr val="000000"/>
                </a:solidFill>
                <a:latin typeface="Times New Roman" pitchFamily="18" charset="0"/>
                <a:cs typeface="Times New Roman" pitchFamily="18" charset="0"/>
              </a:rPr>
              <a:t>Hong Kong</a:t>
            </a:r>
            <a:endParaRPr kumimoji="0" lang="en-US" sz="1600" b="0" dirty="0">
              <a:solidFill>
                <a:schemeClr val="tx1"/>
              </a:solidFill>
              <a:latin typeface="Times New Roman" pitchFamily="18" charset="0"/>
              <a:cs typeface="Times New Roman" pitchFamily="18" charset="0"/>
            </a:endParaRPr>
          </a:p>
        </p:txBody>
      </p:sp>
      <p:sp>
        <p:nvSpPr>
          <p:cNvPr id="49" name="Rectangle 72"/>
          <p:cNvSpPr>
            <a:spLocks noChangeArrowheads="1"/>
          </p:cNvSpPr>
          <p:nvPr/>
        </p:nvSpPr>
        <p:spPr bwMode="auto">
          <a:xfrm>
            <a:off x="2234506" y="3239643"/>
            <a:ext cx="564257" cy="246221"/>
          </a:xfrm>
          <a:prstGeom prst="rect">
            <a:avLst/>
          </a:prstGeom>
          <a:noFill/>
          <a:ln w="9525">
            <a:noFill/>
            <a:miter lim="800000"/>
            <a:headEnd/>
            <a:tailEnd/>
          </a:ln>
        </p:spPr>
        <p:txBody>
          <a:bodyPr wrap="none" lIns="0" tIns="0" rIns="0" bIns="0">
            <a:prstTxWarp prst="textNoShape">
              <a:avLst/>
            </a:prstTxWarp>
            <a:spAutoFit/>
          </a:bodyPr>
          <a:lstStyle/>
          <a:p>
            <a:pPr algn="r"/>
            <a:r>
              <a:rPr kumimoji="0" lang="en-US" sz="1600" b="0" dirty="0" smtClean="0">
                <a:solidFill>
                  <a:srgbClr val="000000"/>
                </a:solidFill>
                <a:latin typeface="Times New Roman" pitchFamily="18" charset="0"/>
                <a:cs typeface="Times New Roman" pitchFamily="18" charset="0"/>
              </a:rPr>
              <a:t>39,255</a:t>
            </a:r>
            <a:endParaRPr kumimoji="0" lang="en-US" sz="1600" b="0" dirty="0">
              <a:solidFill>
                <a:schemeClr val="tx1"/>
              </a:solidFill>
              <a:latin typeface="Times New Roman" pitchFamily="18" charset="0"/>
              <a:cs typeface="Times New Roman" pitchFamily="18" charset="0"/>
            </a:endParaRPr>
          </a:p>
        </p:txBody>
      </p:sp>
      <p:sp>
        <p:nvSpPr>
          <p:cNvPr id="50" name="Rectangle 73"/>
          <p:cNvSpPr>
            <a:spLocks noChangeArrowheads="1"/>
          </p:cNvSpPr>
          <p:nvPr/>
        </p:nvSpPr>
        <p:spPr bwMode="auto">
          <a:xfrm>
            <a:off x="373063" y="4457256"/>
            <a:ext cx="764633" cy="246221"/>
          </a:xfrm>
          <a:prstGeom prst="rect">
            <a:avLst/>
          </a:prstGeom>
          <a:noFill/>
          <a:ln w="9525">
            <a:noFill/>
            <a:miter lim="800000"/>
            <a:headEnd/>
            <a:tailEnd/>
          </a:ln>
        </p:spPr>
        <p:txBody>
          <a:bodyPr wrap="none" lIns="0" tIns="0" rIns="0" bIns="0">
            <a:prstTxWarp prst="textNoShape">
              <a:avLst/>
            </a:prstTxWarp>
            <a:spAutoFit/>
          </a:bodyPr>
          <a:lstStyle/>
          <a:p>
            <a:r>
              <a:rPr kumimoji="0" lang="en-US" sz="1600" b="0" dirty="0" smtClean="0">
                <a:solidFill>
                  <a:srgbClr val="000000"/>
                </a:solidFill>
                <a:latin typeface="Times New Roman" pitchFamily="18" charset="0"/>
                <a:cs typeface="Times New Roman" pitchFamily="18" charset="0"/>
              </a:rPr>
              <a:t>Germany</a:t>
            </a:r>
            <a:endParaRPr kumimoji="0" lang="en-US" sz="1600" b="0" dirty="0">
              <a:solidFill>
                <a:schemeClr val="tx1"/>
              </a:solidFill>
              <a:latin typeface="Times New Roman" pitchFamily="18" charset="0"/>
              <a:cs typeface="Times New Roman" pitchFamily="18" charset="0"/>
            </a:endParaRPr>
          </a:p>
        </p:txBody>
      </p:sp>
      <p:sp>
        <p:nvSpPr>
          <p:cNvPr id="51" name="Rectangle 74"/>
          <p:cNvSpPr>
            <a:spLocks noChangeArrowheads="1"/>
          </p:cNvSpPr>
          <p:nvPr/>
        </p:nvSpPr>
        <p:spPr bwMode="auto">
          <a:xfrm>
            <a:off x="2234506" y="3482531"/>
            <a:ext cx="564257" cy="246221"/>
          </a:xfrm>
          <a:prstGeom prst="rect">
            <a:avLst/>
          </a:prstGeom>
          <a:noFill/>
          <a:ln w="9525">
            <a:noFill/>
            <a:miter lim="800000"/>
            <a:headEnd/>
            <a:tailEnd/>
          </a:ln>
        </p:spPr>
        <p:txBody>
          <a:bodyPr wrap="none" lIns="0" tIns="0" rIns="0" bIns="0">
            <a:prstTxWarp prst="textNoShape">
              <a:avLst/>
            </a:prstTxWarp>
            <a:spAutoFit/>
          </a:bodyPr>
          <a:lstStyle/>
          <a:p>
            <a:pPr algn="r"/>
            <a:r>
              <a:rPr kumimoji="0" lang="en-US" sz="1600" b="0" dirty="0" smtClean="0">
                <a:solidFill>
                  <a:srgbClr val="000000"/>
                </a:solidFill>
                <a:latin typeface="Times New Roman" pitchFamily="18" charset="0"/>
                <a:cs typeface="Times New Roman" pitchFamily="18" charset="0"/>
              </a:rPr>
              <a:t>36,954</a:t>
            </a:r>
            <a:endParaRPr kumimoji="0" lang="en-US" sz="1600" b="0" dirty="0">
              <a:solidFill>
                <a:schemeClr val="tx1"/>
              </a:solidFill>
              <a:latin typeface="Times New Roman" pitchFamily="18" charset="0"/>
              <a:cs typeface="Times New Roman" pitchFamily="18" charset="0"/>
            </a:endParaRPr>
          </a:p>
        </p:txBody>
      </p:sp>
      <p:sp>
        <p:nvSpPr>
          <p:cNvPr id="52" name="Rectangle 75"/>
          <p:cNvSpPr>
            <a:spLocks noChangeArrowheads="1"/>
          </p:cNvSpPr>
          <p:nvPr/>
        </p:nvSpPr>
        <p:spPr bwMode="auto">
          <a:xfrm>
            <a:off x="373063" y="3969893"/>
            <a:ext cx="583493" cy="246221"/>
          </a:xfrm>
          <a:prstGeom prst="rect">
            <a:avLst/>
          </a:prstGeom>
          <a:noFill/>
          <a:ln w="9525">
            <a:noFill/>
            <a:miter lim="800000"/>
            <a:headEnd/>
            <a:tailEnd/>
          </a:ln>
        </p:spPr>
        <p:txBody>
          <a:bodyPr wrap="none" lIns="0" tIns="0" rIns="0" bIns="0">
            <a:prstTxWarp prst="textNoShape">
              <a:avLst/>
            </a:prstTxWarp>
            <a:spAutoFit/>
          </a:bodyPr>
          <a:lstStyle/>
          <a:p>
            <a:r>
              <a:rPr kumimoji="0" lang="en-US" sz="1600" b="0" dirty="0">
                <a:solidFill>
                  <a:srgbClr val="000000"/>
                </a:solidFill>
                <a:latin typeface="Times New Roman" pitchFamily="18" charset="0"/>
                <a:cs typeface="Times New Roman" pitchFamily="18" charset="0"/>
              </a:rPr>
              <a:t>Ireland</a:t>
            </a:r>
            <a:endParaRPr kumimoji="0" lang="en-US" sz="1600" b="0" dirty="0">
              <a:solidFill>
                <a:schemeClr val="tx1"/>
              </a:solidFill>
              <a:latin typeface="Times New Roman" pitchFamily="18" charset="0"/>
              <a:cs typeface="Times New Roman" pitchFamily="18" charset="0"/>
            </a:endParaRPr>
          </a:p>
        </p:txBody>
      </p:sp>
      <p:sp>
        <p:nvSpPr>
          <p:cNvPr id="53" name="Rectangle 76"/>
          <p:cNvSpPr>
            <a:spLocks noChangeArrowheads="1"/>
          </p:cNvSpPr>
          <p:nvPr/>
        </p:nvSpPr>
        <p:spPr bwMode="auto">
          <a:xfrm>
            <a:off x="2234506" y="3727006"/>
            <a:ext cx="564257" cy="246221"/>
          </a:xfrm>
          <a:prstGeom prst="rect">
            <a:avLst/>
          </a:prstGeom>
          <a:noFill/>
          <a:ln w="9525">
            <a:noFill/>
            <a:miter lim="800000"/>
            <a:headEnd/>
            <a:tailEnd/>
          </a:ln>
        </p:spPr>
        <p:txBody>
          <a:bodyPr wrap="none" lIns="0" tIns="0" rIns="0" bIns="0">
            <a:prstTxWarp prst="textNoShape">
              <a:avLst/>
            </a:prstTxWarp>
            <a:spAutoFit/>
          </a:bodyPr>
          <a:lstStyle/>
          <a:p>
            <a:pPr algn="r"/>
            <a:r>
              <a:rPr kumimoji="0" lang="en-US" sz="1600" b="0" dirty="0" smtClean="0">
                <a:solidFill>
                  <a:srgbClr val="000000"/>
                </a:solidFill>
                <a:latin typeface="Times New Roman" pitchFamily="18" charset="0"/>
                <a:cs typeface="Times New Roman" pitchFamily="18" charset="0"/>
              </a:rPr>
              <a:t>36,358</a:t>
            </a:r>
            <a:endParaRPr kumimoji="0" lang="en-US" sz="1600" b="0" dirty="0">
              <a:solidFill>
                <a:schemeClr val="tx1"/>
              </a:solidFill>
              <a:latin typeface="Times New Roman" pitchFamily="18" charset="0"/>
              <a:cs typeface="Times New Roman" pitchFamily="18" charset="0"/>
            </a:endParaRPr>
          </a:p>
        </p:txBody>
      </p:sp>
      <p:sp>
        <p:nvSpPr>
          <p:cNvPr id="54" name="Rectangle 77"/>
          <p:cNvSpPr>
            <a:spLocks noChangeArrowheads="1"/>
          </p:cNvSpPr>
          <p:nvPr/>
        </p:nvSpPr>
        <p:spPr bwMode="auto">
          <a:xfrm>
            <a:off x="373063" y="3482531"/>
            <a:ext cx="1033937" cy="246221"/>
          </a:xfrm>
          <a:prstGeom prst="rect">
            <a:avLst/>
          </a:prstGeom>
          <a:noFill/>
          <a:ln w="9525">
            <a:noFill/>
            <a:miter lim="800000"/>
            <a:headEnd/>
            <a:tailEnd/>
          </a:ln>
        </p:spPr>
        <p:txBody>
          <a:bodyPr wrap="none" lIns="0" tIns="0" rIns="0" bIns="0">
            <a:prstTxWarp prst="textNoShape">
              <a:avLst/>
            </a:prstTxWarp>
            <a:spAutoFit/>
          </a:bodyPr>
          <a:lstStyle/>
          <a:p>
            <a:r>
              <a:rPr kumimoji="0" lang="en-US" sz="1600" b="0" dirty="0">
                <a:solidFill>
                  <a:srgbClr val="000000"/>
                </a:solidFill>
                <a:latin typeface="Times New Roman" pitchFamily="18" charset="0"/>
                <a:cs typeface="Times New Roman" pitchFamily="18" charset="0"/>
              </a:rPr>
              <a:t>Switzerland </a:t>
            </a:r>
            <a:endParaRPr kumimoji="0" lang="en-US" sz="1600" b="0" dirty="0">
              <a:solidFill>
                <a:schemeClr val="tx1"/>
              </a:solidFill>
              <a:latin typeface="Times New Roman" pitchFamily="18" charset="0"/>
              <a:cs typeface="Times New Roman" pitchFamily="18" charset="0"/>
            </a:endParaRPr>
          </a:p>
        </p:txBody>
      </p:sp>
      <p:sp>
        <p:nvSpPr>
          <p:cNvPr id="55" name="Rectangle 78"/>
          <p:cNvSpPr>
            <a:spLocks noChangeArrowheads="1"/>
          </p:cNvSpPr>
          <p:nvPr/>
        </p:nvSpPr>
        <p:spPr bwMode="auto">
          <a:xfrm>
            <a:off x="2234506" y="3969893"/>
            <a:ext cx="564257" cy="246221"/>
          </a:xfrm>
          <a:prstGeom prst="rect">
            <a:avLst/>
          </a:prstGeom>
          <a:noFill/>
          <a:ln w="9525">
            <a:noFill/>
            <a:miter lim="800000"/>
            <a:headEnd/>
            <a:tailEnd/>
          </a:ln>
        </p:spPr>
        <p:txBody>
          <a:bodyPr wrap="none" lIns="0" tIns="0" rIns="0" bIns="0">
            <a:prstTxWarp prst="textNoShape">
              <a:avLst/>
            </a:prstTxWarp>
            <a:spAutoFit/>
          </a:bodyPr>
          <a:lstStyle/>
          <a:p>
            <a:pPr algn="r"/>
            <a:r>
              <a:rPr kumimoji="0" lang="en-US" sz="1600" b="0" dirty="0" smtClean="0">
                <a:solidFill>
                  <a:srgbClr val="000000"/>
                </a:solidFill>
                <a:latin typeface="Times New Roman" pitchFamily="18" charset="0"/>
                <a:cs typeface="Times New Roman" pitchFamily="18" charset="0"/>
              </a:rPr>
              <a:t>36,278</a:t>
            </a:r>
            <a:endParaRPr kumimoji="0" lang="en-US" sz="1600" b="0" dirty="0">
              <a:solidFill>
                <a:schemeClr val="tx1"/>
              </a:solidFill>
              <a:latin typeface="Times New Roman" pitchFamily="18" charset="0"/>
              <a:cs typeface="Times New Roman" pitchFamily="18" charset="0"/>
            </a:endParaRPr>
          </a:p>
        </p:txBody>
      </p:sp>
      <p:sp>
        <p:nvSpPr>
          <p:cNvPr id="56" name="Rectangle 79"/>
          <p:cNvSpPr>
            <a:spLocks noChangeArrowheads="1"/>
          </p:cNvSpPr>
          <p:nvPr/>
        </p:nvSpPr>
        <p:spPr bwMode="auto">
          <a:xfrm>
            <a:off x="373063" y="4701731"/>
            <a:ext cx="1437894" cy="246221"/>
          </a:xfrm>
          <a:prstGeom prst="rect">
            <a:avLst/>
          </a:prstGeom>
          <a:noFill/>
          <a:ln w="9525">
            <a:noFill/>
            <a:miter lim="800000"/>
            <a:headEnd/>
            <a:tailEnd/>
          </a:ln>
        </p:spPr>
        <p:txBody>
          <a:bodyPr wrap="none" lIns="0" tIns="0" rIns="0" bIns="0">
            <a:prstTxWarp prst="textNoShape">
              <a:avLst/>
            </a:prstTxWarp>
            <a:spAutoFit/>
          </a:bodyPr>
          <a:lstStyle/>
          <a:p>
            <a:r>
              <a:rPr kumimoji="0" lang="en-US" sz="1600" b="0" dirty="0">
                <a:solidFill>
                  <a:srgbClr val="000000"/>
                </a:solidFill>
                <a:latin typeface="Times New Roman" pitchFamily="18" charset="0"/>
                <a:cs typeface="Times New Roman" pitchFamily="18" charset="0"/>
              </a:rPr>
              <a:t>United Kingdom </a:t>
            </a:r>
            <a:endParaRPr kumimoji="0" lang="en-US" sz="1600" b="0" dirty="0">
              <a:solidFill>
                <a:schemeClr val="tx1"/>
              </a:solidFill>
              <a:latin typeface="Times New Roman" pitchFamily="18" charset="0"/>
              <a:cs typeface="Times New Roman" pitchFamily="18" charset="0"/>
            </a:endParaRPr>
          </a:p>
        </p:txBody>
      </p:sp>
      <p:sp>
        <p:nvSpPr>
          <p:cNvPr id="57" name="Rectangle 80"/>
          <p:cNvSpPr>
            <a:spLocks noChangeArrowheads="1"/>
          </p:cNvSpPr>
          <p:nvPr/>
        </p:nvSpPr>
        <p:spPr bwMode="auto">
          <a:xfrm>
            <a:off x="2234506" y="4214368"/>
            <a:ext cx="564257" cy="246221"/>
          </a:xfrm>
          <a:prstGeom prst="rect">
            <a:avLst/>
          </a:prstGeom>
          <a:noFill/>
          <a:ln w="9525">
            <a:noFill/>
            <a:miter lim="800000"/>
            <a:headEnd/>
            <a:tailEnd/>
          </a:ln>
        </p:spPr>
        <p:txBody>
          <a:bodyPr wrap="none" lIns="0" tIns="0" rIns="0" bIns="0">
            <a:prstTxWarp prst="textNoShape">
              <a:avLst/>
            </a:prstTxWarp>
            <a:spAutoFit/>
          </a:bodyPr>
          <a:lstStyle/>
          <a:p>
            <a:pPr algn="r"/>
            <a:r>
              <a:rPr kumimoji="0" lang="en-US" sz="1600" b="0" dirty="0" smtClean="0">
                <a:solidFill>
                  <a:srgbClr val="000000"/>
                </a:solidFill>
                <a:latin typeface="Times New Roman" pitchFamily="18" charset="0"/>
                <a:cs typeface="Times New Roman" pitchFamily="18" charset="0"/>
              </a:rPr>
              <a:t>34,567</a:t>
            </a:r>
            <a:endParaRPr kumimoji="0" lang="en-US" sz="1600" b="0" dirty="0">
              <a:solidFill>
                <a:schemeClr val="tx1"/>
              </a:solidFill>
              <a:latin typeface="Times New Roman" pitchFamily="18" charset="0"/>
              <a:cs typeface="Times New Roman" pitchFamily="18" charset="0"/>
            </a:endParaRPr>
          </a:p>
        </p:txBody>
      </p:sp>
      <p:sp>
        <p:nvSpPr>
          <p:cNvPr id="58" name="Rectangle 82"/>
          <p:cNvSpPr>
            <a:spLocks noChangeArrowheads="1"/>
          </p:cNvSpPr>
          <p:nvPr/>
        </p:nvSpPr>
        <p:spPr bwMode="auto">
          <a:xfrm>
            <a:off x="373063" y="4944618"/>
            <a:ext cx="467175" cy="246221"/>
          </a:xfrm>
          <a:prstGeom prst="rect">
            <a:avLst/>
          </a:prstGeom>
          <a:noFill/>
          <a:ln w="9525">
            <a:noFill/>
            <a:miter lim="800000"/>
            <a:headEnd/>
            <a:tailEnd/>
          </a:ln>
        </p:spPr>
        <p:txBody>
          <a:bodyPr wrap="none" lIns="0" tIns="0" rIns="0" bIns="0">
            <a:prstTxWarp prst="textNoShape">
              <a:avLst/>
            </a:prstTxWarp>
            <a:spAutoFit/>
          </a:bodyPr>
          <a:lstStyle/>
          <a:p>
            <a:r>
              <a:rPr kumimoji="0" lang="en-US" sz="1600" b="0" dirty="0" smtClean="0">
                <a:solidFill>
                  <a:srgbClr val="000000"/>
                </a:solidFill>
                <a:latin typeface="Times New Roman" pitchFamily="18" charset="0"/>
                <a:cs typeface="Times New Roman" pitchFamily="18" charset="0"/>
              </a:rPr>
              <a:t>Japan</a:t>
            </a:r>
            <a:endParaRPr kumimoji="0" lang="en-US" sz="1600" b="0" dirty="0">
              <a:solidFill>
                <a:schemeClr val="tx1"/>
              </a:solidFill>
              <a:latin typeface="Times New Roman" pitchFamily="18" charset="0"/>
              <a:cs typeface="Times New Roman" pitchFamily="18" charset="0"/>
            </a:endParaRPr>
          </a:p>
        </p:txBody>
      </p:sp>
      <p:sp>
        <p:nvSpPr>
          <p:cNvPr id="59" name="Rectangle 83"/>
          <p:cNvSpPr>
            <a:spLocks noChangeArrowheads="1"/>
          </p:cNvSpPr>
          <p:nvPr/>
        </p:nvSpPr>
        <p:spPr bwMode="auto">
          <a:xfrm>
            <a:off x="2244031" y="4457256"/>
            <a:ext cx="564257" cy="246221"/>
          </a:xfrm>
          <a:prstGeom prst="rect">
            <a:avLst/>
          </a:prstGeom>
          <a:noFill/>
          <a:ln w="9525">
            <a:noFill/>
            <a:miter lim="800000"/>
            <a:headEnd/>
            <a:tailEnd/>
          </a:ln>
        </p:spPr>
        <p:txBody>
          <a:bodyPr wrap="none" lIns="0" tIns="0" rIns="0" bIns="0">
            <a:prstTxWarp prst="textNoShape">
              <a:avLst/>
            </a:prstTxWarp>
            <a:spAutoFit/>
          </a:bodyPr>
          <a:lstStyle/>
          <a:p>
            <a:pPr algn="r"/>
            <a:r>
              <a:rPr kumimoji="0" lang="en-US" sz="1600" b="0" dirty="0">
                <a:solidFill>
                  <a:srgbClr val="000000"/>
                </a:solidFill>
                <a:latin typeface="Times New Roman" pitchFamily="18" charset="0"/>
                <a:cs typeface="Times New Roman" pitchFamily="18" charset="0"/>
              </a:rPr>
              <a:t>32,255</a:t>
            </a:r>
            <a:endParaRPr kumimoji="0" lang="en-US" sz="1600" b="0" dirty="0">
              <a:solidFill>
                <a:schemeClr val="tx1"/>
              </a:solidFill>
              <a:latin typeface="Times New Roman" pitchFamily="18" charset="0"/>
              <a:cs typeface="Times New Roman" pitchFamily="18" charset="0"/>
            </a:endParaRPr>
          </a:p>
        </p:txBody>
      </p:sp>
      <p:sp>
        <p:nvSpPr>
          <p:cNvPr id="60" name="Rectangle 84"/>
          <p:cNvSpPr>
            <a:spLocks noChangeArrowheads="1"/>
          </p:cNvSpPr>
          <p:nvPr/>
        </p:nvSpPr>
        <p:spPr bwMode="auto">
          <a:xfrm>
            <a:off x="373063" y="3727006"/>
            <a:ext cx="1361651" cy="246221"/>
          </a:xfrm>
          <a:prstGeom prst="rect">
            <a:avLst/>
          </a:prstGeom>
          <a:noFill/>
          <a:ln w="9525">
            <a:noFill/>
            <a:miter lim="800000"/>
            <a:headEnd/>
            <a:tailEnd/>
          </a:ln>
        </p:spPr>
        <p:txBody>
          <a:bodyPr wrap="none" lIns="0" tIns="0" rIns="0" bIns="0">
            <a:prstTxWarp prst="textNoShape">
              <a:avLst/>
            </a:prstTxWarp>
            <a:spAutoFit/>
          </a:bodyPr>
          <a:lstStyle/>
          <a:p>
            <a:r>
              <a:rPr kumimoji="0" lang="en-US" sz="1600" b="0" dirty="0" smtClean="0">
                <a:solidFill>
                  <a:srgbClr val="000000"/>
                </a:solidFill>
                <a:latin typeface="Times New Roman" pitchFamily="18" charset="0"/>
                <a:cs typeface="Times New Roman" pitchFamily="18" charset="0"/>
              </a:rPr>
              <a:t>The Netherlands</a:t>
            </a:r>
            <a:endParaRPr kumimoji="0" lang="en-US" sz="1600" b="0" dirty="0">
              <a:solidFill>
                <a:schemeClr val="tx1"/>
              </a:solidFill>
              <a:latin typeface="Times New Roman" pitchFamily="18" charset="0"/>
              <a:cs typeface="Times New Roman" pitchFamily="18" charset="0"/>
            </a:endParaRPr>
          </a:p>
        </p:txBody>
      </p:sp>
      <p:sp>
        <p:nvSpPr>
          <p:cNvPr id="61" name="Rectangle 85"/>
          <p:cNvSpPr>
            <a:spLocks noChangeArrowheads="1"/>
          </p:cNvSpPr>
          <p:nvPr/>
        </p:nvSpPr>
        <p:spPr bwMode="auto">
          <a:xfrm>
            <a:off x="2244031" y="4701731"/>
            <a:ext cx="564257" cy="246221"/>
          </a:xfrm>
          <a:prstGeom prst="rect">
            <a:avLst/>
          </a:prstGeom>
          <a:noFill/>
          <a:ln w="9525">
            <a:noFill/>
            <a:miter lim="800000"/>
            <a:headEnd/>
            <a:tailEnd/>
          </a:ln>
        </p:spPr>
        <p:txBody>
          <a:bodyPr wrap="none" lIns="0" tIns="0" rIns="0" bIns="0">
            <a:prstTxWarp prst="textNoShape">
              <a:avLst/>
            </a:prstTxWarp>
            <a:spAutoFit/>
          </a:bodyPr>
          <a:lstStyle/>
          <a:p>
            <a:pPr algn="r"/>
            <a:r>
              <a:rPr kumimoji="0" lang="en-US" sz="1600" b="0" dirty="0" smtClean="0">
                <a:solidFill>
                  <a:srgbClr val="000000"/>
                </a:solidFill>
                <a:latin typeface="Times New Roman" pitchFamily="18" charset="0"/>
                <a:cs typeface="Times New Roman" pitchFamily="18" charset="0"/>
              </a:rPr>
              <a:t>32,147</a:t>
            </a:r>
            <a:endParaRPr kumimoji="0" lang="en-US" sz="1600" b="0" dirty="0">
              <a:solidFill>
                <a:schemeClr val="tx1"/>
              </a:solidFill>
              <a:latin typeface="Times New Roman" pitchFamily="18" charset="0"/>
              <a:cs typeface="Times New Roman" pitchFamily="18" charset="0"/>
            </a:endParaRPr>
          </a:p>
        </p:txBody>
      </p:sp>
      <p:sp>
        <p:nvSpPr>
          <p:cNvPr id="62" name="Rectangle 86"/>
          <p:cNvSpPr>
            <a:spLocks noChangeArrowheads="1"/>
          </p:cNvSpPr>
          <p:nvPr/>
        </p:nvSpPr>
        <p:spPr bwMode="auto">
          <a:xfrm>
            <a:off x="373063" y="4214368"/>
            <a:ext cx="615553" cy="246221"/>
          </a:xfrm>
          <a:prstGeom prst="rect">
            <a:avLst/>
          </a:prstGeom>
          <a:noFill/>
          <a:ln w="9525">
            <a:noFill/>
            <a:miter lim="800000"/>
            <a:headEnd/>
            <a:tailEnd/>
          </a:ln>
        </p:spPr>
        <p:txBody>
          <a:bodyPr wrap="none" lIns="0" tIns="0" rIns="0" bIns="0">
            <a:prstTxWarp prst="textNoShape">
              <a:avLst/>
            </a:prstTxWarp>
            <a:spAutoFit/>
          </a:bodyPr>
          <a:lstStyle/>
          <a:p>
            <a:r>
              <a:rPr kumimoji="0" lang="en-US" sz="1600" b="0" dirty="0" smtClean="0">
                <a:solidFill>
                  <a:srgbClr val="000000"/>
                </a:solidFill>
                <a:latin typeface="Times New Roman" pitchFamily="18" charset="0"/>
                <a:cs typeface="Times New Roman" pitchFamily="18" charset="0"/>
              </a:rPr>
              <a:t>Canada</a:t>
            </a:r>
            <a:endParaRPr kumimoji="0" lang="en-US" sz="1600" b="0" dirty="0">
              <a:solidFill>
                <a:schemeClr val="tx1"/>
              </a:solidFill>
              <a:latin typeface="Times New Roman" pitchFamily="18" charset="0"/>
              <a:cs typeface="Times New Roman" pitchFamily="18" charset="0"/>
            </a:endParaRPr>
          </a:p>
        </p:txBody>
      </p:sp>
      <p:sp>
        <p:nvSpPr>
          <p:cNvPr id="63" name="Rectangle 87"/>
          <p:cNvSpPr>
            <a:spLocks noChangeArrowheads="1"/>
          </p:cNvSpPr>
          <p:nvPr/>
        </p:nvSpPr>
        <p:spPr bwMode="auto">
          <a:xfrm>
            <a:off x="2234506" y="4944618"/>
            <a:ext cx="564257" cy="246221"/>
          </a:xfrm>
          <a:prstGeom prst="rect">
            <a:avLst/>
          </a:prstGeom>
          <a:noFill/>
          <a:ln w="9525">
            <a:noFill/>
            <a:miter lim="800000"/>
            <a:headEnd/>
            <a:tailEnd/>
          </a:ln>
        </p:spPr>
        <p:txBody>
          <a:bodyPr wrap="none" lIns="0" tIns="0" rIns="0" bIns="0">
            <a:prstTxWarp prst="textNoShape">
              <a:avLst/>
            </a:prstTxWarp>
            <a:spAutoFit/>
          </a:bodyPr>
          <a:lstStyle/>
          <a:p>
            <a:pPr algn="r"/>
            <a:r>
              <a:rPr kumimoji="0" lang="en-US" sz="1600" b="0" dirty="0" smtClean="0">
                <a:solidFill>
                  <a:srgbClr val="000000"/>
                </a:solidFill>
                <a:latin typeface="Times New Roman" pitchFamily="18" charset="0"/>
                <a:cs typeface="Times New Roman" pitchFamily="18" charset="0"/>
              </a:rPr>
              <a:t>29,692</a:t>
            </a:r>
            <a:endParaRPr kumimoji="0" lang="en-US" sz="1600" b="0" dirty="0">
              <a:solidFill>
                <a:schemeClr val="tx1"/>
              </a:solidFill>
              <a:latin typeface="Times New Roman" pitchFamily="18" charset="0"/>
              <a:cs typeface="Times New Roman" pitchFamily="18" charset="0"/>
            </a:endParaRPr>
          </a:p>
        </p:txBody>
      </p:sp>
      <p:sp>
        <p:nvSpPr>
          <p:cNvPr id="64" name="Rectangle 88"/>
          <p:cNvSpPr>
            <a:spLocks noChangeArrowheads="1"/>
          </p:cNvSpPr>
          <p:nvPr/>
        </p:nvSpPr>
        <p:spPr bwMode="auto">
          <a:xfrm>
            <a:off x="296863" y="2406269"/>
            <a:ext cx="2466975" cy="304800"/>
          </a:xfrm>
          <a:prstGeom prst="rect">
            <a:avLst/>
          </a:prstGeom>
          <a:noFill/>
          <a:ln w="9525">
            <a:noFill/>
            <a:miter lim="800000"/>
            <a:headEnd/>
            <a:tailEnd/>
          </a:ln>
          <a:effectLst/>
        </p:spPr>
        <p:txBody>
          <a:bodyPr lIns="92075" tIns="46038" rIns="92075" bIns="46038">
            <a:prstTxWarp prst="textNoShape">
              <a:avLst/>
            </a:prstTxWarp>
          </a:bodyPr>
          <a:lstStyle/>
          <a:p>
            <a:pPr marL="342900" indent="-342900">
              <a:lnSpc>
                <a:spcPct val="80000"/>
              </a:lnSpc>
              <a:spcBef>
                <a:spcPct val="20000"/>
              </a:spcBef>
              <a:buClr>
                <a:schemeClr val="hlink"/>
              </a:buClr>
            </a:pPr>
            <a:r>
              <a:rPr lang="en-US" sz="1800" b="0" i="1" dirty="0">
                <a:latin typeface="Times New Roman" pitchFamily="18" charset="0"/>
                <a:cs typeface="Times New Roman" pitchFamily="18" charset="0"/>
              </a:rPr>
              <a:t>High-Income Countries</a:t>
            </a:r>
          </a:p>
        </p:txBody>
      </p:sp>
      <p:sp>
        <p:nvSpPr>
          <p:cNvPr id="65" name="Rectangle 89"/>
          <p:cNvSpPr>
            <a:spLocks noChangeArrowheads="1"/>
          </p:cNvSpPr>
          <p:nvPr/>
        </p:nvSpPr>
        <p:spPr bwMode="auto">
          <a:xfrm>
            <a:off x="3259138" y="2406269"/>
            <a:ext cx="2789237" cy="304800"/>
          </a:xfrm>
          <a:prstGeom prst="rect">
            <a:avLst/>
          </a:prstGeom>
          <a:noFill/>
          <a:ln w="9525">
            <a:noFill/>
            <a:miter lim="800000"/>
            <a:headEnd/>
            <a:tailEnd/>
          </a:ln>
          <a:effectLst/>
        </p:spPr>
        <p:txBody>
          <a:bodyPr lIns="92075" tIns="46038" rIns="92075" bIns="46038">
            <a:prstTxWarp prst="textNoShape">
              <a:avLst/>
            </a:prstTxWarp>
          </a:bodyPr>
          <a:lstStyle/>
          <a:p>
            <a:pPr marL="342900" indent="-342900">
              <a:lnSpc>
                <a:spcPct val="80000"/>
              </a:lnSpc>
              <a:spcBef>
                <a:spcPct val="20000"/>
              </a:spcBef>
              <a:buClr>
                <a:schemeClr val="hlink"/>
              </a:buClr>
            </a:pPr>
            <a:r>
              <a:rPr lang="en-US" sz="1800" b="0" i="1" dirty="0">
                <a:latin typeface="Times New Roman" pitchFamily="18" charset="0"/>
                <a:cs typeface="Times New Roman" pitchFamily="18" charset="0"/>
              </a:rPr>
              <a:t>Middle-Income Countries</a:t>
            </a:r>
          </a:p>
        </p:txBody>
      </p:sp>
      <p:sp>
        <p:nvSpPr>
          <p:cNvPr id="66" name="Rectangle 90"/>
          <p:cNvSpPr>
            <a:spLocks noChangeArrowheads="1"/>
          </p:cNvSpPr>
          <p:nvPr/>
        </p:nvSpPr>
        <p:spPr bwMode="auto">
          <a:xfrm>
            <a:off x="6275388" y="2406269"/>
            <a:ext cx="2324100" cy="304800"/>
          </a:xfrm>
          <a:prstGeom prst="rect">
            <a:avLst/>
          </a:prstGeom>
          <a:noFill/>
          <a:ln w="9525">
            <a:noFill/>
            <a:miter lim="800000"/>
            <a:headEnd/>
            <a:tailEnd/>
          </a:ln>
          <a:effectLst/>
        </p:spPr>
        <p:txBody>
          <a:bodyPr lIns="92075" tIns="46038" rIns="92075" bIns="46038">
            <a:prstTxWarp prst="textNoShape">
              <a:avLst/>
            </a:prstTxWarp>
          </a:bodyPr>
          <a:lstStyle/>
          <a:p>
            <a:pPr marL="342900" indent="-342900">
              <a:lnSpc>
                <a:spcPct val="80000"/>
              </a:lnSpc>
              <a:spcBef>
                <a:spcPct val="20000"/>
              </a:spcBef>
              <a:buClr>
                <a:schemeClr val="hlink"/>
              </a:buClr>
            </a:pPr>
            <a:r>
              <a:rPr lang="en-US" sz="1800" b="0" i="1" dirty="0">
                <a:latin typeface="Times New Roman" pitchFamily="18" charset="0"/>
                <a:cs typeface="Times New Roman" pitchFamily="18" charset="0"/>
              </a:rPr>
              <a:t>Low-Income Countries</a:t>
            </a:r>
          </a:p>
        </p:txBody>
      </p:sp>
      <p:sp>
        <p:nvSpPr>
          <p:cNvPr id="67" name="Line 91"/>
          <p:cNvSpPr>
            <a:spLocks noChangeShapeType="1"/>
          </p:cNvSpPr>
          <p:nvPr/>
        </p:nvSpPr>
        <p:spPr bwMode="auto">
          <a:xfrm>
            <a:off x="3344863" y="2693543"/>
            <a:ext cx="2524125" cy="1588"/>
          </a:xfrm>
          <a:prstGeom prst="line">
            <a:avLst/>
          </a:prstGeom>
          <a:noFill/>
          <a:ln w="19050">
            <a:solidFill>
              <a:srgbClr val="000000"/>
            </a:solidFill>
            <a:round/>
            <a:headEnd/>
            <a:tailEnd/>
          </a:ln>
        </p:spPr>
        <p:txBody>
          <a:bodyPr>
            <a:prstTxWarp prst="textNoShape">
              <a:avLst/>
            </a:prstTxWarp>
          </a:bodyPr>
          <a:lstStyle/>
          <a:p>
            <a:endParaRPr lang="en-US">
              <a:latin typeface="Times New Roman" pitchFamily="18" charset="0"/>
              <a:cs typeface="Times New Roman" pitchFamily="18" charset="0"/>
            </a:endParaRPr>
          </a:p>
        </p:txBody>
      </p:sp>
      <p:sp>
        <p:nvSpPr>
          <p:cNvPr id="68" name="Line 92"/>
          <p:cNvSpPr>
            <a:spLocks noChangeShapeType="1"/>
          </p:cNvSpPr>
          <p:nvPr/>
        </p:nvSpPr>
        <p:spPr bwMode="auto">
          <a:xfrm>
            <a:off x="373063" y="2693543"/>
            <a:ext cx="2524125" cy="1588"/>
          </a:xfrm>
          <a:prstGeom prst="line">
            <a:avLst/>
          </a:prstGeom>
          <a:noFill/>
          <a:ln w="19050">
            <a:solidFill>
              <a:srgbClr val="000000"/>
            </a:solidFill>
            <a:round/>
            <a:headEnd/>
            <a:tailEnd/>
          </a:ln>
        </p:spPr>
        <p:txBody>
          <a:bodyPr>
            <a:prstTxWarp prst="textNoShape">
              <a:avLst/>
            </a:prstTxWarp>
          </a:bodyPr>
          <a:lstStyle/>
          <a:p>
            <a:endParaRPr lang="en-US">
              <a:latin typeface="Times New Roman" pitchFamily="18" charset="0"/>
              <a:cs typeface="Times New Roman" pitchFamily="18" charset="0"/>
            </a:endParaRPr>
          </a:p>
        </p:txBody>
      </p:sp>
      <p:sp>
        <p:nvSpPr>
          <p:cNvPr id="69" name="Rectangle 93"/>
          <p:cNvSpPr>
            <a:spLocks noChangeArrowheads="1"/>
          </p:cNvSpPr>
          <p:nvPr/>
        </p:nvSpPr>
        <p:spPr bwMode="auto">
          <a:xfrm>
            <a:off x="3319463" y="3727006"/>
            <a:ext cx="818622" cy="246221"/>
          </a:xfrm>
          <a:prstGeom prst="rect">
            <a:avLst/>
          </a:prstGeom>
          <a:noFill/>
          <a:ln w="9525">
            <a:noFill/>
            <a:miter lim="800000"/>
            <a:headEnd/>
            <a:tailEnd/>
          </a:ln>
        </p:spPr>
        <p:txBody>
          <a:bodyPr wrap="none" lIns="0" tIns="0" rIns="0" bIns="0">
            <a:prstTxWarp prst="textNoShape">
              <a:avLst/>
            </a:prstTxWarp>
            <a:spAutoFit/>
          </a:bodyPr>
          <a:lstStyle/>
          <a:p>
            <a:r>
              <a:rPr kumimoji="0" lang="en-US" sz="1600" b="0" dirty="0" smtClean="0">
                <a:solidFill>
                  <a:srgbClr val="000000"/>
                </a:solidFill>
                <a:latin typeface="Times New Roman" pitchFamily="18" charset="0"/>
                <a:cs typeface="Times New Roman" pitchFamily="18" charset="0"/>
              </a:rPr>
              <a:t>Argentina</a:t>
            </a:r>
            <a:endParaRPr kumimoji="0" lang="en-US" sz="1600" b="0" dirty="0">
              <a:solidFill>
                <a:schemeClr val="tx1"/>
              </a:solidFill>
              <a:latin typeface="Times New Roman" pitchFamily="18" charset="0"/>
              <a:cs typeface="Times New Roman" pitchFamily="18" charset="0"/>
            </a:endParaRPr>
          </a:p>
        </p:txBody>
      </p:sp>
      <p:sp>
        <p:nvSpPr>
          <p:cNvPr id="70" name="Rectangle 94"/>
          <p:cNvSpPr>
            <a:spLocks noChangeArrowheads="1"/>
          </p:cNvSpPr>
          <p:nvPr/>
        </p:nvSpPr>
        <p:spPr bwMode="auto">
          <a:xfrm>
            <a:off x="3319463" y="2750693"/>
            <a:ext cx="1032334" cy="246221"/>
          </a:xfrm>
          <a:prstGeom prst="rect">
            <a:avLst/>
          </a:prstGeom>
          <a:noFill/>
          <a:ln w="9525">
            <a:noFill/>
            <a:miter lim="800000"/>
            <a:headEnd/>
            <a:tailEnd/>
          </a:ln>
        </p:spPr>
        <p:txBody>
          <a:bodyPr wrap="none" lIns="0" tIns="0" rIns="0" bIns="0">
            <a:prstTxWarp prst="textNoShape">
              <a:avLst/>
            </a:prstTxWarp>
            <a:spAutoFit/>
          </a:bodyPr>
          <a:lstStyle/>
          <a:p>
            <a:r>
              <a:rPr kumimoji="0" lang="en-US" sz="1600" b="0">
                <a:solidFill>
                  <a:srgbClr val="000000"/>
                </a:solidFill>
                <a:latin typeface="Times New Roman" pitchFamily="18" charset="0"/>
                <a:cs typeface="Times New Roman" pitchFamily="18" charset="0"/>
              </a:rPr>
              <a:t>South Korea</a:t>
            </a:r>
            <a:endParaRPr kumimoji="0" lang="en-US" sz="1600" b="0">
              <a:solidFill>
                <a:schemeClr val="tx1"/>
              </a:solidFill>
              <a:latin typeface="Times New Roman" pitchFamily="18" charset="0"/>
              <a:cs typeface="Times New Roman" pitchFamily="18" charset="0"/>
            </a:endParaRPr>
          </a:p>
        </p:txBody>
      </p:sp>
      <p:sp>
        <p:nvSpPr>
          <p:cNvPr id="71" name="Rectangle 95"/>
          <p:cNvSpPr>
            <a:spLocks noChangeArrowheads="1"/>
          </p:cNvSpPr>
          <p:nvPr/>
        </p:nvSpPr>
        <p:spPr bwMode="auto">
          <a:xfrm>
            <a:off x="6342063" y="3727006"/>
            <a:ext cx="798295" cy="246221"/>
          </a:xfrm>
          <a:prstGeom prst="rect">
            <a:avLst/>
          </a:prstGeom>
          <a:noFill/>
          <a:ln w="9525">
            <a:noFill/>
            <a:miter lim="800000"/>
            <a:headEnd/>
            <a:tailEnd/>
          </a:ln>
        </p:spPr>
        <p:txBody>
          <a:bodyPr wrap="none" lIns="0" tIns="0" rIns="0" bIns="0">
            <a:prstTxWarp prst="textNoShape">
              <a:avLst/>
            </a:prstTxWarp>
            <a:spAutoFit/>
          </a:bodyPr>
          <a:lstStyle/>
          <a:p>
            <a:r>
              <a:rPr kumimoji="0" lang="en-US" sz="1600" b="0" dirty="0">
                <a:solidFill>
                  <a:srgbClr val="000000"/>
                </a:solidFill>
                <a:latin typeface="Times New Roman" pitchFamily="18" charset="0"/>
                <a:cs typeface="Times New Roman" pitchFamily="18" charset="0"/>
              </a:rPr>
              <a:t>Honduras</a:t>
            </a:r>
            <a:endParaRPr kumimoji="0" lang="en-US" sz="1600" b="0" dirty="0">
              <a:solidFill>
                <a:schemeClr val="tx1"/>
              </a:solidFill>
              <a:latin typeface="Times New Roman" pitchFamily="18" charset="0"/>
              <a:cs typeface="Times New Roman" pitchFamily="18" charset="0"/>
            </a:endParaRPr>
          </a:p>
        </p:txBody>
      </p:sp>
      <p:sp>
        <p:nvSpPr>
          <p:cNvPr id="72" name="Rectangle 96"/>
          <p:cNvSpPr>
            <a:spLocks noChangeArrowheads="1"/>
          </p:cNvSpPr>
          <p:nvPr/>
        </p:nvSpPr>
        <p:spPr bwMode="auto">
          <a:xfrm>
            <a:off x="6342063" y="3482531"/>
            <a:ext cx="799899" cy="246221"/>
          </a:xfrm>
          <a:prstGeom prst="rect">
            <a:avLst/>
          </a:prstGeom>
          <a:noFill/>
          <a:ln w="9525">
            <a:noFill/>
            <a:miter lim="800000"/>
            <a:headEnd/>
            <a:tailEnd/>
          </a:ln>
        </p:spPr>
        <p:txBody>
          <a:bodyPr wrap="none" lIns="0" tIns="0" rIns="0" bIns="0">
            <a:prstTxWarp prst="textNoShape">
              <a:avLst/>
            </a:prstTxWarp>
            <a:spAutoFit/>
          </a:bodyPr>
          <a:lstStyle/>
          <a:p>
            <a:r>
              <a:rPr kumimoji="0" lang="en-US" sz="1600" b="0" dirty="0" smtClean="0">
                <a:solidFill>
                  <a:srgbClr val="000000"/>
                </a:solidFill>
                <a:latin typeface="Times New Roman" pitchFamily="18" charset="0"/>
                <a:cs typeface="Times New Roman" pitchFamily="18" charset="0"/>
              </a:rPr>
              <a:t>Indonesia</a:t>
            </a:r>
            <a:endParaRPr kumimoji="0" lang="en-US" sz="1600" b="0" dirty="0">
              <a:solidFill>
                <a:schemeClr val="tx1"/>
              </a:solidFill>
              <a:latin typeface="Times New Roman" pitchFamily="18" charset="0"/>
              <a:cs typeface="Times New Roman" pitchFamily="18" charset="0"/>
            </a:endParaRPr>
          </a:p>
        </p:txBody>
      </p:sp>
      <p:sp>
        <p:nvSpPr>
          <p:cNvPr id="73" name="Rectangle 98"/>
          <p:cNvSpPr>
            <a:spLocks noChangeArrowheads="1"/>
          </p:cNvSpPr>
          <p:nvPr/>
        </p:nvSpPr>
        <p:spPr bwMode="auto">
          <a:xfrm>
            <a:off x="3316288" y="5187506"/>
            <a:ext cx="1045030" cy="246221"/>
          </a:xfrm>
          <a:prstGeom prst="rect">
            <a:avLst/>
          </a:prstGeom>
          <a:noFill/>
          <a:ln w="9525">
            <a:noFill/>
            <a:miter lim="800000"/>
            <a:headEnd/>
            <a:tailEnd/>
          </a:ln>
        </p:spPr>
        <p:txBody>
          <a:bodyPr wrap="none" lIns="0" tIns="0" rIns="0" bIns="0">
            <a:prstTxWarp prst="textNoShape">
              <a:avLst/>
            </a:prstTxWarp>
            <a:spAutoFit/>
          </a:bodyPr>
          <a:lstStyle/>
          <a:p>
            <a:r>
              <a:rPr kumimoji="0" lang="en-US" sz="1600" b="0" dirty="0">
                <a:solidFill>
                  <a:srgbClr val="000000"/>
                </a:solidFill>
                <a:latin typeface="Times New Roman" pitchFamily="18" charset="0"/>
                <a:cs typeface="Times New Roman" pitchFamily="18" charset="0"/>
              </a:rPr>
              <a:t>South Africa</a:t>
            </a:r>
            <a:endParaRPr kumimoji="0" lang="en-US" sz="1600" b="0" dirty="0">
              <a:solidFill>
                <a:schemeClr val="tx1"/>
              </a:solidFill>
              <a:latin typeface="Times New Roman" pitchFamily="18" charset="0"/>
              <a:cs typeface="Times New Roman" pitchFamily="18" charset="0"/>
            </a:endParaRPr>
          </a:p>
        </p:txBody>
      </p:sp>
      <p:sp>
        <p:nvSpPr>
          <p:cNvPr id="74" name="Rectangle 99"/>
          <p:cNvSpPr>
            <a:spLocks noChangeArrowheads="1"/>
          </p:cNvSpPr>
          <p:nvPr/>
        </p:nvSpPr>
        <p:spPr bwMode="auto">
          <a:xfrm>
            <a:off x="3316288" y="5430393"/>
            <a:ext cx="730969" cy="246221"/>
          </a:xfrm>
          <a:prstGeom prst="rect">
            <a:avLst/>
          </a:prstGeom>
          <a:noFill/>
          <a:ln w="9525">
            <a:noFill/>
            <a:miter lim="800000"/>
            <a:headEnd/>
            <a:tailEnd/>
          </a:ln>
        </p:spPr>
        <p:txBody>
          <a:bodyPr wrap="none" lIns="0" tIns="0" rIns="0" bIns="0">
            <a:prstTxWarp prst="textNoShape">
              <a:avLst/>
            </a:prstTxWarp>
            <a:spAutoFit/>
          </a:bodyPr>
          <a:lstStyle/>
          <a:p>
            <a:r>
              <a:rPr kumimoji="0" lang="en-US" sz="1600" b="0" dirty="0" smtClean="0">
                <a:solidFill>
                  <a:srgbClr val="000000"/>
                </a:solidFill>
                <a:latin typeface="Times New Roman" pitchFamily="18" charset="0"/>
                <a:cs typeface="Times New Roman" pitchFamily="18" charset="0"/>
              </a:rPr>
              <a:t>Thailand</a:t>
            </a:r>
            <a:endParaRPr kumimoji="0" lang="en-US" sz="1600" b="0" dirty="0">
              <a:solidFill>
                <a:schemeClr val="tx1"/>
              </a:solidFill>
              <a:latin typeface="Times New Roman" pitchFamily="18" charset="0"/>
              <a:cs typeface="Times New Roman" pitchFamily="18" charset="0"/>
            </a:endParaRPr>
          </a:p>
        </p:txBody>
      </p:sp>
      <p:sp>
        <p:nvSpPr>
          <p:cNvPr id="75" name="Rectangle 100"/>
          <p:cNvSpPr>
            <a:spLocks noChangeArrowheads="1"/>
          </p:cNvSpPr>
          <p:nvPr/>
        </p:nvSpPr>
        <p:spPr bwMode="auto">
          <a:xfrm>
            <a:off x="5261273" y="5187506"/>
            <a:ext cx="461665" cy="246221"/>
          </a:xfrm>
          <a:prstGeom prst="rect">
            <a:avLst/>
          </a:prstGeom>
          <a:noFill/>
          <a:ln w="9525">
            <a:noFill/>
            <a:miter lim="800000"/>
            <a:headEnd/>
            <a:tailEnd/>
          </a:ln>
        </p:spPr>
        <p:txBody>
          <a:bodyPr wrap="none" lIns="0" tIns="0" rIns="0" bIns="0">
            <a:prstTxWarp prst="textNoShape">
              <a:avLst/>
            </a:prstTxWarp>
            <a:spAutoFit/>
          </a:bodyPr>
          <a:lstStyle/>
          <a:p>
            <a:pPr algn="r"/>
            <a:r>
              <a:rPr kumimoji="0" lang="en-US" sz="1600" b="0" dirty="0" smtClean="0">
                <a:solidFill>
                  <a:srgbClr val="000000"/>
                </a:solidFill>
                <a:latin typeface="Times New Roman" pitchFamily="18" charset="0"/>
                <a:cs typeface="Times New Roman" pitchFamily="18" charset="0"/>
              </a:rPr>
              <a:t>9,333</a:t>
            </a:r>
            <a:endParaRPr kumimoji="0" lang="en-US" sz="1600" b="0" dirty="0">
              <a:solidFill>
                <a:schemeClr val="tx1"/>
              </a:solidFill>
              <a:latin typeface="Times New Roman" pitchFamily="18" charset="0"/>
              <a:cs typeface="Times New Roman" pitchFamily="18" charset="0"/>
            </a:endParaRPr>
          </a:p>
        </p:txBody>
      </p:sp>
      <p:sp>
        <p:nvSpPr>
          <p:cNvPr id="76" name="Rectangle 101"/>
          <p:cNvSpPr>
            <a:spLocks noChangeArrowheads="1"/>
          </p:cNvSpPr>
          <p:nvPr/>
        </p:nvSpPr>
        <p:spPr bwMode="auto">
          <a:xfrm>
            <a:off x="5248573" y="5430393"/>
            <a:ext cx="461665" cy="246221"/>
          </a:xfrm>
          <a:prstGeom prst="rect">
            <a:avLst/>
          </a:prstGeom>
          <a:noFill/>
          <a:ln w="9525">
            <a:noFill/>
            <a:miter lim="800000"/>
            <a:headEnd/>
            <a:tailEnd/>
          </a:ln>
        </p:spPr>
        <p:txBody>
          <a:bodyPr wrap="none" lIns="0" tIns="0" rIns="0" bIns="0">
            <a:prstTxWarp prst="textNoShape">
              <a:avLst/>
            </a:prstTxWarp>
            <a:spAutoFit/>
          </a:bodyPr>
          <a:lstStyle/>
          <a:p>
            <a:pPr algn="r"/>
            <a:r>
              <a:rPr kumimoji="0" lang="en-US" sz="1600" b="0" dirty="0" smtClean="0">
                <a:solidFill>
                  <a:srgbClr val="000000"/>
                </a:solidFill>
                <a:latin typeface="Times New Roman" pitchFamily="18" charset="0"/>
                <a:cs typeface="Times New Roman" pitchFamily="18" charset="0"/>
              </a:rPr>
              <a:t>7,260</a:t>
            </a:r>
            <a:endParaRPr kumimoji="0" lang="en-US" sz="1600" b="0" dirty="0">
              <a:solidFill>
                <a:schemeClr val="tx1"/>
              </a:solidFill>
              <a:latin typeface="Times New Roman" pitchFamily="18" charset="0"/>
              <a:cs typeface="Times New Roman" pitchFamily="18" charset="0"/>
            </a:endParaRPr>
          </a:p>
        </p:txBody>
      </p:sp>
      <p:sp>
        <p:nvSpPr>
          <p:cNvPr id="77" name="Rectangle 102"/>
          <p:cNvSpPr>
            <a:spLocks noChangeArrowheads="1"/>
          </p:cNvSpPr>
          <p:nvPr/>
        </p:nvSpPr>
        <p:spPr bwMode="auto">
          <a:xfrm>
            <a:off x="6338888" y="5187506"/>
            <a:ext cx="628377" cy="246221"/>
          </a:xfrm>
          <a:prstGeom prst="rect">
            <a:avLst/>
          </a:prstGeom>
          <a:noFill/>
          <a:ln w="9525">
            <a:noFill/>
            <a:miter lim="800000"/>
            <a:headEnd/>
            <a:tailEnd/>
          </a:ln>
        </p:spPr>
        <p:txBody>
          <a:bodyPr wrap="none" lIns="0" tIns="0" rIns="0" bIns="0">
            <a:prstTxWarp prst="textNoShape">
              <a:avLst/>
            </a:prstTxWarp>
            <a:spAutoFit/>
          </a:bodyPr>
          <a:lstStyle/>
          <a:p>
            <a:r>
              <a:rPr kumimoji="0" lang="en-US" sz="1600" b="0" dirty="0">
                <a:solidFill>
                  <a:srgbClr val="000000"/>
                </a:solidFill>
                <a:latin typeface="Times New Roman" pitchFamily="18" charset="0"/>
                <a:cs typeface="Times New Roman" pitchFamily="18" charset="0"/>
              </a:rPr>
              <a:t>Malawi</a:t>
            </a:r>
            <a:endParaRPr kumimoji="0" lang="en-US" sz="1600" b="0" dirty="0">
              <a:solidFill>
                <a:schemeClr val="tx1"/>
              </a:solidFill>
              <a:latin typeface="Times New Roman" pitchFamily="18" charset="0"/>
              <a:cs typeface="Times New Roman" pitchFamily="18" charset="0"/>
            </a:endParaRPr>
          </a:p>
        </p:txBody>
      </p:sp>
      <p:sp>
        <p:nvSpPr>
          <p:cNvPr id="78" name="Rectangle 103"/>
          <p:cNvSpPr>
            <a:spLocks noChangeArrowheads="1"/>
          </p:cNvSpPr>
          <p:nvPr/>
        </p:nvSpPr>
        <p:spPr bwMode="auto">
          <a:xfrm>
            <a:off x="8393311" y="5187506"/>
            <a:ext cx="307777" cy="246221"/>
          </a:xfrm>
          <a:prstGeom prst="rect">
            <a:avLst/>
          </a:prstGeom>
          <a:noFill/>
          <a:ln w="9525">
            <a:noFill/>
            <a:miter lim="800000"/>
            <a:headEnd/>
            <a:tailEnd/>
          </a:ln>
        </p:spPr>
        <p:txBody>
          <a:bodyPr wrap="none" lIns="0" tIns="0" rIns="0" bIns="0">
            <a:prstTxWarp prst="textNoShape">
              <a:avLst/>
            </a:prstTxWarp>
            <a:spAutoFit/>
          </a:bodyPr>
          <a:lstStyle/>
          <a:p>
            <a:pPr algn="r"/>
            <a:r>
              <a:rPr kumimoji="0" lang="en-US" sz="1600" b="0" dirty="0" smtClean="0">
                <a:solidFill>
                  <a:srgbClr val="000000"/>
                </a:solidFill>
                <a:latin typeface="Times New Roman" pitchFamily="18" charset="0"/>
                <a:cs typeface="Times New Roman" pitchFamily="18" charset="0"/>
              </a:rPr>
              <a:t>721</a:t>
            </a:r>
            <a:endParaRPr kumimoji="0" lang="en-US" sz="1600" b="0" dirty="0">
              <a:solidFill>
                <a:schemeClr val="tx1"/>
              </a:solidFill>
              <a:latin typeface="Times New Roman" pitchFamily="18" charset="0"/>
              <a:cs typeface="Times New Roman" pitchFamily="18" charset="0"/>
            </a:endParaRPr>
          </a:p>
        </p:txBody>
      </p:sp>
      <p:sp>
        <p:nvSpPr>
          <p:cNvPr id="79" name="Rectangle 104"/>
          <p:cNvSpPr>
            <a:spLocks noChangeArrowheads="1"/>
          </p:cNvSpPr>
          <p:nvPr/>
        </p:nvSpPr>
        <p:spPr bwMode="auto">
          <a:xfrm>
            <a:off x="6338888" y="5430393"/>
            <a:ext cx="467175" cy="246221"/>
          </a:xfrm>
          <a:prstGeom prst="rect">
            <a:avLst/>
          </a:prstGeom>
          <a:noFill/>
          <a:ln w="9525">
            <a:noFill/>
            <a:miter lim="800000"/>
            <a:headEnd/>
            <a:tailEnd/>
          </a:ln>
        </p:spPr>
        <p:txBody>
          <a:bodyPr wrap="none" lIns="0" tIns="0" rIns="0" bIns="0">
            <a:prstTxWarp prst="textNoShape">
              <a:avLst/>
            </a:prstTxWarp>
            <a:spAutoFit/>
          </a:bodyPr>
          <a:lstStyle/>
          <a:p>
            <a:r>
              <a:rPr kumimoji="0" lang="en-US" sz="1600" b="0" dirty="0" smtClean="0">
                <a:solidFill>
                  <a:srgbClr val="000000"/>
                </a:solidFill>
                <a:latin typeface="Times New Roman" pitchFamily="18" charset="0"/>
                <a:cs typeface="Times New Roman" pitchFamily="18" charset="0"/>
              </a:rPr>
              <a:t>Niger</a:t>
            </a:r>
            <a:endParaRPr kumimoji="0" lang="en-US" sz="1600" b="0" dirty="0">
              <a:solidFill>
                <a:schemeClr val="tx1"/>
              </a:solidFill>
              <a:latin typeface="Times New Roman" pitchFamily="18" charset="0"/>
              <a:cs typeface="Times New Roman" pitchFamily="18" charset="0"/>
            </a:endParaRPr>
          </a:p>
        </p:txBody>
      </p:sp>
      <p:sp>
        <p:nvSpPr>
          <p:cNvPr id="80" name="Rectangle 105"/>
          <p:cNvSpPr>
            <a:spLocks noChangeArrowheads="1"/>
          </p:cNvSpPr>
          <p:nvPr/>
        </p:nvSpPr>
        <p:spPr bwMode="auto">
          <a:xfrm>
            <a:off x="8393311" y="5430393"/>
            <a:ext cx="307777" cy="246221"/>
          </a:xfrm>
          <a:prstGeom prst="rect">
            <a:avLst/>
          </a:prstGeom>
          <a:noFill/>
          <a:ln w="9525">
            <a:noFill/>
            <a:miter lim="800000"/>
            <a:headEnd/>
            <a:tailEnd/>
          </a:ln>
        </p:spPr>
        <p:txBody>
          <a:bodyPr wrap="none" lIns="0" tIns="0" rIns="0" bIns="0">
            <a:prstTxWarp prst="textNoShape">
              <a:avLst/>
            </a:prstTxWarp>
            <a:spAutoFit/>
          </a:bodyPr>
          <a:lstStyle/>
          <a:p>
            <a:pPr algn="r"/>
            <a:r>
              <a:rPr kumimoji="0" lang="en-US" sz="1600" b="0" dirty="0" smtClean="0">
                <a:solidFill>
                  <a:srgbClr val="000000"/>
                </a:solidFill>
                <a:latin typeface="Times New Roman" pitchFamily="18" charset="0"/>
                <a:cs typeface="Times New Roman" pitchFamily="18" charset="0"/>
              </a:rPr>
              <a:t>626</a:t>
            </a:r>
            <a:endParaRPr kumimoji="0" lang="en-US" sz="1600" b="0" dirty="0">
              <a:solidFill>
                <a:schemeClr val="tx1"/>
              </a:solidFill>
              <a:latin typeface="Times New Roman" pitchFamily="18" charset="0"/>
              <a:cs typeface="Times New Roman" pitchFamily="18" charset="0"/>
            </a:endParaRPr>
          </a:p>
        </p:txBody>
      </p:sp>
      <p:sp>
        <p:nvSpPr>
          <p:cNvPr id="81" name="Rectangle 106"/>
          <p:cNvSpPr>
            <a:spLocks noChangeArrowheads="1"/>
          </p:cNvSpPr>
          <p:nvPr/>
        </p:nvSpPr>
        <p:spPr bwMode="auto">
          <a:xfrm>
            <a:off x="369888" y="5187506"/>
            <a:ext cx="558246" cy="246221"/>
          </a:xfrm>
          <a:prstGeom prst="rect">
            <a:avLst/>
          </a:prstGeom>
          <a:noFill/>
          <a:ln w="9525">
            <a:noFill/>
            <a:miter lim="800000"/>
            <a:headEnd/>
            <a:tailEnd/>
          </a:ln>
        </p:spPr>
        <p:txBody>
          <a:bodyPr wrap="none" lIns="0" tIns="0" rIns="0" bIns="0">
            <a:prstTxWarp prst="textNoShape">
              <a:avLst/>
            </a:prstTxWarp>
            <a:spAutoFit/>
          </a:bodyPr>
          <a:lstStyle/>
          <a:p>
            <a:r>
              <a:rPr kumimoji="0" lang="en-US" sz="1600" b="0" dirty="0" smtClean="0">
                <a:solidFill>
                  <a:srgbClr val="000000"/>
                </a:solidFill>
                <a:latin typeface="Times New Roman" pitchFamily="18" charset="0"/>
                <a:cs typeface="Times New Roman" pitchFamily="18" charset="0"/>
              </a:rPr>
              <a:t>France</a:t>
            </a:r>
            <a:endParaRPr kumimoji="0" lang="en-US" sz="1600" b="0" dirty="0">
              <a:solidFill>
                <a:schemeClr val="tx1"/>
              </a:solidFill>
              <a:latin typeface="Times New Roman" pitchFamily="18" charset="0"/>
              <a:cs typeface="Times New Roman" pitchFamily="18" charset="0"/>
            </a:endParaRPr>
          </a:p>
        </p:txBody>
      </p:sp>
      <p:sp>
        <p:nvSpPr>
          <p:cNvPr id="82" name="Rectangle 107"/>
          <p:cNvSpPr>
            <a:spLocks noChangeArrowheads="1"/>
          </p:cNvSpPr>
          <p:nvPr/>
        </p:nvSpPr>
        <p:spPr bwMode="auto">
          <a:xfrm>
            <a:off x="369888" y="5430393"/>
            <a:ext cx="378309" cy="246221"/>
          </a:xfrm>
          <a:prstGeom prst="rect">
            <a:avLst/>
          </a:prstGeom>
          <a:noFill/>
          <a:ln w="9525">
            <a:noFill/>
            <a:miter lim="800000"/>
            <a:headEnd/>
            <a:tailEnd/>
          </a:ln>
        </p:spPr>
        <p:txBody>
          <a:bodyPr wrap="none" lIns="0" tIns="0" rIns="0" bIns="0">
            <a:prstTxWarp prst="textNoShape">
              <a:avLst/>
            </a:prstTxWarp>
            <a:spAutoFit/>
          </a:bodyPr>
          <a:lstStyle/>
          <a:p>
            <a:r>
              <a:rPr kumimoji="0" lang="en-US" sz="1600" b="0" dirty="0">
                <a:solidFill>
                  <a:srgbClr val="000000"/>
                </a:solidFill>
                <a:latin typeface="Times New Roman" pitchFamily="18" charset="0"/>
                <a:cs typeface="Times New Roman" pitchFamily="18" charset="0"/>
              </a:rPr>
              <a:t>Italy</a:t>
            </a:r>
            <a:endParaRPr kumimoji="0" lang="en-US" sz="1600" b="0" dirty="0">
              <a:solidFill>
                <a:schemeClr val="tx1"/>
              </a:solidFill>
              <a:latin typeface="Times New Roman" pitchFamily="18" charset="0"/>
              <a:cs typeface="Times New Roman" pitchFamily="18" charset="0"/>
            </a:endParaRPr>
          </a:p>
        </p:txBody>
      </p:sp>
      <p:sp>
        <p:nvSpPr>
          <p:cNvPr id="83" name="Rectangle 108"/>
          <p:cNvSpPr>
            <a:spLocks noChangeArrowheads="1"/>
          </p:cNvSpPr>
          <p:nvPr/>
        </p:nvSpPr>
        <p:spPr bwMode="auto">
          <a:xfrm>
            <a:off x="2232918" y="5187506"/>
            <a:ext cx="564257" cy="246221"/>
          </a:xfrm>
          <a:prstGeom prst="rect">
            <a:avLst/>
          </a:prstGeom>
          <a:noFill/>
          <a:ln w="9525">
            <a:noFill/>
            <a:miter lim="800000"/>
            <a:headEnd/>
            <a:tailEnd/>
          </a:ln>
        </p:spPr>
        <p:txBody>
          <a:bodyPr wrap="none" lIns="0" tIns="0" rIns="0" bIns="0">
            <a:prstTxWarp prst="textNoShape">
              <a:avLst/>
            </a:prstTxWarp>
            <a:spAutoFit/>
          </a:bodyPr>
          <a:lstStyle/>
          <a:p>
            <a:pPr algn="r"/>
            <a:r>
              <a:rPr kumimoji="0" lang="en-US" sz="1600" b="0" dirty="0" smtClean="0">
                <a:solidFill>
                  <a:srgbClr val="000000"/>
                </a:solidFill>
                <a:latin typeface="Times New Roman" pitchFamily="18" charset="0"/>
                <a:cs typeface="Times New Roman" pitchFamily="18" charset="0"/>
              </a:rPr>
              <a:t>29,578</a:t>
            </a:r>
            <a:endParaRPr kumimoji="0" lang="en-US" sz="1600" b="0" dirty="0">
              <a:solidFill>
                <a:schemeClr val="tx1"/>
              </a:solidFill>
              <a:latin typeface="Times New Roman" pitchFamily="18" charset="0"/>
              <a:cs typeface="Times New Roman" pitchFamily="18" charset="0"/>
            </a:endParaRPr>
          </a:p>
        </p:txBody>
      </p:sp>
      <p:sp>
        <p:nvSpPr>
          <p:cNvPr id="84" name="Rectangle 109"/>
          <p:cNvSpPr>
            <a:spLocks noChangeArrowheads="1"/>
          </p:cNvSpPr>
          <p:nvPr/>
        </p:nvSpPr>
        <p:spPr bwMode="auto">
          <a:xfrm>
            <a:off x="2232918" y="5430393"/>
            <a:ext cx="564257" cy="246221"/>
          </a:xfrm>
          <a:prstGeom prst="rect">
            <a:avLst/>
          </a:prstGeom>
          <a:noFill/>
          <a:ln w="9525">
            <a:noFill/>
            <a:miter lim="800000"/>
            <a:headEnd/>
            <a:tailEnd/>
          </a:ln>
        </p:spPr>
        <p:txBody>
          <a:bodyPr wrap="none" lIns="0" tIns="0" rIns="0" bIns="0">
            <a:prstTxWarp prst="textNoShape">
              <a:avLst/>
            </a:prstTxWarp>
            <a:spAutoFit/>
          </a:bodyPr>
          <a:lstStyle/>
          <a:p>
            <a:pPr algn="r"/>
            <a:r>
              <a:rPr kumimoji="0" lang="en-US" sz="1600" b="0" dirty="0" smtClean="0">
                <a:solidFill>
                  <a:srgbClr val="000000"/>
                </a:solidFill>
                <a:latin typeface="Times New Roman" pitchFamily="18" charset="0"/>
                <a:cs typeface="Times New Roman" pitchFamily="18" charset="0"/>
              </a:rPr>
              <a:t>26,578</a:t>
            </a:r>
            <a:endParaRPr kumimoji="0" lang="en-US" sz="1600" b="0"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188938873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chor="ctr"/>
          <a:lstStyle/>
          <a:p>
            <a:r>
              <a:rPr lang="en-US" dirty="0"/>
              <a:t>How Do Growth Rates </a:t>
            </a:r>
            <a:r>
              <a:rPr lang="en-US" dirty="0" smtClean="0"/>
              <a:t/>
            </a:r>
            <a:br>
              <a:rPr lang="en-US" dirty="0" smtClean="0"/>
            </a:br>
            <a:r>
              <a:rPr lang="en-US" dirty="0" smtClean="0"/>
              <a:t>Vary Across </a:t>
            </a:r>
            <a:r>
              <a:rPr lang="en-US" dirty="0"/>
              <a:t>Countries?</a:t>
            </a:r>
          </a:p>
        </p:txBody>
      </p:sp>
    </p:spTree>
    <p:extLst>
      <p:ext uri="{BB962C8B-B14F-4D97-AF65-F5344CB8AC3E}">
        <p14:creationId xmlns:p14="http://schemas.microsoft.com/office/powerpoint/2010/main" val="151181426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91440" y="822961"/>
            <a:ext cx="8932985" cy="5093209"/>
          </a:xfrm>
          <a:prstGeom prst="roundRect">
            <a:avLst>
              <a:gd name="adj" fmla="val 3590"/>
            </a:avLst>
          </a:prstGeom>
          <a:solidFill>
            <a:schemeClr val="bg1"/>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19569" y="109791"/>
            <a:ext cx="8904855" cy="667450"/>
          </a:xfrm>
        </p:spPr>
        <p:txBody>
          <a:bodyPr/>
          <a:lstStyle/>
          <a:p>
            <a:r>
              <a:rPr lang="en-US" dirty="0"/>
              <a:t>Cross-Country Differences in Growth</a:t>
            </a:r>
          </a:p>
        </p:txBody>
      </p:sp>
      <p:sp>
        <p:nvSpPr>
          <p:cNvPr id="3" name="Content Placeholder 2"/>
          <p:cNvSpPr>
            <a:spLocks noGrp="1"/>
          </p:cNvSpPr>
          <p:nvPr>
            <p:ph idx="1"/>
          </p:nvPr>
        </p:nvSpPr>
        <p:spPr>
          <a:xfrm>
            <a:off x="140675" y="841250"/>
            <a:ext cx="8883750" cy="4901182"/>
          </a:xfrm>
        </p:spPr>
        <p:txBody>
          <a:bodyPr/>
          <a:lstStyle/>
          <a:p>
            <a:pPr marL="231775" indent="-231775"/>
            <a:r>
              <a:rPr lang="en-US" sz="2500" dirty="0">
                <a:solidFill>
                  <a:srgbClr val="32302A"/>
                </a:solidFill>
              </a:rPr>
              <a:t>The following slide shows the growth of per person GDP during 1990-2007 for the countries with the best and worst growth records, along with the figures for high-income countries.</a:t>
            </a:r>
          </a:p>
          <a:p>
            <a:pPr marL="631825" lvl="1" indent="-231775"/>
            <a:r>
              <a:rPr lang="en-US" sz="2500" dirty="0">
                <a:solidFill>
                  <a:srgbClr val="32302A"/>
                </a:solidFill>
              </a:rPr>
              <a:t>Except for Ireland, the ten fastest growing economies were LDCs at the beginning of the 1980s.  The two most populace countries, </a:t>
            </a:r>
            <a:r>
              <a:rPr lang="en-US" sz="2500" dirty="0" smtClean="0">
                <a:solidFill>
                  <a:srgbClr val="32302A"/>
                </a:solidFill>
              </a:rPr>
              <a:t>China </a:t>
            </a:r>
            <a:r>
              <a:rPr lang="en-US" sz="2500" dirty="0">
                <a:solidFill>
                  <a:srgbClr val="32302A"/>
                </a:solidFill>
              </a:rPr>
              <a:t>and India, are on the high-growth list.</a:t>
            </a:r>
          </a:p>
          <a:p>
            <a:pPr marL="631825" lvl="1" indent="-231775"/>
            <a:r>
              <a:rPr lang="en-US" sz="2500" dirty="0">
                <a:solidFill>
                  <a:srgbClr val="32302A"/>
                </a:solidFill>
              </a:rPr>
              <a:t>The high-growth economies grew at an annual rate of 4.1% </a:t>
            </a:r>
            <a:r>
              <a:rPr lang="en-US" sz="2500" dirty="0" smtClean="0">
                <a:solidFill>
                  <a:srgbClr val="32302A"/>
                </a:solidFill>
              </a:rPr>
              <a:t/>
            </a:r>
            <a:br>
              <a:rPr lang="en-US" sz="2500" dirty="0" smtClean="0">
                <a:solidFill>
                  <a:srgbClr val="32302A"/>
                </a:solidFill>
              </a:rPr>
            </a:br>
            <a:r>
              <a:rPr lang="en-US" sz="2500" dirty="0" smtClean="0">
                <a:solidFill>
                  <a:srgbClr val="32302A"/>
                </a:solidFill>
              </a:rPr>
              <a:t>or </a:t>
            </a:r>
            <a:r>
              <a:rPr lang="en-US" sz="2500" dirty="0">
                <a:solidFill>
                  <a:srgbClr val="32302A"/>
                </a:solidFill>
              </a:rPr>
              <a:t>more (twice that of most high-income countries). This has closed the gap relative to their richer counterparts since 1990.</a:t>
            </a:r>
          </a:p>
          <a:p>
            <a:pPr marL="231775" indent="-231775"/>
            <a:r>
              <a:rPr lang="en-US" sz="2500" dirty="0">
                <a:solidFill>
                  <a:srgbClr val="32302A"/>
                </a:solidFill>
              </a:rPr>
              <a:t>While LDCs dominate the high-growth list, </a:t>
            </a:r>
            <a:r>
              <a:rPr lang="en-US" sz="2500" dirty="0" smtClean="0">
                <a:solidFill>
                  <a:srgbClr val="32302A"/>
                </a:solidFill>
              </a:rPr>
              <a:t>those with </a:t>
            </a:r>
            <a:r>
              <a:rPr lang="en-US" sz="2500" dirty="0">
                <a:solidFill>
                  <a:srgbClr val="32302A"/>
                </a:solidFill>
              </a:rPr>
              <a:t>the worst growth records were also LDCs. </a:t>
            </a:r>
            <a:r>
              <a:rPr lang="en-US" sz="2500" dirty="0" smtClean="0">
                <a:solidFill>
                  <a:srgbClr val="32302A"/>
                </a:solidFill>
              </a:rPr>
              <a:t>Countries </a:t>
            </a:r>
            <a:r>
              <a:rPr lang="en-US" sz="2500" dirty="0">
                <a:solidFill>
                  <a:srgbClr val="32302A"/>
                </a:solidFill>
              </a:rPr>
              <a:t>on the right side of the table are not only poor, they are falling further </a:t>
            </a:r>
            <a:r>
              <a:rPr lang="en-US" sz="2500" dirty="0" smtClean="0">
                <a:solidFill>
                  <a:srgbClr val="32302A"/>
                </a:solidFill>
              </a:rPr>
              <a:t>and </a:t>
            </a:r>
            <a:r>
              <a:rPr lang="en-US" sz="2500" dirty="0">
                <a:solidFill>
                  <a:srgbClr val="32302A"/>
                </a:solidFill>
              </a:rPr>
              <a:t>further behind.</a:t>
            </a:r>
          </a:p>
        </p:txBody>
      </p:sp>
    </p:spTree>
    <p:extLst>
      <p:ext uri="{BB962C8B-B14F-4D97-AF65-F5344CB8AC3E}">
        <p14:creationId xmlns:p14="http://schemas.microsoft.com/office/powerpoint/2010/main" val="6378195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wipe(left)">
                                      <p:cBhvr>
                                        <p:cTn id="11" dur="500"/>
                                        <p:tgtEl>
                                          <p:spTgt spid="3">
                                            <p:txEl>
                                              <p:pRg st="1" end="1"/>
                                            </p:txEl>
                                          </p:spTgt>
                                        </p:tgtEl>
                                      </p:cBhvr>
                                    </p:animEffect>
                                  </p:childTnLst>
                                </p:cTn>
                              </p:par>
                            </p:childTnLst>
                          </p:cTn>
                        </p:par>
                        <p:par>
                          <p:cTn id="12" fill="hold">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wipe(left)">
                                      <p:cBhvr>
                                        <p:cTn id="15" dur="500"/>
                                        <p:tgtEl>
                                          <p:spTgt spid="3">
                                            <p:txEl>
                                              <p:pRg st="2" end="2"/>
                                            </p:txEl>
                                          </p:spTgt>
                                        </p:tgtEl>
                                      </p:cBhvr>
                                    </p:animEffect>
                                  </p:childTnLst>
                                </p:cTn>
                              </p:par>
                            </p:childTnLst>
                          </p:cTn>
                        </p:par>
                        <p:par>
                          <p:cTn id="16" fill="hold">
                            <p:stCondLst>
                              <p:cond delay="1500"/>
                            </p:stCondLst>
                            <p:childTnLst>
                              <p:par>
                                <p:cTn id="17" presetID="22" presetClass="entr" presetSubtype="8" fill="hold" grpId="0"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wipe(left)">
                                      <p:cBhvr>
                                        <p:cTn id="19"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91440" y="1572770"/>
            <a:ext cx="8932985" cy="4343400"/>
          </a:xfrm>
          <a:prstGeom prst="roundRect">
            <a:avLst>
              <a:gd name="adj" fmla="val 3590"/>
            </a:avLst>
          </a:prstGeom>
          <a:solidFill>
            <a:schemeClr val="bg1"/>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19569" y="457263"/>
            <a:ext cx="8904855" cy="667450"/>
          </a:xfrm>
        </p:spPr>
        <p:txBody>
          <a:bodyPr/>
          <a:lstStyle/>
          <a:p>
            <a:r>
              <a:rPr lang="en-US" dirty="0"/>
              <a:t>Economic Growth:  </a:t>
            </a:r>
            <a:r>
              <a:rPr lang="en-US" dirty="0" smtClean="0"/>
              <a:t>1990-2009</a:t>
            </a:r>
            <a:endParaRPr lang="en-US" dirty="0"/>
          </a:p>
        </p:txBody>
      </p:sp>
      <p:sp>
        <p:nvSpPr>
          <p:cNvPr id="85" name="Rectangle 1030"/>
          <p:cNvSpPr>
            <a:spLocks noChangeArrowheads="1"/>
          </p:cNvSpPr>
          <p:nvPr/>
        </p:nvSpPr>
        <p:spPr bwMode="auto">
          <a:xfrm>
            <a:off x="1241806" y="1912684"/>
            <a:ext cx="6627776" cy="276999"/>
          </a:xfrm>
          <a:prstGeom prst="rect">
            <a:avLst/>
          </a:prstGeom>
          <a:noFill/>
          <a:ln w="9525">
            <a:noFill/>
            <a:miter lim="800000"/>
            <a:headEnd/>
            <a:tailEnd/>
          </a:ln>
        </p:spPr>
        <p:txBody>
          <a:bodyPr wrap="none" lIns="0" tIns="0" rIns="0" bIns="0">
            <a:prstTxWarp prst="textNoShape">
              <a:avLst/>
            </a:prstTxWarp>
            <a:spAutoFit/>
          </a:bodyPr>
          <a:lstStyle/>
          <a:p>
            <a:r>
              <a:rPr kumimoji="0" lang="en-US" sz="1800" b="1" i="1" dirty="0">
                <a:solidFill>
                  <a:srgbClr val="000000"/>
                </a:solidFill>
                <a:latin typeface="Times New Roman" pitchFamily="18" charset="0"/>
                <a:cs typeface="Times New Roman" pitchFamily="18" charset="0"/>
              </a:rPr>
              <a:t>The </a:t>
            </a:r>
            <a:r>
              <a:rPr kumimoji="0" lang="en-US" sz="1800" b="1" i="1" dirty="0" smtClean="0">
                <a:solidFill>
                  <a:srgbClr val="000000"/>
                </a:solidFill>
                <a:latin typeface="Times New Roman" pitchFamily="18" charset="0"/>
                <a:cs typeface="Times New Roman" pitchFamily="18" charset="0"/>
              </a:rPr>
              <a:t>Average Annual Growth Rate </a:t>
            </a:r>
            <a:r>
              <a:rPr kumimoji="0" lang="en-US" sz="1800" b="1" i="1" dirty="0">
                <a:solidFill>
                  <a:srgbClr val="000000"/>
                </a:solidFill>
                <a:latin typeface="Times New Roman" pitchFamily="18" charset="0"/>
                <a:cs typeface="Times New Roman" pitchFamily="18" charset="0"/>
              </a:rPr>
              <a:t>Per-Person GDP for High-Growth, </a:t>
            </a:r>
            <a:endParaRPr kumimoji="0" lang="en-US" sz="1800" b="1" i="1" dirty="0">
              <a:solidFill>
                <a:schemeClr val="tx1"/>
              </a:solidFill>
              <a:latin typeface="Times New Roman" pitchFamily="18" charset="0"/>
              <a:cs typeface="Times New Roman" pitchFamily="18" charset="0"/>
            </a:endParaRPr>
          </a:p>
        </p:txBody>
      </p:sp>
      <p:sp>
        <p:nvSpPr>
          <p:cNvPr id="86" name="Rectangle 1031"/>
          <p:cNvSpPr>
            <a:spLocks noChangeArrowheads="1"/>
          </p:cNvSpPr>
          <p:nvPr/>
        </p:nvSpPr>
        <p:spPr bwMode="auto">
          <a:xfrm>
            <a:off x="1425512" y="2160334"/>
            <a:ext cx="6328656" cy="276999"/>
          </a:xfrm>
          <a:prstGeom prst="rect">
            <a:avLst/>
          </a:prstGeom>
          <a:noFill/>
          <a:ln w="9525">
            <a:noFill/>
            <a:miter lim="800000"/>
            <a:headEnd/>
            <a:tailEnd/>
          </a:ln>
        </p:spPr>
        <p:txBody>
          <a:bodyPr wrap="none" lIns="0" tIns="0" rIns="0" bIns="0">
            <a:prstTxWarp prst="textNoShape">
              <a:avLst/>
            </a:prstTxWarp>
            <a:spAutoFit/>
          </a:bodyPr>
          <a:lstStyle/>
          <a:p>
            <a:r>
              <a:rPr lang="en-US" b="1" i="1" dirty="0">
                <a:solidFill>
                  <a:srgbClr val="000000"/>
                </a:solidFill>
                <a:latin typeface="Times New Roman" pitchFamily="18" charset="0"/>
                <a:cs typeface="Times New Roman" pitchFamily="18" charset="0"/>
              </a:rPr>
              <a:t>High-Income Industrial, and </a:t>
            </a:r>
            <a:r>
              <a:rPr kumimoji="0" lang="en-US" sz="1800" b="1" i="1" dirty="0">
                <a:solidFill>
                  <a:srgbClr val="000000"/>
                </a:solidFill>
                <a:latin typeface="Times New Roman" pitchFamily="18" charset="0"/>
                <a:cs typeface="Times New Roman" pitchFamily="18" charset="0"/>
              </a:rPr>
              <a:t>Low-Growth Countries (</a:t>
            </a:r>
            <a:r>
              <a:rPr kumimoji="0" lang="en-US" sz="1800" b="1" i="1" dirty="0" smtClean="0">
                <a:solidFill>
                  <a:srgbClr val="000000"/>
                </a:solidFill>
                <a:latin typeface="Times New Roman" pitchFamily="18" charset="0"/>
                <a:cs typeface="Times New Roman" pitchFamily="18" charset="0"/>
              </a:rPr>
              <a:t>1990–2009)</a:t>
            </a:r>
            <a:r>
              <a:rPr kumimoji="0" lang="en-US" sz="1800" b="0" i="1" dirty="0" smtClean="0">
                <a:solidFill>
                  <a:srgbClr val="000000"/>
                </a:solidFill>
                <a:latin typeface="Times New Roman" pitchFamily="18" charset="0"/>
                <a:cs typeface="Times New Roman" pitchFamily="18" charset="0"/>
              </a:rPr>
              <a:t> </a:t>
            </a:r>
            <a:endParaRPr kumimoji="0" lang="en-US" sz="1800" b="0" i="1" dirty="0">
              <a:solidFill>
                <a:srgbClr val="000000"/>
              </a:solidFill>
              <a:latin typeface="Times New Roman" pitchFamily="18" charset="0"/>
              <a:cs typeface="Times New Roman" pitchFamily="18" charset="0"/>
            </a:endParaRPr>
          </a:p>
        </p:txBody>
      </p:sp>
      <p:sp>
        <p:nvSpPr>
          <p:cNvPr id="87" name="Line 1032"/>
          <p:cNvSpPr>
            <a:spLocks noChangeShapeType="1"/>
          </p:cNvSpPr>
          <p:nvPr/>
        </p:nvSpPr>
        <p:spPr bwMode="auto">
          <a:xfrm>
            <a:off x="6276975" y="2903284"/>
            <a:ext cx="2524125" cy="1588"/>
          </a:xfrm>
          <a:prstGeom prst="line">
            <a:avLst/>
          </a:prstGeom>
          <a:noFill/>
          <a:ln w="19050">
            <a:solidFill>
              <a:srgbClr val="000000"/>
            </a:solidFill>
            <a:round/>
            <a:headEnd/>
            <a:tailEnd/>
          </a:ln>
        </p:spPr>
        <p:txBody>
          <a:bodyPr>
            <a:prstTxWarp prst="textNoShape">
              <a:avLst/>
            </a:prstTxWarp>
          </a:bodyPr>
          <a:lstStyle/>
          <a:p>
            <a:endParaRPr lang="en-US">
              <a:latin typeface="Times New Roman" pitchFamily="18" charset="0"/>
              <a:cs typeface="Times New Roman" pitchFamily="18" charset="0"/>
            </a:endParaRPr>
          </a:p>
        </p:txBody>
      </p:sp>
      <p:sp>
        <p:nvSpPr>
          <p:cNvPr id="88" name="Rectangle 1034"/>
          <p:cNvSpPr>
            <a:spLocks noChangeArrowheads="1"/>
          </p:cNvSpPr>
          <p:nvPr/>
        </p:nvSpPr>
        <p:spPr bwMode="auto">
          <a:xfrm>
            <a:off x="3270250" y="3204909"/>
            <a:ext cx="755015" cy="246221"/>
          </a:xfrm>
          <a:prstGeom prst="rect">
            <a:avLst/>
          </a:prstGeom>
          <a:noFill/>
          <a:ln w="9525">
            <a:noFill/>
            <a:miter lim="800000"/>
            <a:headEnd/>
            <a:tailEnd/>
          </a:ln>
        </p:spPr>
        <p:txBody>
          <a:bodyPr wrap="none" lIns="0" tIns="0" rIns="0" bIns="0">
            <a:prstTxWarp prst="textNoShape">
              <a:avLst/>
            </a:prstTxWarp>
            <a:spAutoFit/>
          </a:bodyPr>
          <a:lstStyle/>
          <a:p>
            <a:r>
              <a:rPr kumimoji="0" lang="en-US" sz="1600" b="0" dirty="0" smtClean="0">
                <a:solidFill>
                  <a:srgbClr val="000000"/>
                </a:solidFill>
                <a:latin typeface="Times New Roman" pitchFamily="18" charset="0"/>
                <a:cs typeface="Times New Roman" pitchFamily="18" charset="0"/>
              </a:rPr>
              <a:t>Australia</a:t>
            </a:r>
            <a:endParaRPr kumimoji="0" lang="en-US" sz="1600" b="0" dirty="0">
              <a:solidFill>
                <a:schemeClr val="tx1"/>
              </a:solidFill>
              <a:latin typeface="Times New Roman" pitchFamily="18" charset="0"/>
              <a:cs typeface="Times New Roman" pitchFamily="18" charset="0"/>
            </a:endParaRPr>
          </a:p>
        </p:txBody>
      </p:sp>
      <p:sp>
        <p:nvSpPr>
          <p:cNvPr id="89" name="Rectangle 1035"/>
          <p:cNvSpPr>
            <a:spLocks noChangeArrowheads="1"/>
          </p:cNvSpPr>
          <p:nvPr/>
        </p:nvSpPr>
        <p:spPr bwMode="auto">
          <a:xfrm>
            <a:off x="3270250" y="3449384"/>
            <a:ext cx="1361651" cy="246221"/>
          </a:xfrm>
          <a:prstGeom prst="rect">
            <a:avLst/>
          </a:prstGeom>
          <a:noFill/>
          <a:ln w="9525">
            <a:noFill/>
            <a:miter lim="800000"/>
            <a:headEnd/>
            <a:tailEnd/>
          </a:ln>
        </p:spPr>
        <p:txBody>
          <a:bodyPr wrap="none" lIns="0" tIns="0" rIns="0" bIns="0">
            <a:prstTxWarp prst="textNoShape">
              <a:avLst/>
            </a:prstTxWarp>
            <a:spAutoFit/>
          </a:bodyPr>
          <a:lstStyle/>
          <a:p>
            <a:r>
              <a:rPr kumimoji="0" lang="en-US" sz="1600" b="0" dirty="0" smtClean="0">
                <a:solidFill>
                  <a:srgbClr val="000000"/>
                </a:solidFill>
                <a:latin typeface="Times New Roman" pitchFamily="18" charset="0"/>
                <a:cs typeface="Times New Roman" pitchFamily="18" charset="0"/>
              </a:rPr>
              <a:t>The Netherlands</a:t>
            </a:r>
            <a:endParaRPr kumimoji="0" lang="en-US" sz="1600" b="0" dirty="0">
              <a:solidFill>
                <a:schemeClr val="tx1"/>
              </a:solidFill>
              <a:latin typeface="Times New Roman" pitchFamily="18" charset="0"/>
              <a:cs typeface="Times New Roman" pitchFamily="18" charset="0"/>
            </a:endParaRPr>
          </a:p>
        </p:txBody>
      </p:sp>
      <p:sp>
        <p:nvSpPr>
          <p:cNvPr id="90" name="Rectangle 1036"/>
          <p:cNvSpPr>
            <a:spLocks noChangeArrowheads="1"/>
          </p:cNvSpPr>
          <p:nvPr/>
        </p:nvSpPr>
        <p:spPr bwMode="auto">
          <a:xfrm>
            <a:off x="3270250" y="3692272"/>
            <a:ext cx="1386598" cy="246221"/>
          </a:xfrm>
          <a:prstGeom prst="rect">
            <a:avLst/>
          </a:prstGeom>
          <a:noFill/>
          <a:ln w="9525">
            <a:noFill/>
            <a:miter lim="800000"/>
            <a:headEnd/>
            <a:tailEnd/>
          </a:ln>
        </p:spPr>
        <p:txBody>
          <a:bodyPr wrap="none" lIns="0" tIns="0" rIns="0" bIns="0">
            <a:prstTxWarp prst="textNoShape">
              <a:avLst/>
            </a:prstTxWarp>
            <a:spAutoFit/>
          </a:bodyPr>
          <a:lstStyle/>
          <a:p>
            <a:r>
              <a:rPr kumimoji="0" lang="en-US" sz="1600" b="0" dirty="0">
                <a:solidFill>
                  <a:srgbClr val="000000"/>
                </a:solidFill>
                <a:latin typeface="Times New Roman" pitchFamily="18" charset="0"/>
                <a:cs typeface="Times New Roman" pitchFamily="18" charset="0"/>
              </a:rPr>
              <a:t>United Kingdom</a:t>
            </a:r>
            <a:endParaRPr kumimoji="0" lang="en-US" sz="1600" b="0" dirty="0">
              <a:solidFill>
                <a:schemeClr val="tx1"/>
              </a:solidFill>
              <a:latin typeface="Times New Roman" pitchFamily="18" charset="0"/>
              <a:cs typeface="Times New Roman" pitchFamily="18" charset="0"/>
            </a:endParaRPr>
          </a:p>
        </p:txBody>
      </p:sp>
      <p:sp>
        <p:nvSpPr>
          <p:cNvPr id="91" name="Rectangle 1037"/>
          <p:cNvSpPr>
            <a:spLocks noChangeArrowheads="1"/>
          </p:cNvSpPr>
          <p:nvPr/>
        </p:nvSpPr>
        <p:spPr bwMode="auto">
          <a:xfrm>
            <a:off x="3270250" y="4179634"/>
            <a:ext cx="615553" cy="246221"/>
          </a:xfrm>
          <a:prstGeom prst="rect">
            <a:avLst/>
          </a:prstGeom>
          <a:noFill/>
          <a:ln w="9525">
            <a:noFill/>
            <a:miter lim="800000"/>
            <a:headEnd/>
            <a:tailEnd/>
          </a:ln>
        </p:spPr>
        <p:txBody>
          <a:bodyPr wrap="none" lIns="0" tIns="0" rIns="0" bIns="0">
            <a:prstTxWarp prst="textNoShape">
              <a:avLst/>
            </a:prstTxWarp>
            <a:spAutoFit/>
          </a:bodyPr>
          <a:lstStyle/>
          <a:p>
            <a:r>
              <a:rPr kumimoji="0" lang="en-US" sz="1600" b="0" dirty="0" smtClean="0">
                <a:solidFill>
                  <a:srgbClr val="000000"/>
                </a:solidFill>
                <a:latin typeface="Times New Roman" pitchFamily="18" charset="0"/>
                <a:cs typeface="Times New Roman" pitchFamily="18" charset="0"/>
              </a:rPr>
              <a:t>Canada</a:t>
            </a:r>
            <a:endParaRPr kumimoji="0" lang="en-US" sz="1600" b="0" dirty="0">
              <a:solidFill>
                <a:schemeClr val="tx1"/>
              </a:solidFill>
              <a:latin typeface="Times New Roman" pitchFamily="18" charset="0"/>
              <a:cs typeface="Times New Roman" pitchFamily="18" charset="0"/>
            </a:endParaRPr>
          </a:p>
        </p:txBody>
      </p:sp>
      <p:sp>
        <p:nvSpPr>
          <p:cNvPr id="92" name="Rectangle 1038"/>
          <p:cNvSpPr>
            <a:spLocks noChangeArrowheads="1"/>
          </p:cNvSpPr>
          <p:nvPr/>
        </p:nvSpPr>
        <p:spPr bwMode="auto">
          <a:xfrm>
            <a:off x="3270250" y="4424109"/>
            <a:ext cx="763430" cy="246221"/>
          </a:xfrm>
          <a:prstGeom prst="rect">
            <a:avLst/>
          </a:prstGeom>
          <a:noFill/>
          <a:ln w="9525">
            <a:noFill/>
            <a:miter lim="800000"/>
            <a:headEnd/>
            <a:tailEnd/>
          </a:ln>
        </p:spPr>
        <p:txBody>
          <a:bodyPr wrap="none" lIns="0" tIns="0" rIns="0" bIns="0">
            <a:prstTxWarp prst="textNoShape">
              <a:avLst/>
            </a:prstTxWarp>
            <a:spAutoFit/>
          </a:bodyPr>
          <a:lstStyle/>
          <a:p>
            <a:r>
              <a:rPr kumimoji="0" lang="en-US" sz="1600" b="0" dirty="0" smtClean="0">
                <a:solidFill>
                  <a:srgbClr val="000000"/>
                </a:solidFill>
                <a:latin typeface="Times New Roman" pitchFamily="18" charset="0"/>
                <a:cs typeface="Times New Roman" pitchFamily="18" charset="0"/>
              </a:rPr>
              <a:t>Germany</a:t>
            </a:r>
            <a:endParaRPr kumimoji="0" lang="en-US" sz="1600" b="0" dirty="0">
              <a:solidFill>
                <a:schemeClr val="tx1"/>
              </a:solidFill>
              <a:latin typeface="Times New Roman" pitchFamily="18" charset="0"/>
              <a:cs typeface="Times New Roman" pitchFamily="18" charset="0"/>
            </a:endParaRPr>
          </a:p>
        </p:txBody>
      </p:sp>
      <p:sp>
        <p:nvSpPr>
          <p:cNvPr id="93" name="Rectangle 1039"/>
          <p:cNvSpPr>
            <a:spLocks noChangeArrowheads="1"/>
          </p:cNvSpPr>
          <p:nvPr/>
        </p:nvSpPr>
        <p:spPr bwMode="auto">
          <a:xfrm>
            <a:off x="3270250" y="4666997"/>
            <a:ext cx="559449" cy="246221"/>
          </a:xfrm>
          <a:prstGeom prst="rect">
            <a:avLst/>
          </a:prstGeom>
          <a:noFill/>
          <a:ln w="9525">
            <a:noFill/>
            <a:miter lim="800000"/>
            <a:headEnd/>
            <a:tailEnd/>
          </a:ln>
        </p:spPr>
        <p:txBody>
          <a:bodyPr wrap="none" lIns="0" tIns="0" rIns="0" bIns="0">
            <a:prstTxWarp prst="textNoShape">
              <a:avLst/>
            </a:prstTxWarp>
            <a:spAutoFit/>
          </a:bodyPr>
          <a:lstStyle/>
          <a:p>
            <a:r>
              <a:rPr kumimoji="0" lang="en-US" sz="1600" b="0">
                <a:solidFill>
                  <a:srgbClr val="000000"/>
                </a:solidFill>
                <a:latin typeface="Times New Roman" pitchFamily="18" charset="0"/>
                <a:cs typeface="Times New Roman" pitchFamily="18" charset="0"/>
              </a:rPr>
              <a:t>France</a:t>
            </a:r>
            <a:endParaRPr kumimoji="0" lang="en-US" sz="1600" b="0">
              <a:solidFill>
                <a:schemeClr val="tx1"/>
              </a:solidFill>
              <a:latin typeface="Times New Roman" pitchFamily="18" charset="0"/>
              <a:cs typeface="Times New Roman" pitchFamily="18" charset="0"/>
            </a:endParaRPr>
          </a:p>
        </p:txBody>
      </p:sp>
      <p:sp>
        <p:nvSpPr>
          <p:cNvPr id="94" name="Rectangle 1040"/>
          <p:cNvSpPr>
            <a:spLocks noChangeArrowheads="1"/>
          </p:cNvSpPr>
          <p:nvPr/>
        </p:nvSpPr>
        <p:spPr bwMode="auto">
          <a:xfrm>
            <a:off x="3270250" y="4911472"/>
            <a:ext cx="467175" cy="246221"/>
          </a:xfrm>
          <a:prstGeom prst="rect">
            <a:avLst/>
          </a:prstGeom>
          <a:noFill/>
          <a:ln w="9525">
            <a:noFill/>
            <a:miter lim="800000"/>
            <a:headEnd/>
            <a:tailEnd/>
          </a:ln>
        </p:spPr>
        <p:txBody>
          <a:bodyPr wrap="none" lIns="0" tIns="0" rIns="0" bIns="0">
            <a:prstTxWarp prst="textNoShape">
              <a:avLst/>
            </a:prstTxWarp>
            <a:spAutoFit/>
          </a:bodyPr>
          <a:lstStyle/>
          <a:p>
            <a:r>
              <a:rPr kumimoji="0" lang="en-US" sz="1600" b="0" dirty="0" smtClean="0">
                <a:solidFill>
                  <a:srgbClr val="000000"/>
                </a:solidFill>
                <a:latin typeface="Times New Roman" pitchFamily="18" charset="0"/>
                <a:cs typeface="Times New Roman" pitchFamily="18" charset="0"/>
              </a:rPr>
              <a:t>Japan</a:t>
            </a:r>
            <a:endParaRPr kumimoji="0" lang="en-US" sz="1600" b="0" dirty="0">
              <a:solidFill>
                <a:schemeClr val="tx1"/>
              </a:solidFill>
              <a:latin typeface="Times New Roman" pitchFamily="18" charset="0"/>
              <a:cs typeface="Times New Roman" pitchFamily="18" charset="0"/>
            </a:endParaRPr>
          </a:p>
        </p:txBody>
      </p:sp>
      <p:sp>
        <p:nvSpPr>
          <p:cNvPr id="95" name="Rectangle 1041"/>
          <p:cNvSpPr>
            <a:spLocks noChangeArrowheads="1"/>
          </p:cNvSpPr>
          <p:nvPr/>
        </p:nvSpPr>
        <p:spPr bwMode="auto">
          <a:xfrm>
            <a:off x="3270250" y="5154359"/>
            <a:ext cx="378309" cy="246221"/>
          </a:xfrm>
          <a:prstGeom prst="rect">
            <a:avLst/>
          </a:prstGeom>
          <a:noFill/>
          <a:ln w="9525">
            <a:noFill/>
            <a:miter lim="800000"/>
            <a:headEnd/>
            <a:tailEnd/>
          </a:ln>
        </p:spPr>
        <p:txBody>
          <a:bodyPr wrap="none" lIns="0" tIns="0" rIns="0" bIns="0">
            <a:prstTxWarp prst="textNoShape">
              <a:avLst/>
            </a:prstTxWarp>
            <a:spAutoFit/>
          </a:bodyPr>
          <a:lstStyle/>
          <a:p>
            <a:r>
              <a:rPr kumimoji="0" lang="en-US" sz="1600" b="0">
                <a:solidFill>
                  <a:srgbClr val="000000"/>
                </a:solidFill>
                <a:latin typeface="Times New Roman" pitchFamily="18" charset="0"/>
                <a:cs typeface="Times New Roman" pitchFamily="18" charset="0"/>
              </a:rPr>
              <a:t>Italy</a:t>
            </a:r>
            <a:endParaRPr kumimoji="0" lang="en-US" sz="1600" b="0">
              <a:solidFill>
                <a:schemeClr val="tx1"/>
              </a:solidFill>
              <a:latin typeface="Times New Roman" pitchFamily="18" charset="0"/>
              <a:cs typeface="Times New Roman" pitchFamily="18" charset="0"/>
            </a:endParaRPr>
          </a:p>
        </p:txBody>
      </p:sp>
      <p:sp>
        <p:nvSpPr>
          <p:cNvPr id="96" name="Rectangle 1042"/>
          <p:cNvSpPr>
            <a:spLocks noChangeArrowheads="1"/>
          </p:cNvSpPr>
          <p:nvPr/>
        </p:nvSpPr>
        <p:spPr bwMode="auto">
          <a:xfrm>
            <a:off x="5429377" y="2960434"/>
            <a:ext cx="479298" cy="246221"/>
          </a:xfrm>
          <a:prstGeom prst="rect">
            <a:avLst/>
          </a:prstGeom>
          <a:noFill/>
          <a:ln w="9525">
            <a:noFill/>
            <a:miter lim="800000"/>
            <a:headEnd/>
            <a:tailEnd/>
          </a:ln>
        </p:spPr>
        <p:txBody>
          <a:bodyPr wrap="none" lIns="0" tIns="0" rIns="0" bIns="0">
            <a:prstTxWarp prst="textNoShape">
              <a:avLst/>
            </a:prstTxWarp>
            <a:spAutoFit/>
          </a:bodyPr>
          <a:lstStyle/>
          <a:p>
            <a:pPr algn="r"/>
            <a:r>
              <a:rPr kumimoji="0" lang="en-US" sz="1600" b="0" dirty="0" smtClean="0">
                <a:solidFill>
                  <a:srgbClr val="000000"/>
                </a:solidFill>
                <a:latin typeface="Times New Roman" pitchFamily="18" charset="0"/>
                <a:cs typeface="Times New Roman" pitchFamily="18" charset="0"/>
              </a:rPr>
              <a:t>2.1% </a:t>
            </a:r>
            <a:endParaRPr kumimoji="0" lang="en-US" sz="1600" b="0" dirty="0">
              <a:solidFill>
                <a:schemeClr val="tx1"/>
              </a:solidFill>
              <a:latin typeface="Times New Roman" pitchFamily="18" charset="0"/>
              <a:cs typeface="Times New Roman" pitchFamily="18" charset="0"/>
            </a:endParaRPr>
          </a:p>
        </p:txBody>
      </p:sp>
      <p:sp>
        <p:nvSpPr>
          <p:cNvPr id="97" name="Rectangle 1043"/>
          <p:cNvSpPr>
            <a:spLocks noChangeArrowheads="1"/>
          </p:cNvSpPr>
          <p:nvPr/>
        </p:nvSpPr>
        <p:spPr bwMode="auto">
          <a:xfrm>
            <a:off x="5429377" y="3204909"/>
            <a:ext cx="479298" cy="246221"/>
          </a:xfrm>
          <a:prstGeom prst="rect">
            <a:avLst/>
          </a:prstGeom>
          <a:noFill/>
          <a:ln w="9525">
            <a:noFill/>
            <a:miter lim="800000"/>
            <a:headEnd/>
            <a:tailEnd/>
          </a:ln>
        </p:spPr>
        <p:txBody>
          <a:bodyPr wrap="none" lIns="0" tIns="0" rIns="0" bIns="0">
            <a:prstTxWarp prst="textNoShape">
              <a:avLst/>
            </a:prstTxWarp>
            <a:spAutoFit/>
          </a:bodyPr>
          <a:lstStyle/>
          <a:p>
            <a:pPr algn="r"/>
            <a:r>
              <a:rPr kumimoji="0" lang="en-US" sz="1600" b="0" dirty="0" smtClean="0">
                <a:solidFill>
                  <a:srgbClr val="000000"/>
                </a:solidFill>
                <a:latin typeface="Times New Roman" pitchFamily="18" charset="0"/>
                <a:cs typeface="Times New Roman" pitchFamily="18" charset="0"/>
              </a:rPr>
              <a:t>1.9% </a:t>
            </a:r>
            <a:endParaRPr kumimoji="0" lang="en-US" sz="1600" b="0" dirty="0">
              <a:solidFill>
                <a:schemeClr val="tx1"/>
              </a:solidFill>
              <a:latin typeface="Times New Roman" pitchFamily="18" charset="0"/>
              <a:cs typeface="Times New Roman" pitchFamily="18" charset="0"/>
            </a:endParaRPr>
          </a:p>
        </p:txBody>
      </p:sp>
      <p:sp>
        <p:nvSpPr>
          <p:cNvPr id="98" name="Rectangle 1044"/>
          <p:cNvSpPr>
            <a:spLocks noChangeArrowheads="1"/>
          </p:cNvSpPr>
          <p:nvPr/>
        </p:nvSpPr>
        <p:spPr bwMode="auto">
          <a:xfrm>
            <a:off x="5430965" y="3449384"/>
            <a:ext cx="479298" cy="246221"/>
          </a:xfrm>
          <a:prstGeom prst="rect">
            <a:avLst/>
          </a:prstGeom>
          <a:noFill/>
          <a:ln w="9525">
            <a:noFill/>
            <a:miter lim="800000"/>
            <a:headEnd/>
            <a:tailEnd/>
          </a:ln>
        </p:spPr>
        <p:txBody>
          <a:bodyPr wrap="none" lIns="0" tIns="0" rIns="0" bIns="0">
            <a:prstTxWarp prst="textNoShape">
              <a:avLst/>
            </a:prstTxWarp>
            <a:spAutoFit/>
          </a:bodyPr>
          <a:lstStyle/>
          <a:p>
            <a:pPr algn="r"/>
            <a:r>
              <a:rPr kumimoji="0" lang="en-US" sz="1600" b="0" dirty="0" smtClean="0">
                <a:solidFill>
                  <a:srgbClr val="000000"/>
                </a:solidFill>
                <a:latin typeface="Times New Roman" pitchFamily="18" charset="0"/>
                <a:cs typeface="Times New Roman" pitchFamily="18" charset="0"/>
              </a:rPr>
              <a:t>1.7% </a:t>
            </a:r>
            <a:endParaRPr kumimoji="0" lang="en-US" sz="1600" b="0" dirty="0">
              <a:solidFill>
                <a:schemeClr val="tx1"/>
              </a:solidFill>
              <a:latin typeface="Times New Roman" pitchFamily="18" charset="0"/>
              <a:cs typeface="Times New Roman" pitchFamily="18" charset="0"/>
            </a:endParaRPr>
          </a:p>
        </p:txBody>
      </p:sp>
      <p:sp>
        <p:nvSpPr>
          <p:cNvPr id="99" name="Rectangle 1045"/>
          <p:cNvSpPr>
            <a:spLocks noChangeArrowheads="1"/>
          </p:cNvSpPr>
          <p:nvPr/>
        </p:nvSpPr>
        <p:spPr bwMode="auto">
          <a:xfrm>
            <a:off x="5430965" y="3692272"/>
            <a:ext cx="479298" cy="246221"/>
          </a:xfrm>
          <a:prstGeom prst="rect">
            <a:avLst/>
          </a:prstGeom>
          <a:noFill/>
          <a:ln w="9525">
            <a:noFill/>
            <a:miter lim="800000"/>
            <a:headEnd/>
            <a:tailEnd/>
          </a:ln>
        </p:spPr>
        <p:txBody>
          <a:bodyPr wrap="none" lIns="0" tIns="0" rIns="0" bIns="0">
            <a:prstTxWarp prst="textNoShape">
              <a:avLst/>
            </a:prstTxWarp>
            <a:spAutoFit/>
          </a:bodyPr>
          <a:lstStyle/>
          <a:p>
            <a:pPr algn="r"/>
            <a:r>
              <a:rPr kumimoji="0" lang="en-US" sz="1600" b="0" dirty="0" smtClean="0">
                <a:solidFill>
                  <a:srgbClr val="000000"/>
                </a:solidFill>
                <a:latin typeface="Times New Roman" pitchFamily="18" charset="0"/>
                <a:cs typeface="Times New Roman" pitchFamily="18" charset="0"/>
              </a:rPr>
              <a:t>1.6% </a:t>
            </a:r>
            <a:endParaRPr kumimoji="0" lang="en-US" sz="1600" b="0" dirty="0">
              <a:solidFill>
                <a:schemeClr val="tx1"/>
              </a:solidFill>
              <a:latin typeface="Times New Roman" pitchFamily="18" charset="0"/>
              <a:cs typeface="Times New Roman" pitchFamily="18" charset="0"/>
            </a:endParaRPr>
          </a:p>
        </p:txBody>
      </p:sp>
      <p:sp>
        <p:nvSpPr>
          <p:cNvPr id="100" name="Rectangle 1046"/>
          <p:cNvSpPr>
            <a:spLocks noChangeArrowheads="1"/>
          </p:cNvSpPr>
          <p:nvPr/>
        </p:nvSpPr>
        <p:spPr bwMode="auto">
          <a:xfrm>
            <a:off x="5435600" y="3936747"/>
            <a:ext cx="474663" cy="244475"/>
          </a:xfrm>
          <a:prstGeom prst="rect">
            <a:avLst/>
          </a:prstGeom>
          <a:noFill/>
          <a:ln w="9525">
            <a:noFill/>
            <a:miter lim="800000"/>
            <a:headEnd/>
            <a:tailEnd/>
          </a:ln>
        </p:spPr>
        <p:txBody>
          <a:bodyPr wrap="none" lIns="0" tIns="0" rIns="0" bIns="0">
            <a:prstTxWarp prst="textNoShape">
              <a:avLst/>
            </a:prstTxWarp>
            <a:spAutoFit/>
          </a:bodyPr>
          <a:lstStyle/>
          <a:p>
            <a:pPr algn="r"/>
            <a:r>
              <a:rPr kumimoji="0" lang="en-US" sz="1600" b="0" dirty="0" smtClean="0">
                <a:solidFill>
                  <a:srgbClr val="000000"/>
                </a:solidFill>
                <a:latin typeface="Times New Roman" pitchFamily="18" charset="0"/>
                <a:cs typeface="Times New Roman" pitchFamily="18" charset="0"/>
              </a:rPr>
              <a:t>1.4% </a:t>
            </a:r>
            <a:endParaRPr kumimoji="0" lang="en-US" sz="1600" b="0" dirty="0">
              <a:solidFill>
                <a:schemeClr val="tx1"/>
              </a:solidFill>
              <a:latin typeface="Times New Roman" pitchFamily="18" charset="0"/>
              <a:cs typeface="Times New Roman" pitchFamily="18" charset="0"/>
            </a:endParaRPr>
          </a:p>
        </p:txBody>
      </p:sp>
      <p:sp>
        <p:nvSpPr>
          <p:cNvPr id="101" name="Rectangle 1047"/>
          <p:cNvSpPr>
            <a:spLocks noChangeArrowheads="1"/>
          </p:cNvSpPr>
          <p:nvPr/>
        </p:nvSpPr>
        <p:spPr bwMode="auto">
          <a:xfrm>
            <a:off x="5429377" y="4179634"/>
            <a:ext cx="479298" cy="246221"/>
          </a:xfrm>
          <a:prstGeom prst="rect">
            <a:avLst/>
          </a:prstGeom>
          <a:noFill/>
          <a:ln w="9525">
            <a:noFill/>
            <a:miter lim="800000"/>
            <a:headEnd/>
            <a:tailEnd/>
          </a:ln>
        </p:spPr>
        <p:txBody>
          <a:bodyPr wrap="none" lIns="0" tIns="0" rIns="0" bIns="0">
            <a:prstTxWarp prst="textNoShape">
              <a:avLst/>
            </a:prstTxWarp>
            <a:spAutoFit/>
          </a:bodyPr>
          <a:lstStyle/>
          <a:p>
            <a:pPr algn="r"/>
            <a:r>
              <a:rPr kumimoji="0" lang="en-US" sz="1600" b="0" dirty="0" smtClean="0">
                <a:solidFill>
                  <a:srgbClr val="000000"/>
                </a:solidFill>
                <a:latin typeface="Times New Roman" pitchFamily="18" charset="0"/>
                <a:cs typeface="Times New Roman" pitchFamily="18" charset="0"/>
              </a:rPr>
              <a:t>1.3% </a:t>
            </a:r>
            <a:endParaRPr kumimoji="0" lang="en-US" sz="1600" b="0" dirty="0">
              <a:solidFill>
                <a:schemeClr val="tx1"/>
              </a:solidFill>
              <a:latin typeface="Times New Roman" pitchFamily="18" charset="0"/>
              <a:cs typeface="Times New Roman" pitchFamily="18" charset="0"/>
            </a:endParaRPr>
          </a:p>
        </p:txBody>
      </p:sp>
      <p:sp>
        <p:nvSpPr>
          <p:cNvPr id="102" name="Rectangle 1048"/>
          <p:cNvSpPr>
            <a:spLocks noChangeArrowheads="1"/>
          </p:cNvSpPr>
          <p:nvPr/>
        </p:nvSpPr>
        <p:spPr bwMode="auto">
          <a:xfrm>
            <a:off x="5427790" y="4424109"/>
            <a:ext cx="479298" cy="246221"/>
          </a:xfrm>
          <a:prstGeom prst="rect">
            <a:avLst/>
          </a:prstGeom>
          <a:noFill/>
          <a:ln w="9525">
            <a:noFill/>
            <a:miter lim="800000"/>
            <a:headEnd/>
            <a:tailEnd/>
          </a:ln>
        </p:spPr>
        <p:txBody>
          <a:bodyPr wrap="none" lIns="0" tIns="0" rIns="0" bIns="0">
            <a:prstTxWarp prst="textNoShape">
              <a:avLst/>
            </a:prstTxWarp>
            <a:spAutoFit/>
          </a:bodyPr>
          <a:lstStyle/>
          <a:p>
            <a:pPr algn="r"/>
            <a:r>
              <a:rPr kumimoji="0" lang="en-US" sz="1600" b="0" dirty="0" smtClean="0">
                <a:solidFill>
                  <a:srgbClr val="000000"/>
                </a:solidFill>
                <a:latin typeface="Times New Roman" pitchFamily="18" charset="0"/>
                <a:cs typeface="Times New Roman" pitchFamily="18" charset="0"/>
              </a:rPr>
              <a:t>1.2% </a:t>
            </a:r>
            <a:endParaRPr kumimoji="0" lang="en-US" sz="1600" b="0" dirty="0">
              <a:solidFill>
                <a:schemeClr val="tx1"/>
              </a:solidFill>
              <a:latin typeface="Times New Roman" pitchFamily="18" charset="0"/>
              <a:cs typeface="Times New Roman" pitchFamily="18" charset="0"/>
            </a:endParaRPr>
          </a:p>
        </p:txBody>
      </p:sp>
      <p:sp>
        <p:nvSpPr>
          <p:cNvPr id="103" name="Rectangle 1049"/>
          <p:cNvSpPr>
            <a:spLocks noChangeArrowheads="1"/>
          </p:cNvSpPr>
          <p:nvPr/>
        </p:nvSpPr>
        <p:spPr bwMode="auto">
          <a:xfrm>
            <a:off x="5427790" y="4666997"/>
            <a:ext cx="479298" cy="246221"/>
          </a:xfrm>
          <a:prstGeom prst="rect">
            <a:avLst/>
          </a:prstGeom>
          <a:noFill/>
          <a:ln w="9525">
            <a:noFill/>
            <a:miter lim="800000"/>
            <a:headEnd/>
            <a:tailEnd/>
          </a:ln>
        </p:spPr>
        <p:txBody>
          <a:bodyPr wrap="none" lIns="0" tIns="0" rIns="0" bIns="0">
            <a:prstTxWarp prst="textNoShape">
              <a:avLst/>
            </a:prstTxWarp>
            <a:spAutoFit/>
          </a:bodyPr>
          <a:lstStyle/>
          <a:p>
            <a:pPr algn="r"/>
            <a:r>
              <a:rPr kumimoji="0" lang="en-US" sz="1600" b="0" dirty="0" smtClean="0">
                <a:solidFill>
                  <a:srgbClr val="000000"/>
                </a:solidFill>
                <a:latin typeface="Times New Roman" pitchFamily="18" charset="0"/>
                <a:cs typeface="Times New Roman" pitchFamily="18" charset="0"/>
              </a:rPr>
              <a:t>1.0% </a:t>
            </a:r>
            <a:endParaRPr kumimoji="0" lang="en-US" sz="1600" b="0" dirty="0">
              <a:solidFill>
                <a:schemeClr val="tx1"/>
              </a:solidFill>
              <a:latin typeface="Times New Roman" pitchFamily="18" charset="0"/>
              <a:cs typeface="Times New Roman" pitchFamily="18" charset="0"/>
            </a:endParaRPr>
          </a:p>
        </p:txBody>
      </p:sp>
      <p:sp>
        <p:nvSpPr>
          <p:cNvPr id="104" name="Rectangle 1050"/>
          <p:cNvSpPr>
            <a:spLocks noChangeArrowheads="1"/>
          </p:cNvSpPr>
          <p:nvPr/>
        </p:nvSpPr>
        <p:spPr bwMode="auto">
          <a:xfrm>
            <a:off x="5427790" y="4911472"/>
            <a:ext cx="479298" cy="246221"/>
          </a:xfrm>
          <a:prstGeom prst="rect">
            <a:avLst/>
          </a:prstGeom>
          <a:noFill/>
          <a:ln w="9525">
            <a:noFill/>
            <a:miter lim="800000"/>
            <a:headEnd/>
            <a:tailEnd/>
          </a:ln>
        </p:spPr>
        <p:txBody>
          <a:bodyPr wrap="none" lIns="0" tIns="0" rIns="0" bIns="0">
            <a:prstTxWarp prst="textNoShape">
              <a:avLst/>
            </a:prstTxWarp>
            <a:spAutoFit/>
          </a:bodyPr>
          <a:lstStyle/>
          <a:p>
            <a:pPr algn="r"/>
            <a:r>
              <a:rPr kumimoji="0" lang="en-US" sz="1600" b="0" dirty="0" smtClean="0">
                <a:solidFill>
                  <a:srgbClr val="000000"/>
                </a:solidFill>
                <a:latin typeface="Times New Roman" pitchFamily="18" charset="0"/>
                <a:cs typeface="Times New Roman" pitchFamily="18" charset="0"/>
              </a:rPr>
              <a:t>0.7% </a:t>
            </a:r>
            <a:endParaRPr kumimoji="0" lang="en-US" sz="1600" b="0" dirty="0">
              <a:solidFill>
                <a:schemeClr val="tx1"/>
              </a:solidFill>
              <a:latin typeface="Times New Roman" pitchFamily="18" charset="0"/>
              <a:cs typeface="Times New Roman" pitchFamily="18" charset="0"/>
            </a:endParaRPr>
          </a:p>
        </p:txBody>
      </p:sp>
      <p:sp>
        <p:nvSpPr>
          <p:cNvPr id="105" name="Rectangle 1051"/>
          <p:cNvSpPr>
            <a:spLocks noChangeArrowheads="1"/>
          </p:cNvSpPr>
          <p:nvPr/>
        </p:nvSpPr>
        <p:spPr bwMode="auto">
          <a:xfrm>
            <a:off x="5430965" y="5154359"/>
            <a:ext cx="479298" cy="246221"/>
          </a:xfrm>
          <a:prstGeom prst="rect">
            <a:avLst/>
          </a:prstGeom>
          <a:noFill/>
          <a:ln w="9525">
            <a:noFill/>
            <a:miter lim="800000"/>
            <a:headEnd/>
            <a:tailEnd/>
          </a:ln>
        </p:spPr>
        <p:txBody>
          <a:bodyPr wrap="none" lIns="0" tIns="0" rIns="0" bIns="0">
            <a:prstTxWarp prst="textNoShape">
              <a:avLst/>
            </a:prstTxWarp>
            <a:spAutoFit/>
          </a:bodyPr>
          <a:lstStyle/>
          <a:p>
            <a:pPr algn="r"/>
            <a:r>
              <a:rPr kumimoji="0" lang="en-US" sz="1600" b="0" dirty="0" smtClean="0">
                <a:solidFill>
                  <a:srgbClr val="000000"/>
                </a:solidFill>
                <a:latin typeface="Times New Roman" pitchFamily="18" charset="0"/>
                <a:cs typeface="Times New Roman" pitchFamily="18" charset="0"/>
              </a:rPr>
              <a:t>0.6% </a:t>
            </a:r>
            <a:endParaRPr kumimoji="0" lang="en-US" sz="1600" b="0" dirty="0">
              <a:solidFill>
                <a:schemeClr val="tx1"/>
              </a:solidFill>
              <a:latin typeface="Times New Roman" pitchFamily="18" charset="0"/>
              <a:cs typeface="Times New Roman" pitchFamily="18" charset="0"/>
            </a:endParaRPr>
          </a:p>
        </p:txBody>
      </p:sp>
      <p:sp>
        <p:nvSpPr>
          <p:cNvPr id="106" name="Rectangle 1052"/>
          <p:cNvSpPr>
            <a:spLocks noChangeArrowheads="1"/>
          </p:cNvSpPr>
          <p:nvPr/>
        </p:nvSpPr>
        <p:spPr bwMode="auto">
          <a:xfrm>
            <a:off x="6292850" y="2960434"/>
            <a:ext cx="1302729" cy="246221"/>
          </a:xfrm>
          <a:prstGeom prst="rect">
            <a:avLst/>
          </a:prstGeom>
          <a:noFill/>
          <a:ln w="9525">
            <a:noFill/>
            <a:miter lim="800000"/>
            <a:headEnd/>
            <a:tailEnd/>
          </a:ln>
        </p:spPr>
        <p:txBody>
          <a:bodyPr wrap="none" lIns="0" tIns="0" rIns="0" bIns="0">
            <a:prstTxWarp prst="textNoShape">
              <a:avLst/>
            </a:prstTxWarp>
            <a:spAutoFit/>
          </a:bodyPr>
          <a:lstStyle/>
          <a:p>
            <a:r>
              <a:rPr kumimoji="0" lang="en-US" sz="1600" b="0" dirty="0" smtClean="0">
                <a:solidFill>
                  <a:srgbClr val="000000"/>
                </a:solidFill>
                <a:latin typeface="Times New Roman" pitchFamily="18" charset="0"/>
                <a:cs typeface="Times New Roman" pitchFamily="18" charset="0"/>
              </a:rPr>
              <a:t>Kyrgyz </a:t>
            </a:r>
            <a:r>
              <a:rPr kumimoji="0" lang="en-US" sz="1600" b="0" dirty="0" err="1" smtClean="0">
                <a:solidFill>
                  <a:srgbClr val="000000"/>
                </a:solidFill>
                <a:latin typeface="Times New Roman" pitchFamily="18" charset="0"/>
                <a:cs typeface="Times New Roman" pitchFamily="18" charset="0"/>
              </a:rPr>
              <a:t>Repulic</a:t>
            </a:r>
            <a:endParaRPr kumimoji="0" lang="en-US" sz="1600" b="0" dirty="0">
              <a:solidFill>
                <a:schemeClr val="tx1"/>
              </a:solidFill>
              <a:latin typeface="Times New Roman" pitchFamily="18" charset="0"/>
              <a:cs typeface="Times New Roman" pitchFamily="18" charset="0"/>
            </a:endParaRPr>
          </a:p>
        </p:txBody>
      </p:sp>
      <p:sp>
        <p:nvSpPr>
          <p:cNvPr id="107" name="Rectangle 1053"/>
          <p:cNvSpPr>
            <a:spLocks noChangeArrowheads="1"/>
          </p:cNvSpPr>
          <p:nvPr/>
        </p:nvSpPr>
        <p:spPr bwMode="auto">
          <a:xfrm>
            <a:off x="8278273" y="2960434"/>
            <a:ext cx="548227" cy="246221"/>
          </a:xfrm>
          <a:prstGeom prst="rect">
            <a:avLst/>
          </a:prstGeom>
          <a:noFill/>
          <a:ln w="9525">
            <a:noFill/>
            <a:miter lim="800000"/>
            <a:headEnd/>
            <a:tailEnd/>
          </a:ln>
        </p:spPr>
        <p:txBody>
          <a:bodyPr wrap="none" lIns="0" tIns="0" rIns="0" bIns="0">
            <a:prstTxWarp prst="textNoShape">
              <a:avLst/>
            </a:prstTxWarp>
            <a:spAutoFit/>
          </a:bodyPr>
          <a:lstStyle/>
          <a:p>
            <a:pPr algn="r"/>
            <a:r>
              <a:rPr kumimoji="0" lang="en-US" sz="1600" b="0" dirty="0">
                <a:solidFill>
                  <a:srgbClr val="000000"/>
                </a:solidFill>
                <a:latin typeface="Times New Roman" pitchFamily="18" charset="0"/>
                <a:cs typeface="Times New Roman" pitchFamily="18" charset="0"/>
              </a:rPr>
              <a:t>-1.0% </a:t>
            </a:r>
            <a:endParaRPr kumimoji="0" lang="en-US" sz="1600" b="0" dirty="0">
              <a:solidFill>
                <a:schemeClr val="tx1"/>
              </a:solidFill>
              <a:latin typeface="Times New Roman" pitchFamily="18" charset="0"/>
              <a:cs typeface="Times New Roman" pitchFamily="18" charset="0"/>
            </a:endParaRPr>
          </a:p>
        </p:txBody>
      </p:sp>
      <p:sp>
        <p:nvSpPr>
          <p:cNvPr id="108" name="Rectangle 1054"/>
          <p:cNvSpPr>
            <a:spLocks noChangeArrowheads="1"/>
          </p:cNvSpPr>
          <p:nvPr/>
        </p:nvSpPr>
        <p:spPr bwMode="auto">
          <a:xfrm>
            <a:off x="6292850" y="3204909"/>
            <a:ext cx="1102866" cy="246221"/>
          </a:xfrm>
          <a:prstGeom prst="rect">
            <a:avLst/>
          </a:prstGeom>
          <a:noFill/>
          <a:ln w="9525">
            <a:noFill/>
            <a:miter lim="800000"/>
            <a:headEnd/>
            <a:tailEnd/>
          </a:ln>
        </p:spPr>
        <p:txBody>
          <a:bodyPr wrap="none" lIns="0" tIns="0" rIns="0" bIns="0">
            <a:prstTxWarp prst="textNoShape">
              <a:avLst/>
            </a:prstTxWarp>
            <a:spAutoFit/>
          </a:bodyPr>
          <a:lstStyle/>
          <a:p>
            <a:r>
              <a:rPr kumimoji="0" lang="en-US" sz="1600" b="0" dirty="0" smtClean="0">
                <a:solidFill>
                  <a:srgbClr val="000000"/>
                </a:solidFill>
                <a:latin typeface="Times New Roman" pitchFamily="18" charset="0"/>
                <a:cs typeface="Times New Roman" pitchFamily="18" charset="0"/>
              </a:rPr>
              <a:t>Cote d’Ivoire</a:t>
            </a:r>
            <a:endParaRPr kumimoji="0" lang="en-US" sz="1600" b="0" dirty="0">
              <a:solidFill>
                <a:schemeClr val="tx1"/>
              </a:solidFill>
              <a:latin typeface="Times New Roman" pitchFamily="18" charset="0"/>
              <a:cs typeface="Times New Roman" pitchFamily="18" charset="0"/>
            </a:endParaRPr>
          </a:p>
        </p:txBody>
      </p:sp>
      <p:sp>
        <p:nvSpPr>
          <p:cNvPr id="109" name="Rectangle 1055"/>
          <p:cNvSpPr>
            <a:spLocks noChangeArrowheads="1"/>
          </p:cNvSpPr>
          <p:nvPr/>
        </p:nvSpPr>
        <p:spPr bwMode="auto">
          <a:xfrm>
            <a:off x="8278273" y="3204909"/>
            <a:ext cx="548227" cy="246221"/>
          </a:xfrm>
          <a:prstGeom prst="rect">
            <a:avLst/>
          </a:prstGeom>
          <a:noFill/>
          <a:ln w="9525">
            <a:noFill/>
            <a:miter lim="800000"/>
            <a:headEnd/>
            <a:tailEnd/>
          </a:ln>
        </p:spPr>
        <p:txBody>
          <a:bodyPr wrap="none" lIns="0" tIns="0" rIns="0" bIns="0">
            <a:prstTxWarp prst="textNoShape">
              <a:avLst/>
            </a:prstTxWarp>
            <a:spAutoFit/>
          </a:bodyPr>
          <a:lstStyle/>
          <a:p>
            <a:pPr algn="r"/>
            <a:r>
              <a:rPr kumimoji="0" lang="en-US" sz="1600" b="0" dirty="0" smtClean="0">
                <a:solidFill>
                  <a:srgbClr val="000000"/>
                </a:solidFill>
                <a:latin typeface="Times New Roman" pitchFamily="18" charset="0"/>
                <a:cs typeface="Times New Roman" pitchFamily="18" charset="0"/>
              </a:rPr>
              <a:t>-1.1% </a:t>
            </a:r>
            <a:endParaRPr kumimoji="0" lang="en-US" sz="1600" b="0" dirty="0">
              <a:solidFill>
                <a:schemeClr val="tx1"/>
              </a:solidFill>
              <a:latin typeface="Times New Roman" pitchFamily="18" charset="0"/>
              <a:cs typeface="Times New Roman" pitchFamily="18" charset="0"/>
            </a:endParaRPr>
          </a:p>
        </p:txBody>
      </p:sp>
      <p:sp>
        <p:nvSpPr>
          <p:cNvPr id="110" name="Rectangle 1056"/>
          <p:cNvSpPr>
            <a:spLocks noChangeArrowheads="1"/>
          </p:cNvSpPr>
          <p:nvPr/>
        </p:nvSpPr>
        <p:spPr bwMode="auto">
          <a:xfrm>
            <a:off x="8278273" y="3449384"/>
            <a:ext cx="548227" cy="246221"/>
          </a:xfrm>
          <a:prstGeom prst="rect">
            <a:avLst/>
          </a:prstGeom>
          <a:noFill/>
          <a:ln w="9525">
            <a:noFill/>
            <a:miter lim="800000"/>
            <a:headEnd/>
            <a:tailEnd/>
          </a:ln>
        </p:spPr>
        <p:txBody>
          <a:bodyPr wrap="none" lIns="0" tIns="0" rIns="0" bIns="0">
            <a:prstTxWarp prst="textNoShape">
              <a:avLst/>
            </a:prstTxWarp>
            <a:spAutoFit/>
          </a:bodyPr>
          <a:lstStyle/>
          <a:p>
            <a:pPr algn="r"/>
            <a:r>
              <a:rPr kumimoji="0" lang="en-US" sz="1600" b="0" dirty="0" smtClean="0">
                <a:solidFill>
                  <a:srgbClr val="000000"/>
                </a:solidFill>
                <a:latin typeface="Times New Roman" pitchFamily="18" charset="0"/>
                <a:cs typeface="Times New Roman" pitchFamily="18" charset="0"/>
              </a:rPr>
              <a:t>-1.3% </a:t>
            </a:r>
            <a:endParaRPr kumimoji="0" lang="en-US" sz="1600" b="0" dirty="0">
              <a:solidFill>
                <a:schemeClr val="tx1"/>
              </a:solidFill>
              <a:latin typeface="Times New Roman" pitchFamily="18" charset="0"/>
              <a:cs typeface="Times New Roman" pitchFamily="18" charset="0"/>
            </a:endParaRPr>
          </a:p>
        </p:txBody>
      </p:sp>
      <p:sp>
        <p:nvSpPr>
          <p:cNvPr id="111" name="Rectangle 1057"/>
          <p:cNvSpPr>
            <a:spLocks noChangeArrowheads="1"/>
          </p:cNvSpPr>
          <p:nvPr/>
        </p:nvSpPr>
        <p:spPr bwMode="auto">
          <a:xfrm>
            <a:off x="6292850" y="3449384"/>
            <a:ext cx="1210268" cy="246221"/>
          </a:xfrm>
          <a:prstGeom prst="rect">
            <a:avLst/>
          </a:prstGeom>
          <a:noFill/>
          <a:ln w="9525">
            <a:noFill/>
            <a:miter lim="800000"/>
            <a:headEnd/>
            <a:tailEnd/>
          </a:ln>
        </p:spPr>
        <p:txBody>
          <a:bodyPr wrap="none" lIns="0" tIns="0" rIns="0" bIns="0">
            <a:prstTxWarp prst="textNoShape">
              <a:avLst/>
            </a:prstTxWarp>
            <a:spAutoFit/>
          </a:bodyPr>
          <a:lstStyle/>
          <a:p>
            <a:r>
              <a:rPr kumimoji="0" lang="en-US" sz="1600" b="0" dirty="0" smtClean="0">
                <a:solidFill>
                  <a:srgbClr val="000000"/>
                </a:solidFill>
                <a:latin typeface="Times New Roman" pitchFamily="18" charset="0"/>
                <a:cs typeface="Times New Roman" pitchFamily="18" charset="0"/>
              </a:rPr>
              <a:t>Guinea-Bissau</a:t>
            </a:r>
            <a:endParaRPr kumimoji="0" lang="en-US" sz="1600" b="0" dirty="0">
              <a:solidFill>
                <a:schemeClr val="tx1"/>
              </a:solidFill>
              <a:latin typeface="Times New Roman" pitchFamily="18" charset="0"/>
              <a:cs typeface="Times New Roman" pitchFamily="18" charset="0"/>
            </a:endParaRPr>
          </a:p>
        </p:txBody>
      </p:sp>
      <p:sp>
        <p:nvSpPr>
          <p:cNvPr id="112" name="Rectangle 1058"/>
          <p:cNvSpPr>
            <a:spLocks noChangeArrowheads="1"/>
          </p:cNvSpPr>
          <p:nvPr/>
        </p:nvSpPr>
        <p:spPr bwMode="auto">
          <a:xfrm>
            <a:off x="8278273" y="3692272"/>
            <a:ext cx="548227" cy="246221"/>
          </a:xfrm>
          <a:prstGeom prst="rect">
            <a:avLst/>
          </a:prstGeom>
          <a:noFill/>
          <a:ln w="9525">
            <a:noFill/>
            <a:miter lim="800000"/>
            <a:headEnd/>
            <a:tailEnd/>
          </a:ln>
        </p:spPr>
        <p:txBody>
          <a:bodyPr wrap="none" lIns="0" tIns="0" rIns="0" bIns="0">
            <a:prstTxWarp prst="textNoShape">
              <a:avLst/>
            </a:prstTxWarp>
            <a:spAutoFit/>
          </a:bodyPr>
          <a:lstStyle/>
          <a:p>
            <a:pPr algn="r"/>
            <a:r>
              <a:rPr kumimoji="0" lang="en-US" sz="1600" b="0" dirty="0" smtClean="0">
                <a:solidFill>
                  <a:srgbClr val="000000"/>
                </a:solidFill>
                <a:latin typeface="Times New Roman" pitchFamily="18" charset="0"/>
                <a:cs typeface="Times New Roman" pitchFamily="18" charset="0"/>
              </a:rPr>
              <a:t>-1.4% </a:t>
            </a:r>
            <a:endParaRPr kumimoji="0" lang="en-US" sz="1600" b="0" dirty="0">
              <a:solidFill>
                <a:schemeClr val="tx1"/>
              </a:solidFill>
              <a:latin typeface="Times New Roman" pitchFamily="18" charset="0"/>
              <a:cs typeface="Times New Roman" pitchFamily="18" charset="0"/>
            </a:endParaRPr>
          </a:p>
        </p:txBody>
      </p:sp>
      <p:sp>
        <p:nvSpPr>
          <p:cNvPr id="113" name="Rectangle 1059"/>
          <p:cNvSpPr>
            <a:spLocks noChangeArrowheads="1"/>
          </p:cNvSpPr>
          <p:nvPr/>
        </p:nvSpPr>
        <p:spPr bwMode="auto">
          <a:xfrm>
            <a:off x="6292850" y="4179634"/>
            <a:ext cx="673261" cy="246221"/>
          </a:xfrm>
          <a:prstGeom prst="rect">
            <a:avLst/>
          </a:prstGeom>
          <a:noFill/>
          <a:ln w="9525">
            <a:noFill/>
            <a:miter lim="800000"/>
            <a:headEnd/>
            <a:tailEnd/>
          </a:ln>
        </p:spPr>
        <p:txBody>
          <a:bodyPr wrap="none" lIns="0" tIns="0" rIns="0" bIns="0">
            <a:prstTxWarp prst="textNoShape">
              <a:avLst/>
            </a:prstTxWarp>
            <a:spAutoFit/>
          </a:bodyPr>
          <a:lstStyle/>
          <a:p>
            <a:r>
              <a:rPr kumimoji="0" lang="en-US" sz="1600" b="0" dirty="0" smtClean="0">
                <a:solidFill>
                  <a:srgbClr val="000000"/>
                </a:solidFill>
                <a:latin typeface="Times New Roman" pitchFamily="18" charset="0"/>
                <a:cs typeface="Times New Roman" pitchFamily="18" charset="0"/>
              </a:rPr>
              <a:t>Burundi</a:t>
            </a:r>
            <a:endParaRPr kumimoji="0" lang="en-US" sz="1600" b="0" dirty="0">
              <a:solidFill>
                <a:schemeClr val="tx1"/>
              </a:solidFill>
              <a:latin typeface="Times New Roman" pitchFamily="18" charset="0"/>
              <a:cs typeface="Times New Roman" pitchFamily="18" charset="0"/>
            </a:endParaRPr>
          </a:p>
        </p:txBody>
      </p:sp>
      <p:sp>
        <p:nvSpPr>
          <p:cNvPr id="114" name="Rectangle 1060"/>
          <p:cNvSpPr>
            <a:spLocks noChangeArrowheads="1"/>
          </p:cNvSpPr>
          <p:nvPr/>
        </p:nvSpPr>
        <p:spPr bwMode="auto">
          <a:xfrm>
            <a:off x="8278273" y="3936747"/>
            <a:ext cx="548227" cy="246221"/>
          </a:xfrm>
          <a:prstGeom prst="rect">
            <a:avLst/>
          </a:prstGeom>
          <a:noFill/>
          <a:ln w="9525">
            <a:noFill/>
            <a:miter lim="800000"/>
            <a:headEnd/>
            <a:tailEnd/>
          </a:ln>
        </p:spPr>
        <p:txBody>
          <a:bodyPr wrap="none" lIns="0" tIns="0" rIns="0" bIns="0">
            <a:prstTxWarp prst="textNoShape">
              <a:avLst/>
            </a:prstTxWarp>
            <a:spAutoFit/>
          </a:bodyPr>
          <a:lstStyle/>
          <a:p>
            <a:pPr algn="r"/>
            <a:r>
              <a:rPr kumimoji="0" lang="en-US" sz="1600" b="0" dirty="0" smtClean="0">
                <a:solidFill>
                  <a:srgbClr val="000000"/>
                </a:solidFill>
                <a:latin typeface="Times New Roman" pitchFamily="18" charset="0"/>
                <a:cs typeface="Times New Roman" pitchFamily="18" charset="0"/>
              </a:rPr>
              <a:t>-1.6% </a:t>
            </a:r>
            <a:endParaRPr kumimoji="0" lang="en-US" sz="1600" b="0" dirty="0">
              <a:solidFill>
                <a:schemeClr val="tx1"/>
              </a:solidFill>
              <a:latin typeface="Times New Roman" pitchFamily="18" charset="0"/>
              <a:cs typeface="Times New Roman" pitchFamily="18" charset="0"/>
            </a:endParaRPr>
          </a:p>
        </p:txBody>
      </p:sp>
      <p:sp>
        <p:nvSpPr>
          <p:cNvPr id="115" name="Rectangle 1061"/>
          <p:cNvSpPr>
            <a:spLocks noChangeArrowheads="1"/>
          </p:cNvSpPr>
          <p:nvPr/>
        </p:nvSpPr>
        <p:spPr bwMode="auto">
          <a:xfrm>
            <a:off x="6292850" y="4424109"/>
            <a:ext cx="662041" cy="246221"/>
          </a:xfrm>
          <a:prstGeom prst="rect">
            <a:avLst/>
          </a:prstGeom>
          <a:noFill/>
          <a:ln w="9525">
            <a:noFill/>
            <a:miter lim="800000"/>
            <a:headEnd/>
            <a:tailEnd/>
          </a:ln>
        </p:spPr>
        <p:txBody>
          <a:bodyPr wrap="none" lIns="0" tIns="0" rIns="0" bIns="0">
            <a:prstTxWarp prst="textNoShape">
              <a:avLst/>
            </a:prstTxWarp>
            <a:spAutoFit/>
          </a:bodyPr>
          <a:lstStyle/>
          <a:p>
            <a:r>
              <a:rPr kumimoji="0" lang="en-US" sz="1600" b="0" dirty="0" smtClean="0">
                <a:solidFill>
                  <a:srgbClr val="000000"/>
                </a:solidFill>
                <a:latin typeface="Times New Roman" pitchFamily="18" charset="0"/>
                <a:cs typeface="Times New Roman" pitchFamily="18" charset="0"/>
              </a:rPr>
              <a:t>Ukraine</a:t>
            </a:r>
            <a:endParaRPr kumimoji="0" lang="en-US" sz="1600" b="0" dirty="0">
              <a:solidFill>
                <a:schemeClr val="tx1"/>
              </a:solidFill>
              <a:latin typeface="Times New Roman" pitchFamily="18" charset="0"/>
              <a:cs typeface="Times New Roman" pitchFamily="18" charset="0"/>
            </a:endParaRPr>
          </a:p>
        </p:txBody>
      </p:sp>
      <p:sp>
        <p:nvSpPr>
          <p:cNvPr id="116" name="Rectangle 1062"/>
          <p:cNvSpPr>
            <a:spLocks noChangeArrowheads="1"/>
          </p:cNvSpPr>
          <p:nvPr/>
        </p:nvSpPr>
        <p:spPr bwMode="auto">
          <a:xfrm>
            <a:off x="8278273" y="4179634"/>
            <a:ext cx="548227" cy="246221"/>
          </a:xfrm>
          <a:prstGeom prst="rect">
            <a:avLst/>
          </a:prstGeom>
          <a:noFill/>
          <a:ln w="9525">
            <a:noFill/>
            <a:miter lim="800000"/>
            <a:headEnd/>
            <a:tailEnd/>
          </a:ln>
        </p:spPr>
        <p:txBody>
          <a:bodyPr wrap="none" lIns="0" tIns="0" rIns="0" bIns="0">
            <a:prstTxWarp prst="textNoShape">
              <a:avLst/>
            </a:prstTxWarp>
            <a:spAutoFit/>
          </a:bodyPr>
          <a:lstStyle/>
          <a:p>
            <a:pPr algn="r"/>
            <a:r>
              <a:rPr kumimoji="0" lang="en-US" sz="1600" b="0" dirty="0" smtClean="0">
                <a:solidFill>
                  <a:srgbClr val="000000"/>
                </a:solidFill>
                <a:latin typeface="Times New Roman" pitchFamily="18" charset="0"/>
                <a:cs typeface="Times New Roman" pitchFamily="18" charset="0"/>
              </a:rPr>
              <a:t>-1.6% </a:t>
            </a:r>
            <a:endParaRPr kumimoji="0" lang="en-US" sz="1600" b="0" dirty="0">
              <a:solidFill>
                <a:schemeClr val="tx1"/>
              </a:solidFill>
              <a:latin typeface="Times New Roman" pitchFamily="18" charset="0"/>
              <a:cs typeface="Times New Roman" pitchFamily="18" charset="0"/>
            </a:endParaRPr>
          </a:p>
        </p:txBody>
      </p:sp>
      <p:sp>
        <p:nvSpPr>
          <p:cNvPr id="117" name="Rectangle 1063"/>
          <p:cNvSpPr>
            <a:spLocks noChangeArrowheads="1"/>
          </p:cNvSpPr>
          <p:nvPr/>
        </p:nvSpPr>
        <p:spPr bwMode="auto">
          <a:xfrm>
            <a:off x="8278273" y="4424109"/>
            <a:ext cx="548227" cy="246221"/>
          </a:xfrm>
          <a:prstGeom prst="rect">
            <a:avLst/>
          </a:prstGeom>
          <a:noFill/>
          <a:ln w="9525">
            <a:noFill/>
            <a:miter lim="800000"/>
            <a:headEnd/>
            <a:tailEnd/>
          </a:ln>
        </p:spPr>
        <p:txBody>
          <a:bodyPr wrap="none" lIns="0" tIns="0" rIns="0" bIns="0">
            <a:prstTxWarp prst="textNoShape">
              <a:avLst/>
            </a:prstTxWarp>
            <a:spAutoFit/>
          </a:bodyPr>
          <a:lstStyle/>
          <a:p>
            <a:pPr algn="r"/>
            <a:r>
              <a:rPr kumimoji="0" lang="en-US" sz="1600" b="0" dirty="0" smtClean="0">
                <a:solidFill>
                  <a:srgbClr val="000000"/>
                </a:solidFill>
                <a:latin typeface="Times New Roman" pitchFamily="18" charset="0"/>
                <a:cs typeface="Times New Roman" pitchFamily="18" charset="0"/>
              </a:rPr>
              <a:t>-1.8% </a:t>
            </a:r>
            <a:endParaRPr kumimoji="0" lang="en-US" sz="1600" b="0" dirty="0">
              <a:solidFill>
                <a:schemeClr val="tx1"/>
              </a:solidFill>
              <a:latin typeface="Times New Roman" pitchFamily="18" charset="0"/>
              <a:cs typeface="Times New Roman" pitchFamily="18" charset="0"/>
            </a:endParaRPr>
          </a:p>
        </p:txBody>
      </p:sp>
      <p:sp>
        <p:nvSpPr>
          <p:cNvPr id="118" name="Rectangle 1064"/>
          <p:cNvSpPr>
            <a:spLocks noChangeArrowheads="1"/>
          </p:cNvSpPr>
          <p:nvPr/>
        </p:nvSpPr>
        <p:spPr bwMode="auto">
          <a:xfrm>
            <a:off x="6292850" y="4666997"/>
            <a:ext cx="809645" cy="246221"/>
          </a:xfrm>
          <a:prstGeom prst="rect">
            <a:avLst/>
          </a:prstGeom>
          <a:noFill/>
          <a:ln w="9525">
            <a:noFill/>
            <a:miter lim="800000"/>
            <a:headEnd/>
            <a:tailEnd/>
          </a:ln>
        </p:spPr>
        <p:txBody>
          <a:bodyPr wrap="none" lIns="0" tIns="0" rIns="0" bIns="0">
            <a:prstTxWarp prst="textNoShape">
              <a:avLst/>
            </a:prstTxWarp>
            <a:spAutoFit/>
          </a:bodyPr>
          <a:lstStyle/>
          <a:p>
            <a:r>
              <a:rPr kumimoji="0" lang="en-US" sz="1600" b="0" dirty="0" smtClean="0">
                <a:solidFill>
                  <a:srgbClr val="000000"/>
                </a:solidFill>
                <a:latin typeface="Times New Roman" pitchFamily="18" charset="0"/>
                <a:cs typeface="Times New Roman" pitchFamily="18" charset="0"/>
              </a:rPr>
              <a:t>Tajikistan</a:t>
            </a:r>
            <a:endParaRPr kumimoji="0" lang="en-US" sz="1600" b="0" dirty="0">
              <a:solidFill>
                <a:schemeClr val="tx1"/>
              </a:solidFill>
              <a:latin typeface="Times New Roman" pitchFamily="18" charset="0"/>
              <a:cs typeface="Times New Roman" pitchFamily="18" charset="0"/>
            </a:endParaRPr>
          </a:p>
        </p:txBody>
      </p:sp>
      <p:sp>
        <p:nvSpPr>
          <p:cNvPr id="119" name="Rectangle 1065"/>
          <p:cNvSpPr>
            <a:spLocks noChangeArrowheads="1"/>
          </p:cNvSpPr>
          <p:nvPr/>
        </p:nvSpPr>
        <p:spPr bwMode="auto">
          <a:xfrm>
            <a:off x="8278273" y="4666997"/>
            <a:ext cx="548227" cy="246221"/>
          </a:xfrm>
          <a:prstGeom prst="rect">
            <a:avLst/>
          </a:prstGeom>
          <a:noFill/>
          <a:ln w="9525">
            <a:noFill/>
            <a:miter lim="800000"/>
            <a:headEnd/>
            <a:tailEnd/>
          </a:ln>
        </p:spPr>
        <p:txBody>
          <a:bodyPr wrap="none" lIns="0" tIns="0" rIns="0" bIns="0">
            <a:prstTxWarp prst="textNoShape">
              <a:avLst/>
            </a:prstTxWarp>
            <a:spAutoFit/>
          </a:bodyPr>
          <a:lstStyle/>
          <a:p>
            <a:pPr algn="r"/>
            <a:r>
              <a:rPr kumimoji="0" lang="en-US" sz="1600" b="0" dirty="0" smtClean="0">
                <a:solidFill>
                  <a:srgbClr val="000000"/>
                </a:solidFill>
                <a:latin typeface="Times New Roman" pitchFamily="18" charset="0"/>
                <a:cs typeface="Times New Roman" pitchFamily="18" charset="0"/>
              </a:rPr>
              <a:t>-2.8% </a:t>
            </a:r>
            <a:endParaRPr kumimoji="0" lang="en-US" sz="1600" b="0" dirty="0">
              <a:solidFill>
                <a:schemeClr val="tx1"/>
              </a:solidFill>
              <a:latin typeface="Times New Roman" pitchFamily="18" charset="0"/>
              <a:cs typeface="Times New Roman" pitchFamily="18" charset="0"/>
            </a:endParaRPr>
          </a:p>
        </p:txBody>
      </p:sp>
      <p:sp>
        <p:nvSpPr>
          <p:cNvPr id="120" name="Rectangle 1066"/>
          <p:cNvSpPr>
            <a:spLocks noChangeArrowheads="1"/>
          </p:cNvSpPr>
          <p:nvPr/>
        </p:nvSpPr>
        <p:spPr bwMode="auto">
          <a:xfrm>
            <a:off x="6292850" y="4911472"/>
            <a:ext cx="743793" cy="246221"/>
          </a:xfrm>
          <a:prstGeom prst="rect">
            <a:avLst/>
          </a:prstGeom>
          <a:noFill/>
          <a:ln w="9525">
            <a:noFill/>
            <a:miter lim="800000"/>
            <a:headEnd/>
            <a:tailEnd/>
          </a:ln>
        </p:spPr>
        <p:txBody>
          <a:bodyPr wrap="none" lIns="0" tIns="0" rIns="0" bIns="0">
            <a:prstTxWarp prst="textNoShape">
              <a:avLst/>
            </a:prstTxWarp>
            <a:spAutoFit/>
          </a:bodyPr>
          <a:lstStyle/>
          <a:p>
            <a:r>
              <a:rPr kumimoji="0" lang="en-US" sz="1600" b="0" dirty="0" smtClean="0">
                <a:solidFill>
                  <a:srgbClr val="000000"/>
                </a:solidFill>
                <a:latin typeface="Times New Roman" pitchFamily="18" charset="0"/>
                <a:cs typeface="Times New Roman" pitchFamily="18" charset="0"/>
              </a:rPr>
              <a:t>Moldova</a:t>
            </a:r>
            <a:endParaRPr kumimoji="0" lang="en-US" sz="1600" b="0" dirty="0">
              <a:solidFill>
                <a:schemeClr val="tx1"/>
              </a:solidFill>
              <a:latin typeface="Times New Roman" pitchFamily="18" charset="0"/>
              <a:cs typeface="Times New Roman" pitchFamily="18" charset="0"/>
            </a:endParaRPr>
          </a:p>
        </p:txBody>
      </p:sp>
      <p:sp>
        <p:nvSpPr>
          <p:cNvPr id="121" name="Rectangle 1067"/>
          <p:cNvSpPr>
            <a:spLocks noChangeArrowheads="1"/>
          </p:cNvSpPr>
          <p:nvPr/>
        </p:nvSpPr>
        <p:spPr bwMode="auto">
          <a:xfrm>
            <a:off x="8278273" y="4911472"/>
            <a:ext cx="548227" cy="246221"/>
          </a:xfrm>
          <a:prstGeom prst="rect">
            <a:avLst/>
          </a:prstGeom>
          <a:noFill/>
          <a:ln w="9525">
            <a:noFill/>
            <a:miter lim="800000"/>
            <a:headEnd/>
            <a:tailEnd/>
          </a:ln>
        </p:spPr>
        <p:txBody>
          <a:bodyPr wrap="none" lIns="0" tIns="0" rIns="0" bIns="0">
            <a:prstTxWarp prst="textNoShape">
              <a:avLst/>
            </a:prstTxWarp>
            <a:spAutoFit/>
          </a:bodyPr>
          <a:lstStyle/>
          <a:p>
            <a:pPr algn="r"/>
            <a:r>
              <a:rPr kumimoji="0" lang="en-US" sz="1600" b="0" dirty="0" smtClean="0">
                <a:solidFill>
                  <a:srgbClr val="000000"/>
                </a:solidFill>
                <a:latin typeface="Times New Roman" pitchFamily="18" charset="0"/>
                <a:cs typeface="Times New Roman" pitchFamily="18" charset="0"/>
              </a:rPr>
              <a:t>-3.0% </a:t>
            </a:r>
            <a:endParaRPr kumimoji="0" lang="en-US" sz="1600" b="0" dirty="0">
              <a:solidFill>
                <a:schemeClr val="tx1"/>
              </a:solidFill>
              <a:latin typeface="Times New Roman" pitchFamily="18" charset="0"/>
              <a:cs typeface="Times New Roman" pitchFamily="18" charset="0"/>
            </a:endParaRPr>
          </a:p>
        </p:txBody>
      </p:sp>
      <p:sp>
        <p:nvSpPr>
          <p:cNvPr id="122" name="Rectangle 1068"/>
          <p:cNvSpPr>
            <a:spLocks noChangeArrowheads="1"/>
          </p:cNvSpPr>
          <p:nvPr/>
        </p:nvSpPr>
        <p:spPr bwMode="auto">
          <a:xfrm>
            <a:off x="6292850" y="5154359"/>
            <a:ext cx="1517650" cy="244475"/>
          </a:xfrm>
          <a:prstGeom prst="rect">
            <a:avLst/>
          </a:prstGeom>
          <a:noFill/>
          <a:ln w="9525">
            <a:noFill/>
            <a:miter lim="800000"/>
            <a:headEnd/>
            <a:tailEnd/>
          </a:ln>
        </p:spPr>
        <p:txBody>
          <a:bodyPr wrap="none" lIns="0" tIns="0" rIns="0" bIns="0">
            <a:prstTxWarp prst="textNoShape">
              <a:avLst/>
            </a:prstTxWarp>
            <a:spAutoFit/>
          </a:bodyPr>
          <a:lstStyle/>
          <a:p>
            <a:r>
              <a:rPr kumimoji="0" lang="en-US" sz="1600" b="0">
                <a:solidFill>
                  <a:srgbClr val="000000"/>
                </a:solidFill>
                <a:latin typeface="Times New Roman" pitchFamily="18" charset="0"/>
                <a:cs typeface="Times New Roman" pitchFamily="18" charset="0"/>
              </a:rPr>
              <a:t>Congo, Dem. Rep.</a:t>
            </a:r>
            <a:endParaRPr kumimoji="0" lang="en-US" sz="1600" b="0">
              <a:solidFill>
                <a:schemeClr val="tx1"/>
              </a:solidFill>
              <a:latin typeface="Times New Roman" pitchFamily="18" charset="0"/>
              <a:cs typeface="Times New Roman" pitchFamily="18" charset="0"/>
            </a:endParaRPr>
          </a:p>
        </p:txBody>
      </p:sp>
      <p:sp>
        <p:nvSpPr>
          <p:cNvPr id="123" name="Rectangle 1069"/>
          <p:cNvSpPr>
            <a:spLocks noChangeArrowheads="1"/>
          </p:cNvSpPr>
          <p:nvPr/>
        </p:nvSpPr>
        <p:spPr bwMode="auto">
          <a:xfrm>
            <a:off x="8292671" y="5154359"/>
            <a:ext cx="495729" cy="246221"/>
          </a:xfrm>
          <a:prstGeom prst="rect">
            <a:avLst/>
          </a:prstGeom>
          <a:noFill/>
          <a:ln w="9525">
            <a:noFill/>
            <a:miter lim="800000"/>
            <a:headEnd/>
            <a:tailEnd/>
          </a:ln>
        </p:spPr>
        <p:txBody>
          <a:bodyPr wrap="none" lIns="0" tIns="0" rIns="0" bIns="0">
            <a:prstTxWarp prst="textNoShape">
              <a:avLst/>
            </a:prstTxWarp>
            <a:spAutoFit/>
          </a:bodyPr>
          <a:lstStyle/>
          <a:p>
            <a:pPr algn="r"/>
            <a:r>
              <a:rPr kumimoji="0" lang="en-US" sz="1600" b="0" dirty="0" smtClean="0">
                <a:solidFill>
                  <a:srgbClr val="000000"/>
                </a:solidFill>
                <a:latin typeface="Times New Roman" pitchFamily="18" charset="0"/>
                <a:cs typeface="Times New Roman" pitchFamily="18" charset="0"/>
              </a:rPr>
              <a:t>-3.9%</a:t>
            </a:r>
            <a:endParaRPr kumimoji="0" lang="en-US" sz="1600" b="0" dirty="0">
              <a:solidFill>
                <a:schemeClr val="tx1"/>
              </a:solidFill>
              <a:latin typeface="Times New Roman" pitchFamily="18" charset="0"/>
              <a:cs typeface="Times New Roman" pitchFamily="18" charset="0"/>
            </a:endParaRPr>
          </a:p>
        </p:txBody>
      </p:sp>
      <p:sp>
        <p:nvSpPr>
          <p:cNvPr id="124" name="Rectangle 1070"/>
          <p:cNvSpPr>
            <a:spLocks noChangeArrowheads="1"/>
          </p:cNvSpPr>
          <p:nvPr/>
        </p:nvSpPr>
        <p:spPr bwMode="auto">
          <a:xfrm>
            <a:off x="323850" y="2960434"/>
            <a:ext cx="536575" cy="244475"/>
          </a:xfrm>
          <a:prstGeom prst="rect">
            <a:avLst/>
          </a:prstGeom>
          <a:noFill/>
          <a:ln w="9525">
            <a:noFill/>
            <a:miter lim="800000"/>
            <a:headEnd/>
            <a:tailEnd/>
          </a:ln>
        </p:spPr>
        <p:txBody>
          <a:bodyPr wrap="none" lIns="0" tIns="0" rIns="0" bIns="0">
            <a:prstTxWarp prst="textNoShape">
              <a:avLst/>
            </a:prstTxWarp>
            <a:spAutoFit/>
          </a:bodyPr>
          <a:lstStyle/>
          <a:p>
            <a:r>
              <a:rPr kumimoji="0" lang="en-US" sz="1600" b="0" dirty="0">
                <a:solidFill>
                  <a:srgbClr val="000000"/>
                </a:solidFill>
                <a:latin typeface="Times New Roman" pitchFamily="18" charset="0"/>
                <a:cs typeface="Times New Roman" pitchFamily="18" charset="0"/>
              </a:rPr>
              <a:t>China </a:t>
            </a:r>
            <a:endParaRPr kumimoji="0" lang="en-US" sz="1600" b="0" dirty="0">
              <a:solidFill>
                <a:schemeClr val="tx1"/>
              </a:solidFill>
              <a:latin typeface="Times New Roman" pitchFamily="18" charset="0"/>
              <a:cs typeface="Times New Roman" pitchFamily="18" charset="0"/>
            </a:endParaRPr>
          </a:p>
        </p:txBody>
      </p:sp>
      <p:sp>
        <p:nvSpPr>
          <p:cNvPr id="125" name="Rectangle 1071"/>
          <p:cNvSpPr>
            <a:spLocks noChangeArrowheads="1"/>
          </p:cNvSpPr>
          <p:nvPr/>
        </p:nvSpPr>
        <p:spPr bwMode="auto">
          <a:xfrm>
            <a:off x="2441212" y="2960434"/>
            <a:ext cx="427401" cy="246221"/>
          </a:xfrm>
          <a:prstGeom prst="rect">
            <a:avLst/>
          </a:prstGeom>
          <a:noFill/>
          <a:ln w="9525">
            <a:noFill/>
            <a:miter lim="800000"/>
            <a:headEnd/>
            <a:tailEnd/>
          </a:ln>
        </p:spPr>
        <p:txBody>
          <a:bodyPr wrap="none" lIns="0" tIns="0" rIns="0" bIns="0">
            <a:prstTxWarp prst="textNoShape">
              <a:avLst/>
            </a:prstTxWarp>
            <a:spAutoFit/>
          </a:bodyPr>
          <a:lstStyle/>
          <a:p>
            <a:pPr algn="r"/>
            <a:r>
              <a:rPr kumimoji="0" lang="en-US" sz="1600" b="0" dirty="0" smtClean="0">
                <a:solidFill>
                  <a:srgbClr val="000000"/>
                </a:solidFill>
                <a:latin typeface="Times New Roman" pitchFamily="18" charset="0"/>
                <a:cs typeface="Times New Roman" pitchFamily="18" charset="0"/>
              </a:rPr>
              <a:t>9.5%</a:t>
            </a:r>
            <a:endParaRPr kumimoji="0" lang="en-US" sz="1600" b="0" dirty="0">
              <a:solidFill>
                <a:schemeClr val="tx1"/>
              </a:solidFill>
              <a:latin typeface="Times New Roman" pitchFamily="18" charset="0"/>
              <a:cs typeface="Times New Roman" pitchFamily="18" charset="0"/>
            </a:endParaRPr>
          </a:p>
        </p:txBody>
      </p:sp>
      <p:sp>
        <p:nvSpPr>
          <p:cNvPr id="126" name="Rectangle 1072"/>
          <p:cNvSpPr>
            <a:spLocks noChangeArrowheads="1"/>
          </p:cNvSpPr>
          <p:nvPr/>
        </p:nvSpPr>
        <p:spPr bwMode="auto">
          <a:xfrm>
            <a:off x="323850" y="3204909"/>
            <a:ext cx="747512" cy="246221"/>
          </a:xfrm>
          <a:prstGeom prst="rect">
            <a:avLst/>
          </a:prstGeom>
          <a:noFill/>
          <a:ln w="9525">
            <a:noFill/>
            <a:miter lim="800000"/>
            <a:headEnd/>
            <a:tailEnd/>
          </a:ln>
        </p:spPr>
        <p:txBody>
          <a:bodyPr wrap="none" lIns="0" tIns="0" rIns="0" bIns="0">
            <a:prstTxWarp prst="textNoShape">
              <a:avLst/>
            </a:prstTxWarp>
            <a:spAutoFit/>
          </a:bodyPr>
          <a:lstStyle/>
          <a:p>
            <a:r>
              <a:rPr kumimoji="0" lang="en-US" sz="1600" b="0" dirty="0" smtClean="0">
                <a:solidFill>
                  <a:srgbClr val="000000"/>
                </a:solidFill>
                <a:latin typeface="Times New Roman" pitchFamily="18" charset="0"/>
                <a:cs typeface="Times New Roman" pitchFamily="18" charset="0"/>
              </a:rPr>
              <a:t>Vietnam </a:t>
            </a:r>
            <a:endParaRPr kumimoji="0" lang="en-US" sz="1600" b="0" dirty="0">
              <a:solidFill>
                <a:schemeClr val="tx1"/>
              </a:solidFill>
              <a:latin typeface="Times New Roman" pitchFamily="18" charset="0"/>
              <a:cs typeface="Times New Roman" pitchFamily="18" charset="0"/>
            </a:endParaRPr>
          </a:p>
        </p:txBody>
      </p:sp>
      <p:sp>
        <p:nvSpPr>
          <p:cNvPr id="127" name="Rectangle 1073"/>
          <p:cNvSpPr>
            <a:spLocks noChangeArrowheads="1"/>
          </p:cNvSpPr>
          <p:nvPr/>
        </p:nvSpPr>
        <p:spPr bwMode="auto">
          <a:xfrm>
            <a:off x="2441212" y="3204909"/>
            <a:ext cx="427401" cy="246221"/>
          </a:xfrm>
          <a:prstGeom prst="rect">
            <a:avLst/>
          </a:prstGeom>
          <a:noFill/>
          <a:ln w="9525">
            <a:noFill/>
            <a:miter lim="800000"/>
            <a:headEnd/>
            <a:tailEnd/>
          </a:ln>
        </p:spPr>
        <p:txBody>
          <a:bodyPr wrap="none" lIns="0" tIns="0" rIns="0" bIns="0">
            <a:prstTxWarp prst="textNoShape">
              <a:avLst/>
            </a:prstTxWarp>
            <a:spAutoFit/>
          </a:bodyPr>
          <a:lstStyle/>
          <a:p>
            <a:pPr algn="r"/>
            <a:r>
              <a:rPr kumimoji="0" lang="en-US" sz="1600" b="0" dirty="0" smtClean="0">
                <a:solidFill>
                  <a:srgbClr val="000000"/>
                </a:solidFill>
                <a:latin typeface="Times New Roman" pitchFamily="18" charset="0"/>
                <a:cs typeface="Times New Roman" pitchFamily="18" charset="0"/>
              </a:rPr>
              <a:t>5.9%</a:t>
            </a:r>
            <a:endParaRPr kumimoji="0" lang="en-US" sz="1600" b="0" dirty="0">
              <a:solidFill>
                <a:schemeClr val="tx1"/>
              </a:solidFill>
              <a:latin typeface="Times New Roman" pitchFamily="18" charset="0"/>
              <a:cs typeface="Times New Roman" pitchFamily="18" charset="0"/>
            </a:endParaRPr>
          </a:p>
        </p:txBody>
      </p:sp>
      <p:sp>
        <p:nvSpPr>
          <p:cNvPr id="128" name="Rectangle 1074"/>
          <p:cNvSpPr>
            <a:spLocks noChangeArrowheads="1"/>
          </p:cNvSpPr>
          <p:nvPr/>
        </p:nvSpPr>
        <p:spPr bwMode="auto">
          <a:xfrm>
            <a:off x="323850" y="3449384"/>
            <a:ext cx="601255" cy="246221"/>
          </a:xfrm>
          <a:prstGeom prst="rect">
            <a:avLst/>
          </a:prstGeom>
          <a:noFill/>
          <a:ln w="9525">
            <a:noFill/>
            <a:miter lim="800000"/>
            <a:headEnd/>
            <a:tailEnd/>
          </a:ln>
        </p:spPr>
        <p:txBody>
          <a:bodyPr wrap="none" lIns="0" tIns="0" rIns="0" bIns="0">
            <a:prstTxWarp prst="textNoShape">
              <a:avLst/>
            </a:prstTxWarp>
            <a:spAutoFit/>
          </a:bodyPr>
          <a:lstStyle/>
          <a:p>
            <a:r>
              <a:rPr kumimoji="0" lang="en-US" sz="1600" b="0" dirty="0" smtClean="0">
                <a:solidFill>
                  <a:srgbClr val="000000"/>
                </a:solidFill>
                <a:latin typeface="Times New Roman" pitchFamily="18" charset="0"/>
                <a:cs typeface="Times New Roman" pitchFamily="18" charset="0"/>
              </a:rPr>
              <a:t>Taiwan</a:t>
            </a:r>
            <a:endParaRPr kumimoji="0" lang="en-US" sz="1600" b="0" dirty="0">
              <a:solidFill>
                <a:schemeClr val="tx1"/>
              </a:solidFill>
              <a:latin typeface="Times New Roman" pitchFamily="18" charset="0"/>
              <a:cs typeface="Times New Roman" pitchFamily="18" charset="0"/>
            </a:endParaRPr>
          </a:p>
        </p:txBody>
      </p:sp>
      <p:sp>
        <p:nvSpPr>
          <p:cNvPr id="129" name="Rectangle 1075"/>
          <p:cNvSpPr>
            <a:spLocks noChangeArrowheads="1"/>
          </p:cNvSpPr>
          <p:nvPr/>
        </p:nvSpPr>
        <p:spPr bwMode="auto">
          <a:xfrm>
            <a:off x="2389315" y="3449384"/>
            <a:ext cx="479298" cy="246221"/>
          </a:xfrm>
          <a:prstGeom prst="rect">
            <a:avLst/>
          </a:prstGeom>
          <a:noFill/>
          <a:ln w="9525">
            <a:noFill/>
            <a:miter lim="800000"/>
            <a:headEnd/>
            <a:tailEnd/>
          </a:ln>
        </p:spPr>
        <p:txBody>
          <a:bodyPr wrap="none" lIns="0" tIns="0" rIns="0" bIns="0">
            <a:prstTxWarp prst="textNoShape">
              <a:avLst/>
            </a:prstTxWarp>
            <a:spAutoFit/>
          </a:bodyPr>
          <a:lstStyle/>
          <a:p>
            <a:pPr algn="r"/>
            <a:r>
              <a:rPr kumimoji="0" lang="en-US" sz="1600" b="0" dirty="0" smtClean="0">
                <a:solidFill>
                  <a:srgbClr val="000000"/>
                </a:solidFill>
                <a:latin typeface="Times New Roman" pitchFamily="18" charset="0"/>
                <a:cs typeface="Times New Roman" pitchFamily="18" charset="0"/>
              </a:rPr>
              <a:t>4.9% </a:t>
            </a:r>
            <a:endParaRPr kumimoji="0" lang="en-US" sz="1600" b="0" dirty="0">
              <a:solidFill>
                <a:schemeClr val="tx1"/>
              </a:solidFill>
              <a:latin typeface="Times New Roman" pitchFamily="18" charset="0"/>
              <a:cs typeface="Times New Roman" pitchFamily="18" charset="0"/>
            </a:endParaRPr>
          </a:p>
        </p:txBody>
      </p:sp>
      <p:sp>
        <p:nvSpPr>
          <p:cNvPr id="130" name="Rectangle 1076"/>
          <p:cNvSpPr>
            <a:spLocks noChangeArrowheads="1"/>
          </p:cNvSpPr>
          <p:nvPr/>
        </p:nvSpPr>
        <p:spPr bwMode="auto">
          <a:xfrm>
            <a:off x="323850" y="4666997"/>
            <a:ext cx="637995" cy="246221"/>
          </a:xfrm>
          <a:prstGeom prst="rect">
            <a:avLst/>
          </a:prstGeom>
          <a:noFill/>
          <a:ln w="9525">
            <a:noFill/>
            <a:miter lim="800000"/>
            <a:headEnd/>
            <a:tailEnd/>
          </a:ln>
        </p:spPr>
        <p:txBody>
          <a:bodyPr wrap="none" lIns="0" tIns="0" rIns="0" bIns="0">
            <a:prstTxWarp prst="textNoShape">
              <a:avLst/>
            </a:prstTxWarp>
            <a:spAutoFit/>
          </a:bodyPr>
          <a:lstStyle/>
          <a:p>
            <a:r>
              <a:rPr kumimoji="0" lang="en-US" sz="1600" b="0" dirty="0" smtClean="0">
                <a:solidFill>
                  <a:srgbClr val="000000"/>
                </a:solidFill>
                <a:latin typeface="Times New Roman" pitchFamily="18" charset="0"/>
                <a:cs typeface="Times New Roman" pitchFamily="18" charset="0"/>
              </a:rPr>
              <a:t>Uganda</a:t>
            </a:r>
            <a:endParaRPr kumimoji="0" lang="en-US" sz="1600" b="0" dirty="0">
              <a:solidFill>
                <a:schemeClr val="tx1"/>
              </a:solidFill>
              <a:latin typeface="Times New Roman" pitchFamily="18" charset="0"/>
              <a:cs typeface="Times New Roman" pitchFamily="18" charset="0"/>
            </a:endParaRPr>
          </a:p>
        </p:txBody>
      </p:sp>
      <p:sp>
        <p:nvSpPr>
          <p:cNvPr id="131" name="Rectangle 1077"/>
          <p:cNvSpPr>
            <a:spLocks noChangeArrowheads="1"/>
          </p:cNvSpPr>
          <p:nvPr/>
        </p:nvSpPr>
        <p:spPr bwMode="auto">
          <a:xfrm>
            <a:off x="2389315" y="3692272"/>
            <a:ext cx="479298" cy="246221"/>
          </a:xfrm>
          <a:prstGeom prst="rect">
            <a:avLst/>
          </a:prstGeom>
          <a:noFill/>
          <a:ln w="9525">
            <a:noFill/>
            <a:miter lim="800000"/>
            <a:headEnd/>
            <a:tailEnd/>
          </a:ln>
        </p:spPr>
        <p:txBody>
          <a:bodyPr wrap="none" lIns="0" tIns="0" rIns="0" bIns="0">
            <a:prstTxWarp prst="textNoShape">
              <a:avLst/>
            </a:prstTxWarp>
            <a:spAutoFit/>
          </a:bodyPr>
          <a:lstStyle/>
          <a:p>
            <a:pPr algn="r"/>
            <a:r>
              <a:rPr kumimoji="0" lang="en-US" sz="1600" b="0" dirty="0" smtClean="0">
                <a:solidFill>
                  <a:srgbClr val="000000"/>
                </a:solidFill>
                <a:latin typeface="Times New Roman" pitchFamily="18" charset="0"/>
                <a:cs typeface="Times New Roman" pitchFamily="18" charset="0"/>
              </a:rPr>
              <a:t>4.7% </a:t>
            </a:r>
            <a:endParaRPr kumimoji="0" lang="en-US" sz="1600" b="0" dirty="0">
              <a:solidFill>
                <a:schemeClr val="tx1"/>
              </a:solidFill>
              <a:latin typeface="Times New Roman" pitchFamily="18" charset="0"/>
              <a:cs typeface="Times New Roman" pitchFamily="18" charset="0"/>
            </a:endParaRPr>
          </a:p>
        </p:txBody>
      </p:sp>
      <p:sp>
        <p:nvSpPr>
          <p:cNvPr id="132" name="Rectangle 1078"/>
          <p:cNvSpPr>
            <a:spLocks noChangeArrowheads="1"/>
          </p:cNvSpPr>
          <p:nvPr/>
        </p:nvSpPr>
        <p:spPr bwMode="auto">
          <a:xfrm>
            <a:off x="323850" y="4179634"/>
            <a:ext cx="1706898" cy="246221"/>
          </a:xfrm>
          <a:prstGeom prst="rect">
            <a:avLst/>
          </a:prstGeom>
          <a:noFill/>
          <a:ln w="9525">
            <a:noFill/>
            <a:miter lim="800000"/>
            <a:headEnd/>
            <a:tailEnd/>
          </a:ln>
        </p:spPr>
        <p:txBody>
          <a:bodyPr wrap="none" lIns="0" tIns="0" rIns="0" bIns="0">
            <a:prstTxWarp prst="textNoShape">
              <a:avLst/>
            </a:prstTxWarp>
            <a:spAutoFit/>
          </a:bodyPr>
          <a:lstStyle/>
          <a:p>
            <a:r>
              <a:rPr kumimoji="0" lang="en-US" sz="1600" b="0" dirty="0" smtClean="0">
                <a:solidFill>
                  <a:srgbClr val="000000"/>
                </a:solidFill>
                <a:latin typeface="Times New Roman" pitchFamily="18" charset="0"/>
                <a:cs typeface="Times New Roman" pitchFamily="18" charset="0"/>
              </a:rPr>
              <a:t>Trinidad and Tobago</a:t>
            </a:r>
            <a:endParaRPr kumimoji="0" lang="en-US" sz="1600" b="0" dirty="0">
              <a:solidFill>
                <a:schemeClr val="tx1"/>
              </a:solidFill>
              <a:latin typeface="Times New Roman" pitchFamily="18" charset="0"/>
              <a:cs typeface="Times New Roman" pitchFamily="18" charset="0"/>
            </a:endParaRPr>
          </a:p>
        </p:txBody>
      </p:sp>
      <p:sp>
        <p:nvSpPr>
          <p:cNvPr id="133" name="Rectangle 1079"/>
          <p:cNvSpPr>
            <a:spLocks noChangeArrowheads="1"/>
          </p:cNvSpPr>
          <p:nvPr/>
        </p:nvSpPr>
        <p:spPr bwMode="auto">
          <a:xfrm>
            <a:off x="2389315" y="3936747"/>
            <a:ext cx="479298" cy="246221"/>
          </a:xfrm>
          <a:prstGeom prst="rect">
            <a:avLst/>
          </a:prstGeom>
          <a:noFill/>
          <a:ln w="9525">
            <a:noFill/>
            <a:miter lim="800000"/>
            <a:headEnd/>
            <a:tailEnd/>
          </a:ln>
        </p:spPr>
        <p:txBody>
          <a:bodyPr wrap="none" lIns="0" tIns="0" rIns="0" bIns="0">
            <a:prstTxWarp prst="textNoShape">
              <a:avLst/>
            </a:prstTxWarp>
            <a:spAutoFit/>
          </a:bodyPr>
          <a:lstStyle/>
          <a:p>
            <a:pPr algn="r"/>
            <a:r>
              <a:rPr kumimoji="0" lang="en-US" sz="1600" b="0" dirty="0" smtClean="0">
                <a:solidFill>
                  <a:srgbClr val="000000"/>
                </a:solidFill>
                <a:latin typeface="Times New Roman" pitchFamily="18" charset="0"/>
                <a:cs typeface="Times New Roman" pitchFamily="18" charset="0"/>
              </a:rPr>
              <a:t>4.3% </a:t>
            </a:r>
            <a:endParaRPr kumimoji="0" lang="en-US" sz="1600" b="0" dirty="0">
              <a:solidFill>
                <a:schemeClr val="tx1"/>
              </a:solidFill>
              <a:latin typeface="Times New Roman" pitchFamily="18" charset="0"/>
              <a:cs typeface="Times New Roman" pitchFamily="18" charset="0"/>
            </a:endParaRPr>
          </a:p>
        </p:txBody>
      </p:sp>
      <p:sp>
        <p:nvSpPr>
          <p:cNvPr id="134" name="Rectangle 1080"/>
          <p:cNvSpPr>
            <a:spLocks noChangeArrowheads="1"/>
          </p:cNvSpPr>
          <p:nvPr/>
        </p:nvSpPr>
        <p:spPr bwMode="auto">
          <a:xfrm>
            <a:off x="323850" y="3692272"/>
            <a:ext cx="423193" cy="246221"/>
          </a:xfrm>
          <a:prstGeom prst="rect">
            <a:avLst/>
          </a:prstGeom>
          <a:noFill/>
          <a:ln w="9525">
            <a:noFill/>
            <a:miter lim="800000"/>
            <a:headEnd/>
            <a:tailEnd/>
          </a:ln>
        </p:spPr>
        <p:txBody>
          <a:bodyPr wrap="none" lIns="0" tIns="0" rIns="0" bIns="0">
            <a:prstTxWarp prst="textNoShape">
              <a:avLst/>
            </a:prstTxWarp>
            <a:spAutoFit/>
          </a:bodyPr>
          <a:lstStyle/>
          <a:p>
            <a:r>
              <a:rPr kumimoji="0" lang="en-US" sz="1600" b="0" dirty="0" smtClean="0">
                <a:solidFill>
                  <a:srgbClr val="000000"/>
                </a:solidFill>
                <a:latin typeface="Times New Roman" pitchFamily="18" charset="0"/>
                <a:cs typeface="Times New Roman" pitchFamily="18" charset="0"/>
              </a:rPr>
              <a:t>India</a:t>
            </a:r>
            <a:endParaRPr kumimoji="0" lang="en-US" sz="1600" b="0" dirty="0">
              <a:solidFill>
                <a:schemeClr val="tx1"/>
              </a:solidFill>
              <a:latin typeface="Times New Roman" pitchFamily="18" charset="0"/>
              <a:cs typeface="Times New Roman" pitchFamily="18" charset="0"/>
            </a:endParaRPr>
          </a:p>
        </p:txBody>
      </p:sp>
      <p:sp>
        <p:nvSpPr>
          <p:cNvPr id="135" name="Rectangle 1081"/>
          <p:cNvSpPr>
            <a:spLocks noChangeArrowheads="1"/>
          </p:cNvSpPr>
          <p:nvPr/>
        </p:nvSpPr>
        <p:spPr bwMode="auto">
          <a:xfrm>
            <a:off x="2389315" y="4179634"/>
            <a:ext cx="479298" cy="246221"/>
          </a:xfrm>
          <a:prstGeom prst="rect">
            <a:avLst/>
          </a:prstGeom>
          <a:noFill/>
          <a:ln w="9525">
            <a:noFill/>
            <a:miter lim="800000"/>
            <a:headEnd/>
            <a:tailEnd/>
          </a:ln>
        </p:spPr>
        <p:txBody>
          <a:bodyPr wrap="none" lIns="0" tIns="0" rIns="0" bIns="0">
            <a:prstTxWarp prst="textNoShape">
              <a:avLst/>
            </a:prstTxWarp>
            <a:spAutoFit/>
          </a:bodyPr>
          <a:lstStyle/>
          <a:p>
            <a:pPr algn="r"/>
            <a:r>
              <a:rPr kumimoji="0" lang="en-US" sz="1600" b="0" dirty="0" smtClean="0">
                <a:solidFill>
                  <a:srgbClr val="000000"/>
                </a:solidFill>
                <a:latin typeface="Times New Roman" pitchFamily="18" charset="0"/>
                <a:cs typeface="Times New Roman" pitchFamily="18" charset="0"/>
              </a:rPr>
              <a:t>4.1% </a:t>
            </a:r>
            <a:endParaRPr kumimoji="0" lang="en-US" sz="1600" b="0" dirty="0">
              <a:solidFill>
                <a:schemeClr val="tx1"/>
              </a:solidFill>
              <a:latin typeface="Times New Roman" pitchFamily="18" charset="0"/>
              <a:cs typeface="Times New Roman" pitchFamily="18" charset="0"/>
            </a:endParaRPr>
          </a:p>
        </p:txBody>
      </p:sp>
      <p:sp>
        <p:nvSpPr>
          <p:cNvPr id="136" name="Rectangle 1082"/>
          <p:cNvSpPr>
            <a:spLocks noChangeArrowheads="1"/>
          </p:cNvSpPr>
          <p:nvPr/>
        </p:nvSpPr>
        <p:spPr bwMode="auto">
          <a:xfrm>
            <a:off x="323850" y="4911472"/>
            <a:ext cx="718145" cy="246221"/>
          </a:xfrm>
          <a:prstGeom prst="rect">
            <a:avLst/>
          </a:prstGeom>
          <a:noFill/>
          <a:ln w="9525">
            <a:noFill/>
            <a:miter lim="800000"/>
            <a:headEnd/>
            <a:tailEnd/>
          </a:ln>
        </p:spPr>
        <p:txBody>
          <a:bodyPr wrap="none" lIns="0" tIns="0" rIns="0" bIns="0">
            <a:prstTxWarp prst="textNoShape">
              <a:avLst/>
            </a:prstTxWarp>
            <a:spAutoFit/>
          </a:bodyPr>
          <a:lstStyle/>
          <a:p>
            <a:r>
              <a:rPr kumimoji="0" lang="en-US" sz="1600" b="0" dirty="0" smtClean="0">
                <a:solidFill>
                  <a:srgbClr val="000000"/>
                </a:solidFill>
                <a:latin typeface="Times New Roman" pitchFamily="18" charset="0"/>
                <a:cs typeface="Times New Roman" pitchFamily="18" charset="0"/>
              </a:rPr>
              <a:t>Lebanon</a:t>
            </a:r>
            <a:endParaRPr kumimoji="0" lang="en-US" sz="1600" b="0" dirty="0">
              <a:solidFill>
                <a:schemeClr val="tx1"/>
              </a:solidFill>
              <a:latin typeface="Times New Roman" pitchFamily="18" charset="0"/>
              <a:cs typeface="Times New Roman" pitchFamily="18" charset="0"/>
            </a:endParaRPr>
          </a:p>
        </p:txBody>
      </p:sp>
      <p:sp>
        <p:nvSpPr>
          <p:cNvPr id="137" name="Rectangle 1083"/>
          <p:cNvSpPr>
            <a:spLocks noChangeArrowheads="1"/>
          </p:cNvSpPr>
          <p:nvPr/>
        </p:nvSpPr>
        <p:spPr bwMode="auto">
          <a:xfrm>
            <a:off x="2389315" y="4424109"/>
            <a:ext cx="479298" cy="246221"/>
          </a:xfrm>
          <a:prstGeom prst="rect">
            <a:avLst/>
          </a:prstGeom>
          <a:noFill/>
          <a:ln w="9525">
            <a:noFill/>
            <a:miter lim="800000"/>
            <a:headEnd/>
            <a:tailEnd/>
          </a:ln>
        </p:spPr>
        <p:txBody>
          <a:bodyPr wrap="none" lIns="0" tIns="0" rIns="0" bIns="0">
            <a:prstTxWarp prst="textNoShape">
              <a:avLst/>
            </a:prstTxWarp>
            <a:spAutoFit/>
          </a:bodyPr>
          <a:lstStyle/>
          <a:p>
            <a:pPr algn="r"/>
            <a:r>
              <a:rPr kumimoji="0" lang="en-US" sz="1600" b="0" dirty="0" smtClean="0">
                <a:solidFill>
                  <a:srgbClr val="000000"/>
                </a:solidFill>
                <a:latin typeface="Times New Roman" pitchFamily="18" charset="0"/>
                <a:cs typeface="Times New Roman" pitchFamily="18" charset="0"/>
              </a:rPr>
              <a:t>4.1% </a:t>
            </a:r>
            <a:endParaRPr kumimoji="0" lang="en-US" sz="1600" b="0" dirty="0">
              <a:solidFill>
                <a:schemeClr val="tx1"/>
              </a:solidFill>
              <a:latin typeface="Times New Roman" pitchFamily="18" charset="0"/>
              <a:cs typeface="Times New Roman" pitchFamily="18" charset="0"/>
            </a:endParaRPr>
          </a:p>
        </p:txBody>
      </p:sp>
      <p:sp>
        <p:nvSpPr>
          <p:cNvPr id="138" name="Rectangle 1085"/>
          <p:cNvSpPr>
            <a:spLocks noChangeArrowheads="1"/>
          </p:cNvSpPr>
          <p:nvPr/>
        </p:nvSpPr>
        <p:spPr bwMode="auto">
          <a:xfrm>
            <a:off x="323850" y="5154359"/>
            <a:ext cx="583493" cy="246221"/>
          </a:xfrm>
          <a:prstGeom prst="rect">
            <a:avLst/>
          </a:prstGeom>
          <a:noFill/>
          <a:ln w="9525">
            <a:noFill/>
            <a:miter lim="800000"/>
            <a:headEnd/>
            <a:tailEnd/>
          </a:ln>
        </p:spPr>
        <p:txBody>
          <a:bodyPr wrap="none" lIns="0" tIns="0" rIns="0" bIns="0">
            <a:prstTxWarp prst="textNoShape">
              <a:avLst/>
            </a:prstTxWarp>
            <a:spAutoFit/>
          </a:bodyPr>
          <a:lstStyle/>
          <a:p>
            <a:r>
              <a:rPr kumimoji="0" lang="en-US" sz="1600" b="0" dirty="0" smtClean="0">
                <a:solidFill>
                  <a:srgbClr val="000000"/>
                </a:solidFill>
                <a:latin typeface="Times New Roman" pitchFamily="18" charset="0"/>
                <a:cs typeface="Times New Roman" pitchFamily="18" charset="0"/>
              </a:rPr>
              <a:t>Ireland</a:t>
            </a:r>
            <a:endParaRPr kumimoji="0" lang="en-US" sz="1600" b="0" dirty="0">
              <a:solidFill>
                <a:schemeClr val="tx1"/>
              </a:solidFill>
              <a:latin typeface="Times New Roman" pitchFamily="18" charset="0"/>
              <a:cs typeface="Times New Roman" pitchFamily="18" charset="0"/>
            </a:endParaRPr>
          </a:p>
        </p:txBody>
      </p:sp>
      <p:sp>
        <p:nvSpPr>
          <p:cNvPr id="139" name="Rectangle 1086"/>
          <p:cNvSpPr>
            <a:spLocks noChangeArrowheads="1"/>
          </p:cNvSpPr>
          <p:nvPr/>
        </p:nvSpPr>
        <p:spPr bwMode="auto">
          <a:xfrm>
            <a:off x="2389315" y="4666997"/>
            <a:ext cx="479298" cy="246221"/>
          </a:xfrm>
          <a:prstGeom prst="rect">
            <a:avLst/>
          </a:prstGeom>
          <a:noFill/>
          <a:ln w="9525">
            <a:noFill/>
            <a:miter lim="800000"/>
            <a:headEnd/>
            <a:tailEnd/>
          </a:ln>
        </p:spPr>
        <p:txBody>
          <a:bodyPr wrap="none" lIns="0" tIns="0" rIns="0" bIns="0">
            <a:prstTxWarp prst="textNoShape">
              <a:avLst/>
            </a:prstTxWarp>
            <a:spAutoFit/>
          </a:bodyPr>
          <a:lstStyle/>
          <a:p>
            <a:pPr algn="r"/>
            <a:r>
              <a:rPr kumimoji="0" lang="en-US" sz="1600" b="0" dirty="0" smtClean="0">
                <a:solidFill>
                  <a:srgbClr val="000000"/>
                </a:solidFill>
                <a:latin typeface="Times New Roman" pitchFamily="18" charset="0"/>
                <a:cs typeface="Times New Roman" pitchFamily="18" charset="0"/>
              </a:rPr>
              <a:t>4.0% </a:t>
            </a:r>
            <a:endParaRPr kumimoji="0" lang="en-US" sz="1600" b="0" dirty="0">
              <a:solidFill>
                <a:schemeClr val="tx1"/>
              </a:solidFill>
              <a:latin typeface="Times New Roman" pitchFamily="18" charset="0"/>
              <a:cs typeface="Times New Roman" pitchFamily="18" charset="0"/>
            </a:endParaRPr>
          </a:p>
        </p:txBody>
      </p:sp>
      <p:sp>
        <p:nvSpPr>
          <p:cNvPr id="140" name="Rectangle 1087"/>
          <p:cNvSpPr>
            <a:spLocks noChangeArrowheads="1"/>
          </p:cNvSpPr>
          <p:nvPr/>
        </p:nvSpPr>
        <p:spPr bwMode="auto">
          <a:xfrm>
            <a:off x="323850" y="3936747"/>
            <a:ext cx="985847" cy="246221"/>
          </a:xfrm>
          <a:prstGeom prst="rect">
            <a:avLst/>
          </a:prstGeom>
          <a:noFill/>
          <a:ln w="9525">
            <a:noFill/>
            <a:miter lim="800000"/>
            <a:headEnd/>
            <a:tailEnd/>
          </a:ln>
        </p:spPr>
        <p:txBody>
          <a:bodyPr wrap="none" lIns="0" tIns="0" rIns="0" bIns="0">
            <a:prstTxWarp prst="textNoShape">
              <a:avLst/>
            </a:prstTxWarp>
            <a:spAutoFit/>
          </a:bodyPr>
          <a:lstStyle/>
          <a:p>
            <a:r>
              <a:rPr kumimoji="0" lang="en-US" sz="1600" b="0" dirty="0" smtClean="0">
                <a:solidFill>
                  <a:srgbClr val="000000"/>
                </a:solidFill>
                <a:latin typeface="Times New Roman" pitchFamily="18" charset="0"/>
                <a:cs typeface="Times New Roman" pitchFamily="18" charset="0"/>
              </a:rPr>
              <a:t>Korea, Rep.</a:t>
            </a:r>
            <a:endParaRPr kumimoji="0" lang="en-US" sz="1600" b="0" dirty="0">
              <a:solidFill>
                <a:schemeClr val="tx1"/>
              </a:solidFill>
              <a:latin typeface="Times New Roman" pitchFamily="18" charset="0"/>
              <a:cs typeface="Times New Roman" pitchFamily="18" charset="0"/>
            </a:endParaRPr>
          </a:p>
        </p:txBody>
      </p:sp>
      <p:sp>
        <p:nvSpPr>
          <p:cNvPr id="141" name="Rectangle 1088"/>
          <p:cNvSpPr>
            <a:spLocks noChangeArrowheads="1"/>
          </p:cNvSpPr>
          <p:nvPr/>
        </p:nvSpPr>
        <p:spPr bwMode="auto">
          <a:xfrm>
            <a:off x="2389315" y="4911472"/>
            <a:ext cx="479298" cy="246221"/>
          </a:xfrm>
          <a:prstGeom prst="rect">
            <a:avLst/>
          </a:prstGeom>
          <a:noFill/>
          <a:ln w="9525">
            <a:noFill/>
            <a:miter lim="800000"/>
            <a:headEnd/>
            <a:tailEnd/>
          </a:ln>
        </p:spPr>
        <p:txBody>
          <a:bodyPr wrap="none" lIns="0" tIns="0" rIns="0" bIns="0">
            <a:prstTxWarp prst="textNoShape">
              <a:avLst/>
            </a:prstTxWarp>
            <a:spAutoFit/>
          </a:bodyPr>
          <a:lstStyle/>
          <a:p>
            <a:pPr algn="r"/>
            <a:r>
              <a:rPr kumimoji="0" lang="en-US" sz="1600" b="0" dirty="0" smtClean="0">
                <a:solidFill>
                  <a:srgbClr val="000000"/>
                </a:solidFill>
                <a:latin typeface="Times New Roman" pitchFamily="18" charset="0"/>
                <a:cs typeface="Times New Roman" pitchFamily="18" charset="0"/>
              </a:rPr>
              <a:t>3.9% </a:t>
            </a:r>
            <a:endParaRPr kumimoji="0" lang="en-US" sz="1600" b="0" dirty="0">
              <a:solidFill>
                <a:schemeClr val="tx1"/>
              </a:solidFill>
              <a:latin typeface="Times New Roman" pitchFamily="18" charset="0"/>
              <a:cs typeface="Times New Roman" pitchFamily="18" charset="0"/>
            </a:endParaRPr>
          </a:p>
        </p:txBody>
      </p:sp>
      <p:sp>
        <p:nvSpPr>
          <p:cNvPr id="142" name="Rectangle 1089"/>
          <p:cNvSpPr>
            <a:spLocks noChangeArrowheads="1"/>
          </p:cNvSpPr>
          <p:nvPr/>
        </p:nvSpPr>
        <p:spPr bwMode="auto">
          <a:xfrm>
            <a:off x="323850" y="4424109"/>
            <a:ext cx="804707" cy="246221"/>
          </a:xfrm>
          <a:prstGeom prst="rect">
            <a:avLst/>
          </a:prstGeom>
          <a:noFill/>
          <a:ln w="9525">
            <a:noFill/>
            <a:miter lim="800000"/>
            <a:headEnd/>
            <a:tailEnd/>
          </a:ln>
        </p:spPr>
        <p:txBody>
          <a:bodyPr wrap="none" lIns="0" tIns="0" rIns="0" bIns="0">
            <a:prstTxWarp prst="textNoShape">
              <a:avLst/>
            </a:prstTxWarp>
            <a:spAutoFit/>
          </a:bodyPr>
          <a:lstStyle/>
          <a:p>
            <a:r>
              <a:rPr kumimoji="0" lang="en-US" sz="1600" b="0" dirty="0">
                <a:solidFill>
                  <a:srgbClr val="000000"/>
                </a:solidFill>
                <a:latin typeface="Times New Roman" pitchFamily="18" charset="0"/>
                <a:cs typeface="Times New Roman" pitchFamily="18" charset="0"/>
              </a:rPr>
              <a:t>Sri </a:t>
            </a:r>
            <a:r>
              <a:rPr kumimoji="0" lang="en-US" sz="1600" b="0" dirty="0" smtClean="0">
                <a:solidFill>
                  <a:srgbClr val="000000"/>
                </a:solidFill>
                <a:latin typeface="Times New Roman" pitchFamily="18" charset="0"/>
                <a:cs typeface="Times New Roman" pitchFamily="18" charset="0"/>
              </a:rPr>
              <a:t>Lanka</a:t>
            </a:r>
            <a:endParaRPr kumimoji="0" lang="en-US" sz="1600" b="0" dirty="0">
              <a:solidFill>
                <a:schemeClr val="tx1"/>
              </a:solidFill>
              <a:latin typeface="Times New Roman" pitchFamily="18" charset="0"/>
              <a:cs typeface="Times New Roman" pitchFamily="18" charset="0"/>
            </a:endParaRPr>
          </a:p>
        </p:txBody>
      </p:sp>
      <p:sp>
        <p:nvSpPr>
          <p:cNvPr id="143" name="Rectangle 1090"/>
          <p:cNvSpPr>
            <a:spLocks noChangeArrowheads="1"/>
          </p:cNvSpPr>
          <p:nvPr/>
        </p:nvSpPr>
        <p:spPr bwMode="auto">
          <a:xfrm>
            <a:off x="2389315" y="5154359"/>
            <a:ext cx="479298" cy="246221"/>
          </a:xfrm>
          <a:prstGeom prst="rect">
            <a:avLst/>
          </a:prstGeom>
          <a:noFill/>
          <a:ln w="9525">
            <a:noFill/>
            <a:miter lim="800000"/>
            <a:headEnd/>
            <a:tailEnd/>
          </a:ln>
        </p:spPr>
        <p:txBody>
          <a:bodyPr wrap="none" lIns="0" tIns="0" rIns="0" bIns="0">
            <a:prstTxWarp prst="textNoShape">
              <a:avLst/>
            </a:prstTxWarp>
            <a:spAutoFit/>
          </a:bodyPr>
          <a:lstStyle/>
          <a:p>
            <a:pPr algn="r"/>
            <a:r>
              <a:rPr kumimoji="0" lang="en-US" sz="1600" b="0" dirty="0" smtClean="0">
                <a:solidFill>
                  <a:srgbClr val="000000"/>
                </a:solidFill>
                <a:latin typeface="Times New Roman" pitchFamily="18" charset="0"/>
                <a:cs typeface="Times New Roman" pitchFamily="18" charset="0"/>
              </a:rPr>
              <a:t>3.9% </a:t>
            </a:r>
            <a:endParaRPr kumimoji="0" lang="en-US" sz="1600" b="0" dirty="0">
              <a:solidFill>
                <a:schemeClr val="tx1"/>
              </a:solidFill>
              <a:latin typeface="Times New Roman" pitchFamily="18" charset="0"/>
              <a:cs typeface="Times New Roman" pitchFamily="18" charset="0"/>
            </a:endParaRPr>
          </a:p>
        </p:txBody>
      </p:sp>
      <p:sp>
        <p:nvSpPr>
          <p:cNvPr id="144" name="Rectangle 1091"/>
          <p:cNvSpPr>
            <a:spLocks noChangeArrowheads="1"/>
          </p:cNvSpPr>
          <p:nvPr/>
        </p:nvSpPr>
        <p:spPr bwMode="auto">
          <a:xfrm>
            <a:off x="238506" y="2616010"/>
            <a:ext cx="2620963" cy="304800"/>
          </a:xfrm>
          <a:prstGeom prst="rect">
            <a:avLst/>
          </a:prstGeom>
          <a:noFill/>
          <a:ln w="9525">
            <a:noFill/>
            <a:miter lim="800000"/>
            <a:headEnd/>
            <a:tailEnd/>
          </a:ln>
          <a:effectLst/>
        </p:spPr>
        <p:txBody>
          <a:bodyPr lIns="92075" tIns="46038" rIns="92075" bIns="46038">
            <a:prstTxWarp prst="textNoShape">
              <a:avLst/>
            </a:prstTxWarp>
          </a:bodyPr>
          <a:lstStyle/>
          <a:p>
            <a:pPr marL="342900" indent="-342900">
              <a:lnSpc>
                <a:spcPct val="80000"/>
              </a:lnSpc>
              <a:spcBef>
                <a:spcPct val="20000"/>
              </a:spcBef>
              <a:buClr>
                <a:schemeClr val="hlink"/>
              </a:buClr>
            </a:pPr>
            <a:r>
              <a:rPr lang="en-US" sz="1800" b="0">
                <a:latin typeface="Times New Roman" pitchFamily="18" charset="0"/>
                <a:cs typeface="Times New Roman" pitchFamily="18" charset="0"/>
              </a:rPr>
              <a:t>High-Growth</a:t>
            </a:r>
          </a:p>
        </p:txBody>
      </p:sp>
      <p:sp>
        <p:nvSpPr>
          <p:cNvPr id="145" name="Rectangle 1092"/>
          <p:cNvSpPr>
            <a:spLocks noChangeArrowheads="1"/>
          </p:cNvSpPr>
          <p:nvPr/>
        </p:nvSpPr>
        <p:spPr bwMode="auto">
          <a:xfrm>
            <a:off x="3200781" y="2616010"/>
            <a:ext cx="2789238" cy="304800"/>
          </a:xfrm>
          <a:prstGeom prst="rect">
            <a:avLst/>
          </a:prstGeom>
          <a:noFill/>
          <a:ln w="9525">
            <a:noFill/>
            <a:miter lim="800000"/>
            <a:headEnd/>
            <a:tailEnd/>
          </a:ln>
          <a:effectLst/>
        </p:spPr>
        <p:txBody>
          <a:bodyPr lIns="92075" tIns="46038" rIns="92075" bIns="46038">
            <a:prstTxWarp prst="textNoShape">
              <a:avLst/>
            </a:prstTxWarp>
          </a:bodyPr>
          <a:lstStyle/>
          <a:p>
            <a:pPr marL="342900" indent="-342900">
              <a:lnSpc>
                <a:spcPct val="80000"/>
              </a:lnSpc>
              <a:spcBef>
                <a:spcPct val="20000"/>
              </a:spcBef>
              <a:buClr>
                <a:schemeClr val="hlink"/>
              </a:buClr>
            </a:pPr>
            <a:r>
              <a:rPr lang="en-US" sz="1800" b="0">
                <a:latin typeface="Times New Roman" pitchFamily="18" charset="0"/>
                <a:cs typeface="Times New Roman" pitchFamily="18" charset="0"/>
              </a:rPr>
              <a:t>High-Income Industrial</a:t>
            </a:r>
            <a:endParaRPr lang="en-US" sz="1800" b="0" i="1">
              <a:latin typeface="Times New Roman" pitchFamily="18" charset="0"/>
              <a:cs typeface="Times New Roman" pitchFamily="18" charset="0"/>
            </a:endParaRPr>
          </a:p>
        </p:txBody>
      </p:sp>
      <p:sp>
        <p:nvSpPr>
          <p:cNvPr id="146" name="Rectangle 1093"/>
          <p:cNvSpPr>
            <a:spLocks noChangeArrowheads="1"/>
          </p:cNvSpPr>
          <p:nvPr/>
        </p:nvSpPr>
        <p:spPr bwMode="auto">
          <a:xfrm>
            <a:off x="6217031" y="2616010"/>
            <a:ext cx="2324100" cy="304800"/>
          </a:xfrm>
          <a:prstGeom prst="rect">
            <a:avLst/>
          </a:prstGeom>
          <a:noFill/>
          <a:ln w="9525">
            <a:noFill/>
            <a:miter lim="800000"/>
            <a:headEnd/>
            <a:tailEnd/>
          </a:ln>
          <a:effectLst/>
        </p:spPr>
        <p:txBody>
          <a:bodyPr lIns="92075" tIns="46038" rIns="92075" bIns="46038">
            <a:prstTxWarp prst="textNoShape">
              <a:avLst/>
            </a:prstTxWarp>
          </a:bodyPr>
          <a:lstStyle/>
          <a:p>
            <a:pPr marL="342900" indent="-342900">
              <a:lnSpc>
                <a:spcPct val="80000"/>
              </a:lnSpc>
              <a:spcBef>
                <a:spcPct val="20000"/>
              </a:spcBef>
              <a:buClr>
                <a:schemeClr val="hlink"/>
              </a:buClr>
            </a:pPr>
            <a:r>
              <a:rPr lang="en-US" sz="1800" b="0">
                <a:latin typeface="Times New Roman" pitchFamily="18" charset="0"/>
                <a:cs typeface="Times New Roman" pitchFamily="18" charset="0"/>
              </a:rPr>
              <a:t>Low-Growth</a:t>
            </a:r>
          </a:p>
        </p:txBody>
      </p:sp>
      <p:sp>
        <p:nvSpPr>
          <p:cNvPr id="147" name="Line 1094"/>
          <p:cNvSpPr>
            <a:spLocks noChangeShapeType="1"/>
          </p:cNvSpPr>
          <p:nvPr/>
        </p:nvSpPr>
        <p:spPr bwMode="auto">
          <a:xfrm>
            <a:off x="3295650" y="2903284"/>
            <a:ext cx="2524125" cy="1588"/>
          </a:xfrm>
          <a:prstGeom prst="line">
            <a:avLst/>
          </a:prstGeom>
          <a:noFill/>
          <a:ln w="19050">
            <a:solidFill>
              <a:srgbClr val="000000"/>
            </a:solidFill>
            <a:round/>
            <a:headEnd/>
            <a:tailEnd/>
          </a:ln>
        </p:spPr>
        <p:txBody>
          <a:bodyPr>
            <a:prstTxWarp prst="textNoShape">
              <a:avLst/>
            </a:prstTxWarp>
          </a:bodyPr>
          <a:lstStyle/>
          <a:p>
            <a:endParaRPr lang="en-US">
              <a:latin typeface="Times New Roman" pitchFamily="18" charset="0"/>
              <a:cs typeface="Times New Roman" pitchFamily="18" charset="0"/>
            </a:endParaRPr>
          </a:p>
        </p:txBody>
      </p:sp>
      <p:sp>
        <p:nvSpPr>
          <p:cNvPr id="148" name="Line 1095"/>
          <p:cNvSpPr>
            <a:spLocks noChangeShapeType="1"/>
          </p:cNvSpPr>
          <p:nvPr/>
        </p:nvSpPr>
        <p:spPr bwMode="auto">
          <a:xfrm>
            <a:off x="323850" y="2903284"/>
            <a:ext cx="2524125" cy="1588"/>
          </a:xfrm>
          <a:prstGeom prst="line">
            <a:avLst/>
          </a:prstGeom>
          <a:noFill/>
          <a:ln w="19050">
            <a:solidFill>
              <a:srgbClr val="000000"/>
            </a:solidFill>
            <a:round/>
            <a:headEnd/>
            <a:tailEnd/>
          </a:ln>
        </p:spPr>
        <p:txBody>
          <a:bodyPr>
            <a:prstTxWarp prst="textNoShape">
              <a:avLst/>
            </a:prstTxWarp>
          </a:bodyPr>
          <a:lstStyle/>
          <a:p>
            <a:endParaRPr lang="en-US">
              <a:latin typeface="Times New Roman" pitchFamily="18" charset="0"/>
              <a:cs typeface="Times New Roman" pitchFamily="18" charset="0"/>
            </a:endParaRPr>
          </a:p>
        </p:txBody>
      </p:sp>
      <p:sp>
        <p:nvSpPr>
          <p:cNvPr id="149" name="Rectangle 1096"/>
          <p:cNvSpPr>
            <a:spLocks noChangeArrowheads="1"/>
          </p:cNvSpPr>
          <p:nvPr/>
        </p:nvSpPr>
        <p:spPr bwMode="auto">
          <a:xfrm>
            <a:off x="3270250" y="3936747"/>
            <a:ext cx="1099860" cy="246221"/>
          </a:xfrm>
          <a:prstGeom prst="rect">
            <a:avLst/>
          </a:prstGeom>
          <a:noFill/>
          <a:ln w="9525">
            <a:noFill/>
            <a:miter lim="800000"/>
            <a:headEnd/>
            <a:tailEnd/>
          </a:ln>
        </p:spPr>
        <p:txBody>
          <a:bodyPr wrap="none" lIns="0" tIns="0" rIns="0" bIns="0">
            <a:prstTxWarp prst="textNoShape">
              <a:avLst/>
            </a:prstTxWarp>
            <a:spAutoFit/>
          </a:bodyPr>
          <a:lstStyle/>
          <a:p>
            <a:r>
              <a:rPr kumimoji="0" lang="en-US" sz="1600" b="0" dirty="0" smtClean="0">
                <a:solidFill>
                  <a:srgbClr val="000000"/>
                </a:solidFill>
                <a:latin typeface="Times New Roman" pitchFamily="18" charset="0"/>
                <a:cs typeface="Times New Roman" pitchFamily="18" charset="0"/>
              </a:rPr>
              <a:t>United States</a:t>
            </a:r>
            <a:endParaRPr kumimoji="0" lang="en-US" sz="1600" b="0" dirty="0">
              <a:solidFill>
                <a:schemeClr val="tx1"/>
              </a:solidFill>
              <a:latin typeface="Times New Roman" pitchFamily="18" charset="0"/>
              <a:cs typeface="Times New Roman" pitchFamily="18" charset="0"/>
            </a:endParaRPr>
          </a:p>
        </p:txBody>
      </p:sp>
      <p:sp>
        <p:nvSpPr>
          <p:cNvPr id="150" name="Rectangle 1097"/>
          <p:cNvSpPr>
            <a:spLocks noChangeArrowheads="1"/>
          </p:cNvSpPr>
          <p:nvPr/>
        </p:nvSpPr>
        <p:spPr bwMode="auto">
          <a:xfrm>
            <a:off x="3270250" y="2960434"/>
            <a:ext cx="654050" cy="244475"/>
          </a:xfrm>
          <a:prstGeom prst="rect">
            <a:avLst/>
          </a:prstGeom>
          <a:noFill/>
          <a:ln w="9525">
            <a:noFill/>
            <a:miter lim="800000"/>
            <a:headEnd/>
            <a:tailEnd/>
          </a:ln>
        </p:spPr>
        <p:txBody>
          <a:bodyPr wrap="none" lIns="0" tIns="0" rIns="0" bIns="0">
            <a:prstTxWarp prst="textNoShape">
              <a:avLst/>
            </a:prstTxWarp>
            <a:spAutoFit/>
          </a:bodyPr>
          <a:lstStyle/>
          <a:p>
            <a:r>
              <a:rPr kumimoji="0" lang="en-US" sz="1600" b="0">
                <a:solidFill>
                  <a:srgbClr val="000000"/>
                </a:solidFill>
                <a:latin typeface="Times New Roman" pitchFamily="18" charset="0"/>
                <a:cs typeface="Times New Roman" pitchFamily="18" charset="0"/>
              </a:rPr>
              <a:t>Norway</a:t>
            </a:r>
            <a:endParaRPr kumimoji="0" lang="en-US" sz="1600" b="0">
              <a:solidFill>
                <a:schemeClr val="tx1"/>
              </a:solidFill>
              <a:latin typeface="Times New Roman" pitchFamily="18" charset="0"/>
              <a:cs typeface="Times New Roman" pitchFamily="18" charset="0"/>
            </a:endParaRPr>
          </a:p>
        </p:txBody>
      </p:sp>
      <p:sp>
        <p:nvSpPr>
          <p:cNvPr id="151" name="Rectangle 1098"/>
          <p:cNvSpPr>
            <a:spLocks noChangeArrowheads="1"/>
          </p:cNvSpPr>
          <p:nvPr/>
        </p:nvSpPr>
        <p:spPr bwMode="auto">
          <a:xfrm>
            <a:off x="6292850" y="3936747"/>
            <a:ext cx="594715" cy="246221"/>
          </a:xfrm>
          <a:prstGeom prst="rect">
            <a:avLst/>
          </a:prstGeom>
          <a:noFill/>
          <a:ln w="9525">
            <a:noFill/>
            <a:miter lim="800000"/>
            <a:headEnd/>
            <a:tailEnd/>
          </a:ln>
        </p:spPr>
        <p:txBody>
          <a:bodyPr wrap="none" lIns="0" tIns="0" rIns="0" bIns="0">
            <a:prstTxWarp prst="textNoShape">
              <a:avLst/>
            </a:prstTxWarp>
            <a:spAutoFit/>
          </a:bodyPr>
          <a:lstStyle/>
          <a:p>
            <a:r>
              <a:rPr kumimoji="0" lang="en-US" sz="1600" b="0" dirty="0" smtClean="0">
                <a:solidFill>
                  <a:srgbClr val="000000"/>
                </a:solidFill>
                <a:latin typeface="Times New Roman" pitchFamily="18" charset="0"/>
                <a:cs typeface="Times New Roman" pitchFamily="18" charset="0"/>
              </a:rPr>
              <a:t>Liberia</a:t>
            </a:r>
            <a:endParaRPr kumimoji="0" lang="en-US" sz="1600" b="0" dirty="0">
              <a:solidFill>
                <a:schemeClr val="tx1"/>
              </a:solidFill>
              <a:latin typeface="Times New Roman" pitchFamily="18" charset="0"/>
              <a:cs typeface="Times New Roman" pitchFamily="18" charset="0"/>
            </a:endParaRPr>
          </a:p>
        </p:txBody>
      </p:sp>
      <p:sp>
        <p:nvSpPr>
          <p:cNvPr id="152" name="Rectangle 1099"/>
          <p:cNvSpPr>
            <a:spLocks noChangeArrowheads="1"/>
          </p:cNvSpPr>
          <p:nvPr/>
        </p:nvSpPr>
        <p:spPr bwMode="auto">
          <a:xfrm>
            <a:off x="6292850" y="3692272"/>
            <a:ext cx="658322" cy="246221"/>
          </a:xfrm>
          <a:prstGeom prst="rect">
            <a:avLst/>
          </a:prstGeom>
          <a:noFill/>
          <a:ln w="9525">
            <a:noFill/>
            <a:miter lim="800000"/>
            <a:headEnd/>
            <a:tailEnd/>
          </a:ln>
        </p:spPr>
        <p:txBody>
          <a:bodyPr wrap="none" lIns="0" tIns="0" rIns="0" bIns="0">
            <a:prstTxWarp prst="textNoShape">
              <a:avLst/>
            </a:prstTxWarp>
            <a:spAutoFit/>
          </a:bodyPr>
          <a:lstStyle/>
          <a:p>
            <a:r>
              <a:rPr kumimoji="0" lang="en-US" sz="1600" b="0" dirty="0" smtClean="0">
                <a:solidFill>
                  <a:srgbClr val="000000"/>
                </a:solidFill>
                <a:latin typeface="Times New Roman" pitchFamily="18" charset="0"/>
                <a:cs typeface="Times New Roman" pitchFamily="18" charset="0"/>
              </a:rPr>
              <a:t>Georgia</a:t>
            </a:r>
            <a:endParaRPr kumimoji="0" lang="en-US" sz="1600" b="0"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420889516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Gwartney PPT 2011">
      <a:dk1>
        <a:sysClr val="windowText" lastClr="000000"/>
      </a:dk1>
      <a:lt1>
        <a:sysClr val="window" lastClr="FFFFFF"/>
      </a:lt1>
      <a:dk2>
        <a:srgbClr val="59564B"/>
      </a:dk2>
      <a:lt2>
        <a:srgbClr val="DFDAC7"/>
      </a:lt2>
      <a:accent1>
        <a:srgbClr val="990000"/>
      </a:accent1>
      <a:accent2>
        <a:srgbClr val="EFAB16"/>
      </a:accent2>
      <a:accent3>
        <a:srgbClr val="78AC35"/>
      </a:accent3>
      <a:accent4>
        <a:srgbClr val="35ACA2"/>
      </a:accent4>
      <a:accent5>
        <a:srgbClr val="4083CF"/>
      </a:accent5>
      <a:accent6>
        <a:srgbClr val="0D335E"/>
      </a:accent6>
      <a:hlink>
        <a:srgbClr val="FFFFFF"/>
      </a:hlink>
      <a:folHlink>
        <a:srgbClr val="FFFF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21257</TotalTime>
  <Words>2813</Words>
  <Application>Microsoft Office PowerPoint</Application>
  <PresentationFormat>On-screen Show (4:3)</PresentationFormat>
  <Paragraphs>610</Paragraphs>
  <Slides>54</Slides>
  <Notes>0</Notes>
  <HiddenSlides>0</HiddenSlides>
  <MMClips>0</MMClips>
  <ScaleCrop>false</ScaleCrop>
  <HeadingPairs>
    <vt:vector size="4" baseType="variant">
      <vt:variant>
        <vt:lpstr>Theme</vt:lpstr>
      </vt:variant>
      <vt:variant>
        <vt:i4>1</vt:i4>
      </vt:variant>
      <vt:variant>
        <vt:lpstr>Slide Titles</vt:lpstr>
      </vt:variant>
      <vt:variant>
        <vt:i4>54</vt:i4>
      </vt:variant>
    </vt:vector>
  </HeadingPairs>
  <TitlesOfParts>
    <vt:vector size="55" baseType="lpstr">
      <vt:lpstr>Office Theme</vt:lpstr>
      <vt:lpstr>Institutions, Policies, &amp; Cross-Country Differences in Income and Growth</vt:lpstr>
      <vt:lpstr>How Large are  Income Differences  Across Countries?</vt:lpstr>
      <vt:lpstr>Measuring Cross-Country  Differences in Income</vt:lpstr>
      <vt:lpstr>Measuring Cross-Country  Differences in Income</vt:lpstr>
      <vt:lpstr>Cross-Country Differences in Income</vt:lpstr>
      <vt:lpstr>Cross-Country Differences in Income</vt:lpstr>
      <vt:lpstr>How Do Growth Rates  Vary Across Countries?</vt:lpstr>
      <vt:lpstr>Cross-Country Differences in Growth</vt:lpstr>
      <vt:lpstr>Economic Growth:  1990-2009</vt:lpstr>
      <vt:lpstr>Economic Freedom  as a Measure of  Sound Institutions</vt:lpstr>
      <vt:lpstr>PowerPoint Presentation</vt:lpstr>
      <vt:lpstr>Measuring Economic Freedom</vt:lpstr>
      <vt:lpstr>Measuring Economic Freedom</vt:lpstr>
      <vt:lpstr>The Most and Least Free  Economies of the World</vt:lpstr>
      <vt:lpstr>EFW Ratings:  1990-2009</vt:lpstr>
      <vt:lpstr>Questions for Thought: </vt:lpstr>
      <vt:lpstr>Questions for Thought: </vt:lpstr>
      <vt:lpstr>Institutions, Policies,  and Economic Performance</vt:lpstr>
      <vt:lpstr>Economic Freedom and Performance</vt:lpstr>
      <vt:lpstr>Economic Freedom and Income</vt:lpstr>
      <vt:lpstr>Economic Freedom and Growth</vt:lpstr>
      <vt:lpstr>Economic Freedom and Poverty</vt:lpstr>
      <vt:lpstr>The Importance of Economic Growth</vt:lpstr>
      <vt:lpstr>The Importance of Economic Growth</vt:lpstr>
      <vt:lpstr>Economic Freedom – A Summary</vt:lpstr>
      <vt:lpstr>Is Institutional  Change Possible?</vt:lpstr>
      <vt:lpstr>PowerPoint Presentation</vt:lpstr>
      <vt:lpstr>The Influence of History</vt:lpstr>
      <vt:lpstr>Three Factors That Now Make  Institutional Change More Possible</vt:lpstr>
      <vt:lpstr>Recent Institutional Change  and Economic Performance</vt:lpstr>
      <vt:lpstr>Major Reformers During the 1960s</vt:lpstr>
      <vt:lpstr>Major Reformers During the 1970s</vt:lpstr>
      <vt:lpstr>The Reformers of the 1980s</vt:lpstr>
      <vt:lpstr>Major Reformers of the Early 1990s</vt:lpstr>
      <vt:lpstr>The Reformers of the 1990s</vt:lpstr>
      <vt:lpstr>Countries That Regressed</vt:lpstr>
      <vt:lpstr>The Declining Economic Freedom of the United States</vt:lpstr>
      <vt:lpstr>The Economic Freedom  of the United States</vt:lpstr>
      <vt:lpstr>The Economic Freedom  of the United States</vt:lpstr>
      <vt:lpstr>Rich and Poor  Nations Revisited</vt:lpstr>
      <vt:lpstr>Rich and Poor Nations Revisited</vt:lpstr>
      <vt:lpstr>Rich and Poor Nations Revisited</vt:lpstr>
      <vt:lpstr>Economic Rules and  Political Decision Making</vt:lpstr>
      <vt:lpstr>Politics and Sound Institutions</vt:lpstr>
      <vt:lpstr>Politics and Sound Institutions</vt:lpstr>
      <vt:lpstr>Politics and Economics</vt:lpstr>
      <vt:lpstr>Questions for Thought: </vt:lpstr>
      <vt:lpstr>Questions for Thought: </vt:lpstr>
      <vt:lpstr>Questions for Thought: </vt:lpstr>
      <vt:lpstr>Questions for Thought: </vt:lpstr>
      <vt:lpstr>Addendum to Chapter 17:     Economic Freedom </vt:lpstr>
      <vt:lpstr>Economic Freedom of the World: 2009</vt:lpstr>
      <vt:lpstr>PowerPoint Presentation</vt:lpstr>
      <vt:lpstr>PowerPoint Presentation</vt:lpstr>
    </vt:vector>
  </TitlesOfParts>
  <Company>University Of Tampa</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17</dc:title>
  <dc:subject>Money and the Banking System</dc:subject>
  <dc:creator>Dr. Chuck D. Skipton</dc:creator>
  <cp:keywords>Institutions, Policies, &amp; Cross-Country Differences in Income and Growth</cp:keywords>
  <cp:lastModifiedBy>Todd Myers</cp:lastModifiedBy>
  <cp:revision>871</cp:revision>
  <cp:lastPrinted>2011-12-29T00:01:54Z</cp:lastPrinted>
  <dcterms:created xsi:type="dcterms:W3CDTF">2011-12-23T16:39:02Z</dcterms:created>
  <dcterms:modified xsi:type="dcterms:W3CDTF">2012-08-20T18:56:44Z</dcterms:modified>
</cp:coreProperties>
</file>