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2"/>
  </p:notesMasterIdLst>
  <p:handoutMasterIdLst>
    <p:handoutMasterId r:id="rId43"/>
  </p:handoutMasterIdLst>
  <p:sldIdLst>
    <p:sldId id="259" r:id="rId2"/>
    <p:sldId id="260" r:id="rId3"/>
    <p:sldId id="795" r:id="rId4"/>
    <p:sldId id="797" r:id="rId5"/>
    <p:sldId id="786" r:id="rId6"/>
    <p:sldId id="787" r:id="rId7"/>
    <p:sldId id="796" r:id="rId8"/>
    <p:sldId id="789" r:id="rId9"/>
    <p:sldId id="798" r:id="rId10"/>
    <p:sldId id="788" r:id="rId11"/>
    <p:sldId id="792" r:id="rId12"/>
    <p:sldId id="799" r:id="rId13"/>
    <p:sldId id="794" r:id="rId14"/>
    <p:sldId id="785" r:id="rId15"/>
    <p:sldId id="800" r:id="rId16"/>
    <p:sldId id="801" r:id="rId17"/>
    <p:sldId id="802" r:id="rId18"/>
    <p:sldId id="803" r:id="rId19"/>
    <p:sldId id="804" r:id="rId20"/>
    <p:sldId id="805" r:id="rId21"/>
    <p:sldId id="806" r:id="rId22"/>
    <p:sldId id="808" r:id="rId23"/>
    <p:sldId id="807" r:id="rId24"/>
    <p:sldId id="747" r:id="rId25"/>
    <p:sldId id="705" r:id="rId26"/>
    <p:sldId id="460" r:id="rId27"/>
    <p:sldId id="810" r:id="rId28"/>
    <p:sldId id="809" r:id="rId29"/>
    <p:sldId id="811" r:id="rId30"/>
    <p:sldId id="812" r:id="rId31"/>
    <p:sldId id="813" r:id="rId32"/>
    <p:sldId id="745" r:id="rId33"/>
    <p:sldId id="814" r:id="rId34"/>
    <p:sldId id="704" r:id="rId35"/>
    <p:sldId id="791" r:id="rId36"/>
    <p:sldId id="780" r:id="rId37"/>
    <p:sldId id="781" r:id="rId38"/>
    <p:sldId id="782" r:id="rId39"/>
    <p:sldId id="815" r:id="rId40"/>
    <p:sldId id="279"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33E3AB0-2AD7-41C3-9996-3FAD3F2A5BF4}">
          <p14:sldIdLst>
            <p14:sldId id="259"/>
            <p14:sldId id="260"/>
            <p14:sldId id="795"/>
            <p14:sldId id="797"/>
            <p14:sldId id="786"/>
            <p14:sldId id="787"/>
            <p14:sldId id="796"/>
            <p14:sldId id="789"/>
            <p14:sldId id="798"/>
            <p14:sldId id="788"/>
            <p14:sldId id="792"/>
            <p14:sldId id="799"/>
            <p14:sldId id="794"/>
            <p14:sldId id="785"/>
            <p14:sldId id="800"/>
            <p14:sldId id="801"/>
            <p14:sldId id="802"/>
            <p14:sldId id="803"/>
            <p14:sldId id="804"/>
            <p14:sldId id="805"/>
            <p14:sldId id="806"/>
            <p14:sldId id="808"/>
            <p14:sldId id="807"/>
            <p14:sldId id="747"/>
            <p14:sldId id="705"/>
            <p14:sldId id="460"/>
            <p14:sldId id="810"/>
            <p14:sldId id="809"/>
            <p14:sldId id="811"/>
            <p14:sldId id="812"/>
            <p14:sldId id="813"/>
            <p14:sldId id="745"/>
            <p14:sldId id="814"/>
            <p14:sldId id="704"/>
            <p14:sldId id="791"/>
            <p14:sldId id="780"/>
            <p14:sldId id="781"/>
            <p14:sldId id="782"/>
            <p14:sldId id="815"/>
            <p14:sldId id="27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CC"/>
    <a:srgbClr val="FDFAE9"/>
    <a:srgbClr val="F0E9D0"/>
    <a:srgbClr val="EEEDD2"/>
    <a:srgbClr val="FAF3C6"/>
    <a:srgbClr val="FFDD71"/>
    <a:srgbClr val="88F495"/>
    <a:srgbClr val="D2BD88"/>
    <a:srgbClr val="527FC2"/>
    <a:srgbClr val="6996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56" autoAdjust="0"/>
    <p:restoredTop sz="94673" autoAdjust="0"/>
  </p:normalViewPr>
  <p:slideViewPr>
    <p:cSldViewPr snapToGrid="0" snapToObjects="1">
      <p:cViewPr varScale="1">
        <p:scale>
          <a:sx n="108" d="100"/>
          <a:sy n="108" d="100"/>
        </p:scale>
        <p:origin x="-984" y="-78"/>
      </p:cViewPr>
      <p:guideLst>
        <p:guide orient="horz" pos="840"/>
        <p:guide pos="570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9" d="100"/>
        <a:sy n="79" d="100"/>
      </p:scale>
      <p:origin x="0" y="894"/>
    </p:cViewPr>
  </p:sorterViewPr>
  <p:notesViewPr>
    <p:cSldViewPr snapToGrid="0" snapToObjects="1">
      <p:cViewPr varScale="1">
        <p:scale>
          <a:sx n="101" d="100"/>
          <a:sy n="101" d="100"/>
        </p:scale>
        <p:origin x="-351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C59276-451D-43C9-813E-64E3A18F4843}" type="datetimeFigureOut">
              <a:rPr lang="en-US" smtClean="0"/>
              <a:pPr/>
              <a:t>08/20/2012</a:t>
            </a:fld>
            <a:endParaRPr lang="en-US"/>
          </a:p>
        </p:txBody>
      </p:sp>
      <p:sp>
        <p:nvSpPr>
          <p:cNvPr id="4" name="Footer Placeholder 3"/>
          <p:cNvSpPr>
            <a:spLocks noGrp="1"/>
          </p:cNvSpPr>
          <p:nvPr>
            <p:ph type="ftr" sz="quarter" idx="2"/>
          </p:nvPr>
        </p:nvSpPr>
        <p:spPr>
          <a:xfrm>
            <a:off x="0" y="8685213"/>
            <a:ext cx="5420412" cy="457200"/>
          </a:xfrm>
          <a:prstGeom prst="rect">
            <a:avLst/>
          </a:prstGeom>
        </p:spPr>
        <p:txBody>
          <a:bodyPr vert="horz" lIns="91440" tIns="45720" rIns="91440" bIns="45720" rtlCol="0" anchor="b"/>
          <a:lstStyle>
            <a:lvl1pPr algn="l">
              <a:defRPr sz="1200"/>
            </a:lvl1pPr>
          </a:lstStyle>
          <a:p>
            <a:pPr>
              <a:defRPr/>
            </a:pPr>
            <a:r>
              <a:rPr lang="en-US" dirty="0" smtClean="0">
                <a:latin typeface="Times New Roman" pitchFamily="18" charset="0"/>
                <a:cs typeface="Times New Roman" pitchFamily="18" charset="0"/>
              </a:rPr>
              <a:t>Slides from “</a:t>
            </a:r>
            <a:r>
              <a:rPr lang="en-US" dirty="0">
                <a:latin typeface="Times New Roman" pitchFamily="18" charset="0"/>
                <a:cs typeface="Times New Roman" pitchFamily="18" charset="0"/>
              </a:rPr>
              <a:t>Private and Public Choice 14th ed.”</a:t>
            </a:r>
          </a:p>
          <a:p>
            <a:pPr>
              <a:defRPr/>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James </a:t>
            </a:r>
            <a:r>
              <a:rPr lang="en-US" dirty="0" err="1">
                <a:latin typeface="Times New Roman" pitchFamily="18" charset="0"/>
                <a:cs typeface="Times New Roman" pitchFamily="18" charset="0"/>
              </a:rPr>
              <a:t>Gwartney</a:t>
            </a:r>
            <a:r>
              <a:rPr lang="en-US" dirty="0">
                <a:latin typeface="Times New Roman" pitchFamily="18" charset="0"/>
                <a:cs typeface="Times New Roman" pitchFamily="18" charset="0"/>
              </a:rPr>
              <a:t>, Richard Stroup, Russell </a:t>
            </a:r>
            <a:r>
              <a:rPr lang="en-US" dirty="0" err="1">
                <a:latin typeface="Times New Roman" pitchFamily="18" charset="0"/>
                <a:cs typeface="Times New Roman" pitchFamily="18" charset="0"/>
              </a:rPr>
              <a:t>Sobel</a:t>
            </a:r>
            <a:r>
              <a:rPr lang="en-US" dirty="0">
                <a:latin typeface="Times New Roman" pitchFamily="18" charset="0"/>
                <a:cs typeface="Times New Roman" pitchFamily="18" charset="0"/>
              </a:rPr>
              <a:t>, &amp; David </a:t>
            </a:r>
            <a:r>
              <a:rPr lang="en-US" dirty="0" smtClean="0">
                <a:latin typeface="Times New Roman" pitchFamily="18" charset="0"/>
                <a:cs typeface="Times New Roman" pitchFamily="18" charset="0"/>
              </a:rPr>
              <a:t>Macpherson</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3"/>
          </p:nvPr>
        </p:nvSpPr>
        <p:spPr>
          <a:xfrm>
            <a:off x="5712643" y="8685213"/>
            <a:ext cx="1143770" cy="457200"/>
          </a:xfrm>
          <a:prstGeom prst="rect">
            <a:avLst/>
          </a:prstGeom>
        </p:spPr>
        <p:txBody>
          <a:bodyPr vert="horz" lIns="91440" tIns="45720" rIns="91440" bIns="45720" rtlCol="0" anchor="b"/>
          <a:lstStyle>
            <a:lvl1pPr algn="r">
              <a:defRPr sz="1200"/>
            </a:lvl1pPr>
          </a:lstStyle>
          <a:p>
            <a:fld id="{55368962-1D3C-40FF-9F8C-4139F6810C10}" type="slidenum">
              <a:rPr lang="en-US" smtClean="0"/>
              <a:pPr/>
              <a:t>‹#›</a:t>
            </a:fld>
            <a:endParaRPr lang="en-US"/>
          </a:p>
        </p:txBody>
      </p:sp>
      <p:sp>
        <p:nvSpPr>
          <p:cNvPr id="6" name="Rectangle 5"/>
          <p:cNvSpPr/>
          <p:nvPr/>
        </p:nvSpPr>
        <p:spPr>
          <a:xfrm>
            <a:off x="103695" y="8478431"/>
            <a:ext cx="6655324" cy="200055"/>
          </a:xfrm>
          <a:prstGeom prst="rect">
            <a:avLst/>
          </a:prstGeom>
        </p:spPr>
        <p:txBody>
          <a:bodyPr wrap="square">
            <a:spAutoFit/>
          </a:bodyPr>
          <a:lstStyle/>
          <a:p>
            <a:pPr algn="ctr">
              <a:defRPr/>
            </a:pPr>
            <a:r>
              <a:rPr kumimoji="0" lang="en-US" sz="700" b="1" i="1" dirty="0" smtClean="0">
                <a:solidFill>
                  <a:schemeClr val="tx1"/>
                </a:solidFill>
                <a:latin typeface="Times New Roman" pitchFamily="-110" charset="0"/>
              </a:rPr>
              <a:t>Copyright ©2012 </a:t>
            </a:r>
            <a:r>
              <a:rPr kumimoji="0" lang="en-US" sz="700" b="1" i="1" dirty="0" err="1" smtClean="0">
                <a:solidFill>
                  <a:schemeClr val="tx1"/>
                </a:solidFill>
                <a:latin typeface="Times New Roman" pitchFamily="-110" charset="0"/>
              </a:rPr>
              <a:t>Cengage</a:t>
            </a:r>
            <a:r>
              <a:rPr kumimoji="0" lang="en-US" sz="700" b="1" i="1" dirty="0" smtClean="0">
                <a:solidFill>
                  <a:schemeClr val="tx1"/>
                </a:solidFill>
                <a:latin typeface="Times New Roman" pitchFamily="-110" charset="0"/>
              </a:rPr>
              <a:t> Learning. All rights reserved. May not be scanned, copied or duplicated, or posted to a publicly accessible web site, in whole or in part.</a:t>
            </a:r>
            <a:endParaRPr kumimoji="0" lang="en-US" sz="700" b="1" i="1" dirty="0">
              <a:solidFill>
                <a:schemeClr val="tx1"/>
              </a:solidFill>
              <a:latin typeface="Times New Roman" pitchFamily="-110" charset="0"/>
            </a:endParaRPr>
          </a:p>
        </p:txBody>
      </p:sp>
    </p:spTree>
    <p:extLst>
      <p:ext uri="{BB962C8B-B14F-4D97-AF65-F5344CB8AC3E}">
        <p14:creationId xmlns:p14="http://schemas.microsoft.com/office/powerpoint/2010/main" val="1680146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CD4C36-653B-48C7-AF84-E47CA5954DE3}" type="datetimeFigureOut">
              <a:rPr lang="en-US" smtClean="0"/>
              <a:pPr/>
              <a:t>08/20/2012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685213"/>
            <a:ext cx="5250731" cy="457200"/>
          </a:xfrm>
          <a:prstGeom prst="rect">
            <a:avLst/>
          </a:prstGeom>
        </p:spPr>
        <p:txBody>
          <a:bodyPr vert="horz" lIns="91440" tIns="45720" rIns="91440" bIns="45720" rtlCol="0" anchor="b"/>
          <a:lstStyle>
            <a:lvl1pPr algn="l">
              <a:defRPr sz="1000"/>
            </a:lvl1pPr>
          </a:lstStyle>
          <a:p>
            <a:pPr>
              <a:defRPr/>
            </a:pPr>
            <a:r>
              <a:rPr lang="en-US" dirty="0" smtClean="0">
                <a:latin typeface="Times New Roman" pitchFamily="18" charset="0"/>
                <a:cs typeface="Times New Roman" pitchFamily="18" charset="0"/>
              </a:rPr>
              <a:t>Notes for:   “Private and Public Choice 14th ed.”</a:t>
            </a:r>
          </a:p>
          <a:p>
            <a:pPr>
              <a:defRPr/>
            </a:pPr>
            <a:r>
              <a:rPr lang="en-US" sz="900" dirty="0" smtClean="0">
                <a:latin typeface="Times New Roman" pitchFamily="18" charset="0"/>
                <a:cs typeface="Times New Roman" pitchFamily="18" charset="0"/>
              </a:rPr>
              <a:t>                       James </a:t>
            </a:r>
            <a:r>
              <a:rPr lang="en-US" sz="900" dirty="0" err="1" smtClean="0">
                <a:latin typeface="Times New Roman" pitchFamily="18" charset="0"/>
                <a:cs typeface="Times New Roman" pitchFamily="18" charset="0"/>
              </a:rPr>
              <a:t>Gwartney</a:t>
            </a:r>
            <a:r>
              <a:rPr lang="en-US" sz="900" dirty="0" smtClean="0">
                <a:latin typeface="Times New Roman" pitchFamily="18" charset="0"/>
                <a:cs typeface="Times New Roman" pitchFamily="18" charset="0"/>
              </a:rPr>
              <a:t>, Richard Stroup, Russell </a:t>
            </a:r>
            <a:r>
              <a:rPr lang="en-US" sz="900" dirty="0" err="1" smtClean="0">
                <a:latin typeface="Times New Roman" pitchFamily="18" charset="0"/>
                <a:cs typeface="Times New Roman" pitchFamily="18" charset="0"/>
              </a:rPr>
              <a:t>Sobel</a:t>
            </a:r>
            <a:r>
              <a:rPr lang="en-US" sz="900" dirty="0" smtClean="0">
                <a:latin typeface="Times New Roman" pitchFamily="18" charset="0"/>
                <a:cs typeface="Times New Roman" pitchFamily="18" charset="0"/>
              </a:rPr>
              <a:t>, &amp; David Macpherson</a:t>
            </a:r>
            <a:endParaRPr lang="en-US" sz="900" dirty="0">
              <a:latin typeface="Times New Roman" pitchFamily="18" charset="0"/>
              <a:cs typeface="Times New Roman" pitchFamily="18" charset="0"/>
            </a:endParaRPr>
          </a:p>
        </p:txBody>
      </p:sp>
      <p:sp>
        <p:nvSpPr>
          <p:cNvPr id="7" name="Slide Number Placeholder 6"/>
          <p:cNvSpPr>
            <a:spLocks noGrp="1"/>
          </p:cNvSpPr>
          <p:nvPr>
            <p:ph type="sldNum" sz="quarter" idx="5"/>
          </p:nvPr>
        </p:nvSpPr>
        <p:spPr>
          <a:xfrm>
            <a:off x="5714999" y="8685213"/>
            <a:ext cx="1141413" cy="457200"/>
          </a:xfrm>
          <a:prstGeom prst="rect">
            <a:avLst/>
          </a:prstGeom>
        </p:spPr>
        <p:txBody>
          <a:bodyPr vert="horz" lIns="91440" tIns="45720" rIns="91440" bIns="45720" rtlCol="0" anchor="b"/>
          <a:lstStyle>
            <a:lvl1pPr algn="r">
              <a:defRPr sz="1200"/>
            </a:lvl1pPr>
          </a:lstStyle>
          <a:p>
            <a:fld id="{807D8D62-E453-4738-A912-78A33588ECDD}" type="slidenum">
              <a:rPr lang="en-US" smtClean="0"/>
              <a:pPr/>
              <a:t>‹#›</a:t>
            </a:fld>
            <a:endParaRPr lang="en-US"/>
          </a:p>
        </p:txBody>
      </p:sp>
      <p:sp>
        <p:nvSpPr>
          <p:cNvPr id="8" name="Rectangle 7"/>
          <p:cNvSpPr/>
          <p:nvPr/>
        </p:nvSpPr>
        <p:spPr>
          <a:xfrm>
            <a:off x="103695" y="8572701"/>
            <a:ext cx="6655324" cy="200055"/>
          </a:xfrm>
          <a:prstGeom prst="rect">
            <a:avLst/>
          </a:prstGeom>
        </p:spPr>
        <p:txBody>
          <a:bodyPr wrap="square">
            <a:spAutoFit/>
          </a:bodyPr>
          <a:lstStyle/>
          <a:p>
            <a:pPr algn="ctr">
              <a:defRPr/>
            </a:pPr>
            <a:r>
              <a:rPr kumimoji="0" lang="en-US" sz="700" b="1" i="1" dirty="0" smtClean="0">
                <a:solidFill>
                  <a:schemeClr val="tx1"/>
                </a:solidFill>
                <a:latin typeface="Times New Roman" pitchFamily="-110" charset="0"/>
              </a:rPr>
              <a:t>Copyright ©2012 </a:t>
            </a:r>
            <a:r>
              <a:rPr kumimoji="0" lang="en-US" sz="700" b="1" i="1" dirty="0" err="1" smtClean="0">
                <a:solidFill>
                  <a:schemeClr val="tx1"/>
                </a:solidFill>
                <a:latin typeface="Times New Roman" pitchFamily="-110" charset="0"/>
              </a:rPr>
              <a:t>Cengage</a:t>
            </a:r>
            <a:r>
              <a:rPr kumimoji="0" lang="en-US" sz="700" b="1" i="1" dirty="0" smtClean="0">
                <a:solidFill>
                  <a:schemeClr val="tx1"/>
                </a:solidFill>
                <a:latin typeface="Times New Roman" pitchFamily="-110" charset="0"/>
              </a:rPr>
              <a:t> Learning. All rights reserved. May not be scanned, copied or duplicated, or posted to a publicly accessible web site, in whole or in part.</a:t>
            </a:r>
            <a:endParaRPr kumimoji="0" lang="en-US" sz="700" b="1" i="1" dirty="0">
              <a:solidFill>
                <a:schemeClr val="tx1"/>
              </a:solidFill>
              <a:latin typeface="Times New Roman" pitchFamily="-110" charset="0"/>
            </a:endParaRPr>
          </a:p>
        </p:txBody>
      </p:sp>
    </p:spTree>
    <p:extLst>
      <p:ext uri="{BB962C8B-B14F-4D97-AF65-F5344CB8AC3E}">
        <p14:creationId xmlns:p14="http://schemas.microsoft.com/office/powerpoint/2010/main" val="45374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15764" y="1640590"/>
            <a:ext cx="1392701" cy="1524642"/>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userDrawn="1"/>
        </p:nvSpPr>
        <p:spPr>
          <a:xfrm>
            <a:off x="252982" y="1682794"/>
            <a:ext cx="1000595" cy="646331"/>
          </a:xfrm>
          <a:prstGeom prst="rect">
            <a:avLst/>
          </a:prstGeom>
          <a:noFill/>
        </p:spPr>
        <p:txBody>
          <a:bodyPr wrap="none" rtlCol="0">
            <a:spAutoFit/>
          </a:bodyPr>
          <a:lstStyle/>
          <a:p>
            <a:pPr algn="ctr">
              <a:spcBef>
                <a:spcPts val="0"/>
              </a:spcBef>
            </a:pPr>
            <a:r>
              <a:rPr lang="en-US" sz="3600" b="0" i="1" dirty="0" smtClean="0">
                <a:solidFill>
                  <a:schemeClr val="bg1"/>
                </a:solidFill>
                <a:latin typeface="Times New Roman" pitchFamily="18" charset="0"/>
                <a:cs typeface="Times New Roman" pitchFamily="18" charset="0"/>
              </a:rPr>
              <a:t>14</a:t>
            </a:r>
            <a:r>
              <a:rPr lang="en-US" sz="3600" b="0" i="1" baseline="30000" dirty="0" smtClean="0">
                <a:solidFill>
                  <a:schemeClr val="bg1"/>
                </a:solidFill>
                <a:latin typeface="Times New Roman" pitchFamily="18" charset="0"/>
                <a:cs typeface="Times New Roman" pitchFamily="18" charset="0"/>
              </a:rPr>
              <a:t>th</a:t>
            </a:r>
            <a:r>
              <a:rPr lang="en-US" sz="3600" b="0" i="1" dirty="0" smtClean="0">
                <a:solidFill>
                  <a:schemeClr val="bg1"/>
                </a:solidFill>
                <a:latin typeface="Times New Roman" pitchFamily="18" charset="0"/>
                <a:cs typeface="Times New Roman" pitchFamily="18" charset="0"/>
              </a:rPr>
              <a:t> </a:t>
            </a:r>
          </a:p>
        </p:txBody>
      </p:sp>
      <p:sp>
        <p:nvSpPr>
          <p:cNvPr id="17" name="TextBox 16"/>
          <p:cNvSpPr txBox="1"/>
          <p:nvPr userDrawn="1"/>
        </p:nvSpPr>
        <p:spPr>
          <a:xfrm>
            <a:off x="182961" y="2151724"/>
            <a:ext cx="1037463" cy="461665"/>
          </a:xfrm>
          <a:prstGeom prst="rect">
            <a:avLst/>
          </a:prstGeom>
          <a:noFill/>
        </p:spPr>
        <p:txBody>
          <a:bodyPr wrap="none" rtlCol="0">
            <a:spAutoFit/>
          </a:bodyPr>
          <a:lstStyle/>
          <a:p>
            <a:pPr algn="ctr">
              <a:spcBef>
                <a:spcPts val="0"/>
              </a:spcBef>
            </a:pPr>
            <a:r>
              <a:rPr lang="en-US" sz="2300" i="1" dirty="0" smtClean="0">
                <a:solidFill>
                  <a:schemeClr val="bg1"/>
                </a:solidFill>
                <a:latin typeface="Times New Roman" pitchFamily="18" charset="0"/>
                <a:cs typeface="Times New Roman" pitchFamily="18" charset="0"/>
              </a:rPr>
              <a:t>edition</a:t>
            </a:r>
            <a:endParaRPr lang="en-US" sz="2300" i="1" dirty="0">
              <a:solidFill>
                <a:schemeClr val="bg1"/>
              </a:solidFill>
              <a:latin typeface="Times New Roman" pitchFamily="18" charset="0"/>
              <a:cs typeface="Times New Roman" pitchFamily="18" charset="0"/>
            </a:endParaRPr>
          </a:p>
        </p:txBody>
      </p:sp>
      <p:cxnSp>
        <p:nvCxnSpPr>
          <p:cNvPr id="18" name="Straight Connector 17"/>
          <p:cNvCxnSpPr/>
          <p:nvPr userDrawn="1"/>
        </p:nvCxnSpPr>
        <p:spPr>
          <a:xfrm>
            <a:off x="239233" y="2564151"/>
            <a:ext cx="889410" cy="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userDrawn="1"/>
        </p:nvSpPr>
        <p:spPr>
          <a:xfrm>
            <a:off x="34383" y="2577454"/>
            <a:ext cx="1546707" cy="461665"/>
          </a:xfrm>
          <a:prstGeom prst="rect">
            <a:avLst/>
          </a:prstGeom>
          <a:noFill/>
        </p:spPr>
        <p:txBody>
          <a:bodyPr wrap="square" rtlCol="0">
            <a:spAutoFit/>
          </a:bodyPr>
          <a:lstStyle/>
          <a:p>
            <a:pPr algn="l">
              <a:spcBef>
                <a:spcPts val="0"/>
              </a:spcBef>
            </a:pPr>
            <a:r>
              <a:rPr lang="en-US" sz="1200" i="1" dirty="0" err="1" smtClean="0">
                <a:solidFill>
                  <a:schemeClr val="bg1"/>
                </a:solidFill>
                <a:latin typeface="Times New Roman" pitchFamily="18" charset="0"/>
                <a:cs typeface="Times New Roman" pitchFamily="18" charset="0"/>
              </a:rPr>
              <a:t>Gwartney</a:t>
            </a:r>
            <a:r>
              <a:rPr lang="en-US" sz="1200" i="1" dirty="0" smtClean="0">
                <a:solidFill>
                  <a:schemeClr val="bg1"/>
                </a:solidFill>
                <a:latin typeface="Times New Roman" pitchFamily="18" charset="0"/>
                <a:cs typeface="Times New Roman" pitchFamily="18" charset="0"/>
              </a:rPr>
              <a:t>-Stroup</a:t>
            </a:r>
          </a:p>
          <a:p>
            <a:pPr algn="l">
              <a:spcBef>
                <a:spcPts val="0"/>
              </a:spcBef>
            </a:pPr>
            <a:r>
              <a:rPr lang="en-US" sz="1200" i="1" dirty="0" err="1" smtClean="0">
                <a:solidFill>
                  <a:schemeClr val="bg1"/>
                </a:solidFill>
                <a:latin typeface="Times New Roman" pitchFamily="18" charset="0"/>
                <a:cs typeface="Times New Roman" pitchFamily="18" charset="0"/>
              </a:rPr>
              <a:t>Sobel</a:t>
            </a:r>
            <a:r>
              <a:rPr lang="en-US" sz="1200" i="1" dirty="0" smtClean="0">
                <a:solidFill>
                  <a:schemeClr val="bg1"/>
                </a:solidFill>
                <a:latin typeface="Times New Roman" pitchFamily="18" charset="0"/>
                <a:cs typeface="Times New Roman" pitchFamily="18" charset="0"/>
              </a:rPr>
              <a:t>-Macpherson</a:t>
            </a:r>
            <a:endParaRPr lang="en-US" sz="1200" i="1" dirty="0">
              <a:solidFill>
                <a:schemeClr val="bg1"/>
              </a:solidFill>
              <a:latin typeface="Times New Roman" pitchFamily="18" charset="0"/>
              <a:cs typeface="Times New Roman" pitchFamily="18" charset="0"/>
            </a:endParaRPr>
          </a:p>
        </p:txBody>
      </p:sp>
      <p:sp>
        <p:nvSpPr>
          <p:cNvPr id="20" name="Title Placeholder 1"/>
          <p:cNvSpPr>
            <a:spLocks noGrp="1"/>
          </p:cNvSpPr>
          <p:nvPr userDrawn="1">
            <p:ph type="title"/>
          </p:nvPr>
        </p:nvSpPr>
        <p:spPr>
          <a:xfrm>
            <a:off x="1406939" y="1923756"/>
            <a:ext cx="7565296" cy="1143000"/>
          </a:xfrm>
          <a:prstGeom prst="rect">
            <a:avLst/>
          </a:prstGeom>
        </p:spPr>
        <p:txBody>
          <a:bodyPr vert="horz" lIns="91440" tIns="45720" rIns="91440" bIns="45720" rtlCol="0" anchor="ctr">
            <a:normAutofit/>
          </a:bodyPr>
          <a:lstStyle>
            <a:lvl1pPr algn="l">
              <a:defRPr baseline="0"/>
            </a:lvl1pPr>
          </a:lstStyle>
          <a:p>
            <a:endParaRPr lang="en-US" dirty="0"/>
          </a:p>
        </p:txBody>
      </p:sp>
      <p:sp>
        <p:nvSpPr>
          <p:cNvPr id="21" name="Line 59"/>
          <p:cNvSpPr>
            <a:spLocks noChangeShapeType="1"/>
          </p:cNvSpPr>
          <p:nvPr userDrawn="1"/>
        </p:nvSpPr>
        <p:spPr bwMode="auto">
          <a:xfrm>
            <a:off x="1428435" y="3111882"/>
            <a:ext cx="7543800" cy="0"/>
          </a:xfrm>
          <a:prstGeom prst="line">
            <a:avLst/>
          </a:prstGeom>
          <a:noFill/>
          <a:ln w="28575">
            <a:solidFill>
              <a:schemeClr val="tx1">
                <a:lumMod val="50000"/>
                <a:lumOff val="50000"/>
              </a:schemeClr>
            </a:solidFill>
            <a:round/>
            <a:headEnd/>
            <a:tailEnd/>
          </a:ln>
        </p:spPr>
        <p:txBody>
          <a:bodyPr wrap="none" anchor="ctr">
            <a:prstTxWarp prst="textNoShape">
              <a:avLst/>
            </a:prstTxWarp>
          </a:bodyPr>
          <a:lstStyle/>
          <a:p>
            <a:pPr>
              <a:defRPr/>
            </a:pPr>
            <a:endParaRPr lang="en-US" sz="2000">
              <a:latin typeface="Times New Roman" pitchFamily="-110" charset="0"/>
            </a:endParaRPr>
          </a:p>
        </p:txBody>
      </p:sp>
      <p:sp>
        <p:nvSpPr>
          <p:cNvPr id="22" name="Text Box 60"/>
          <p:cNvSpPr txBox="1">
            <a:spLocks noChangeArrowheads="1"/>
          </p:cNvSpPr>
          <p:nvPr userDrawn="1"/>
        </p:nvSpPr>
        <p:spPr bwMode="auto">
          <a:xfrm>
            <a:off x="1477120" y="4855530"/>
            <a:ext cx="7476978" cy="584775"/>
          </a:xfrm>
          <a:prstGeom prst="rect">
            <a:avLst/>
          </a:prstGeom>
          <a:noFill/>
          <a:ln w="9525">
            <a:noFill/>
            <a:miter lim="800000"/>
            <a:headEnd/>
            <a:tailEnd/>
          </a:ln>
        </p:spPr>
        <p:txBody>
          <a:bodyPr wrap="square">
            <a:prstTxWarp prst="textNoShape">
              <a:avLst/>
            </a:prstTxWarp>
            <a:spAutoFit/>
          </a:bodyPr>
          <a:lstStyle/>
          <a:p>
            <a:pPr>
              <a:defRPr/>
            </a:pPr>
            <a:r>
              <a:rPr kumimoji="0" lang="en-US" sz="1600" b="0" dirty="0">
                <a:latin typeface="Times New Roman" pitchFamily="18" charset="0"/>
                <a:cs typeface="Times New Roman" pitchFamily="18" charset="0"/>
              </a:rPr>
              <a:t>To </a:t>
            </a:r>
            <a:r>
              <a:rPr kumimoji="0" lang="en-US" sz="1600" b="0" dirty="0" smtClean="0">
                <a:latin typeface="Times New Roman" pitchFamily="18" charset="0"/>
                <a:cs typeface="Times New Roman" pitchFamily="18" charset="0"/>
              </a:rPr>
              <a:t>Accompany: </a:t>
            </a:r>
            <a:r>
              <a:rPr kumimoji="0" lang="en-US" sz="1600" b="0" dirty="0">
                <a:latin typeface="Times New Roman" pitchFamily="18" charset="0"/>
                <a:cs typeface="Times New Roman" pitchFamily="18" charset="0"/>
              </a:rPr>
              <a:t>“</a:t>
            </a:r>
            <a:r>
              <a:rPr kumimoji="0" lang="en-US" sz="1600" b="1" i="1" dirty="0">
                <a:latin typeface="Times New Roman" pitchFamily="18" charset="0"/>
                <a:cs typeface="Times New Roman" pitchFamily="18" charset="0"/>
              </a:rPr>
              <a:t>Economics:  Private and Public </a:t>
            </a:r>
            <a:r>
              <a:rPr kumimoji="0" lang="en-US" sz="1600" b="1" i="1" dirty="0" smtClean="0">
                <a:latin typeface="Times New Roman" pitchFamily="18" charset="0"/>
                <a:cs typeface="Times New Roman" pitchFamily="18" charset="0"/>
              </a:rPr>
              <a:t>Choice, 14th </a:t>
            </a:r>
            <a:r>
              <a:rPr kumimoji="0" lang="en-US" sz="1600" b="1" i="1" dirty="0">
                <a:latin typeface="Times New Roman" pitchFamily="18" charset="0"/>
                <a:cs typeface="Times New Roman" pitchFamily="18" charset="0"/>
              </a:rPr>
              <a:t>ed.</a:t>
            </a:r>
            <a:r>
              <a:rPr kumimoji="0" lang="en-US" sz="1600" b="0" dirty="0">
                <a:latin typeface="Times New Roman" pitchFamily="18" charset="0"/>
                <a:cs typeface="Times New Roman" pitchFamily="18" charset="0"/>
              </a:rPr>
              <a:t>”</a:t>
            </a:r>
          </a:p>
          <a:p>
            <a:pPr>
              <a:defRPr/>
            </a:pPr>
            <a:r>
              <a:rPr kumimoji="0" lang="en-US" sz="1600" b="0" dirty="0" smtClean="0">
                <a:latin typeface="Times New Roman" pitchFamily="18" charset="0"/>
                <a:cs typeface="Times New Roman" pitchFamily="18" charset="0"/>
              </a:rPr>
              <a:t>                            James </a:t>
            </a:r>
            <a:r>
              <a:rPr kumimoji="0" lang="en-US" sz="1600" b="0" dirty="0" err="1">
                <a:latin typeface="Times New Roman" pitchFamily="18" charset="0"/>
                <a:cs typeface="Times New Roman" pitchFamily="18" charset="0"/>
              </a:rPr>
              <a:t>Gwartney</a:t>
            </a:r>
            <a:r>
              <a:rPr kumimoji="0" lang="en-US" sz="1600" b="0" dirty="0">
                <a:latin typeface="Times New Roman" pitchFamily="18" charset="0"/>
                <a:cs typeface="Times New Roman" pitchFamily="18" charset="0"/>
              </a:rPr>
              <a:t>, Richard Stroup, Russell </a:t>
            </a:r>
            <a:r>
              <a:rPr kumimoji="0" lang="en-US" sz="1600" b="0" dirty="0" err="1">
                <a:latin typeface="Times New Roman" pitchFamily="18" charset="0"/>
                <a:cs typeface="Times New Roman" pitchFamily="18" charset="0"/>
              </a:rPr>
              <a:t>Sobel</a:t>
            </a:r>
            <a:r>
              <a:rPr kumimoji="0" lang="en-US" sz="1600" b="0" dirty="0">
                <a:latin typeface="Times New Roman" pitchFamily="18" charset="0"/>
                <a:cs typeface="Times New Roman" pitchFamily="18" charset="0"/>
              </a:rPr>
              <a:t>, &amp; David Macpherson</a:t>
            </a:r>
          </a:p>
        </p:txBody>
      </p:sp>
      <p:sp>
        <p:nvSpPr>
          <p:cNvPr id="23" name="Text Box 61"/>
          <p:cNvSpPr txBox="1">
            <a:spLocks noChangeArrowheads="1"/>
          </p:cNvSpPr>
          <p:nvPr userDrawn="1"/>
        </p:nvSpPr>
        <p:spPr bwMode="auto">
          <a:xfrm>
            <a:off x="1487952" y="5454211"/>
            <a:ext cx="5976316" cy="338554"/>
          </a:xfrm>
          <a:prstGeom prst="rect">
            <a:avLst/>
          </a:prstGeom>
          <a:noFill/>
          <a:ln w="9525">
            <a:noFill/>
            <a:miter lim="800000"/>
            <a:headEnd/>
            <a:tailEnd/>
          </a:ln>
        </p:spPr>
        <p:txBody>
          <a:bodyPr wrap="none">
            <a:prstTxWarp prst="textNoShape">
              <a:avLst/>
            </a:prstTxWarp>
            <a:spAutoFit/>
          </a:bodyPr>
          <a:lstStyle/>
          <a:p>
            <a:pPr>
              <a:defRPr/>
            </a:pPr>
            <a:r>
              <a:rPr kumimoji="0" lang="en-US" sz="1600" b="0" dirty="0">
                <a:latin typeface="Times New Roman" pitchFamily="18" charset="0"/>
                <a:cs typeface="Times New Roman" pitchFamily="18" charset="0"/>
              </a:rPr>
              <a:t>Slides authored and animated by:  </a:t>
            </a:r>
            <a:r>
              <a:rPr kumimoji="0" lang="en-US" sz="1600" b="0" dirty="0" smtClean="0">
                <a:latin typeface="Times New Roman" pitchFamily="18" charset="0"/>
                <a:cs typeface="Times New Roman" pitchFamily="18" charset="0"/>
              </a:rPr>
              <a:t>James </a:t>
            </a:r>
            <a:r>
              <a:rPr kumimoji="0" lang="en-US" sz="1600" b="0" dirty="0" err="1" smtClean="0">
                <a:latin typeface="Times New Roman" pitchFamily="18" charset="0"/>
                <a:cs typeface="Times New Roman" pitchFamily="18" charset="0"/>
              </a:rPr>
              <a:t>Gwartney</a:t>
            </a:r>
            <a:r>
              <a:rPr kumimoji="0" lang="en-US" sz="1600" b="0" dirty="0" smtClean="0">
                <a:latin typeface="Times New Roman" pitchFamily="18" charset="0"/>
                <a:cs typeface="Times New Roman" pitchFamily="18" charset="0"/>
              </a:rPr>
              <a:t> </a:t>
            </a:r>
            <a:r>
              <a:rPr kumimoji="0" lang="en-US" sz="1600" b="0" dirty="0">
                <a:latin typeface="Times New Roman" pitchFamily="18" charset="0"/>
                <a:cs typeface="Times New Roman" pitchFamily="18" charset="0"/>
              </a:rPr>
              <a:t>&amp; Charles </a:t>
            </a:r>
            <a:r>
              <a:rPr kumimoji="0" lang="en-US" sz="1600" b="0" dirty="0" err="1">
                <a:latin typeface="Times New Roman" pitchFamily="18" charset="0"/>
                <a:cs typeface="Times New Roman" pitchFamily="18" charset="0"/>
              </a:rPr>
              <a:t>Skipton</a:t>
            </a:r>
            <a:endParaRPr kumimoji="0" lang="en-US" sz="1600" b="0" dirty="0">
              <a:latin typeface="Times New Roman" pitchFamily="18" charset="0"/>
              <a:cs typeface="Times New Roman" pitchFamily="18" charset="0"/>
            </a:endParaRPr>
          </a:p>
        </p:txBody>
      </p:sp>
      <p:sp>
        <p:nvSpPr>
          <p:cNvPr id="24" name="Text Box 65"/>
          <p:cNvSpPr txBox="1">
            <a:spLocks noChangeArrowheads="1"/>
          </p:cNvSpPr>
          <p:nvPr userDrawn="1"/>
        </p:nvSpPr>
        <p:spPr bwMode="auto">
          <a:xfrm>
            <a:off x="1502249" y="3340140"/>
            <a:ext cx="2282933"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i="1" dirty="0">
                <a:latin typeface="Times New Roman" pitchFamily="-110" charset="0"/>
              </a:rPr>
              <a:t>Full Length</a:t>
            </a:r>
            <a:r>
              <a:rPr kumimoji="0" lang="en-US" sz="2000" b="0" dirty="0">
                <a:latin typeface="Times New Roman" pitchFamily="-110" charset="0"/>
              </a:rPr>
              <a:t> Text </a:t>
            </a:r>
            <a:r>
              <a:rPr kumimoji="0" lang="en-US" sz="2000" b="0" dirty="0">
                <a:latin typeface="Times New Roman" pitchFamily="-110" charset="0"/>
                <a:ea typeface="Times New Roman" pitchFamily="-110" charset="0"/>
                <a:cs typeface="Times New Roman" pitchFamily="-110" charset="0"/>
              </a:rPr>
              <a:t>—</a:t>
            </a:r>
            <a:r>
              <a:rPr kumimoji="0" lang="en-US" sz="2000" b="0" dirty="0">
                <a:latin typeface="Times New Roman" pitchFamily="-110" charset="0"/>
              </a:rPr>
              <a:t> </a:t>
            </a:r>
          </a:p>
        </p:txBody>
      </p:sp>
      <p:sp>
        <p:nvSpPr>
          <p:cNvPr id="25" name="Text Box 66"/>
          <p:cNvSpPr txBox="1">
            <a:spLocks noChangeArrowheads="1"/>
          </p:cNvSpPr>
          <p:nvPr userDrawn="1"/>
        </p:nvSpPr>
        <p:spPr bwMode="auto">
          <a:xfrm>
            <a:off x="1505424" y="3794165"/>
            <a:ext cx="2316724" cy="400110"/>
          </a:xfrm>
          <a:prstGeom prst="rect">
            <a:avLst/>
          </a:prstGeom>
          <a:noFill/>
          <a:ln w="9525">
            <a:noFill/>
            <a:miter lim="800000"/>
            <a:headEnd/>
            <a:tailEnd/>
          </a:ln>
        </p:spPr>
        <p:txBody>
          <a:bodyPr wrap="none">
            <a:prstTxWarp prst="textNoShape">
              <a:avLst/>
            </a:prstTxWarp>
            <a:spAutoFit/>
          </a:bodyPr>
          <a:lstStyle/>
          <a:p>
            <a:pPr>
              <a:defRPr/>
            </a:pPr>
            <a:r>
              <a:rPr kumimoji="0" lang="en-US" sz="2000" i="1" dirty="0" smtClean="0">
                <a:latin typeface="Times New Roman" pitchFamily="-110" charset="0"/>
              </a:rPr>
              <a:t>Macro </a:t>
            </a:r>
            <a:r>
              <a:rPr kumimoji="0" lang="en-US" sz="2000" i="1" dirty="0">
                <a:latin typeface="Times New Roman" pitchFamily="-110" charset="0"/>
              </a:rPr>
              <a:t>Only</a:t>
            </a:r>
            <a:r>
              <a:rPr kumimoji="0" lang="en-US" sz="2000" b="0" dirty="0">
                <a:latin typeface="Times New Roman" pitchFamily="-110" charset="0"/>
              </a:rPr>
              <a:t>  </a:t>
            </a:r>
            <a:r>
              <a:rPr kumimoji="0" lang="en-US" sz="2000" dirty="0">
                <a:latin typeface="Times New Roman" pitchFamily="-110" charset="0"/>
              </a:rPr>
              <a:t>Text</a:t>
            </a:r>
            <a:r>
              <a:rPr kumimoji="0" lang="en-US" sz="2000" b="0" dirty="0">
                <a:latin typeface="Times New Roman" pitchFamily="-110" charset="0"/>
              </a:rPr>
              <a:t> </a:t>
            </a:r>
            <a:r>
              <a:rPr kumimoji="0" lang="en-US" sz="2000" b="0" dirty="0">
                <a:latin typeface="Times New Roman" pitchFamily="-110" charset="0"/>
                <a:ea typeface="Times New Roman" pitchFamily="-110" charset="0"/>
                <a:cs typeface="Times New Roman" pitchFamily="-110" charset="0"/>
              </a:rPr>
              <a:t>—</a:t>
            </a:r>
          </a:p>
        </p:txBody>
      </p:sp>
      <p:sp>
        <p:nvSpPr>
          <p:cNvPr id="26" name="Text Box 67"/>
          <p:cNvSpPr txBox="1">
            <a:spLocks noChangeArrowheads="1"/>
          </p:cNvSpPr>
          <p:nvPr userDrawn="1"/>
        </p:nvSpPr>
        <p:spPr bwMode="auto">
          <a:xfrm>
            <a:off x="3791353" y="3338553"/>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4</a:t>
            </a:r>
            <a:endParaRPr kumimoji="0" lang="en-US" sz="2000" b="0" dirty="0">
              <a:latin typeface="Times New Roman" pitchFamily="-110" charset="0"/>
            </a:endParaRPr>
          </a:p>
        </p:txBody>
      </p:sp>
      <p:sp>
        <p:nvSpPr>
          <p:cNvPr id="27" name="Text Box 68"/>
          <p:cNvSpPr txBox="1">
            <a:spLocks noChangeArrowheads="1"/>
          </p:cNvSpPr>
          <p:nvPr userDrawn="1"/>
        </p:nvSpPr>
        <p:spPr bwMode="auto">
          <a:xfrm>
            <a:off x="3791353" y="3794165"/>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4</a:t>
            </a:r>
            <a:endParaRPr kumimoji="0" lang="en-US" sz="2000" b="0" dirty="0">
              <a:latin typeface="Times New Roman" pitchFamily="-110" charset="0"/>
            </a:endParaRPr>
          </a:p>
        </p:txBody>
      </p:sp>
      <p:sp>
        <p:nvSpPr>
          <p:cNvPr id="28" name="Text Box 69"/>
          <p:cNvSpPr txBox="1">
            <a:spLocks noChangeArrowheads="1"/>
          </p:cNvSpPr>
          <p:nvPr userDrawn="1"/>
        </p:nvSpPr>
        <p:spPr bwMode="auto">
          <a:xfrm>
            <a:off x="4944062" y="3338553"/>
            <a:ext cx="138691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Chapter</a:t>
            </a:r>
            <a:r>
              <a:rPr kumimoji="0" lang="en-US" sz="2000" b="0" dirty="0" smtClean="0">
                <a:latin typeface="Times New Roman" pitchFamily="-110" charset="0"/>
              </a:rPr>
              <a:t>: 19</a:t>
            </a:r>
            <a:endParaRPr kumimoji="0" lang="en-US" sz="2000" b="0" dirty="0">
              <a:latin typeface="Times New Roman" pitchFamily="-110" charset="0"/>
            </a:endParaRPr>
          </a:p>
        </p:txBody>
      </p:sp>
      <p:sp>
        <p:nvSpPr>
          <p:cNvPr id="29" name="Text Box 70"/>
          <p:cNvSpPr txBox="1">
            <a:spLocks noChangeArrowheads="1"/>
          </p:cNvSpPr>
          <p:nvPr userDrawn="1"/>
        </p:nvSpPr>
        <p:spPr bwMode="auto">
          <a:xfrm>
            <a:off x="4944062" y="3794165"/>
            <a:ext cx="138691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smtClean="0">
                <a:latin typeface="Times New Roman" pitchFamily="-110" charset="0"/>
              </a:rPr>
              <a:t>Chapter: 19</a:t>
            </a:r>
            <a:endParaRPr kumimoji="0" lang="en-US" sz="2000" b="0" dirty="0">
              <a:latin typeface="Times New Roman" pitchFamily="-110"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2"/>
        </a:solidFill>
        <a:effectLst/>
      </p:bgPr>
    </p:bg>
    <p:spTree>
      <p:nvGrpSpPr>
        <p:cNvPr id="1" name=""/>
        <p:cNvGrpSpPr/>
        <p:nvPr/>
      </p:nvGrpSpPr>
      <p:grpSpPr>
        <a:xfrm>
          <a:off x="0" y="0"/>
          <a:ext cx="0" cy="0"/>
          <a:chOff x="0" y="0"/>
          <a:chExt cx="0" cy="0"/>
        </a:xfrm>
      </p:grpSpPr>
      <p:sp>
        <p:nvSpPr>
          <p:cNvPr id="7" name="Rounded Rectangle 6"/>
          <p:cNvSpPr/>
          <p:nvPr userDrawn="1"/>
        </p:nvSpPr>
        <p:spPr>
          <a:xfrm>
            <a:off x="685800" y="1702073"/>
            <a:ext cx="7772400" cy="2096204"/>
          </a:xfrm>
          <a:prstGeom prst="roundRect">
            <a:avLst>
              <a:gd name="adj" fmla="val 9490"/>
            </a:avLst>
          </a:prstGeom>
          <a:solidFill>
            <a:srgbClr val="515A6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821649"/>
            <a:ext cx="7772400" cy="1864086"/>
          </a:xfrm>
          <a:prstGeom prst="rect">
            <a:avLst/>
          </a:prstGeom>
        </p:spPr>
        <p:txBody>
          <a:bodyPr/>
          <a:lstStyle>
            <a:lvl1pPr>
              <a:defRPr i="1" baseline="0">
                <a:solidFill>
                  <a:schemeClr val="bg1"/>
                </a:solidFill>
                <a:latin typeface="Century Schoolbook" pitchFamily="18" charset="0"/>
                <a:cs typeface="Times New Roman" pitchFamily="18" charset="0"/>
              </a:defRPr>
            </a:lvl1pPr>
          </a:lstStyle>
          <a:p>
            <a:r>
              <a:rPr lang="en-US" dirty="0" smtClean="0"/>
              <a:t>Click to edit Master title style</a:t>
            </a:r>
            <a:endParaRPr lang="en-US" dirty="0"/>
          </a:p>
        </p:txBody>
      </p:sp>
      <p:sp>
        <p:nvSpPr>
          <p:cNvPr id="8" name="Rectangle 7"/>
          <p:cNvSpPr/>
          <p:nvPr userDrawn="1"/>
        </p:nvSpPr>
        <p:spPr>
          <a:xfrm>
            <a:off x="6699" y="5910142"/>
            <a:ext cx="956938"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9" name="TextBox 8"/>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10" name="TextBox 9"/>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11" name="Straight Connector 10"/>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8255235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569" y="270798"/>
            <a:ext cx="8904855" cy="657667"/>
          </a:xfrm>
          <a:prstGeom prst="rect">
            <a:avLst/>
          </a:prstGeom>
        </p:spPr>
        <p:txBody>
          <a:bodyPr/>
          <a:lstStyle>
            <a:lvl1pPr algn="l">
              <a:defRPr sz="3800">
                <a:solidFill>
                  <a:schemeClr val="bg1"/>
                </a:solidFill>
                <a:latin typeface="Century Schoolbook"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0675" y="1062111"/>
            <a:ext cx="8820445" cy="4874456"/>
          </a:xfrm>
          <a:prstGeom prst="rect">
            <a:avLst/>
          </a:prstGeom>
        </p:spPr>
        <p:txBody>
          <a:bodyPr/>
          <a:lstStyle>
            <a:lvl1pPr>
              <a:defRPr sz="2800">
                <a:solidFill>
                  <a:schemeClr val="tx2"/>
                </a:solidFill>
                <a:latin typeface="Times New Roman" pitchFamily="18" charset="0"/>
                <a:cs typeface="Times New Roman" pitchFamily="18" charset="0"/>
              </a:defRPr>
            </a:lvl1pPr>
            <a:lvl2pPr marL="742950" indent="-285750">
              <a:buFont typeface="Arial" pitchFamily="34" charset="0"/>
              <a:buChar char="•"/>
              <a:defRPr sz="2600">
                <a:solidFill>
                  <a:schemeClr val="tx2"/>
                </a:solidFill>
                <a:latin typeface="Times New Roman" pitchFamily="18" charset="0"/>
                <a:cs typeface="Times New Roman" pitchFamily="18" charset="0"/>
              </a:defRPr>
            </a:lvl2pPr>
            <a:lvl3pPr marL="1143000" indent="-228600">
              <a:buFont typeface="Arial" pitchFamily="34" charset="0"/>
              <a:buChar char="•"/>
              <a:defRPr sz="2600">
                <a:solidFill>
                  <a:schemeClr val="tx2"/>
                </a:solidFill>
                <a:latin typeface="Times New Roman" pitchFamily="18" charset="0"/>
                <a:cs typeface="Times New Roman" pitchFamily="18" charset="0"/>
              </a:defRPr>
            </a:lvl3pPr>
            <a:lvl4pPr marL="1600200" indent="-228600">
              <a:buFont typeface="Arial" pitchFamily="34" charset="0"/>
              <a:buChar char="•"/>
              <a:defRPr sz="2600">
                <a:solidFill>
                  <a:schemeClr val="tx2"/>
                </a:solidFill>
                <a:latin typeface="Times New Roman" pitchFamily="18" charset="0"/>
                <a:cs typeface="Times New Roman" pitchFamily="18" charset="0"/>
              </a:defRPr>
            </a:lvl4pPr>
            <a:lvl5pPr marL="2057400" indent="-228600">
              <a:buFont typeface="Arial" pitchFamily="34" charset="0"/>
              <a:buChar char="•"/>
              <a:defRPr sz="2600">
                <a:solidFill>
                  <a:schemeClr val="tx2"/>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Rectangle 21"/>
          <p:cNvSpPr/>
          <p:nvPr userDrawn="1"/>
        </p:nvSpPr>
        <p:spPr>
          <a:xfrm>
            <a:off x="6699" y="5910142"/>
            <a:ext cx="956938"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3" name="TextBox 22"/>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24" name="TextBox 23"/>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25" name="Straight Connector 24"/>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569" y="270798"/>
            <a:ext cx="8904855" cy="657667"/>
          </a:xfrm>
          <a:prstGeom prst="rect">
            <a:avLst/>
          </a:prstGeom>
        </p:spPr>
        <p:txBody>
          <a:bodyPr/>
          <a:lstStyle>
            <a:lvl1pPr algn="l">
              <a:defRPr sz="3800">
                <a:solidFill>
                  <a:schemeClr val="bg1"/>
                </a:solidFill>
                <a:latin typeface="Century Schoolbook"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0675" y="1062111"/>
            <a:ext cx="8820445" cy="4874456"/>
          </a:xfrm>
          <a:prstGeom prst="rect">
            <a:avLst/>
          </a:prstGeom>
        </p:spPr>
        <p:txBody>
          <a:bodyPr/>
          <a:lstStyle>
            <a:lvl1pPr>
              <a:defRPr sz="2800">
                <a:solidFill>
                  <a:schemeClr val="tx2"/>
                </a:solidFill>
                <a:latin typeface="Times New Roman" pitchFamily="18" charset="0"/>
                <a:cs typeface="Times New Roman" pitchFamily="18" charset="0"/>
              </a:defRPr>
            </a:lvl1pPr>
            <a:lvl2pPr marL="742950" indent="-285750">
              <a:buFont typeface="Arial" pitchFamily="34" charset="0"/>
              <a:buChar char="•"/>
              <a:defRPr sz="2600">
                <a:solidFill>
                  <a:schemeClr val="tx2"/>
                </a:solidFill>
                <a:latin typeface="Times New Roman" pitchFamily="18" charset="0"/>
                <a:cs typeface="Times New Roman" pitchFamily="18" charset="0"/>
              </a:defRPr>
            </a:lvl2pPr>
            <a:lvl3pPr marL="1143000" indent="-228600">
              <a:buFont typeface="Arial" pitchFamily="34" charset="0"/>
              <a:buChar char="•"/>
              <a:defRPr sz="2600">
                <a:solidFill>
                  <a:schemeClr val="tx2"/>
                </a:solidFill>
                <a:latin typeface="Times New Roman" pitchFamily="18" charset="0"/>
                <a:cs typeface="Times New Roman" pitchFamily="18" charset="0"/>
              </a:defRPr>
            </a:lvl3pPr>
            <a:lvl4pPr marL="1600200" indent="-228600">
              <a:buFont typeface="Arial" pitchFamily="34" charset="0"/>
              <a:buChar char="•"/>
              <a:defRPr sz="2600">
                <a:solidFill>
                  <a:schemeClr val="tx2"/>
                </a:solidFill>
                <a:latin typeface="Times New Roman" pitchFamily="18" charset="0"/>
                <a:cs typeface="Times New Roman" pitchFamily="18" charset="0"/>
              </a:defRPr>
            </a:lvl4pPr>
            <a:lvl5pPr marL="2057400" indent="-228600">
              <a:buFont typeface="Arial" pitchFamily="34" charset="0"/>
              <a:buChar char="•"/>
              <a:defRPr sz="2600">
                <a:solidFill>
                  <a:schemeClr val="tx2"/>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Rectangle 21"/>
          <p:cNvSpPr/>
          <p:nvPr userDrawn="1"/>
        </p:nvSpPr>
        <p:spPr>
          <a:xfrm>
            <a:off x="6699" y="5910142"/>
            <a:ext cx="921769"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3" name="TextBox 22"/>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24" name="TextBox 23"/>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25" name="Straight Connector 24"/>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4617126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6" name="Picture 45"/>
          <p:cNvPicPr>
            <a:picLocks noChangeAspect="1"/>
          </p:cNvPicPr>
          <p:nvPr/>
        </p:nvPicPr>
        <p:blipFill>
          <a:blip r:embed="rId15"/>
          <a:srcRect t="43200"/>
          <a:stretch>
            <a:fillRect/>
          </a:stretch>
        </p:blipFill>
        <p:spPr>
          <a:xfrm>
            <a:off x="-14039" y="5906194"/>
            <a:ext cx="9172575" cy="893298"/>
          </a:xfrm>
          <a:prstGeom prst="rect">
            <a:avLst/>
          </a:prstGeom>
          <a:ln>
            <a:noFill/>
          </a:ln>
          <a:effectLst>
            <a:softEdge rad="112500"/>
          </a:effectLst>
        </p:spPr>
      </p:pic>
      <p:sp>
        <p:nvSpPr>
          <p:cNvPr id="50" name="Rounded Rectangle 49"/>
          <p:cNvSpPr>
            <a:spLocks/>
          </p:cNvSpPr>
          <p:nvPr/>
        </p:nvSpPr>
        <p:spPr>
          <a:xfrm>
            <a:off x="8147190" y="6637804"/>
            <a:ext cx="978648" cy="206967"/>
          </a:xfrm>
          <a:prstGeom prst="roundRect">
            <a:avLst/>
          </a:prstGeom>
          <a:solidFill>
            <a:srgbClr val="444C52">
              <a:alpha val="89804"/>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 Box 33"/>
          <p:cNvSpPr txBox="1">
            <a:spLocks noChangeArrowheads="1"/>
          </p:cNvSpPr>
          <p:nvPr/>
        </p:nvSpPr>
        <p:spPr bwMode="auto">
          <a:xfrm>
            <a:off x="1033980" y="6677770"/>
            <a:ext cx="6858001" cy="215444"/>
          </a:xfrm>
          <a:prstGeom prst="rect">
            <a:avLst/>
          </a:prstGeom>
          <a:noFill/>
          <a:ln w="9525">
            <a:noFill/>
            <a:miter lim="800000"/>
            <a:headEnd/>
            <a:tailEnd/>
          </a:ln>
        </p:spPr>
        <p:txBody>
          <a:bodyPr wrap="square">
            <a:prstTxWarp prst="textNoShape">
              <a:avLst/>
            </a:prstTxWarp>
            <a:spAutoFit/>
          </a:bodyPr>
          <a:lstStyle/>
          <a:p>
            <a:pPr algn="r">
              <a:defRPr/>
            </a:pPr>
            <a:r>
              <a:rPr kumimoji="0" lang="en-US" sz="800" b="0" i="1" dirty="0">
                <a:solidFill>
                  <a:schemeClr val="tx1"/>
                </a:solidFill>
                <a:latin typeface="Times New Roman" pitchFamily="-110" charset="0"/>
              </a:rPr>
              <a:t>Copyright ©</a:t>
            </a:r>
            <a:r>
              <a:rPr kumimoji="0" lang="en-US" sz="800" b="0" i="1" dirty="0" smtClean="0">
                <a:solidFill>
                  <a:schemeClr val="tx1"/>
                </a:solidFill>
                <a:latin typeface="Times New Roman" pitchFamily="-110" charset="0"/>
              </a:rPr>
              <a:t>2013 </a:t>
            </a:r>
            <a:r>
              <a:rPr kumimoji="0" lang="en-US" sz="800" b="0" i="1" dirty="0" err="1">
                <a:solidFill>
                  <a:schemeClr val="tx1"/>
                </a:solidFill>
                <a:latin typeface="Times New Roman" pitchFamily="-110" charset="0"/>
              </a:rPr>
              <a:t>Cengage</a:t>
            </a:r>
            <a:r>
              <a:rPr kumimoji="0" lang="en-US" sz="800" b="0" i="1" dirty="0">
                <a:solidFill>
                  <a:schemeClr val="tx1"/>
                </a:solidFill>
                <a:latin typeface="Times New Roman" pitchFamily="-110" charset="0"/>
              </a:rPr>
              <a:t> Learning. All rights reserved. May not be scanned, copied or duplicated, or posted to a publicly accessible web site, in whole or in part.</a:t>
            </a:r>
          </a:p>
        </p:txBody>
      </p:sp>
      <p:pic>
        <p:nvPicPr>
          <p:cNvPr id="8" name="Picture 7" descr="gwartney_sky 1c.jpg"/>
          <p:cNvPicPr>
            <a:picLocks/>
          </p:cNvPicPr>
          <p:nvPr/>
        </p:nvPicPr>
        <p:blipFill>
          <a:blip r:embed="rId16">
            <a:alphaModFix amt="62000"/>
          </a:blip>
          <a:stretch>
            <a:fillRect/>
          </a:stretch>
        </p:blipFill>
        <p:spPr>
          <a:xfrm>
            <a:off x="-11758" y="2"/>
            <a:ext cx="9200769" cy="1600197"/>
          </a:xfrm>
          <a:prstGeom prst="rect">
            <a:avLst/>
          </a:prstGeom>
          <a:ln>
            <a:noFill/>
          </a:ln>
          <a:effectLst>
            <a:softEdge rad="112500"/>
          </a:effectLst>
        </p:spPr>
      </p:pic>
      <p:pic>
        <p:nvPicPr>
          <p:cNvPr id="12" name="Picture 11" descr="gwartney_sky 1c.jpg"/>
          <p:cNvPicPr>
            <a:picLocks/>
          </p:cNvPicPr>
          <p:nvPr/>
        </p:nvPicPr>
        <p:blipFill>
          <a:blip r:embed="rId16">
            <a:alphaModFix amt="62000"/>
          </a:blip>
          <a:stretch>
            <a:fillRect/>
          </a:stretch>
        </p:blipFill>
        <p:spPr>
          <a:xfrm>
            <a:off x="-14097" y="28136"/>
            <a:ext cx="9200769" cy="1600197"/>
          </a:xfrm>
          <a:prstGeom prst="rect">
            <a:avLst/>
          </a:prstGeom>
          <a:ln>
            <a:noFill/>
          </a:ln>
          <a:effectLst>
            <a:softEdge rad="112500"/>
          </a:effectLst>
        </p:spPr>
      </p:pic>
      <p:sp>
        <p:nvSpPr>
          <p:cNvPr id="53" name="Rectangle 4">
            <a:hlinkClick r:id="" action="ppaction://hlinkshowjump?jump=firstslide"/>
          </p:cNvPr>
          <p:cNvSpPr>
            <a:spLocks noChangeArrowheads="1"/>
          </p:cNvSpPr>
          <p:nvPr/>
        </p:nvSpPr>
        <p:spPr bwMode="auto">
          <a:xfrm>
            <a:off x="8280926" y="6599443"/>
            <a:ext cx="830794" cy="263358"/>
          </a:xfrm>
          <a:prstGeom prst="rect">
            <a:avLst/>
          </a:prstGeom>
          <a:noFill/>
          <a:ln w="9525">
            <a:noFill/>
            <a:miter lim="800000"/>
            <a:headEnd/>
            <a:tailEnd/>
          </a:ln>
          <a:effectLst/>
        </p:spPr>
        <p:txBody>
          <a:bodyPr lIns="92075" tIns="46038" rIns="92075" bIns="46038">
            <a:prstTxWarp prst="textNoShape">
              <a:avLst/>
            </a:prstTxWarp>
          </a:bodyPr>
          <a:lstStyle/>
          <a:p>
            <a:pPr>
              <a:spcBef>
                <a:spcPct val="20000"/>
              </a:spcBef>
              <a:defRPr/>
            </a:pPr>
            <a:r>
              <a:rPr lang="en-US" sz="1100" b="0" dirty="0" smtClean="0">
                <a:solidFill>
                  <a:schemeClr val="bg1"/>
                </a:solidFill>
                <a:latin typeface="Times New Roman" pitchFamily="-110" charset="0"/>
                <a:hlinkClick r:id="" action="ppaction://hlinkshowjump?jump=firstslide"/>
              </a:rPr>
              <a:t>First </a:t>
            </a:r>
            <a:r>
              <a:rPr lang="en-US" sz="1100" b="0" dirty="0">
                <a:solidFill>
                  <a:schemeClr val="bg1"/>
                </a:solidFill>
                <a:latin typeface="Times New Roman" pitchFamily="-110" charset="0"/>
                <a:hlinkClick r:id="" action="ppaction://hlinkshowjump?jump=firstslide"/>
              </a:rPr>
              <a:t>page</a:t>
            </a:r>
          </a:p>
        </p:txBody>
      </p:sp>
      <p:sp>
        <p:nvSpPr>
          <p:cNvPr id="54" name="AutoShape 5">
            <a:hlinkClick r:id="" action="ppaction://hlinkshowjump?jump=previousslide"/>
          </p:cNvPr>
          <p:cNvSpPr>
            <a:spLocks noChangeArrowheads="1"/>
          </p:cNvSpPr>
          <p:nvPr/>
        </p:nvSpPr>
        <p:spPr bwMode="auto">
          <a:xfrm>
            <a:off x="8182360" y="6663891"/>
            <a:ext cx="145314" cy="156703"/>
          </a:xfrm>
          <a:prstGeom prst="leftArrow">
            <a:avLst>
              <a:gd name="adj1" fmla="val 50000"/>
              <a:gd name="adj2" fmla="val 63796"/>
            </a:avLst>
          </a:prstGeom>
          <a:solidFill>
            <a:schemeClr val="bg1">
              <a:alpha val="96000"/>
            </a:schemeClr>
          </a:solidFill>
          <a:ln w="12700" cap="sq">
            <a:noFill/>
            <a:miter lim="800000"/>
            <a:headEnd/>
            <a:tailEnd/>
          </a:ln>
          <a:effectLst/>
        </p:spPr>
        <p:txBody>
          <a:bodyPr anchor="b">
            <a:prstTxWarp prst="textNoShape">
              <a:avLst/>
            </a:prstTxWarp>
          </a:bodyPr>
          <a:lstStyle/>
          <a:p>
            <a:pPr>
              <a:defRPr/>
            </a:pPr>
            <a:endParaRPr lang="en-US">
              <a:latin typeface="Times New Roman" pitchFamily="-110" charset="0"/>
            </a:endParaRPr>
          </a:p>
        </p:txBody>
      </p:sp>
      <p:sp>
        <p:nvSpPr>
          <p:cNvPr id="55" name="AutoShape 6">
            <a:hlinkClick r:id="" action="ppaction://hlinkshowjump?jump=nextslide"/>
          </p:cNvPr>
          <p:cNvSpPr>
            <a:spLocks noChangeArrowheads="1"/>
          </p:cNvSpPr>
          <p:nvPr/>
        </p:nvSpPr>
        <p:spPr bwMode="auto">
          <a:xfrm>
            <a:off x="8959372" y="6663891"/>
            <a:ext cx="145314" cy="156703"/>
          </a:xfrm>
          <a:prstGeom prst="rightArrow">
            <a:avLst>
              <a:gd name="adj1" fmla="val 50000"/>
              <a:gd name="adj2" fmla="val 63806"/>
            </a:avLst>
          </a:prstGeom>
          <a:solidFill>
            <a:schemeClr val="bg1">
              <a:alpha val="96000"/>
            </a:schemeClr>
          </a:solidFill>
          <a:ln w="12700" cap="sq">
            <a:noFill/>
            <a:miter lim="800000"/>
            <a:headEnd/>
            <a:tailEnd/>
          </a:ln>
          <a:effectLst/>
        </p:spPr>
        <p:txBody>
          <a:bodyPr anchor="b">
            <a:prstTxWarp prst="textNoShape">
              <a:avLst/>
            </a:prstTxWarp>
          </a:bodyPr>
          <a:lstStyle/>
          <a:p>
            <a:pPr>
              <a:defRPr/>
            </a:pPr>
            <a:endParaRPr lang="en-US">
              <a:latin typeface="Times New Roman" pitchFamily="-110" charset="0"/>
            </a:endParaRP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426389" y="1200404"/>
            <a:ext cx="7634484" cy="1864086"/>
          </a:xfrm>
          <a:prstGeom prst="rect">
            <a:avLst/>
          </a:prstGeom>
        </p:spPr>
        <p:txBody>
          <a:bodyPr anchor="b">
            <a:noAutofit/>
          </a:bodyPr>
          <a:lstStyle/>
          <a:p>
            <a:r>
              <a:rPr lang="en-US" dirty="0" smtClean="0"/>
              <a:t>International Finance and </a:t>
            </a:r>
            <a:br>
              <a:rPr lang="en-US" dirty="0" smtClean="0"/>
            </a:br>
            <a:r>
              <a:rPr lang="en-US" dirty="0" smtClean="0"/>
              <a:t>the Foreign Exchange Market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19569" y="429769"/>
            <a:ext cx="8904855" cy="667512"/>
          </a:xfrm>
          <a:prstGeom prst="rect">
            <a:avLst/>
          </a:prstGeom>
        </p:spPr>
        <p:txBody>
          <a:bodyPr/>
          <a:lstStyle>
            <a:lvl1pPr algn="l" defTabSz="457200" rtl="0" eaLnBrk="1" latinLnBrk="0" hangingPunct="1">
              <a:spcBef>
                <a:spcPct val="0"/>
              </a:spcBef>
              <a:buNone/>
              <a:defRPr sz="3800" kern="1200">
                <a:solidFill>
                  <a:schemeClr val="bg1"/>
                </a:solidFill>
                <a:latin typeface="Century Schoolbook" pitchFamily="18" charset="0"/>
                <a:ea typeface="+mj-ea"/>
                <a:cs typeface="Times New Roman" pitchFamily="18" charset="0"/>
              </a:defRPr>
            </a:lvl1pPr>
          </a:lstStyle>
          <a:p>
            <a:r>
              <a:rPr lang="en-US" dirty="0"/>
              <a:t>Changes in the Exchange Rate</a:t>
            </a:r>
          </a:p>
        </p:txBody>
      </p:sp>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54482"/>
            <a:ext cx="8883750" cy="4498846"/>
          </a:xfrm>
        </p:spPr>
        <p:txBody>
          <a:bodyPr/>
          <a:lstStyle/>
          <a:p>
            <a:pPr marL="231775" indent="-231775"/>
            <a:r>
              <a:rPr lang="en-US" sz="2600" dirty="0">
                <a:solidFill>
                  <a:schemeClr val="tx1"/>
                </a:solidFill>
              </a:rPr>
              <a:t>Factors that cause a currency to appreciate: </a:t>
            </a:r>
          </a:p>
          <a:p>
            <a:pPr marL="631825" lvl="1" indent="-231775"/>
            <a:r>
              <a:rPr lang="en-US" dirty="0">
                <a:solidFill>
                  <a:schemeClr val="tx1"/>
                </a:solidFill>
              </a:rPr>
              <a:t>a slower growth rate relative to one’s trading partners</a:t>
            </a:r>
          </a:p>
          <a:p>
            <a:pPr marL="631825" lvl="1" indent="-231775"/>
            <a:r>
              <a:rPr lang="en-US" dirty="0">
                <a:solidFill>
                  <a:schemeClr val="tx1"/>
                </a:solidFill>
              </a:rPr>
              <a:t>a lower inflation rate than one's trading partners </a:t>
            </a:r>
          </a:p>
          <a:p>
            <a:pPr marL="631825" lvl="1" indent="-231775"/>
            <a:r>
              <a:rPr lang="en-US" dirty="0">
                <a:solidFill>
                  <a:schemeClr val="tx1"/>
                </a:solidFill>
              </a:rPr>
              <a:t>an increase in domestic real interest rates </a:t>
            </a:r>
            <a:r>
              <a:rPr lang="en-US" dirty="0" smtClean="0">
                <a:solidFill>
                  <a:schemeClr val="tx1"/>
                </a:solidFill>
              </a:rPr>
              <a:t/>
            </a:r>
            <a:br>
              <a:rPr lang="en-US" dirty="0" smtClean="0">
                <a:solidFill>
                  <a:schemeClr val="tx1"/>
                </a:solidFill>
              </a:rPr>
            </a:br>
            <a:r>
              <a:rPr lang="en-US" i="1" dirty="0" smtClean="0">
                <a:solidFill>
                  <a:schemeClr val="tx1"/>
                </a:solidFill>
              </a:rPr>
              <a:t>(</a:t>
            </a:r>
            <a:r>
              <a:rPr lang="en-US" i="1" dirty="0">
                <a:solidFill>
                  <a:schemeClr val="tx1"/>
                </a:solidFill>
              </a:rPr>
              <a:t>relative to rates abroad)</a:t>
            </a:r>
          </a:p>
          <a:p>
            <a:pPr marL="631825" lvl="1" indent="-231775"/>
            <a:r>
              <a:rPr lang="en-US" dirty="0">
                <a:solidFill>
                  <a:schemeClr val="tx1"/>
                </a:solidFill>
              </a:rPr>
              <a:t>an improvement in the attractiveness of the domestic investment environment that leads to an inflow of capital</a:t>
            </a:r>
          </a:p>
        </p:txBody>
      </p:sp>
    </p:spTree>
    <p:extLst>
      <p:ext uri="{BB962C8B-B14F-4D97-AF65-F5344CB8AC3E}">
        <p14:creationId xmlns:p14="http://schemas.microsoft.com/office/powerpoint/2010/main" val="3774524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1313" indent="-341313">
              <a:buAutoNum type="arabicPeriod"/>
            </a:pPr>
            <a:r>
              <a:rPr lang="en-US" sz="2600" dirty="0" smtClean="0">
                <a:solidFill>
                  <a:srgbClr val="32302A"/>
                </a:solidFill>
              </a:rPr>
              <a:t>Other </a:t>
            </a:r>
            <a:r>
              <a:rPr lang="en-US" sz="2600" dirty="0">
                <a:solidFill>
                  <a:srgbClr val="32302A"/>
                </a:solidFill>
              </a:rPr>
              <a:t>things constant, which of the following would cause the U.S. dollar to depreciate?</a:t>
            </a:r>
          </a:p>
          <a:p>
            <a:pPr marL="685800" indent="-338138">
              <a:buNone/>
            </a:pPr>
            <a:r>
              <a:rPr lang="en-US" sz="2600" dirty="0">
                <a:solidFill>
                  <a:srgbClr val="32302A"/>
                </a:solidFill>
              </a:rPr>
              <a:t>a.	less rapid growth of income than our trading partners</a:t>
            </a:r>
          </a:p>
          <a:p>
            <a:pPr marL="685800" indent="-338138">
              <a:buNone/>
            </a:pPr>
            <a:r>
              <a:rPr lang="en-US" sz="2600" dirty="0">
                <a:solidFill>
                  <a:srgbClr val="32302A"/>
                </a:solidFill>
              </a:rPr>
              <a:t>b.	a lower rate of inflation than our trading partners</a:t>
            </a:r>
          </a:p>
          <a:p>
            <a:pPr marL="685800" indent="-338138">
              <a:buNone/>
            </a:pPr>
            <a:r>
              <a:rPr lang="en-US" sz="2600" dirty="0">
                <a:solidFill>
                  <a:srgbClr val="32302A"/>
                </a:solidFill>
              </a:rPr>
              <a:t>c.	an outflow of capital because of fear that the U.S. stock market will perform poorly in the future</a:t>
            </a:r>
          </a:p>
          <a:p>
            <a:pPr marL="685800" indent="-338138">
              <a:buNone/>
            </a:pPr>
            <a:r>
              <a:rPr lang="en-US" sz="2600" dirty="0">
                <a:solidFill>
                  <a:srgbClr val="32302A"/>
                </a:solidFill>
              </a:rPr>
              <a:t>d.	an increase in the quantity of drilling equipment purchased in the United States by Pemex, the Mexican oil company,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as </a:t>
            </a:r>
            <a:r>
              <a:rPr lang="en-US" sz="2600" dirty="0">
                <a:solidFill>
                  <a:srgbClr val="32302A"/>
                </a:solidFill>
              </a:rPr>
              <a:t>a result of a Mexican oil discovery</a:t>
            </a:r>
          </a:p>
        </p:txBody>
      </p:sp>
    </p:spTree>
    <p:extLst>
      <p:ext uri="{BB962C8B-B14F-4D97-AF65-F5344CB8AC3E}">
        <p14:creationId xmlns:p14="http://schemas.microsoft.com/office/powerpoint/2010/main" val="4439655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1313" indent="-341313">
              <a:buAutoNum type="arabicPeriod"/>
            </a:pPr>
            <a:r>
              <a:rPr lang="en-US" sz="2600" dirty="0" smtClean="0">
                <a:solidFill>
                  <a:srgbClr val="32302A"/>
                </a:solidFill>
              </a:rPr>
              <a:t>Other </a:t>
            </a:r>
            <a:r>
              <a:rPr lang="en-US" sz="2600" dirty="0">
                <a:solidFill>
                  <a:srgbClr val="32302A"/>
                </a:solidFill>
              </a:rPr>
              <a:t>things constant, which of the following would cause the U.S. dollar to depreciate?</a:t>
            </a:r>
          </a:p>
          <a:p>
            <a:pPr marL="685800" indent="-338138">
              <a:buNone/>
            </a:pPr>
            <a:r>
              <a:rPr lang="en-US" sz="2600" dirty="0" smtClean="0">
                <a:solidFill>
                  <a:srgbClr val="32302A"/>
                </a:solidFill>
              </a:rPr>
              <a:t>e</a:t>
            </a:r>
            <a:r>
              <a:rPr lang="en-US" sz="2600" dirty="0">
                <a:solidFill>
                  <a:srgbClr val="32302A"/>
                </a:solidFill>
              </a:rPr>
              <a:t>. an increase in the U.S. purchase of crude </a:t>
            </a:r>
            <a:r>
              <a:rPr lang="en-US" sz="2600" dirty="0" smtClean="0">
                <a:solidFill>
                  <a:srgbClr val="32302A"/>
                </a:solidFill>
              </a:rPr>
              <a:t>oil from </a:t>
            </a:r>
            <a:r>
              <a:rPr lang="en-US" sz="2600" dirty="0">
                <a:solidFill>
                  <a:srgbClr val="32302A"/>
                </a:solidFill>
              </a:rPr>
              <a:t>Mexico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as </a:t>
            </a:r>
            <a:r>
              <a:rPr lang="en-US" sz="2600" dirty="0">
                <a:solidFill>
                  <a:srgbClr val="32302A"/>
                </a:solidFill>
              </a:rPr>
              <a:t>a result of the </a:t>
            </a:r>
            <a:r>
              <a:rPr lang="en-US" sz="2600" dirty="0" smtClean="0">
                <a:solidFill>
                  <a:srgbClr val="32302A"/>
                </a:solidFill>
              </a:rPr>
              <a:t>development of </a:t>
            </a:r>
            <a:r>
              <a:rPr lang="en-US" sz="2600" dirty="0">
                <a:solidFill>
                  <a:srgbClr val="32302A"/>
                </a:solidFill>
              </a:rPr>
              <a:t>Mexican oil fields</a:t>
            </a:r>
          </a:p>
          <a:p>
            <a:pPr marL="685800" indent="-338138">
              <a:buNone/>
            </a:pPr>
            <a:r>
              <a:rPr lang="en-US" sz="2600" dirty="0">
                <a:solidFill>
                  <a:srgbClr val="32302A"/>
                </a:solidFill>
              </a:rPr>
              <a:t>f.	higher real interest rates in Europe, inducing </a:t>
            </a:r>
            <a:r>
              <a:rPr lang="en-US" sz="2600" dirty="0" smtClean="0">
                <a:solidFill>
                  <a:srgbClr val="32302A"/>
                </a:solidFill>
              </a:rPr>
              <a:t>many Americans </a:t>
            </a:r>
            <a:r>
              <a:rPr lang="en-US" sz="2600" dirty="0">
                <a:solidFill>
                  <a:srgbClr val="32302A"/>
                </a:solidFill>
              </a:rPr>
              <a:t>to move their financial investments from U.S.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to </a:t>
            </a:r>
            <a:r>
              <a:rPr lang="en-US" sz="2600" dirty="0">
                <a:solidFill>
                  <a:srgbClr val="32302A"/>
                </a:solidFill>
              </a:rPr>
              <a:t>European banks</a:t>
            </a:r>
          </a:p>
          <a:p>
            <a:pPr marL="685800" indent="-338138">
              <a:buNone/>
            </a:pPr>
            <a:r>
              <a:rPr lang="en-US" sz="2600" dirty="0">
                <a:solidFill>
                  <a:srgbClr val="32302A"/>
                </a:solidFill>
              </a:rPr>
              <a:t>g.	an economic boom in Mexico, inducing Mexicans to buy more U.S. made automobiles, trucks, electric appliances,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and </a:t>
            </a:r>
            <a:r>
              <a:rPr lang="en-US" sz="2600" dirty="0">
                <a:solidFill>
                  <a:srgbClr val="32302A"/>
                </a:solidFill>
              </a:rPr>
              <a:t>personal computers</a:t>
            </a:r>
          </a:p>
        </p:txBody>
      </p:sp>
    </p:spTree>
    <p:extLst>
      <p:ext uri="{BB962C8B-B14F-4D97-AF65-F5344CB8AC3E}">
        <p14:creationId xmlns:p14="http://schemas.microsoft.com/office/powerpoint/2010/main" val="24571319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719861" cy="4403479"/>
          </a:xfrm>
        </p:spPr>
        <p:txBody>
          <a:bodyPr/>
          <a:lstStyle/>
          <a:p>
            <a:pPr marL="457200" indent="-457200">
              <a:spcBef>
                <a:spcPts val="0"/>
              </a:spcBef>
              <a:buAutoNum type="arabicPeriod" startAt="2"/>
            </a:pPr>
            <a:r>
              <a:rPr lang="en-US" sz="2600" dirty="0" smtClean="0">
                <a:solidFill>
                  <a:srgbClr val="32302A"/>
                </a:solidFill>
              </a:rPr>
              <a:t>“</a:t>
            </a:r>
            <a:r>
              <a:rPr lang="en-US" sz="2600" i="1" dirty="0">
                <a:solidFill>
                  <a:srgbClr val="32302A"/>
                </a:solidFill>
              </a:rPr>
              <a:t>A euro could be purchased for a $1.30 in March of 2009 </a:t>
            </a:r>
            <a:r>
              <a:rPr lang="en-US" sz="2600" i="1" dirty="0" smtClean="0">
                <a:solidFill>
                  <a:srgbClr val="32302A"/>
                </a:solidFill>
              </a:rPr>
              <a:t/>
            </a:r>
            <a:br>
              <a:rPr lang="en-US" sz="2600" i="1" dirty="0" smtClean="0">
                <a:solidFill>
                  <a:srgbClr val="32302A"/>
                </a:solidFill>
              </a:rPr>
            </a:br>
            <a:r>
              <a:rPr lang="en-US" sz="2600" i="1" dirty="0" smtClean="0">
                <a:solidFill>
                  <a:srgbClr val="32302A"/>
                </a:solidFill>
              </a:rPr>
              <a:t> but it took </a:t>
            </a:r>
            <a:r>
              <a:rPr lang="en-US" sz="2600" i="1" dirty="0">
                <a:solidFill>
                  <a:srgbClr val="32302A"/>
                </a:solidFill>
              </a:rPr>
              <a:t>$1.45 to purchase a euro in May of 2011. This </a:t>
            </a:r>
            <a:r>
              <a:rPr lang="en-US" sz="2600" i="1" dirty="0" smtClean="0">
                <a:solidFill>
                  <a:srgbClr val="32302A"/>
                </a:solidFill>
              </a:rPr>
              <a:t>indicates that </a:t>
            </a:r>
            <a:r>
              <a:rPr lang="en-US" sz="2600" i="1" dirty="0">
                <a:solidFill>
                  <a:srgbClr val="32302A"/>
                </a:solidFill>
              </a:rPr>
              <a:t>the dollar appreciated relative to the euro during </a:t>
            </a:r>
            <a:r>
              <a:rPr lang="en-US" sz="2600" i="1" dirty="0" smtClean="0">
                <a:solidFill>
                  <a:srgbClr val="32302A"/>
                </a:solidFill>
              </a:rPr>
              <a:t>this period</a:t>
            </a:r>
            <a:r>
              <a:rPr lang="en-US" sz="2600" i="1" dirty="0">
                <a:solidFill>
                  <a:srgbClr val="32302A"/>
                </a:solidFill>
              </a:rPr>
              <a:t>.</a:t>
            </a:r>
            <a:r>
              <a:rPr lang="en-US" sz="2600" dirty="0">
                <a:solidFill>
                  <a:srgbClr val="32302A"/>
                </a:solidFill>
              </a:rPr>
              <a:t>” -- Is this statement true? </a:t>
            </a:r>
            <a:endParaRPr lang="en-US" sz="2600" dirty="0" smtClean="0">
              <a:solidFill>
                <a:srgbClr val="32302A"/>
              </a:solidFill>
            </a:endParaRPr>
          </a:p>
          <a:p>
            <a:pPr marL="457200" indent="-457200">
              <a:spcBef>
                <a:spcPts val="0"/>
              </a:spcBef>
              <a:buAutoNum type="arabicPeriod" startAt="2"/>
            </a:pPr>
            <a:r>
              <a:rPr lang="en-US" sz="2600" dirty="0" smtClean="0">
                <a:solidFill>
                  <a:srgbClr val="32302A"/>
                </a:solidFill>
              </a:rPr>
              <a:t>“</a:t>
            </a:r>
            <a:r>
              <a:rPr lang="en-US" sz="2600" i="1" dirty="0" smtClean="0">
                <a:solidFill>
                  <a:srgbClr val="32302A"/>
                </a:solidFill>
              </a:rPr>
              <a:t>Under </a:t>
            </a:r>
            <a:r>
              <a:rPr lang="en-US" sz="2600" i="1" dirty="0">
                <a:solidFill>
                  <a:srgbClr val="32302A"/>
                </a:solidFill>
              </a:rPr>
              <a:t>a flexible exchange rate system, </a:t>
            </a:r>
            <a:r>
              <a:rPr lang="en-US" sz="2600" i="1" dirty="0" smtClean="0">
                <a:solidFill>
                  <a:srgbClr val="32302A"/>
                </a:solidFill>
              </a:rPr>
              <a:t>the equilibrium </a:t>
            </a:r>
            <a:br>
              <a:rPr lang="en-US" sz="2600" i="1" dirty="0" smtClean="0">
                <a:solidFill>
                  <a:srgbClr val="32302A"/>
                </a:solidFill>
              </a:rPr>
            </a:br>
            <a:r>
              <a:rPr lang="en-US" sz="2600" i="1" dirty="0" smtClean="0">
                <a:solidFill>
                  <a:srgbClr val="32302A"/>
                </a:solidFill>
              </a:rPr>
              <a:t>  exchange </a:t>
            </a:r>
            <a:r>
              <a:rPr lang="en-US" sz="2600" i="1" dirty="0">
                <a:solidFill>
                  <a:srgbClr val="32302A"/>
                </a:solidFill>
              </a:rPr>
              <a:t>rate will tend to </a:t>
            </a:r>
            <a:r>
              <a:rPr lang="en-US" sz="2600" i="1" dirty="0" smtClean="0">
                <a:solidFill>
                  <a:srgbClr val="32302A"/>
                </a:solidFill>
              </a:rPr>
              <a:t>bring the </a:t>
            </a:r>
            <a:r>
              <a:rPr lang="en-US" sz="2600" i="1" dirty="0">
                <a:solidFill>
                  <a:srgbClr val="32302A"/>
                </a:solidFill>
              </a:rPr>
              <a:t>value of </a:t>
            </a:r>
            <a:r>
              <a:rPr lang="en-US" sz="2600" i="1" dirty="0" smtClean="0">
                <a:solidFill>
                  <a:srgbClr val="32302A"/>
                </a:solidFill>
              </a:rPr>
              <a:t>goods </a:t>
            </a:r>
            <a:br>
              <a:rPr lang="en-US" sz="2600" i="1" dirty="0" smtClean="0">
                <a:solidFill>
                  <a:srgbClr val="32302A"/>
                </a:solidFill>
              </a:rPr>
            </a:br>
            <a:r>
              <a:rPr lang="en-US" sz="2600" i="1" dirty="0" smtClean="0">
                <a:solidFill>
                  <a:srgbClr val="32302A"/>
                </a:solidFill>
              </a:rPr>
              <a:t>  imported into balance with </a:t>
            </a:r>
            <a:r>
              <a:rPr lang="en-US" sz="2600" i="1" dirty="0">
                <a:solidFill>
                  <a:srgbClr val="32302A"/>
                </a:solidFill>
              </a:rPr>
              <a:t>the value of goods exported</a:t>
            </a:r>
            <a:r>
              <a:rPr lang="en-US" sz="2600" i="1" dirty="0" smtClean="0">
                <a:solidFill>
                  <a:srgbClr val="32302A"/>
                </a:solidFill>
              </a:rPr>
              <a:t>.</a:t>
            </a:r>
            <a:r>
              <a:rPr lang="en-US" sz="2600" dirty="0" smtClean="0">
                <a:solidFill>
                  <a:srgbClr val="32302A"/>
                </a:solidFill>
              </a:rPr>
              <a:t>” </a:t>
            </a:r>
            <a:br>
              <a:rPr lang="en-US" sz="2600" dirty="0" smtClean="0">
                <a:solidFill>
                  <a:srgbClr val="32302A"/>
                </a:solidFill>
              </a:rPr>
            </a:br>
            <a:r>
              <a:rPr lang="en-US" sz="2600" dirty="0" smtClean="0">
                <a:solidFill>
                  <a:srgbClr val="32302A"/>
                </a:solidFill>
              </a:rPr>
              <a:t>  -- </a:t>
            </a:r>
            <a:r>
              <a:rPr lang="en-US" sz="2600" dirty="0">
                <a:solidFill>
                  <a:srgbClr val="32302A"/>
                </a:solidFill>
              </a:rPr>
              <a:t>Is this statement true? </a:t>
            </a:r>
          </a:p>
        </p:txBody>
      </p:sp>
    </p:spTree>
    <p:extLst>
      <p:ext uri="{BB962C8B-B14F-4D97-AF65-F5344CB8AC3E}">
        <p14:creationId xmlns:p14="http://schemas.microsoft.com/office/powerpoint/2010/main" val="23257576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1841"/>
            <a:ext cx="7772400" cy="1864086"/>
          </a:xfrm>
        </p:spPr>
        <p:txBody>
          <a:bodyPr anchor="ctr"/>
          <a:lstStyle/>
          <a:p>
            <a:r>
              <a:rPr lang="en-US" dirty="0"/>
              <a:t>International Finance </a:t>
            </a:r>
            <a:br>
              <a:rPr lang="en-US" dirty="0"/>
            </a:br>
            <a:r>
              <a:rPr lang="en-US" dirty="0"/>
              <a:t>and Alternative Exchange </a:t>
            </a:r>
            <a:br>
              <a:rPr lang="en-US" dirty="0"/>
            </a:br>
            <a:r>
              <a:rPr lang="en-US" dirty="0"/>
              <a:t>Rate Regimes</a:t>
            </a:r>
          </a:p>
        </p:txBody>
      </p:sp>
    </p:spTree>
    <p:extLst>
      <p:ext uri="{BB962C8B-B14F-4D97-AF65-F5344CB8AC3E}">
        <p14:creationId xmlns:p14="http://schemas.microsoft.com/office/powerpoint/2010/main" val="21721066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82880"/>
            <a:ext cx="8904855" cy="960121"/>
          </a:xfrm>
        </p:spPr>
        <p:txBody>
          <a:bodyPr/>
          <a:lstStyle/>
          <a:p>
            <a:r>
              <a:rPr lang="en-US" dirty="0"/>
              <a:t>Three Major Types of </a:t>
            </a:r>
            <a:br>
              <a:rPr lang="en-US" dirty="0"/>
            </a:br>
            <a:r>
              <a:rPr lang="en-US" dirty="0"/>
              <a:t>Exchange Rate Regimes</a:t>
            </a:r>
          </a:p>
        </p:txBody>
      </p:sp>
      <p:sp>
        <p:nvSpPr>
          <p:cNvPr id="3" name="Content Placeholder 2"/>
          <p:cNvSpPr>
            <a:spLocks noGrp="1"/>
          </p:cNvSpPr>
          <p:nvPr>
            <p:ph idx="1"/>
          </p:nvPr>
        </p:nvSpPr>
        <p:spPr>
          <a:xfrm>
            <a:off x="140675" y="1536194"/>
            <a:ext cx="8883750" cy="4498846"/>
          </a:xfrm>
        </p:spPr>
        <p:txBody>
          <a:bodyPr/>
          <a:lstStyle/>
          <a:p>
            <a:pPr marL="231775" indent="-231775"/>
            <a:r>
              <a:rPr lang="en-US" sz="2600" dirty="0">
                <a:solidFill>
                  <a:srgbClr val="32302A"/>
                </a:solidFill>
              </a:rPr>
              <a:t>There are three major types of exchange </a:t>
            </a:r>
            <a:r>
              <a:rPr lang="en-US" sz="2600" dirty="0" smtClean="0">
                <a:solidFill>
                  <a:srgbClr val="32302A"/>
                </a:solidFill>
              </a:rPr>
              <a:t>rate </a:t>
            </a:r>
            <a:r>
              <a:rPr lang="en-US" sz="2600" dirty="0">
                <a:solidFill>
                  <a:srgbClr val="32302A"/>
                </a:solidFill>
              </a:rPr>
              <a:t>regimes: </a:t>
            </a:r>
          </a:p>
          <a:p>
            <a:pPr marL="631825" lvl="1" indent="-231775"/>
            <a:r>
              <a:rPr lang="en-US" dirty="0">
                <a:solidFill>
                  <a:srgbClr val="32302A"/>
                </a:solidFill>
              </a:rPr>
              <a:t>flexible rates; </a:t>
            </a:r>
          </a:p>
          <a:p>
            <a:pPr marL="631825" lvl="1" indent="-231775"/>
            <a:r>
              <a:rPr lang="en-US" dirty="0">
                <a:solidFill>
                  <a:srgbClr val="32302A"/>
                </a:solidFill>
              </a:rPr>
              <a:t>fixed-rate, unified currency; and,</a:t>
            </a:r>
          </a:p>
          <a:p>
            <a:pPr marL="631825" lvl="1" indent="-231775"/>
            <a:r>
              <a:rPr lang="en-US" dirty="0">
                <a:solidFill>
                  <a:srgbClr val="32302A"/>
                </a:solidFill>
              </a:rPr>
              <a:t>pegged exchange rates.</a:t>
            </a:r>
          </a:p>
          <a:p>
            <a:pPr marL="231775" indent="-231775"/>
            <a:r>
              <a:rPr lang="en-US" sz="2600" dirty="0">
                <a:solidFill>
                  <a:srgbClr val="32302A"/>
                </a:solidFill>
              </a:rPr>
              <a:t>We have discussed flexible exchange rate regimes extensively.  </a:t>
            </a:r>
          </a:p>
          <a:p>
            <a:pPr marL="231775" indent="-231775"/>
            <a:r>
              <a:rPr lang="en-US" sz="2600" dirty="0">
                <a:solidFill>
                  <a:srgbClr val="32302A"/>
                </a:solidFill>
              </a:rPr>
              <a:t>We will now explain the nature and operation of the other two major regimes.</a:t>
            </a:r>
          </a:p>
        </p:txBody>
      </p:sp>
    </p:spTree>
    <p:extLst>
      <p:ext uri="{BB962C8B-B14F-4D97-AF65-F5344CB8AC3E}">
        <p14:creationId xmlns:p14="http://schemas.microsoft.com/office/powerpoint/2010/main" val="516463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7" dur="500"/>
                                        <p:tgtEl>
                                          <p:spTgt spid="3">
                                            <p:txEl>
                                              <p:pRg st="3" end="3"/>
                                            </p:txEl>
                                          </p:spTgt>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75551"/>
            <a:ext cx="8904855" cy="667450"/>
          </a:xfrm>
        </p:spPr>
        <p:txBody>
          <a:bodyPr/>
          <a:lstStyle/>
          <a:p>
            <a:r>
              <a:rPr lang="en-US" dirty="0"/>
              <a:t>Fixed Rate, Unified Currency Regime</a:t>
            </a:r>
          </a:p>
        </p:txBody>
      </p:sp>
      <p:sp>
        <p:nvSpPr>
          <p:cNvPr id="3" name="Content Placeholder 2"/>
          <p:cNvSpPr>
            <a:spLocks noGrp="1"/>
          </p:cNvSpPr>
          <p:nvPr>
            <p:ph idx="1"/>
          </p:nvPr>
        </p:nvSpPr>
        <p:spPr>
          <a:xfrm>
            <a:off x="140675" y="1536194"/>
            <a:ext cx="8883750" cy="4498846"/>
          </a:xfrm>
        </p:spPr>
        <p:txBody>
          <a:bodyPr/>
          <a:lstStyle/>
          <a:p>
            <a:pPr marL="231775" indent="-231775"/>
            <a:r>
              <a:rPr lang="en-US" sz="2600" b="1" i="1" dirty="0">
                <a:solidFill>
                  <a:srgbClr val="32302A"/>
                </a:solidFill>
              </a:rPr>
              <a:t>Fixed rate, unified currency regime</a:t>
            </a:r>
            <a:r>
              <a:rPr lang="en-US" sz="2600" dirty="0">
                <a:solidFill>
                  <a:srgbClr val="32302A"/>
                </a:solidFill>
              </a:rPr>
              <a:t>:</a:t>
            </a:r>
            <a:br>
              <a:rPr lang="en-US" sz="2600" dirty="0">
                <a:solidFill>
                  <a:srgbClr val="32302A"/>
                </a:solidFill>
              </a:rPr>
            </a:br>
            <a:r>
              <a:rPr lang="en-US" sz="2500" dirty="0">
                <a:solidFill>
                  <a:srgbClr val="32302A"/>
                </a:solidFill>
              </a:rPr>
              <a:t>a system where currencies are linked to each other at a fixed rate.  </a:t>
            </a:r>
          </a:p>
          <a:p>
            <a:pPr marL="631825" lvl="1" indent="-231775"/>
            <a:r>
              <a:rPr lang="en-US" sz="2500" dirty="0">
                <a:solidFill>
                  <a:srgbClr val="32302A"/>
                </a:solidFill>
              </a:rPr>
              <a:t>A single central bank conducts the monetary policy that influences the value of the unified currency relative to other world currencies.</a:t>
            </a:r>
          </a:p>
          <a:p>
            <a:pPr marL="231775" indent="-231775"/>
            <a:r>
              <a:rPr lang="en-US" sz="2600" dirty="0">
                <a:solidFill>
                  <a:srgbClr val="32302A"/>
                </a:solidFill>
              </a:rPr>
              <a:t>The linkage may be either through the use of the same currency or through a currency board that agrees to trade the currencies, one for another, at a fixed rate.</a:t>
            </a:r>
          </a:p>
        </p:txBody>
      </p:sp>
    </p:spTree>
    <p:extLst>
      <p:ext uri="{BB962C8B-B14F-4D97-AF65-F5344CB8AC3E}">
        <p14:creationId xmlns:p14="http://schemas.microsoft.com/office/powerpoint/2010/main" val="516463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75551"/>
            <a:ext cx="8904855" cy="667450"/>
          </a:xfrm>
        </p:spPr>
        <p:txBody>
          <a:bodyPr/>
          <a:lstStyle/>
          <a:p>
            <a:r>
              <a:rPr lang="en-US" dirty="0"/>
              <a:t>Fixed Rate, Unified Currency Regime</a:t>
            </a:r>
          </a:p>
        </p:txBody>
      </p:sp>
      <p:sp>
        <p:nvSpPr>
          <p:cNvPr id="3" name="Content Placeholder 2"/>
          <p:cNvSpPr>
            <a:spLocks noGrp="1"/>
          </p:cNvSpPr>
          <p:nvPr>
            <p:ph idx="1"/>
          </p:nvPr>
        </p:nvSpPr>
        <p:spPr>
          <a:xfrm>
            <a:off x="140675" y="1536194"/>
            <a:ext cx="8883750" cy="4498846"/>
          </a:xfrm>
        </p:spPr>
        <p:txBody>
          <a:bodyPr/>
          <a:lstStyle/>
          <a:p>
            <a:pPr marL="231775" indent="-231775"/>
            <a:r>
              <a:rPr lang="en-US" sz="2600" dirty="0">
                <a:solidFill>
                  <a:srgbClr val="32302A"/>
                </a:solidFill>
              </a:rPr>
              <a:t>Some examples of </a:t>
            </a:r>
            <a:r>
              <a:rPr lang="en-US" sz="2600" b="1" i="1" dirty="0">
                <a:solidFill>
                  <a:srgbClr val="32302A"/>
                </a:solidFill>
              </a:rPr>
              <a:t>fixed rate, unified currency systems </a:t>
            </a:r>
            <a:r>
              <a:rPr lang="en-US" sz="2600" dirty="0">
                <a:solidFill>
                  <a:srgbClr val="32302A"/>
                </a:solidFill>
              </a:rPr>
              <a:t>--</a:t>
            </a:r>
          </a:p>
          <a:p>
            <a:pPr marL="631825" lvl="1" indent="-231775"/>
            <a:r>
              <a:rPr lang="en-US" dirty="0">
                <a:solidFill>
                  <a:srgbClr val="32302A"/>
                </a:solidFill>
              </a:rPr>
              <a:t>The U.S., Panama, Ecuador, El Salvador, </a:t>
            </a:r>
            <a:r>
              <a:rPr lang="en-US" dirty="0" smtClean="0">
                <a:solidFill>
                  <a:srgbClr val="32302A"/>
                </a:solidFill>
              </a:rPr>
              <a:t>and </a:t>
            </a:r>
            <a:r>
              <a:rPr lang="en-US" dirty="0">
                <a:solidFill>
                  <a:srgbClr val="32302A"/>
                </a:solidFill>
              </a:rPr>
              <a:t>Hong Kong all of which use currencies that are unified with the U.S. dollar.</a:t>
            </a:r>
          </a:p>
          <a:p>
            <a:pPr marL="631825" lvl="1" indent="-231775"/>
            <a:r>
              <a:rPr lang="en-US" dirty="0">
                <a:solidFill>
                  <a:srgbClr val="32302A"/>
                </a:solidFill>
              </a:rPr>
              <a:t>The 16 countries of the European Monetary Union all use the euro, which is managed by the European Central Bank.  Several other countries, including Estonia, Bulgaria, Latvia, Lithuania, Bosnia, and Herzegovina use a currency board to link their domestic currencies to the euro.  Thus, the euro is a unified currency in all of these countries.</a:t>
            </a:r>
          </a:p>
        </p:txBody>
      </p:sp>
    </p:spTree>
    <p:extLst>
      <p:ext uri="{BB962C8B-B14F-4D97-AF65-F5344CB8AC3E}">
        <p14:creationId xmlns:p14="http://schemas.microsoft.com/office/powerpoint/2010/main" val="516463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75551"/>
            <a:ext cx="8904855" cy="667450"/>
          </a:xfrm>
        </p:spPr>
        <p:txBody>
          <a:bodyPr/>
          <a:lstStyle/>
          <a:p>
            <a:r>
              <a:rPr lang="en-US" dirty="0"/>
              <a:t>Fixed Rate, Unified Currency Regime</a:t>
            </a:r>
          </a:p>
        </p:txBody>
      </p:sp>
      <p:sp>
        <p:nvSpPr>
          <p:cNvPr id="3" name="Content Placeholder 2"/>
          <p:cNvSpPr>
            <a:spLocks noGrp="1"/>
          </p:cNvSpPr>
          <p:nvPr>
            <p:ph idx="1"/>
          </p:nvPr>
        </p:nvSpPr>
        <p:spPr>
          <a:xfrm>
            <a:off x="140675" y="1536194"/>
            <a:ext cx="8883750" cy="4498846"/>
          </a:xfrm>
        </p:spPr>
        <p:txBody>
          <a:bodyPr/>
          <a:lstStyle/>
          <a:p>
            <a:pPr marL="231775" indent="-231775"/>
            <a:r>
              <a:rPr lang="en-US" sz="2600" dirty="0">
                <a:solidFill>
                  <a:srgbClr val="32302A"/>
                </a:solidFill>
              </a:rPr>
              <a:t>Countries such as El Salvador &amp; Hong Kong, that link their currency to the dollar at a fixed rate, are no longer in a position to conduct monetary policy.  They merely accept the monetary policy of the Federal Reserve.</a:t>
            </a:r>
          </a:p>
          <a:p>
            <a:pPr marL="631825" lvl="1" indent="-231775"/>
            <a:r>
              <a:rPr lang="en-US" dirty="0">
                <a:solidFill>
                  <a:srgbClr val="32302A"/>
                </a:solidFill>
              </a:rPr>
              <a:t>The same can be said for the 16 countries of the European Monetary Union and the other countries that link their currency to the Euro, all of whom accept the monetary policy of the European Central Bank.</a:t>
            </a:r>
          </a:p>
        </p:txBody>
      </p:sp>
    </p:spTree>
    <p:extLst>
      <p:ext uri="{BB962C8B-B14F-4D97-AF65-F5344CB8AC3E}">
        <p14:creationId xmlns:p14="http://schemas.microsoft.com/office/powerpoint/2010/main" val="516463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75551"/>
            <a:ext cx="8904855" cy="667450"/>
          </a:xfrm>
        </p:spPr>
        <p:txBody>
          <a:bodyPr/>
          <a:lstStyle/>
          <a:p>
            <a:r>
              <a:rPr lang="en-US" dirty="0"/>
              <a:t>Pegged Exchange Rate Regimes</a:t>
            </a:r>
          </a:p>
        </p:txBody>
      </p:sp>
      <p:sp>
        <p:nvSpPr>
          <p:cNvPr id="3" name="Content Placeholder 2"/>
          <p:cNvSpPr>
            <a:spLocks noGrp="1"/>
          </p:cNvSpPr>
          <p:nvPr>
            <p:ph idx="1"/>
          </p:nvPr>
        </p:nvSpPr>
        <p:spPr>
          <a:xfrm>
            <a:off x="140675" y="1536194"/>
            <a:ext cx="8883750" cy="4498846"/>
          </a:xfrm>
        </p:spPr>
        <p:txBody>
          <a:bodyPr/>
          <a:lstStyle/>
          <a:p>
            <a:pPr marL="231775" indent="-231775"/>
            <a:r>
              <a:rPr lang="en-US" sz="2600" b="1" i="1" dirty="0">
                <a:solidFill>
                  <a:srgbClr val="32302A"/>
                </a:solidFill>
              </a:rPr>
              <a:t>Pegged exchange rate system</a:t>
            </a:r>
            <a:r>
              <a:rPr lang="en-US" sz="2600" dirty="0">
                <a:solidFill>
                  <a:srgbClr val="32302A"/>
                </a:solidFill>
              </a:rPr>
              <a:t>:</a:t>
            </a:r>
            <a:br>
              <a:rPr lang="en-US" sz="2600" dirty="0">
                <a:solidFill>
                  <a:srgbClr val="32302A"/>
                </a:solidFill>
              </a:rPr>
            </a:br>
            <a:r>
              <a:rPr lang="en-US" sz="2500" dirty="0">
                <a:solidFill>
                  <a:srgbClr val="32302A"/>
                </a:solidFill>
              </a:rPr>
              <a:t>a system where the country commits to using monetary </a:t>
            </a:r>
            <a:r>
              <a:rPr lang="en-US" sz="2500" dirty="0" smtClean="0">
                <a:solidFill>
                  <a:srgbClr val="32302A"/>
                </a:solidFill>
              </a:rPr>
              <a:t>&amp; </a:t>
            </a:r>
            <a:r>
              <a:rPr lang="en-US" sz="2500" dirty="0">
                <a:solidFill>
                  <a:srgbClr val="32302A"/>
                </a:solidFill>
              </a:rPr>
              <a:t>fiscal policy to maintain the exchange-rate value of the domestic currency at a fixed rate or within a narrow band relative to </a:t>
            </a:r>
            <a:r>
              <a:rPr lang="en-US" sz="2500" dirty="0" smtClean="0">
                <a:solidFill>
                  <a:srgbClr val="32302A"/>
                </a:solidFill>
              </a:rPr>
              <a:t/>
            </a:r>
            <a:br>
              <a:rPr lang="en-US" sz="2500" dirty="0" smtClean="0">
                <a:solidFill>
                  <a:srgbClr val="32302A"/>
                </a:solidFill>
              </a:rPr>
            </a:br>
            <a:r>
              <a:rPr lang="en-US" sz="2500" dirty="0" smtClean="0">
                <a:solidFill>
                  <a:srgbClr val="32302A"/>
                </a:solidFill>
              </a:rPr>
              <a:t>another </a:t>
            </a:r>
            <a:r>
              <a:rPr lang="en-US" sz="2500" dirty="0">
                <a:solidFill>
                  <a:srgbClr val="32302A"/>
                </a:solidFill>
              </a:rPr>
              <a:t>currency (or bundle of currencies).</a:t>
            </a:r>
          </a:p>
          <a:p>
            <a:pPr marL="231775" indent="-231775"/>
            <a:r>
              <a:rPr lang="en-US" sz="2600" dirty="0">
                <a:solidFill>
                  <a:srgbClr val="32302A"/>
                </a:solidFill>
              </a:rPr>
              <a:t>Unlike the case of a currency board, however, countries with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a </a:t>
            </a:r>
            <a:r>
              <a:rPr lang="en-US" sz="2600" dirty="0">
                <a:solidFill>
                  <a:srgbClr val="32302A"/>
                </a:solidFill>
              </a:rPr>
              <a:t>pegged exchange rate continue to conduct monetary policy. </a:t>
            </a:r>
          </a:p>
        </p:txBody>
      </p:sp>
    </p:spTree>
    <p:extLst>
      <p:ext uri="{BB962C8B-B14F-4D97-AF65-F5344CB8AC3E}">
        <p14:creationId xmlns:p14="http://schemas.microsoft.com/office/powerpoint/2010/main" val="516463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1841"/>
            <a:ext cx="7772400" cy="1864086"/>
          </a:xfrm>
        </p:spPr>
        <p:txBody>
          <a:bodyPr anchor="ctr"/>
          <a:lstStyle/>
          <a:p>
            <a:r>
              <a:rPr lang="en-US" dirty="0"/>
              <a:t>Foreign Exchange Market</a:t>
            </a:r>
          </a:p>
        </p:txBody>
      </p:sp>
    </p:spTree>
    <p:extLst>
      <p:ext uri="{BB962C8B-B14F-4D97-AF65-F5344CB8AC3E}">
        <p14:creationId xmlns:p14="http://schemas.microsoft.com/office/powerpoint/2010/main" val="11908297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55510"/>
            <a:ext cx="8904855" cy="1261809"/>
          </a:xfrm>
        </p:spPr>
        <p:txBody>
          <a:bodyPr/>
          <a:lstStyle/>
          <a:p>
            <a:r>
              <a:rPr lang="en-US" dirty="0"/>
              <a:t>When Pegged Regimes </a:t>
            </a:r>
            <a:br>
              <a:rPr lang="en-US" dirty="0"/>
            </a:br>
            <a:r>
              <a:rPr lang="en-US" dirty="0"/>
              <a:t>Lead to Problems</a:t>
            </a:r>
          </a:p>
        </p:txBody>
      </p:sp>
      <p:sp>
        <p:nvSpPr>
          <p:cNvPr id="3" name="Content Placeholder 2"/>
          <p:cNvSpPr>
            <a:spLocks noGrp="1"/>
          </p:cNvSpPr>
          <p:nvPr>
            <p:ph idx="1"/>
          </p:nvPr>
        </p:nvSpPr>
        <p:spPr>
          <a:xfrm>
            <a:off x="140675" y="1536194"/>
            <a:ext cx="8883750" cy="4498846"/>
          </a:xfrm>
        </p:spPr>
        <p:txBody>
          <a:bodyPr/>
          <a:lstStyle/>
          <a:p>
            <a:pPr marL="231775" indent="-231775"/>
            <a:r>
              <a:rPr lang="en-US" sz="2600" dirty="0">
                <a:solidFill>
                  <a:srgbClr val="32302A"/>
                </a:solidFill>
              </a:rPr>
              <a:t>A nation </a:t>
            </a:r>
            <a:r>
              <a:rPr lang="en-US" sz="2600" b="1" i="1" dirty="0">
                <a:solidFill>
                  <a:srgbClr val="32302A"/>
                </a:solidFill>
              </a:rPr>
              <a:t>can </a:t>
            </a:r>
            <a:r>
              <a:rPr lang="en-US" sz="2600" dirty="0">
                <a:solidFill>
                  <a:srgbClr val="32302A"/>
                </a:solidFill>
              </a:rPr>
              <a:t>either:</a:t>
            </a:r>
          </a:p>
          <a:p>
            <a:pPr marL="631825" lvl="1" indent="-231775"/>
            <a:r>
              <a:rPr lang="en-US" dirty="0">
                <a:solidFill>
                  <a:srgbClr val="32302A"/>
                </a:solidFill>
              </a:rPr>
              <a:t>follow an independent monetary policy, allowing </a:t>
            </a:r>
            <a:r>
              <a:rPr lang="en-US" dirty="0" smtClean="0">
                <a:solidFill>
                  <a:srgbClr val="32302A"/>
                </a:solidFill>
              </a:rPr>
              <a:t>its exchange </a:t>
            </a:r>
            <a:r>
              <a:rPr lang="en-US" dirty="0">
                <a:solidFill>
                  <a:srgbClr val="32302A"/>
                </a:solidFill>
              </a:rPr>
              <a:t>rate to fluctuate, or, </a:t>
            </a:r>
          </a:p>
          <a:p>
            <a:pPr marL="631825" lvl="1" indent="-231775"/>
            <a:r>
              <a:rPr lang="en-US" dirty="0">
                <a:solidFill>
                  <a:srgbClr val="32302A"/>
                </a:solidFill>
              </a:rPr>
              <a:t>tie its monetary policy to the maintenance </a:t>
            </a:r>
            <a:r>
              <a:rPr lang="en-US" dirty="0" smtClean="0">
                <a:solidFill>
                  <a:srgbClr val="32302A"/>
                </a:solidFill>
              </a:rPr>
              <a:t>of </a:t>
            </a:r>
            <a:r>
              <a:rPr lang="en-US" dirty="0">
                <a:solidFill>
                  <a:srgbClr val="32302A"/>
                </a:solidFill>
              </a:rPr>
              <a:t>the </a:t>
            </a:r>
            <a:r>
              <a:rPr lang="en-US" dirty="0" smtClean="0">
                <a:solidFill>
                  <a:srgbClr val="32302A"/>
                </a:solidFill>
              </a:rPr>
              <a:t>fixed </a:t>
            </a:r>
            <a:r>
              <a:rPr lang="en-US" dirty="0">
                <a:solidFill>
                  <a:srgbClr val="32302A"/>
                </a:solidFill>
              </a:rPr>
              <a:t>exchange rate. </a:t>
            </a:r>
          </a:p>
          <a:p>
            <a:pPr marL="231775" indent="-231775"/>
            <a:r>
              <a:rPr lang="en-US" sz="2600" dirty="0">
                <a:solidFill>
                  <a:srgbClr val="32302A"/>
                </a:solidFill>
              </a:rPr>
              <a:t>It </a:t>
            </a:r>
            <a:r>
              <a:rPr lang="en-US" sz="2600" b="1" i="1" dirty="0">
                <a:solidFill>
                  <a:srgbClr val="32302A"/>
                </a:solidFill>
              </a:rPr>
              <a:t>cannot</a:t>
            </a:r>
            <a:r>
              <a:rPr lang="en-US" sz="2600" dirty="0">
                <a:solidFill>
                  <a:srgbClr val="32302A"/>
                </a:solidFill>
              </a:rPr>
              <a:t>, however: </a:t>
            </a:r>
          </a:p>
          <a:p>
            <a:pPr marL="631825" lvl="1" indent="-231775"/>
            <a:r>
              <a:rPr lang="en-US" dirty="0">
                <a:solidFill>
                  <a:srgbClr val="32302A"/>
                </a:solidFill>
              </a:rPr>
              <a:t>maintain currency convertibility at a fixed exchange rate while following a monetary policy more expansionary than that of the country to which its currency is tied. </a:t>
            </a:r>
          </a:p>
        </p:txBody>
      </p:sp>
    </p:spTree>
    <p:extLst>
      <p:ext uri="{BB962C8B-B14F-4D97-AF65-F5344CB8AC3E}">
        <p14:creationId xmlns:p14="http://schemas.microsoft.com/office/powerpoint/2010/main" val="516463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7" dur="500"/>
                                        <p:tgtEl>
                                          <p:spTgt spid="3">
                                            <p:txEl>
                                              <p:pRg st="3" end="3"/>
                                            </p:txEl>
                                          </p:spTgt>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55510"/>
            <a:ext cx="8904855" cy="1225233"/>
          </a:xfrm>
        </p:spPr>
        <p:txBody>
          <a:bodyPr/>
          <a:lstStyle/>
          <a:p>
            <a:r>
              <a:rPr lang="en-US" dirty="0"/>
              <a:t>When Pegged Regimes </a:t>
            </a:r>
            <a:br>
              <a:rPr lang="en-US" dirty="0"/>
            </a:br>
            <a:r>
              <a:rPr lang="en-US" dirty="0"/>
              <a:t>Lead to Problems</a:t>
            </a:r>
          </a:p>
        </p:txBody>
      </p:sp>
      <p:sp>
        <p:nvSpPr>
          <p:cNvPr id="3" name="Content Placeholder 2"/>
          <p:cNvSpPr>
            <a:spLocks noGrp="1"/>
          </p:cNvSpPr>
          <p:nvPr>
            <p:ph idx="1"/>
          </p:nvPr>
        </p:nvSpPr>
        <p:spPr>
          <a:xfrm>
            <a:off x="140675" y="1536194"/>
            <a:ext cx="8883750" cy="4498846"/>
          </a:xfrm>
        </p:spPr>
        <p:txBody>
          <a:bodyPr/>
          <a:lstStyle/>
          <a:p>
            <a:pPr marL="231775" indent="-231775"/>
            <a:r>
              <a:rPr lang="en-US" sz="2600" dirty="0">
                <a:solidFill>
                  <a:srgbClr val="32302A"/>
                </a:solidFill>
              </a:rPr>
              <a:t>Attempts to peg rates and follow a monetary policy that is too expansionary have led to several financial crises—a situation where falling foreign reserves eventually force the country to forego the pegged rate. </a:t>
            </a:r>
          </a:p>
          <a:p>
            <a:pPr marL="231775" indent="-231775"/>
            <a:r>
              <a:rPr lang="en-US" sz="2600" dirty="0">
                <a:solidFill>
                  <a:srgbClr val="32302A"/>
                </a:solidFill>
              </a:rPr>
              <a:t>The experiences of Mexico in 1989-1994 and of Brazil, Thailand, South Korea, Indonesia, and Malaysia in 1997-1998 illustrate this point very clearly.</a:t>
            </a:r>
          </a:p>
        </p:txBody>
      </p:sp>
    </p:spTree>
    <p:extLst>
      <p:ext uri="{BB962C8B-B14F-4D97-AF65-F5344CB8AC3E}">
        <p14:creationId xmlns:p14="http://schemas.microsoft.com/office/powerpoint/2010/main" val="516463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1313" indent="-341313">
              <a:buAutoNum type="arabicPeriod"/>
            </a:pPr>
            <a:r>
              <a:rPr lang="en-US" sz="2600" dirty="0" smtClean="0">
                <a:solidFill>
                  <a:srgbClr val="32302A"/>
                </a:solidFill>
              </a:rPr>
              <a:t>Can </a:t>
            </a:r>
            <a:r>
              <a:rPr lang="en-US" sz="2600" dirty="0">
                <a:solidFill>
                  <a:srgbClr val="32302A"/>
                </a:solidFill>
              </a:rPr>
              <a:t>a nation fix its exchange rate to another currency such as the dollar and at the same time follow an independent monetary policy?  Why or why not</a:t>
            </a:r>
            <a:r>
              <a:rPr lang="en-US" sz="2600" dirty="0" smtClean="0">
                <a:solidFill>
                  <a:srgbClr val="32302A"/>
                </a:solidFill>
              </a:rPr>
              <a:t>?</a:t>
            </a:r>
            <a:endParaRPr lang="en-US" sz="2600" dirty="0">
              <a:solidFill>
                <a:srgbClr val="32302A"/>
              </a:solidFill>
            </a:endParaRPr>
          </a:p>
        </p:txBody>
      </p:sp>
    </p:spTree>
    <p:extLst>
      <p:ext uri="{BB962C8B-B14F-4D97-AF65-F5344CB8AC3E}">
        <p14:creationId xmlns:p14="http://schemas.microsoft.com/office/powerpoint/2010/main" val="40936408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284163" indent="-284163">
              <a:buNone/>
            </a:pPr>
            <a:r>
              <a:rPr lang="en-US" sz="2600" dirty="0" smtClean="0">
                <a:solidFill>
                  <a:srgbClr val="32302A"/>
                </a:solidFill>
              </a:rPr>
              <a:t>2. If </a:t>
            </a:r>
            <a:r>
              <a:rPr lang="en-US" sz="2600" dirty="0">
                <a:solidFill>
                  <a:srgbClr val="32302A"/>
                </a:solidFill>
              </a:rPr>
              <a:t>a country operates under a currency board regime, the country commits itself to </a:t>
            </a:r>
            <a:r>
              <a:rPr lang="en-US" sz="2600" dirty="0" smtClean="0">
                <a:solidFill>
                  <a:srgbClr val="32302A"/>
                </a:solidFill>
              </a:rPr>
              <a:t>…</a:t>
            </a:r>
          </a:p>
          <a:p>
            <a:pPr marL="630238" indent="-282575">
              <a:buAutoNum type="alphaLcPeriod"/>
            </a:pPr>
            <a:r>
              <a:rPr lang="en-US" sz="2600" dirty="0" smtClean="0">
                <a:solidFill>
                  <a:srgbClr val="32302A"/>
                </a:solidFill>
              </a:rPr>
              <a:t>an </a:t>
            </a:r>
            <a:r>
              <a:rPr lang="en-US" sz="2600" dirty="0">
                <a:solidFill>
                  <a:srgbClr val="32302A"/>
                </a:solidFill>
              </a:rPr>
              <a:t>expansionary monetary policy in </a:t>
            </a:r>
            <a:r>
              <a:rPr lang="en-US" sz="2600" dirty="0" smtClean="0">
                <a:solidFill>
                  <a:srgbClr val="32302A"/>
                </a:solidFill>
              </a:rPr>
              <a:t>order to </a:t>
            </a:r>
            <a:r>
              <a:rPr lang="en-US" sz="2600" dirty="0">
                <a:solidFill>
                  <a:srgbClr val="32302A"/>
                </a:solidFill>
              </a:rPr>
              <a:t>maintain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the </a:t>
            </a:r>
            <a:r>
              <a:rPr lang="en-US" sz="2600" dirty="0">
                <a:solidFill>
                  <a:srgbClr val="32302A"/>
                </a:solidFill>
              </a:rPr>
              <a:t>convertibility of its </a:t>
            </a:r>
            <a:r>
              <a:rPr lang="en-US" sz="2600" dirty="0" smtClean="0">
                <a:solidFill>
                  <a:srgbClr val="32302A"/>
                </a:solidFill>
              </a:rPr>
              <a:t>currency.</a:t>
            </a:r>
          </a:p>
          <a:p>
            <a:pPr marL="630238" indent="-282575">
              <a:buAutoNum type="alphaLcPeriod"/>
            </a:pPr>
            <a:r>
              <a:rPr lang="en-US" sz="2600" dirty="0" smtClean="0">
                <a:solidFill>
                  <a:srgbClr val="32302A"/>
                </a:solidFill>
              </a:rPr>
              <a:t>issuing </a:t>
            </a:r>
            <a:r>
              <a:rPr lang="en-US" sz="2600" dirty="0">
                <a:solidFill>
                  <a:srgbClr val="32302A"/>
                </a:solidFill>
              </a:rPr>
              <a:t>its currency at a fixed rate in </a:t>
            </a:r>
            <a:r>
              <a:rPr lang="en-US" sz="2600" dirty="0" smtClean="0">
                <a:solidFill>
                  <a:srgbClr val="32302A"/>
                </a:solidFill>
              </a:rPr>
              <a:t>exchange for </a:t>
            </a:r>
            <a:r>
              <a:rPr lang="en-US" sz="2600" dirty="0">
                <a:solidFill>
                  <a:srgbClr val="32302A"/>
                </a:solidFill>
              </a:rPr>
              <a:t>an equivalent amount of another </a:t>
            </a:r>
            <a:r>
              <a:rPr lang="en-US" sz="2600" dirty="0" smtClean="0">
                <a:solidFill>
                  <a:srgbClr val="32302A"/>
                </a:solidFill>
              </a:rPr>
              <a:t>designated currency </a:t>
            </a:r>
            <a:r>
              <a:rPr lang="en-US" sz="2600" dirty="0">
                <a:solidFill>
                  <a:srgbClr val="32302A"/>
                </a:solidFill>
              </a:rPr>
              <a:t>and investing the funds in bonds </a:t>
            </a:r>
            <a:r>
              <a:rPr lang="en-US" sz="2600" dirty="0" smtClean="0">
                <a:solidFill>
                  <a:srgbClr val="32302A"/>
                </a:solidFill>
              </a:rPr>
              <a:t>and liquid </a:t>
            </a:r>
            <a:r>
              <a:rPr lang="en-US" sz="2600" dirty="0">
                <a:solidFill>
                  <a:srgbClr val="32302A"/>
                </a:solidFill>
              </a:rPr>
              <a:t>assets which provide 100% backing </a:t>
            </a:r>
            <a:r>
              <a:rPr lang="en-US" sz="2600" dirty="0" smtClean="0">
                <a:solidFill>
                  <a:srgbClr val="32302A"/>
                </a:solidFill>
              </a:rPr>
              <a:t>for the </a:t>
            </a:r>
            <a:r>
              <a:rPr lang="en-US" sz="2600" dirty="0">
                <a:solidFill>
                  <a:srgbClr val="32302A"/>
                </a:solidFill>
              </a:rPr>
              <a:t>currency units </a:t>
            </a:r>
            <a:r>
              <a:rPr lang="en-US" sz="2600" dirty="0" smtClean="0">
                <a:solidFill>
                  <a:srgbClr val="32302A"/>
                </a:solidFill>
              </a:rPr>
              <a:t>issued.</a:t>
            </a:r>
          </a:p>
          <a:p>
            <a:pPr marL="630238" indent="-282575">
              <a:buAutoNum type="alphaLcPeriod"/>
            </a:pPr>
            <a:r>
              <a:rPr lang="en-US" sz="2600" dirty="0" smtClean="0">
                <a:solidFill>
                  <a:srgbClr val="32302A"/>
                </a:solidFill>
              </a:rPr>
              <a:t>raising </a:t>
            </a:r>
            <a:r>
              <a:rPr lang="en-US" sz="2600" dirty="0">
                <a:solidFill>
                  <a:srgbClr val="32302A"/>
                </a:solidFill>
              </a:rPr>
              <a:t>taxes in order to maintain </a:t>
            </a:r>
            <a:r>
              <a:rPr lang="en-US" sz="2600" dirty="0" smtClean="0">
                <a:solidFill>
                  <a:srgbClr val="32302A"/>
                </a:solidFill>
              </a:rPr>
              <a:t>the convertibility </a:t>
            </a:r>
            <a:r>
              <a:rPr lang="en-US" sz="2600" dirty="0">
                <a:solidFill>
                  <a:srgbClr val="32302A"/>
                </a:solidFill>
              </a:rPr>
              <a:t>of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its </a:t>
            </a:r>
            <a:r>
              <a:rPr lang="en-US" sz="2600" dirty="0">
                <a:solidFill>
                  <a:srgbClr val="32302A"/>
                </a:solidFill>
              </a:rPr>
              <a:t>currency</a:t>
            </a:r>
            <a:r>
              <a:rPr lang="en-US" sz="2600" dirty="0" smtClean="0">
                <a:solidFill>
                  <a:srgbClr val="32302A"/>
                </a:solidFill>
              </a:rPr>
              <a:t>.</a:t>
            </a:r>
            <a:endParaRPr lang="en-US" sz="2600" dirty="0">
              <a:solidFill>
                <a:srgbClr val="32302A"/>
              </a:solidFill>
            </a:endParaRPr>
          </a:p>
        </p:txBody>
      </p:sp>
    </p:spTree>
    <p:extLst>
      <p:ext uri="{BB962C8B-B14F-4D97-AF65-F5344CB8AC3E}">
        <p14:creationId xmlns:p14="http://schemas.microsoft.com/office/powerpoint/2010/main" val="7362538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1841"/>
            <a:ext cx="7772400" cy="1864086"/>
          </a:xfrm>
        </p:spPr>
        <p:txBody>
          <a:bodyPr anchor="ctr"/>
          <a:lstStyle/>
          <a:p>
            <a:r>
              <a:rPr lang="en-US" dirty="0"/>
              <a:t>Balance of Payments</a:t>
            </a:r>
          </a:p>
        </p:txBody>
      </p:sp>
    </p:spTree>
    <p:extLst>
      <p:ext uri="{BB962C8B-B14F-4D97-AF65-F5344CB8AC3E}">
        <p14:creationId xmlns:p14="http://schemas.microsoft.com/office/powerpoint/2010/main" val="11704590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54480"/>
            <a:ext cx="8932985" cy="436169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84695"/>
            <a:ext cx="8904855" cy="667450"/>
          </a:xfrm>
        </p:spPr>
        <p:txBody>
          <a:bodyPr/>
          <a:lstStyle/>
          <a:p>
            <a:r>
              <a:rPr lang="en-US" dirty="0"/>
              <a:t>Balance of Payments</a:t>
            </a:r>
          </a:p>
        </p:txBody>
      </p:sp>
      <p:sp>
        <p:nvSpPr>
          <p:cNvPr id="3" name="Content Placeholder 2"/>
          <p:cNvSpPr>
            <a:spLocks noGrp="1"/>
          </p:cNvSpPr>
          <p:nvPr>
            <p:ph idx="1"/>
          </p:nvPr>
        </p:nvSpPr>
        <p:spPr>
          <a:xfrm>
            <a:off x="140675" y="1609346"/>
            <a:ext cx="8883750" cy="1298446"/>
          </a:xfrm>
        </p:spPr>
        <p:txBody>
          <a:bodyPr/>
          <a:lstStyle/>
          <a:p>
            <a:pPr marL="231775" indent="-231775"/>
            <a:r>
              <a:rPr lang="en-US" sz="2600" b="1" i="1" dirty="0">
                <a:solidFill>
                  <a:srgbClr val="32302A"/>
                </a:solidFill>
              </a:rPr>
              <a:t>Balance of payments</a:t>
            </a:r>
            <a:r>
              <a:rPr lang="en-US" sz="2600" dirty="0">
                <a:solidFill>
                  <a:srgbClr val="32302A"/>
                </a:solidFill>
              </a:rPr>
              <a:t>: </a:t>
            </a:r>
            <a:br>
              <a:rPr lang="en-US" sz="2600" dirty="0">
                <a:solidFill>
                  <a:srgbClr val="32302A"/>
                </a:solidFill>
              </a:rPr>
            </a:br>
            <a:r>
              <a:rPr lang="en-US" sz="2600" dirty="0">
                <a:solidFill>
                  <a:srgbClr val="32302A"/>
                </a:solidFill>
              </a:rPr>
              <a:t>accounts that summarize the transactions </a:t>
            </a:r>
            <a:r>
              <a:rPr lang="en-US" sz="2600" dirty="0" smtClean="0">
                <a:solidFill>
                  <a:srgbClr val="32302A"/>
                </a:solidFill>
              </a:rPr>
              <a:t>of </a:t>
            </a:r>
            <a:r>
              <a:rPr lang="en-US" sz="2600" dirty="0">
                <a:solidFill>
                  <a:srgbClr val="32302A"/>
                </a:solidFill>
              </a:rPr>
              <a:t>a country’s citizens, businesses, and governments with </a:t>
            </a:r>
            <a:r>
              <a:rPr lang="en-US" sz="2600" dirty="0" smtClean="0">
                <a:solidFill>
                  <a:srgbClr val="32302A"/>
                </a:solidFill>
              </a:rPr>
              <a:t>foreigners</a:t>
            </a:r>
          </a:p>
          <a:p>
            <a:pPr marL="231775" indent="-231775"/>
            <a:r>
              <a:rPr lang="en-US" sz="2600" dirty="0">
                <a:solidFill>
                  <a:srgbClr val="32302A"/>
                </a:solidFill>
              </a:rPr>
              <a:t>Any transaction that creates a demand for foreign currency </a:t>
            </a:r>
            <a:br>
              <a:rPr lang="en-US" sz="2600" dirty="0">
                <a:solidFill>
                  <a:srgbClr val="32302A"/>
                </a:solidFill>
              </a:rPr>
            </a:br>
            <a:r>
              <a:rPr lang="en-US" sz="2600" dirty="0">
                <a:solidFill>
                  <a:srgbClr val="32302A"/>
                </a:solidFill>
              </a:rPr>
              <a:t>(and a supply of the domestic currency) in the foreign exchange market is recorded as a </a:t>
            </a:r>
            <a:r>
              <a:rPr lang="en-US" sz="2600" i="1" u="sng" dirty="0">
                <a:solidFill>
                  <a:srgbClr val="32302A"/>
                </a:solidFill>
              </a:rPr>
              <a:t>debit item</a:t>
            </a:r>
            <a:r>
              <a:rPr lang="en-US" sz="2600" dirty="0" smtClean="0">
                <a:solidFill>
                  <a:srgbClr val="32302A"/>
                </a:solidFill>
              </a:rPr>
              <a:t>.</a:t>
            </a:r>
            <a:endParaRPr lang="en-US" sz="2600" dirty="0">
              <a:solidFill>
                <a:srgbClr val="32302A"/>
              </a:solidFill>
            </a:endParaRPr>
          </a:p>
        </p:txBody>
      </p:sp>
      <p:sp>
        <p:nvSpPr>
          <p:cNvPr id="6" name="Content Placeholder 2"/>
          <p:cNvSpPr txBox="1">
            <a:spLocks/>
          </p:cNvSpPr>
          <p:nvPr/>
        </p:nvSpPr>
        <p:spPr>
          <a:xfrm>
            <a:off x="137627" y="4258058"/>
            <a:ext cx="8883750" cy="1298446"/>
          </a:xfrm>
          <a:prstGeom prst="rect">
            <a:avLst/>
          </a:prstGeom>
        </p:spPr>
        <p:txBody>
          <a:bodyPr/>
          <a:lstStyle>
            <a:lvl1pPr marL="342900" indent="-342900" algn="l" defTabSz="457200" rtl="0" eaLnBrk="1" latinLnBrk="0" hangingPunct="1">
              <a:spcBef>
                <a:spcPct val="20000"/>
              </a:spcBef>
              <a:buFont typeface="Arial"/>
              <a:buChar char="•"/>
              <a:defRPr sz="2800" kern="1200">
                <a:solidFill>
                  <a:schemeClr val="tx2"/>
                </a:solidFill>
                <a:latin typeface="Times New Roman" pitchFamily="18" charset="0"/>
                <a:ea typeface="+mn-ea"/>
                <a:cs typeface="Times New Roman" pitchFamily="18" charset="0"/>
              </a:defRPr>
            </a:lvl1pPr>
            <a:lvl2pPr marL="742950" indent="-285750" algn="l" defTabSz="457200" rtl="0" eaLnBrk="1" latinLnBrk="0" hangingPunct="1">
              <a:spcBef>
                <a:spcPct val="20000"/>
              </a:spcBef>
              <a:buFont typeface="Arial" pitchFamily="34" charset="0"/>
              <a:buChar char="•"/>
              <a:defRPr sz="2600" kern="1200">
                <a:solidFill>
                  <a:schemeClr val="tx2"/>
                </a:solidFill>
                <a:latin typeface="Times New Roman" pitchFamily="18" charset="0"/>
                <a:ea typeface="+mn-ea"/>
                <a:cs typeface="Times New Roman" pitchFamily="18" charset="0"/>
              </a:defRPr>
            </a:lvl2pPr>
            <a:lvl3pPr marL="1143000" indent="-228600" algn="l" defTabSz="457200" rtl="0" eaLnBrk="1" latinLnBrk="0" hangingPunct="1">
              <a:spcBef>
                <a:spcPct val="20000"/>
              </a:spcBef>
              <a:buFont typeface="Arial" pitchFamily="34" charset="0"/>
              <a:buChar char="•"/>
              <a:defRPr sz="2600" kern="1200">
                <a:solidFill>
                  <a:schemeClr val="tx2"/>
                </a:solidFill>
                <a:latin typeface="Times New Roman" pitchFamily="18" charset="0"/>
                <a:ea typeface="+mn-ea"/>
                <a:cs typeface="Times New Roman" pitchFamily="18" charset="0"/>
              </a:defRPr>
            </a:lvl3pPr>
            <a:lvl4pPr marL="1600200" indent="-228600" algn="l" defTabSz="457200" rtl="0" eaLnBrk="1" latinLnBrk="0" hangingPunct="1">
              <a:spcBef>
                <a:spcPct val="20000"/>
              </a:spcBef>
              <a:buFont typeface="Arial" pitchFamily="34" charset="0"/>
              <a:buChar char="•"/>
              <a:defRPr sz="2600" kern="1200">
                <a:solidFill>
                  <a:schemeClr val="tx2"/>
                </a:solidFill>
                <a:latin typeface="Times New Roman" pitchFamily="18" charset="0"/>
                <a:ea typeface="+mn-ea"/>
                <a:cs typeface="Times New Roman" pitchFamily="18" charset="0"/>
              </a:defRPr>
            </a:lvl4pPr>
            <a:lvl5pPr marL="2057400" indent="-228600" algn="l" defTabSz="457200" rtl="0" eaLnBrk="1" latinLnBrk="0" hangingPunct="1">
              <a:spcBef>
                <a:spcPct val="20000"/>
              </a:spcBef>
              <a:buFont typeface="Arial" pitchFamily="34" charset="0"/>
              <a:buChar char="•"/>
              <a:defRPr sz="2600" kern="1200">
                <a:solidFill>
                  <a:schemeClr val="tx2"/>
                </a:solidFill>
                <a:latin typeface="Times New Roman" pitchFamily="18" charset="0"/>
                <a:ea typeface="+mn-ea"/>
                <a:cs typeface="Times New Roman" pitchFamily="18"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31775" indent="-231775"/>
            <a:r>
              <a:rPr lang="en-US" sz="2600" dirty="0">
                <a:solidFill>
                  <a:srgbClr val="32302A"/>
                </a:solidFill>
              </a:rPr>
              <a:t>Transactions that create a supply of foreign </a:t>
            </a:r>
            <a:r>
              <a:rPr lang="en-US" sz="2600" dirty="0" smtClean="0">
                <a:solidFill>
                  <a:srgbClr val="32302A"/>
                </a:solidFill>
              </a:rPr>
              <a:t>currency </a:t>
            </a:r>
            <a:r>
              <a:rPr lang="en-US" sz="2600" dirty="0">
                <a:solidFill>
                  <a:srgbClr val="32302A"/>
                </a:solidFill>
              </a:rPr>
              <a:t>(and demand for the domestic currency) on the foreign exchange market are recorded as a </a:t>
            </a:r>
            <a:r>
              <a:rPr lang="en-US" sz="2600" i="1" u="sng" dirty="0">
                <a:solidFill>
                  <a:srgbClr val="32302A"/>
                </a:solidFill>
              </a:rPr>
              <a:t>credit item</a:t>
            </a:r>
            <a:r>
              <a:rPr lang="en-US" sz="2600" dirty="0">
                <a:solidFill>
                  <a:srgbClr val="32302A"/>
                </a:solidFill>
              </a:rPr>
              <a:t>.</a:t>
            </a:r>
          </a:p>
        </p:txBody>
      </p:sp>
      <p:grpSp>
        <p:nvGrpSpPr>
          <p:cNvPr id="17" name="Group 16"/>
          <p:cNvGrpSpPr/>
          <p:nvPr/>
        </p:nvGrpSpPr>
        <p:grpSpPr>
          <a:xfrm>
            <a:off x="6137942" y="3788475"/>
            <a:ext cx="2503488" cy="420688"/>
            <a:chOff x="6137942" y="3788475"/>
            <a:chExt cx="2503488" cy="420688"/>
          </a:xfrm>
        </p:grpSpPr>
        <p:sp>
          <p:nvSpPr>
            <p:cNvPr id="13" name="Rounded Rectangle 12"/>
            <p:cNvSpPr/>
            <p:nvPr/>
          </p:nvSpPr>
          <p:spPr>
            <a:xfrm>
              <a:off x="6137942" y="3788475"/>
              <a:ext cx="2503488" cy="420688"/>
            </a:xfrm>
            <a:prstGeom prst="roundRect">
              <a:avLst/>
            </a:prstGeom>
            <a:solidFill>
              <a:schemeClr val="tx1">
                <a:lumMod val="50000"/>
                <a:lumOff val="50000"/>
              </a:schemeClr>
            </a:solidFill>
            <a:ln>
              <a:solidFill>
                <a:schemeClr val="tx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 Box 15"/>
            <p:cNvSpPr txBox="1">
              <a:spLocks noChangeArrowheads="1"/>
            </p:cNvSpPr>
            <p:nvPr/>
          </p:nvSpPr>
          <p:spPr bwMode="auto">
            <a:xfrm>
              <a:off x="6137942" y="3788475"/>
              <a:ext cx="2503488" cy="420688"/>
            </a:xfrm>
            <a:prstGeom prst="rect">
              <a:avLst/>
            </a:prstGeom>
            <a:noFill/>
            <a:ln w="9525">
              <a:noFill/>
              <a:miter lim="800000"/>
              <a:headEnd/>
              <a:tailEnd/>
            </a:ln>
          </p:spPr>
          <p:txBody>
            <a:bodyPr>
              <a:prstTxWarp prst="textNoShape">
                <a:avLst/>
              </a:prstTxWarp>
              <a:spAutoFit/>
            </a:bodyPr>
            <a:lstStyle/>
            <a:p>
              <a:pPr algn="l">
                <a:lnSpc>
                  <a:spcPct val="90000"/>
                </a:lnSpc>
                <a:spcBef>
                  <a:spcPct val="50000"/>
                </a:spcBef>
              </a:pPr>
              <a:r>
                <a:rPr lang="en-US" sz="2400" b="1" i="1" dirty="0">
                  <a:solidFill>
                    <a:schemeClr val="bg1"/>
                  </a:solidFill>
                  <a:latin typeface="Times New Roman" pitchFamily="18" charset="0"/>
                  <a:cs typeface="Times New Roman" pitchFamily="18" charset="0"/>
                </a:rPr>
                <a:t>Example:</a:t>
              </a:r>
              <a:r>
                <a:rPr lang="en-US" sz="2400" dirty="0">
                  <a:solidFill>
                    <a:schemeClr val="bg1"/>
                  </a:solidFill>
                  <a:latin typeface="Times New Roman" pitchFamily="18" charset="0"/>
                  <a:cs typeface="Times New Roman" pitchFamily="18" charset="0"/>
                </a:rPr>
                <a:t>  Imports</a:t>
              </a:r>
            </a:p>
          </p:txBody>
        </p:sp>
      </p:grpSp>
      <p:grpSp>
        <p:nvGrpSpPr>
          <p:cNvPr id="18" name="Group 17"/>
          <p:cNvGrpSpPr/>
          <p:nvPr/>
        </p:nvGrpSpPr>
        <p:grpSpPr>
          <a:xfrm>
            <a:off x="6137942" y="5265166"/>
            <a:ext cx="2503488" cy="420688"/>
            <a:chOff x="6137942" y="5265166"/>
            <a:chExt cx="2503488" cy="420688"/>
          </a:xfrm>
        </p:grpSpPr>
        <p:sp>
          <p:nvSpPr>
            <p:cNvPr id="15" name="Rounded Rectangle 14"/>
            <p:cNvSpPr/>
            <p:nvPr/>
          </p:nvSpPr>
          <p:spPr>
            <a:xfrm>
              <a:off x="6137942" y="5265166"/>
              <a:ext cx="2503488" cy="420688"/>
            </a:xfrm>
            <a:prstGeom prst="roundRect">
              <a:avLst/>
            </a:prstGeom>
            <a:solidFill>
              <a:schemeClr val="tx1">
                <a:lumMod val="50000"/>
                <a:lumOff val="50000"/>
              </a:schemeClr>
            </a:solidFill>
            <a:ln>
              <a:solidFill>
                <a:schemeClr val="tx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 Box 15"/>
            <p:cNvSpPr txBox="1">
              <a:spLocks noChangeArrowheads="1"/>
            </p:cNvSpPr>
            <p:nvPr/>
          </p:nvSpPr>
          <p:spPr bwMode="auto">
            <a:xfrm>
              <a:off x="6137942" y="5265166"/>
              <a:ext cx="2503488" cy="420688"/>
            </a:xfrm>
            <a:prstGeom prst="rect">
              <a:avLst/>
            </a:prstGeom>
            <a:noFill/>
            <a:ln w="9525">
              <a:noFill/>
              <a:miter lim="800000"/>
              <a:headEnd/>
              <a:tailEnd/>
            </a:ln>
          </p:spPr>
          <p:txBody>
            <a:bodyPr>
              <a:prstTxWarp prst="textNoShape">
                <a:avLst/>
              </a:prstTxWarp>
              <a:spAutoFit/>
            </a:bodyPr>
            <a:lstStyle/>
            <a:p>
              <a:pPr algn="l">
                <a:lnSpc>
                  <a:spcPct val="90000"/>
                </a:lnSpc>
                <a:spcBef>
                  <a:spcPct val="50000"/>
                </a:spcBef>
              </a:pPr>
              <a:r>
                <a:rPr lang="en-US" sz="2400" b="1" i="1" dirty="0">
                  <a:solidFill>
                    <a:schemeClr val="bg1"/>
                  </a:solidFill>
                  <a:latin typeface="Times New Roman" pitchFamily="18" charset="0"/>
                  <a:cs typeface="Times New Roman" pitchFamily="18" charset="0"/>
                </a:rPr>
                <a:t>Example:</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Exports</a:t>
              </a:r>
              <a:endParaRPr lang="en-US" sz="2400" dirty="0">
                <a:solidFill>
                  <a:schemeClr val="bg1"/>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562189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par>
                                <p:cTn id="12" presetID="9" presetClass="entr" presetSubtype="0" fill="hold" nodeType="with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dissolve">
                                      <p:cBhvr>
                                        <p:cTn id="14" dur="500"/>
                                        <p:tgtEl>
                                          <p:spTgt spid="17"/>
                                        </p:tgtEl>
                                      </p:cBhvr>
                                    </p:animEffect>
                                  </p:childTnLst>
                                </p:cTn>
                              </p:par>
                            </p:childTnLst>
                          </p:cTn>
                        </p:par>
                        <p:par>
                          <p:cTn id="15" fill="hold">
                            <p:stCondLst>
                              <p:cond delay="1000"/>
                            </p:stCondLst>
                            <p:childTnLst>
                              <p:par>
                                <p:cTn id="16" presetID="14" presetClass="entr" presetSubtype="10" fill="hold" nodeType="after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randombar(horizontal)">
                                      <p:cBhvr>
                                        <p:cTn id="18" dur="500"/>
                                        <p:tgtEl>
                                          <p:spTgt spid="6">
                                            <p:txEl>
                                              <p:pRg st="0" end="0"/>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dissolve">
                                      <p:cBhvr>
                                        <p:cTn id="2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84695"/>
            <a:ext cx="8904855" cy="667450"/>
          </a:xfrm>
        </p:spPr>
        <p:txBody>
          <a:bodyPr/>
          <a:lstStyle/>
          <a:p>
            <a:r>
              <a:rPr lang="en-US" dirty="0"/>
              <a:t>Balance of Payments</a:t>
            </a:r>
          </a:p>
        </p:txBody>
      </p:sp>
      <p:sp>
        <p:nvSpPr>
          <p:cNvPr id="3" name="Content Placeholder 2"/>
          <p:cNvSpPr>
            <a:spLocks noGrp="1"/>
          </p:cNvSpPr>
          <p:nvPr>
            <p:ph idx="1"/>
          </p:nvPr>
        </p:nvSpPr>
        <p:spPr>
          <a:xfrm>
            <a:off x="140675" y="1536194"/>
            <a:ext cx="8883750" cy="4379976"/>
          </a:xfrm>
        </p:spPr>
        <p:txBody>
          <a:bodyPr/>
          <a:lstStyle/>
          <a:p>
            <a:pPr marL="231775" indent="-231775"/>
            <a:r>
              <a:rPr lang="en-US" sz="2600" dirty="0">
                <a:solidFill>
                  <a:srgbClr val="32302A"/>
                </a:solidFill>
              </a:rPr>
              <a:t>Under a </a:t>
            </a:r>
            <a:r>
              <a:rPr lang="en-US" sz="2600" b="1" i="1" dirty="0">
                <a:solidFill>
                  <a:srgbClr val="32302A"/>
                </a:solidFill>
              </a:rPr>
              <a:t>pure flexible rate system</a:t>
            </a:r>
            <a:r>
              <a:rPr lang="en-US" sz="2600" dirty="0">
                <a:solidFill>
                  <a:srgbClr val="32302A"/>
                </a:solidFill>
              </a:rPr>
              <a:t>, the foreign exchange market will bring the quantity demanded and the quantity supplied into balance, and as a result, it will also bring the total debits into balance with the total credits.</a:t>
            </a:r>
          </a:p>
        </p:txBody>
      </p:sp>
    </p:spTree>
    <p:extLst>
      <p:ext uri="{BB962C8B-B14F-4D97-AF65-F5344CB8AC3E}">
        <p14:creationId xmlns:p14="http://schemas.microsoft.com/office/powerpoint/2010/main" val="3478085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84695"/>
            <a:ext cx="8904855" cy="667450"/>
          </a:xfrm>
        </p:spPr>
        <p:txBody>
          <a:bodyPr/>
          <a:lstStyle/>
          <a:p>
            <a:r>
              <a:rPr lang="en-US" dirty="0"/>
              <a:t>Balance of Payments</a:t>
            </a:r>
          </a:p>
        </p:txBody>
      </p:sp>
      <p:sp>
        <p:nvSpPr>
          <p:cNvPr id="3" name="Content Placeholder 2"/>
          <p:cNvSpPr>
            <a:spLocks noGrp="1"/>
          </p:cNvSpPr>
          <p:nvPr>
            <p:ph idx="1"/>
          </p:nvPr>
        </p:nvSpPr>
        <p:spPr>
          <a:xfrm>
            <a:off x="140675" y="1536194"/>
            <a:ext cx="8883750" cy="4498846"/>
          </a:xfrm>
        </p:spPr>
        <p:txBody>
          <a:bodyPr/>
          <a:lstStyle/>
          <a:p>
            <a:pPr marL="231775" indent="-231775"/>
            <a:r>
              <a:rPr lang="en-US" sz="2600" b="1" i="1" dirty="0">
                <a:solidFill>
                  <a:srgbClr val="32302A"/>
                </a:solidFill>
              </a:rPr>
              <a:t>Current account </a:t>
            </a:r>
            <a:r>
              <a:rPr lang="en-US" sz="2600" b="1" i="1" dirty="0" smtClean="0">
                <a:solidFill>
                  <a:srgbClr val="32302A"/>
                </a:solidFill>
              </a:rPr>
              <a:t>transactions</a:t>
            </a:r>
            <a:r>
              <a:rPr lang="en-US" sz="2600" dirty="0" smtClean="0">
                <a:solidFill>
                  <a:srgbClr val="32302A"/>
                </a:solidFill>
              </a:rPr>
              <a:t>:</a:t>
            </a:r>
            <a:br>
              <a:rPr lang="en-US" sz="2600" dirty="0" smtClean="0">
                <a:solidFill>
                  <a:srgbClr val="32302A"/>
                </a:solidFill>
              </a:rPr>
            </a:br>
            <a:r>
              <a:rPr lang="en-US" sz="2500" dirty="0" smtClean="0">
                <a:solidFill>
                  <a:srgbClr val="32302A"/>
                </a:solidFill>
              </a:rPr>
              <a:t>all </a:t>
            </a:r>
            <a:r>
              <a:rPr lang="en-US" sz="2500" dirty="0">
                <a:solidFill>
                  <a:srgbClr val="32302A"/>
                </a:solidFill>
              </a:rPr>
              <a:t>payments (and gifts) related to the purchase </a:t>
            </a:r>
            <a:r>
              <a:rPr lang="en-US" sz="2500" dirty="0" smtClean="0">
                <a:solidFill>
                  <a:srgbClr val="32302A"/>
                </a:solidFill>
              </a:rPr>
              <a:t>or </a:t>
            </a:r>
            <a:r>
              <a:rPr lang="en-US" sz="2500" dirty="0">
                <a:solidFill>
                  <a:srgbClr val="32302A"/>
                </a:solidFill>
              </a:rPr>
              <a:t>sale of goods and services and income flows during the current period</a:t>
            </a:r>
          </a:p>
          <a:p>
            <a:pPr marL="231775" indent="-231775"/>
            <a:r>
              <a:rPr lang="en-US" sz="2600" dirty="0">
                <a:solidFill>
                  <a:srgbClr val="32302A"/>
                </a:solidFill>
              </a:rPr>
              <a:t>Four categories of current account transactions:</a:t>
            </a:r>
          </a:p>
          <a:p>
            <a:pPr marL="631825" lvl="1" indent="-231775"/>
            <a:r>
              <a:rPr lang="en-US" sz="2500" dirty="0">
                <a:solidFill>
                  <a:srgbClr val="32302A"/>
                </a:solidFill>
              </a:rPr>
              <a:t>Merchandise </a:t>
            </a:r>
            <a:r>
              <a:rPr lang="en-US" sz="2500" dirty="0" smtClean="0">
                <a:solidFill>
                  <a:srgbClr val="32302A"/>
                </a:solidFill>
              </a:rPr>
              <a:t>trade </a:t>
            </a:r>
            <a:r>
              <a:rPr lang="en-US" sz="2500" i="1" dirty="0" smtClean="0">
                <a:solidFill>
                  <a:srgbClr val="32302A"/>
                </a:solidFill>
              </a:rPr>
              <a:t>(import </a:t>
            </a:r>
            <a:r>
              <a:rPr lang="en-US" sz="2500" i="1" dirty="0">
                <a:solidFill>
                  <a:srgbClr val="32302A"/>
                </a:solidFill>
              </a:rPr>
              <a:t>and export of goods)</a:t>
            </a:r>
          </a:p>
          <a:p>
            <a:pPr marL="631825" lvl="1" indent="-231775"/>
            <a:r>
              <a:rPr lang="en-US" sz="2500" dirty="0">
                <a:solidFill>
                  <a:srgbClr val="32302A"/>
                </a:solidFill>
              </a:rPr>
              <a:t>Service </a:t>
            </a:r>
            <a:r>
              <a:rPr lang="en-US" sz="2500" dirty="0" smtClean="0">
                <a:solidFill>
                  <a:srgbClr val="32302A"/>
                </a:solidFill>
              </a:rPr>
              <a:t>trade </a:t>
            </a:r>
            <a:r>
              <a:rPr lang="en-US" sz="2500" i="1" dirty="0" smtClean="0">
                <a:solidFill>
                  <a:srgbClr val="32302A"/>
                </a:solidFill>
              </a:rPr>
              <a:t>(import </a:t>
            </a:r>
            <a:r>
              <a:rPr lang="en-US" sz="2500" i="1" dirty="0">
                <a:solidFill>
                  <a:srgbClr val="32302A"/>
                </a:solidFill>
              </a:rPr>
              <a:t>and export of services)</a:t>
            </a:r>
          </a:p>
          <a:p>
            <a:pPr marL="631825" lvl="1" indent="-231775"/>
            <a:r>
              <a:rPr lang="en-US" sz="2500" dirty="0">
                <a:solidFill>
                  <a:srgbClr val="32302A"/>
                </a:solidFill>
              </a:rPr>
              <a:t>Income from investments</a:t>
            </a:r>
          </a:p>
          <a:p>
            <a:pPr marL="631825" lvl="1" indent="-231775"/>
            <a:r>
              <a:rPr lang="en-US" sz="2500" dirty="0">
                <a:solidFill>
                  <a:srgbClr val="32302A"/>
                </a:solidFill>
              </a:rPr>
              <a:t>Unilateral </a:t>
            </a:r>
            <a:r>
              <a:rPr lang="en-US" sz="2500" dirty="0" smtClean="0">
                <a:solidFill>
                  <a:srgbClr val="32302A"/>
                </a:solidFill>
              </a:rPr>
              <a:t>transfers </a:t>
            </a:r>
            <a:r>
              <a:rPr lang="en-US" sz="2500" i="1" dirty="0" smtClean="0">
                <a:solidFill>
                  <a:srgbClr val="32302A"/>
                </a:solidFill>
              </a:rPr>
              <a:t>(gifts </a:t>
            </a:r>
            <a:r>
              <a:rPr lang="en-US" sz="2500" i="1" dirty="0">
                <a:solidFill>
                  <a:srgbClr val="32302A"/>
                </a:solidFill>
              </a:rPr>
              <a:t>to and from foreigners)</a:t>
            </a:r>
          </a:p>
        </p:txBody>
      </p:sp>
    </p:spTree>
    <p:extLst>
      <p:ext uri="{BB962C8B-B14F-4D97-AF65-F5344CB8AC3E}">
        <p14:creationId xmlns:p14="http://schemas.microsoft.com/office/powerpoint/2010/main" val="3546301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822961"/>
            <a:ext cx="8932985" cy="509320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28079"/>
            <a:ext cx="8904855" cy="667450"/>
          </a:xfrm>
        </p:spPr>
        <p:txBody>
          <a:bodyPr/>
          <a:lstStyle/>
          <a:p>
            <a:r>
              <a:rPr lang="en-US" dirty="0"/>
              <a:t>Balance of Payments</a:t>
            </a:r>
          </a:p>
        </p:txBody>
      </p:sp>
      <p:sp>
        <p:nvSpPr>
          <p:cNvPr id="3" name="Content Placeholder 2"/>
          <p:cNvSpPr>
            <a:spLocks noGrp="1"/>
          </p:cNvSpPr>
          <p:nvPr>
            <p:ph idx="1"/>
          </p:nvPr>
        </p:nvSpPr>
        <p:spPr>
          <a:xfrm>
            <a:off x="140675" y="868682"/>
            <a:ext cx="8883750" cy="4498846"/>
          </a:xfrm>
        </p:spPr>
        <p:txBody>
          <a:bodyPr/>
          <a:lstStyle/>
          <a:p>
            <a:pPr marL="231775" indent="-231775"/>
            <a:r>
              <a:rPr lang="en-US" sz="2600" b="1" i="1" dirty="0">
                <a:solidFill>
                  <a:srgbClr val="32302A"/>
                </a:solidFill>
              </a:rPr>
              <a:t>Capital account transactions</a:t>
            </a:r>
            <a:r>
              <a:rPr lang="en-US" sz="2600" dirty="0">
                <a:solidFill>
                  <a:srgbClr val="32302A"/>
                </a:solidFill>
              </a:rPr>
              <a:t>:</a:t>
            </a:r>
            <a:br>
              <a:rPr lang="en-US" sz="2600" dirty="0">
                <a:solidFill>
                  <a:srgbClr val="32302A"/>
                </a:solidFill>
              </a:rPr>
            </a:br>
            <a:r>
              <a:rPr lang="en-US" sz="2500" dirty="0">
                <a:solidFill>
                  <a:srgbClr val="32302A"/>
                </a:solidFill>
              </a:rPr>
              <a:t>transactions that involve changes in the ownership of real </a:t>
            </a:r>
            <a:r>
              <a:rPr lang="en-US" sz="2500" dirty="0" smtClean="0">
                <a:solidFill>
                  <a:srgbClr val="32302A"/>
                </a:solidFill>
              </a:rPr>
              <a:t/>
            </a:r>
            <a:br>
              <a:rPr lang="en-US" sz="2500" dirty="0" smtClean="0">
                <a:solidFill>
                  <a:srgbClr val="32302A"/>
                </a:solidFill>
              </a:rPr>
            </a:br>
            <a:r>
              <a:rPr lang="en-US" sz="2500" dirty="0" smtClean="0">
                <a:solidFill>
                  <a:srgbClr val="32302A"/>
                </a:solidFill>
              </a:rPr>
              <a:t>and </a:t>
            </a:r>
            <a:r>
              <a:rPr lang="en-US" sz="2500" dirty="0">
                <a:solidFill>
                  <a:srgbClr val="32302A"/>
                </a:solidFill>
              </a:rPr>
              <a:t>financial assets</a:t>
            </a:r>
          </a:p>
          <a:p>
            <a:pPr marL="231775" indent="-231775"/>
            <a:r>
              <a:rPr lang="en-US" sz="2600" dirty="0">
                <a:solidFill>
                  <a:srgbClr val="32302A"/>
                </a:solidFill>
              </a:rPr>
              <a:t>The </a:t>
            </a:r>
            <a:r>
              <a:rPr lang="en-US" sz="2600" i="1" dirty="0">
                <a:solidFill>
                  <a:srgbClr val="32302A"/>
                </a:solidFill>
              </a:rPr>
              <a:t>capital account </a:t>
            </a:r>
            <a:r>
              <a:rPr lang="en-US" sz="2600" dirty="0">
                <a:solidFill>
                  <a:srgbClr val="32302A"/>
                </a:solidFill>
              </a:rPr>
              <a:t>includes both </a:t>
            </a:r>
          </a:p>
          <a:p>
            <a:pPr marL="631825" lvl="1" indent="-231775"/>
            <a:r>
              <a:rPr lang="en-US" sz="2500" dirty="0">
                <a:solidFill>
                  <a:srgbClr val="32302A"/>
                </a:solidFill>
              </a:rPr>
              <a:t>direct investments by foreigners in </a:t>
            </a:r>
            <a:r>
              <a:rPr lang="en-US" sz="2500" dirty="0" smtClean="0">
                <a:solidFill>
                  <a:srgbClr val="32302A"/>
                </a:solidFill>
              </a:rPr>
              <a:t>the United States </a:t>
            </a:r>
            <a:br>
              <a:rPr lang="en-US" sz="2500" dirty="0" smtClean="0">
                <a:solidFill>
                  <a:srgbClr val="32302A"/>
                </a:solidFill>
              </a:rPr>
            </a:br>
            <a:r>
              <a:rPr lang="en-US" sz="2500" dirty="0" smtClean="0">
                <a:solidFill>
                  <a:srgbClr val="32302A"/>
                </a:solidFill>
              </a:rPr>
              <a:t>and </a:t>
            </a:r>
            <a:r>
              <a:rPr lang="en-US" sz="2500" dirty="0">
                <a:solidFill>
                  <a:srgbClr val="32302A"/>
                </a:solidFill>
              </a:rPr>
              <a:t>by Americans abroad, and,</a:t>
            </a:r>
          </a:p>
          <a:p>
            <a:pPr marL="631825" lvl="1" indent="-231775"/>
            <a:r>
              <a:rPr lang="en-US" sz="2500" dirty="0">
                <a:solidFill>
                  <a:srgbClr val="32302A"/>
                </a:solidFill>
              </a:rPr>
              <a:t>loans to and from foreigners. </a:t>
            </a:r>
          </a:p>
          <a:p>
            <a:pPr marL="231775" indent="-231775"/>
            <a:r>
              <a:rPr lang="en-US" sz="2600" dirty="0">
                <a:solidFill>
                  <a:srgbClr val="32302A"/>
                </a:solidFill>
              </a:rPr>
              <a:t>Under a pure flexible-rate system, official </a:t>
            </a:r>
            <a:r>
              <a:rPr lang="en-US" sz="2600" dirty="0" smtClean="0">
                <a:solidFill>
                  <a:srgbClr val="32302A"/>
                </a:solidFill>
              </a:rPr>
              <a:t>reserve </a:t>
            </a:r>
            <a:r>
              <a:rPr lang="en-US" sz="2600" dirty="0">
                <a:solidFill>
                  <a:srgbClr val="32302A"/>
                </a:solidFill>
              </a:rPr>
              <a:t>transactions are zero; therefore:</a:t>
            </a:r>
          </a:p>
          <a:p>
            <a:pPr marL="631825" lvl="1" indent="-231775"/>
            <a:r>
              <a:rPr lang="en-US" sz="2500" dirty="0">
                <a:solidFill>
                  <a:srgbClr val="32302A"/>
                </a:solidFill>
              </a:rPr>
              <a:t>a current-account deficit implies </a:t>
            </a:r>
            <a:r>
              <a:rPr lang="en-US" sz="2500" dirty="0" smtClean="0">
                <a:solidFill>
                  <a:srgbClr val="32302A"/>
                </a:solidFill>
              </a:rPr>
              <a:t>a </a:t>
            </a:r>
            <a:r>
              <a:rPr lang="en-US" sz="2500" dirty="0">
                <a:solidFill>
                  <a:srgbClr val="32302A"/>
                </a:solidFill>
              </a:rPr>
              <a:t>capital-account surplus.</a:t>
            </a:r>
          </a:p>
          <a:p>
            <a:pPr marL="631825" lvl="1" indent="-231775"/>
            <a:r>
              <a:rPr lang="en-US" sz="2500" dirty="0">
                <a:solidFill>
                  <a:srgbClr val="32302A"/>
                </a:solidFill>
              </a:rPr>
              <a:t>a current-account surplus implies </a:t>
            </a:r>
            <a:r>
              <a:rPr lang="en-US" sz="2500" dirty="0" smtClean="0">
                <a:solidFill>
                  <a:srgbClr val="32302A"/>
                </a:solidFill>
              </a:rPr>
              <a:t>a </a:t>
            </a:r>
            <a:r>
              <a:rPr lang="en-US" sz="2500" dirty="0">
                <a:solidFill>
                  <a:srgbClr val="32302A"/>
                </a:solidFill>
              </a:rPr>
              <a:t>capital-account deficit. </a:t>
            </a:r>
          </a:p>
        </p:txBody>
      </p:sp>
    </p:spTree>
    <p:extLst>
      <p:ext uri="{BB962C8B-B14F-4D97-AF65-F5344CB8AC3E}">
        <p14:creationId xmlns:p14="http://schemas.microsoft.com/office/powerpoint/2010/main" val="4186242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500"/>
                                        <p:tgtEl>
                                          <p:spTgt spid="3">
                                            <p:txEl>
                                              <p:pRg st="0" end="0"/>
                                            </p:txEl>
                                          </p:spTgt>
                                        </p:tgtEl>
                                      </p:cBhvr>
                                    </p:animEffect>
                                  </p:childTnLst>
                                </p:cTn>
                              </p:par>
                            </p:childTnLst>
                          </p:cTn>
                        </p:par>
                        <p:par>
                          <p:cTn id="8" fill="hold">
                            <p:stCondLst>
                              <p:cond delay="500"/>
                            </p:stCondLst>
                            <p:childTnLst>
                              <p:par>
                                <p:cTn id="9" presetID="14" presetClass="entr" presetSubtype="5"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vertical)">
                                      <p:cBhvr>
                                        <p:cTn id="11" dur="500"/>
                                        <p:tgtEl>
                                          <p:spTgt spid="3">
                                            <p:txEl>
                                              <p:pRg st="1" end="1"/>
                                            </p:txEl>
                                          </p:spTgt>
                                        </p:tgtEl>
                                      </p:cBhvr>
                                    </p:animEffect>
                                  </p:childTnLst>
                                </p:cTn>
                              </p:par>
                            </p:childTnLst>
                          </p:cTn>
                        </p:par>
                        <p:par>
                          <p:cTn id="12" fill="hold">
                            <p:stCondLst>
                              <p:cond delay="1000"/>
                            </p:stCondLst>
                            <p:childTnLst>
                              <p:par>
                                <p:cTn id="13" presetID="14" presetClass="entr" presetSubtype="5"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vertical)">
                                      <p:cBhvr>
                                        <p:cTn id="15" dur="500"/>
                                        <p:tgtEl>
                                          <p:spTgt spid="3">
                                            <p:txEl>
                                              <p:pRg st="2" end="2"/>
                                            </p:txEl>
                                          </p:spTgt>
                                        </p:tgtEl>
                                      </p:cBhvr>
                                    </p:animEffect>
                                  </p:childTnLst>
                                </p:cTn>
                              </p:par>
                            </p:childTnLst>
                          </p:cTn>
                        </p:par>
                        <p:par>
                          <p:cTn id="16" fill="hold">
                            <p:stCondLst>
                              <p:cond delay="1500"/>
                            </p:stCondLst>
                            <p:childTnLst>
                              <p:par>
                                <p:cTn id="17" presetID="14" presetClass="entr" presetSubtype="5"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vertical)">
                                      <p:cBhvr>
                                        <p:cTn id="19" dur="500"/>
                                        <p:tgtEl>
                                          <p:spTgt spid="3">
                                            <p:txEl>
                                              <p:pRg st="3" end="3"/>
                                            </p:txEl>
                                          </p:spTgt>
                                        </p:tgtEl>
                                      </p:cBhvr>
                                    </p:animEffect>
                                  </p:childTnLst>
                                </p:cTn>
                              </p:par>
                            </p:childTnLst>
                          </p:cTn>
                        </p:par>
                        <p:par>
                          <p:cTn id="20" fill="hold">
                            <p:stCondLst>
                              <p:cond delay="2000"/>
                            </p:stCondLst>
                            <p:childTnLst>
                              <p:par>
                                <p:cTn id="21" presetID="14" presetClass="entr" presetSubtype="5"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vertical)">
                                      <p:cBhvr>
                                        <p:cTn id="23" dur="500"/>
                                        <p:tgtEl>
                                          <p:spTgt spid="3">
                                            <p:txEl>
                                              <p:pRg st="4" end="4"/>
                                            </p:txEl>
                                          </p:spTgt>
                                        </p:tgtEl>
                                      </p:cBhvr>
                                    </p:animEffect>
                                  </p:childTnLst>
                                </p:cTn>
                              </p:par>
                            </p:childTnLst>
                          </p:cTn>
                        </p:par>
                        <p:par>
                          <p:cTn id="24" fill="hold">
                            <p:stCondLst>
                              <p:cond delay="2500"/>
                            </p:stCondLst>
                            <p:childTnLst>
                              <p:par>
                                <p:cTn id="25" presetID="14" presetClass="entr" presetSubtype="5"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vertical)">
                                      <p:cBhvr>
                                        <p:cTn id="27" dur="500"/>
                                        <p:tgtEl>
                                          <p:spTgt spid="3">
                                            <p:txEl>
                                              <p:pRg st="5" end="5"/>
                                            </p:txEl>
                                          </p:spTgt>
                                        </p:tgtEl>
                                      </p:cBhvr>
                                    </p:animEffect>
                                  </p:childTnLst>
                                </p:cTn>
                              </p:par>
                            </p:childTnLst>
                          </p:cTn>
                        </p:par>
                        <p:par>
                          <p:cTn id="28" fill="hold">
                            <p:stCondLst>
                              <p:cond delay="3000"/>
                            </p:stCondLst>
                            <p:childTnLst>
                              <p:par>
                                <p:cTn id="29" presetID="14" presetClass="entr" presetSubtype="5"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randombar(vertical)">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795528"/>
            <a:ext cx="8932985" cy="5120642"/>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119569" y="137222"/>
            <a:ext cx="8904855" cy="1289241"/>
          </a:xfrm>
        </p:spPr>
        <p:txBody>
          <a:bodyPr/>
          <a:lstStyle/>
          <a:p>
            <a:r>
              <a:rPr lang="en-US" sz="3100" dirty="0"/>
              <a:t>U.S. Balance of Payments, </a:t>
            </a:r>
            <a:r>
              <a:rPr lang="en-US" sz="3100" dirty="0" smtClean="0"/>
              <a:t>2010*</a:t>
            </a:r>
            <a:endParaRPr lang="en-US" sz="3100" dirty="0"/>
          </a:p>
        </p:txBody>
      </p:sp>
      <p:sp>
        <p:nvSpPr>
          <p:cNvPr id="7" name="Rectangle 7"/>
          <p:cNvSpPr>
            <a:spLocks noChangeArrowheads="1"/>
          </p:cNvSpPr>
          <p:nvPr/>
        </p:nvSpPr>
        <p:spPr bwMode="auto">
          <a:xfrm>
            <a:off x="264859" y="1386459"/>
            <a:ext cx="1631950" cy="274638"/>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800" b="1" i="1">
                <a:solidFill>
                  <a:srgbClr val="000000"/>
                </a:solidFill>
                <a:latin typeface="Times New Roman" pitchFamily="18" charset="0"/>
                <a:cs typeface="Times New Roman" pitchFamily="18" charset="0"/>
              </a:rPr>
              <a:t>Current account:</a:t>
            </a:r>
            <a:endParaRPr kumimoji="0" lang="en-US" sz="1800" b="1" i="1">
              <a:solidFill>
                <a:schemeClr val="tx1"/>
              </a:solidFill>
              <a:latin typeface="Times New Roman" pitchFamily="18" charset="0"/>
              <a:cs typeface="Times New Roman" pitchFamily="18" charset="0"/>
            </a:endParaRPr>
          </a:p>
        </p:txBody>
      </p:sp>
      <p:sp>
        <p:nvSpPr>
          <p:cNvPr id="8" name="Rectangle 20"/>
          <p:cNvSpPr>
            <a:spLocks noChangeArrowheads="1"/>
          </p:cNvSpPr>
          <p:nvPr/>
        </p:nvSpPr>
        <p:spPr bwMode="auto">
          <a:xfrm>
            <a:off x="310896" y="1684909"/>
            <a:ext cx="2749550" cy="274638"/>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800">
                <a:solidFill>
                  <a:srgbClr val="000000"/>
                </a:solidFill>
                <a:latin typeface="Times New Roman" pitchFamily="18" charset="0"/>
                <a:cs typeface="Times New Roman" pitchFamily="18" charset="0"/>
              </a:rPr>
              <a:t>  1. U.S. merchandise exports </a:t>
            </a:r>
            <a:endParaRPr kumimoji="0" lang="en-US" sz="1800">
              <a:solidFill>
                <a:schemeClr val="tx1"/>
              </a:solidFill>
              <a:latin typeface="Times New Roman" pitchFamily="18" charset="0"/>
              <a:cs typeface="Times New Roman" pitchFamily="18" charset="0"/>
            </a:endParaRPr>
          </a:p>
        </p:txBody>
      </p:sp>
      <p:sp>
        <p:nvSpPr>
          <p:cNvPr id="9" name="Rectangle 21"/>
          <p:cNvSpPr>
            <a:spLocks noChangeArrowheads="1"/>
          </p:cNvSpPr>
          <p:nvPr/>
        </p:nvSpPr>
        <p:spPr bwMode="auto">
          <a:xfrm>
            <a:off x="310896" y="1972247"/>
            <a:ext cx="2774950" cy="274637"/>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800">
                <a:solidFill>
                  <a:srgbClr val="000000"/>
                </a:solidFill>
                <a:latin typeface="Times New Roman" pitchFamily="18" charset="0"/>
                <a:cs typeface="Times New Roman" pitchFamily="18" charset="0"/>
              </a:rPr>
              <a:t>  2. U.S. merchandise imports </a:t>
            </a:r>
            <a:endParaRPr kumimoji="0" lang="en-US" sz="1800">
              <a:solidFill>
                <a:schemeClr val="tx1"/>
              </a:solidFill>
              <a:latin typeface="Times New Roman" pitchFamily="18" charset="0"/>
              <a:cs typeface="Times New Roman" pitchFamily="18" charset="0"/>
            </a:endParaRPr>
          </a:p>
        </p:txBody>
      </p:sp>
      <p:sp>
        <p:nvSpPr>
          <p:cNvPr id="10" name="Rectangle 22"/>
          <p:cNvSpPr>
            <a:spLocks noChangeArrowheads="1"/>
          </p:cNvSpPr>
          <p:nvPr/>
        </p:nvSpPr>
        <p:spPr bwMode="auto">
          <a:xfrm>
            <a:off x="310896" y="2265934"/>
            <a:ext cx="3868047" cy="276999"/>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800" dirty="0">
                <a:solidFill>
                  <a:srgbClr val="000000"/>
                </a:solidFill>
                <a:latin typeface="Times New Roman" pitchFamily="18" charset="0"/>
                <a:cs typeface="Times New Roman" pitchFamily="18" charset="0"/>
              </a:rPr>
              <a:t>  3. </a:t>
            </a:r>
            <a:r>
              <a:rPr kumimoji="0" lang="en-US" sz="1800" b="1" i="1" dirty="0">
                <a:solidFill>
                  <a:srgbClr val="000000"/>
                </a:solidFill>
                <a:latin typeface="Times New Roman" pitchFamily="18" charset="0"/>
                <a:cs typeface="Times New Roman" pitchFamily="18" charset="0"/>
              </a:rPr>
              <a:t>Balance</a:t>
            </a:r>
            <a:r>
              <a:rPr kumimoji="0" lang="en-US" sz="1800" dirty="0">
                <a:solidFill>
                  <a:srgbClr val="000000"/>
                </a:solidFill>
                <a:latin typeface="Times New Roman" pitchFamily="18" charset="0"/>
                <a:cs typeface="Times New Roman" pitchFamily="18" charset="0"/>
              </a:rPr>
              <a:t> of merchandise trade (1 + 2) </a:t>
            </a:r>
            <a:endParaRPr kumimoji="0" lang="en-US" sz="1800" dirty="0">
              <a:solidFill>
                <a:schemeClr val="tx1"/>
              </a:solidFill>
              <a:latin typeface="Times New Roman" pitchFamily="18" charset="0"/>
              <a:cs typeface="Times New Roman" pitchFamily="18" charset="0"/>
            </a:endParaRPr>
          </a:p>
        </p:txBody>
      </p:sp>
      <p:sp>
        <p:nvSpPr>
          <p:cNvPr id="11" name="Rectangle 25"/>
          <p:cNvSpPr>
            <a:spLocks noChangeArrowheads="1"/>
          </p:cNvSpPr>
          <p:nvPr/>
        </p:nvSpPr>
        <p:spPr bwMode="auto">
          <a:xfrm>
            <a:off x="310896" y="2561209"/>
            <a:ext cx="2241550" cy="274638"/>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800">
                <a:solidFill>
                  <a:srgbClr val="000000"/>
                </a:solidFill>
                <a:latin typeface="Times New Roman" pitchFamily="18" charset="0"/>
                <a:cs typeface="Times New Roman" pitchFamily="18" charset="0"/>
              </a:rPr>
              <a:t>  4. U.S. service exports </a:t>
            </a:r>
            <a:endParaRPr kumimoji="0" lang="en-US" sz="1800">
              <a:solidFill>
                <a:schemeClr val="tx1"/>
              </a:solidFill>
              <a:latin typeface="Times New Roman" pitchFamily="18" charset="0"/>
              <a:cs typeface="Times New Roman" pitchFamily="18" charset="0"/>
            </a:endParaRPr>
          </a:p>
        </p:txBody>
      </p:sp>
      <p:sp>
        <p:nvSpPr>
          <p:cNvPr id="12" name="Rectangle 26"/>
          <p:cNvSpPr>
            <a:spLocks noChangeArrowheads="1"/>
          </p:cNvSpPr>
          <p:nvPr/>
        </p:nvSpPr>
        <p:spPr bwMode="auto">
          <a:xfrm>
            <a:off x="301371" y="2846959"/>
            <a:ext cx="2266950" cy="274638"/>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800">
                <a:solidFill>
                  <a:srgbClr val="000000"/>
                </a:solidFill>
                <a:latin typeface="Times New Roman" pitchFamily="18" charset="0"/>
                <a:cs typeface="Times New Roman" pitchFamily="18" charset="0"/>
              </a:rPr>
              <a:t>  5. U.S. service imports </a:t>
            </a:r>
            <a:endParaRPr kumimoji="0" lang="en-US" sz="1800">
              <a:solidFill>
                <a:schemeClr val="tx1"/>
              </a:solidFill>
              <a:latin typeface="Times New Roman" pitchFamily="18" charset="0"/>
              <a:cs typeface="Times New Roman" pitchFamily="18" charset="0"/>
            </a:endParaRPr>
          </a:p>
        </p:txBody>
      </p:sp>
      <p:sp>
        <p:nvSpPr>
          <p:cNvPr id="13" name="Rectangle 27"/>
          <p:cNvSpPr>
            <a:spLocks noChangeArrowheads="1"/>
          </p:cNvSpPr>
          <p:nvPr/>
        </p:nvSpPr>
        <p:spPr bwMode="auto">
          <a:xfrm>
            <a:off x="301371" y="3132709"/>
            <a:ext cx="3393558" cy="276999"/>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800" dirty="0">
                <a:solidFill>
                  <a:srgbClr val="000000"/>
                </a:solidFill>
                <a:latin typeface="Times New Roman" pitchFamily="18" charset="0"/>
                <a:cs typeface="Times New Roman" pitchFamily="18" charset="0"/>
              </a:rPr>
              <a:t>  6. </a:t>
            </a:r>
            <a:r>
              <a:rPr kumimoji="0" lang="en-US" sz="1800" b="1" i="1" dirty="0">
                <a:solidFill>
                  <a:srgbClr val="000000"/>
                </a:solidFill>
                <a:latin typeface="Times New Roman" pitchFamily="18" charset="0"/>
                <a:cs typeface="Times New Roman" pitchFamily="18" charset="0"/>
              </a:rPr>
              <a:t>Balance </a:t>
            </a:r>
            <a:r>
              <a:rPr kumimoji="0" lang="en-US" sz="1800" dirty="0">
                <a:solidFill>
                  <a:srgbClr val="000000"/>
                </a:solidFill>
                <a:latin typeface="Times New Roman" pitchFamily="18" charset="0"/>
                <a:cs typeface="Times New Roman" pitchFamily="18" charset="0"/>
              </a:rPr>
              <a:t>on service trade (4 + 5) </a:t>
            </a:r>
            <a:endParaRPr kumimoji="0" lang="en-US" sz="1800" dirty="0">
              <a:solidFill>
                <a:schemeClr val="tx1"/>
              </a:solidFill>
              <a:latin typeface="Times New Roman" pitchFamily="18" charset="0"/>
              <a:cs typeface="Times New Roman" pitchFamily="18" charset="0"/>
            </a:endParaRPr>
          </a:p>
        </p:txBody>
      </p:sp>
      <p:sp>
        <p:nvSpPr>
          <p:cNvPr id="14" name="Rectangle 31"/>
          <p:cNvSpPr>
            <a:spLocks noChangeArrowheads="1"/>
          </p:cNvSpPr>
          <p:nvPr/>
        </p:nvSpPr>
        <p:spPr bwMode="auto">
          <a:xfrm>
            <a:off x="299784" y="3437509"/>
            <a:ext cx="3964227" cy="276999"/>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800" dirty="0">
                <a:solidFill>
                  <a:srgbClr val="000000"/>
                </a:solidFill>
                <a:latin typeface="Times New Roman" pitchFamily="18" charset="0"/>
                <a:cs typeface="Times New Roman" pitchFamily="18" charset="0"/>
              </a:rPr>
              <a:t>  7. </a:t>
            </a:r>
            <a:r>
              <a:rPr kumimoji="0" lang="en-US" sz="1800" b="1" i="1" dirty="0">
                <a:solidFill>
                  <a:srgbClr val="000000"/>
                </a:solidFill>
                <a:latin typeface="Times New Roman" pitchFamily="18" charset="0"/>
                <a:cs typeface="Times New Roman" pitchFamily="18" charset="0"/>
              </a:rPr>
              <a:t>Balance</a:t>
            </a:r>
            <a:r>
              <a:rPr kumimoji="0" lang="en-US" sz="1800" dirty="0">
                <a:solidFill>
                  <a:srgbClr val="000000"/>
                </a:solidFill>
                <a:latin typeface="Times New Roman" pitchFamily="18" charset="0"/>
                <a:cs typeface="Times New Roman" pitchFamily="18" charset="0"/>
              </a:rPr>
              <a:t> on goods and services (3 + 6) </a:t>
            </a:r>
            <a:endParaRPr kumimoji="0" lang="en-US" sz="1800" dirty="0">
              <a:solidFill>
                <a:schemeClr val="tx1"/>
              </a:solidFill>
              <a:latin typeface="Times New Roman" pitchFamily="18" charset="0"/>
              <a:cs typeface="Times New Roman" pitchFamily="18" charset="0"/>
            </a:endParaRPr>
          </a:p>
        </p:txBody>
      </p:sp>
      <p:sp>
        <p:nvSpPr>
          <p:cNvPr id="15" name="Rectangle 34"/>
          <p:cNvSpPr>
            <a:spLocks noChangeArrowheads="1"/>
          </p:cNvSpPr>
          <p:nvPr/>
        </p:nvSpPr>
        <p:spPr bwMode="auto">
          <a:xfrm>
            <a:off x="301371" y="3723259"/>
            <a:ext cx="4271963" cy="274638"/>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800">
                <a:solidFill>
                  <a:srgbClr val="000000"/>
                </a:solidFill>
                <a:latin typeface="Times New Roman" pitchFamily="18" charset="0"/>
                <a:cs typeface="Times New Roman" pitchFamily="18" charset="0"/>
              </a:rPr>
              <a:t>  8. Income receipts of Americans from abroad</a:t>
            </a:r>
            <a:endParaRPr kumimoji="0" lang="en-US" sz="1800">
              <a:solidFill>
                <a:schemeClr val="tx1"/>
              </a:solidFill>
              <a:latin typeface="Times New Roman" pitchFamily="18" charset="0"/>
              <a:cs typeface="Times New Roman" pitchFamily="18" charset="0"/>
            </a:endParaRPr>
          </a:p>
        </p:txBody>
      </p:sp>
      <p:sp>
        <p:nvSpPr>
          <p:cNvPr id="16" name="Rectangle 35"/>
          <p:cNvSpPr>
            <a:spLocks noChangeArrowheads="1"/>
          </p:cNvSpPr>
          <p:nvPr/>
        </p:nvSpPr>
        <p:spPr bwMode="auto">
          <a:xfrm>
            <a:off x="425196" y="4012184"/>
            <a:ext cx="4045979" cy="276999"/>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800" dirty="0">
                <a:solidFill>
                  <a:srgbClr val="000000"/>
                </a:solidFill>
                <a:latin typeface="Times New Roman" pitchFamily="18" charset="0"/>
                <a:cs typeface="Times New Roman" pitchFamily="18" charset="0"/>
              </a:rPr>
              <a:t>9. Income receipts of foreigners in the U.S. </a:t>
            </a:r>
            <a:endParaRPr kumimoji="0" lang="en-US" sz="1800" dirty="0">
              <a:solidFill>
                <a:schemeClr val="tx1"/>
              </a:solidFill>
              <a:latin typeface="Times New Roman" pitchFamily="18" charset="0"/>
              <a:cs typeface="Times New Roman" pitchFamily="18" charset="0"/>
            </a:endParaRPr>
          </a:p>
        </p:txBody>
      </p:sp>
      <p:sp>
        <p:nvSpPr>
          <p:cNvPr id="17" name="Rectangle 36"/>
          <p:cNvSpPr>
            <a:spLocks noChangeArrowheads="1"/>
          </p:cNvSpPr>
          <p:nvPr/>
        </p:nvSpPr>
        <p:spPr bwMode="auto">
          <a:xfrm>
            <a:off x="187071" y="4293172"/>
            <a:ext cx="2308324" cy="276999"/>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800" dirty="0">
                <a:solidFill>
                  <a:srgbClr val="000000"/>
                </a:solidFill>
                <a:latin typeface="Times New Roman" pitchFamily="18" charset="0"/>
                <a:cs typeface="Times New Roman" pitchFamily="18" charset="0"/>
              </a:rPr>
              <a:t>  10. Net income </a:t>
            </a:r>
            <a:r>
              <a:rPr kumimoji="0" lang="en-US" sz="1800" dirty="0" smtClean="0">
                <a:solidFill>
                  <a:srgbClr val="000000"/>
                </a:solidFill>
                <a:latin typeface="Times New Roman" pitchFamily="18" charset="0"/>
                <a:cs typeface="Times New Roman" pitchFamily="18" charset="0"/>
              </a:rPr>
              <a:t>receipts</a:t>
            </a:r>
            <a:endParaRPr kumimoji="0" lang="en-US" sz="1800" dirty="0">
              <a:solidFill>
                <a:schemeClr val="tx1"/>
              </a:solidFill>
              <a:latin typeface="Times New Roman" pitchFamily="18" charset="0"/>
              <a:cs typeface="Times New Roman" pitchFamily="18" charset="0"/>
            </a:endParaRPr>
          </a:p>
        </p:txBody>
      </p:sp>
      <p:sp>
        <p:nvSpPr>
          <p:cNvPr id="18" name="Rectangle 38"/>
          <p:cNvSpPr>
            <a:spLocks noChangeArrowheads="1"/>
          </p:cNvSpPr>
          <p:nvPr/>
        </p:nvSpPr>
        <p:spPr bwMode="auto">
          <a:xfrm>
            <a:off x="310896" y="4723384"/>
            <a:ext cx="2493963" cy="274638"/>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800">
                <a:solidFill>
                  <a:srgbClr val="000000"/>
                </a:solidFill>
                <a:latin typeface="Times New Roman" pitchFamily="18" charset="0"/>
                <a:cs typeface="Times New Roman" pitchFamily="18" charset="0"/>
              </a:rPr>
              <a:t>11. Net unilateral transfers </a:t>
            </a:r>
            <a:endParaRPr kumimoji="0" lang="en-US" sz="1800">
              <a:solidFill>
                <a:schemeClr val="tx1"/>
              </a:solidFill>
              <a:latin typeface="Times New Roman" pitchFamily="18" charset="0"/>
              <a:cs typeface="Times New Roman" pitchFamily="18" charset="0"/>
            </a:endParaRPr>
          </a:p>
        </p:txBody>
      </p:sp>
      <p:sp>
        <p:nvSpPr>
          <p:cNvPr id="19" name="Rectangle 39"/>
          <p:cNvSpPr>
            <a:spLocks noChangeArrowheads="1"/>
          </p:cNvSpPr>
          <p:nvPr/>
        </p:nvSpPr>
        <p:spPr bwMode="auto">
          <a:xfrm>
            <a:off x="310896" y="5178997"/>
            <a:ext cx="4143375" cy="274637"/>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800">
                <a:solidFill>
                  <a:srgbClr val="000000"/>
                </a:solidFill>
                <a:latin typeface="Times New Roman" pitchFamily="18" charset="0"/>
                <a:cs typeface="Times New Roman" pitchFamily="18" charset="0"/>
              </a:rPr>
              <a:t>12. </a:t>
            </a:r>
            <a:r>
              <a:rPr kumimoji="0" lang="en-US" sz="1800" b="1" i="1">
                <a:solidFill>
                  <a:srgbClr val="000000"/>
                </a:solidFill>
                <a:latin typeface="Times New Roman" pitchFamily="18" charset="0"/>
                <a:cs typeface="Times New Roman" pitchFamily="18" charset="0"/>
              </a:rPr>
              <a:t>Balance</a:t>
            </a:r>
            <a:r>
              <a:rPr kumimoji="0" lang="en-US" sz="1800">
                <a:solidFill>
                  <a:srgbClr val="000000"/>
                </a:solidFill>
                <a:latin typeface="Times New Roman" pitchFamily="18" charset="0"/>
                <a:cs typeface="Times New Roman" pitchFamily="18" charset="0"/>
              </a:rPr>
              <a:t> on current account (7 + 10 + 11)</a:t>
            </a:r>
            <a:endParaRPr kumimoji="0" lang="en-US" sz="1800">
              <a:solidFill>
                <a:schemeClr val="tx1"/>
              </a:solidFill>
              <a:latin typeface="Times New Roman" pitchFamily="18" charset="0"/>
              <a:cs typeface="Times New Roman" pitchFamily="18" charset="0"/>
            </a:endParaRPr>
          </a:p>
        </p:txBody>
      </p:sp>
      <p:sp>
        <p:nvSpPr>
          <p:cNvPr id="20" name="Rectangle 41"/>
          <p:cNvSpPr>
            <a:spLocks noChangeArrowheads="1"/>
          </p:cNvSpPr>
          <p:nvPr/>
        </p:nvSpPr>
        <p:spPr bwMode="auto">
          <a:xfrm>
            <a:off x="5354384" y="1016572"/>
            <a:ext cx="622300" cy="274637"/>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800" b="1">
                <a:solidFill>
                  <a:srgbClr val="000000"/>
                </a:solidFill>
                <a:latin typeface="Times New Roman" pitchFamily="18" charset="0"/>
                <a:cs typeface="Times New Roman" pitchFamily="18" charset="0"/>
              </a:rPr>
              <a:t>Debits</a:t>
            </a:r>
            <a:endParaRPr kumimoji="0" lang="en-US" sz="1800" b="1">
              <a:solidFill>
                <a:schemeClr val="tx1"/>
              </a:solidFill>
              <a:latin typeface="Times New Roman" pitchFamily="18" charset="0"/>
              <a:cs typeface="Times New Roman" pitchFamily="18" charset="0"/>
            </a:endParaRPr>
          </a:p>
        </p:txBody>
      </p:sp>
      <p:sp>
        <p:nvSpPr>
          <p:cNvPr id="21" name="Rectangle 42"/>
          <p:cNvSpPr>
            <a:spLocks noChangeArrowheads="1"/>
          </p:cNvSpPr>
          <p:nvPr/>
        </p:nvSpPr>
        <p:spPr bwMode="auto">
          <a:xfrm>
            <a:off x="7721346" y="816547"/>
            <a:ext cx="774700" cy="274637"/>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800" b="1">
                <a:solidFill>
                  <a:srgbClr val="000000"/>
                </a:solidFill>
                <a:latin typeface="Times New Roman" pitchFamily="18" charset="0"/>
                <a:cs typeface="Times New Roman" pitchFamily="18" charset="0"/>
              </a:rPr>
              <a:t>Balance</a:t>
            </a:r>
            <a:endParaRPr kumimoji="0" lang="en-US" sz="1800" b="1">
              <a:solidFill>
                <a:schemeClr val="tx1"/>
              </a:solidFill>
              <a:latin typeface="Times New Roman" pitchFamily="18" charset="0"/>
              <a:cs typeface="Times New Roman" pitchFamily="18" charset="0"/>
            </a:endParaRPr>
          </a:p>
        </p:txBody>
      </p:sp>
      <p:sp>
        <p:nvSpPr>
          <p:cNvPr id="22" name="Rectangle 43"/>
          <p:cNvSpPr>
            <a:spLocks noChangeArrowheads="1"/>
          </p:cNvSpPr>
          <p:nvPr/>
        </p:nvSpPr>
        <p:spPr bwMode="auto">
          <a:xfrm>
            <a:off x="7357809" y="1064197"/>
            <a:ext cx="1522853" cy="200055"/>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300" b="1" i="1">
                <a:solidFill>
                  <a:srgbClr val="000000"/>
                </a:solidFill>
                <a:latin typeface="Times New Roman" pitchFamily="18" charset="0"/>
                <a:cs typeface="Times New Roman" pitchFamily="18" charset="0"/>
              </a:rPr>
              <a:t>deficit (-) / surplus (+)</a:t>
            </a:r>
            <a:endParaRPr kumimoji="0" lang="en-US" sz="1300" b="1">
              <a:solidFill>
                <a:srgbClr val="000000"/>
              </a:solidFill>
              <a:latin typeface="Times New Roman" pitchFamily="18" charset="0"/>
              <a:cs typeface="Times New Roman" pitchFamily="18" charset="0"/>
            </a:endParaRPr>
          </a:p>
        </p:txBody>
      </p:sp>
      <p:sp>
        <p:nvSpPr>
          <p:cNvPr id="23" name="Rectangle 45"/>
          <p:cNvSpPr>
            <a:spLocks noChangeArrowheads="1"/>
          </p:cNvSpPr>
          <p:nvPr/>
        </p:nvSpPr>
        <p:spPr bwMode="auto">
          <a:xfrm>
            <a:off x="6681534" y="2250059"/>
            <a:ext cx="57150" cy="274638"/>
          </a:xfrm>
          <a:prstGeom prst="rect">
            <a:avLst/>
          </a:prstGeom>
          <a:noFill/>
          <a:ln w="9525">
            <a:noFill/>
            <a:miter lim="800000"/>
            <a:headEnd/>
            <a:tailEnd/>
          </a:ln>
        </p:spPr>
        <p:txBody>
          <a:bodyPr wrap="none" lIns="0" tIns="0" rIns="0" bIns="0">
            <a:prstTxWarp prst="textNoShape">
              <a:avLst/>
            </a:prstTxWarp>
            <a:spAutoFit/>
          </a:bodyPr>
          <a:lstStyle/>
          <a:p>
            <a:r>
              <a:rPr kumimoji="0" lang="en-US" sz="1800">
                <a:solidFill>
                  <a:srgbClr val="000000"/>
                </a:solidFill>
                <a:latin typeface="Times New Roman" pitchFamily="18" charset="0"/>
                <a:cs typeface="Times New Roman" pitchFamily="18" charset="0"/>
              </a:rPr>
              <a:t> </a:t>
            </a:r>
            <a:endParaRPr kumimoji="0" lang="en-US" sz="1800">
              <a:solidFill>
                <a:schemeClr val="tx1"/>
              </a:solidFill>
              <a:latin typeface="Times New Roman" pitchFamily="18" charset="0"/>
              <a:cs typeface="Times New Roman" pitchFamily="18" charset="0"/>
            </a:endParaRPr>
          </a:p>
        </p:txBody>
      </p:sp>
      <p:sp>
        <p:nvSpPr>
          <p:cNvPr id="24" name="Rectangle 46"/>
          <p:cNvSpPr>
            <a:spLocks noChangeArrowheads="1"/>
          </p:cNvSpPr>
          <p:nvPr/>
        </p:nvSpPr>
        <p:spPr bwMode="auto">
          <a:xfrm>
            <a:off x="5212461" y="1972247"/>
            <a:ext cx="769441"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dirty="0">
                <a:solidFill>
                  <a:srgbClr val="000000"/>
                </a:solidFill>
                <a:latin typeface="Times New Roman" pitchFamily="18" charset="0"/>
                <a:cs typeface="Times New Roman" pitchFamily="18" charset="0"/>
              </a:rPr>
              <a:t>-</a:t>
            </a:r>
            <a:r>
              <a:rPr kumimoji="0" lang="en-US" sz="1800" dirty="0" smtClean="0">
                <a:solidFill>
                  <a:srgbClr val="000000"/>
                </a:solidFill>
                <a:latin typeface="Times New Roman" pitchFamily="18" charset="0"/>
                <a:cs typeface="Times New Roman" pitchFamily="18" charset="0"/>
              </a:rPr>
              <a:t> 1934.6</a:t>
            </a:r>
            <a:endParaRPr kumimoji="0" lang="en-US" sz="1800" dirty="0">
              <a:solidFill>
                <a:schemeClr val="tx1"/>
              </a:solidFill>
              <a:latin typeface="Times New Roman" pitchFamily="18" charset="0"/>
              <a:cs typeface="Times New Roman" pitchFamily="18" charset="0"/>
            </a:endParaRPr>
          </a:p>
        </p:txBody>
      </p:sp>
      <p:sp>
        <p:nvSpPr>
          <p:cNvPr id="25" name="Rectangle 47"/>
          <p:cNvSpPr>
            <a:spLocks noChangeArrowheads="1"/>
          </p:cNvSpPr>
          <p:nvPr/>
        </p:nvSpPr>
        <p:spPr bwMode="auto">
          <a:xfrm>
            <a:off x="5327952" y="2851722"/>
            <a:ext cx="653950"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dirty="0">
                <a:solidFill>
                  <a:srgbClr val="000000"/>
                </a:solidFill>
                <a:latin typeface="Times New Roman" pitchFamily="18" charset="0"/>
                <a:cs typeface="Times New Roman" pitchFamily="18" charset="0"/>
              </a:rPr>
              <a:t>-</a:t>
            </a:r>
            <a:r>
              <a:rPr kumimoji="0" lang="en-US" sz="1800" dirty="0" smtClean="0">
                <a:solidFill>
                  <a:srgbClr val="000000"/>
                </a:solidFill>
                <a:latin typeface="Times New Roman" pitchFamily="18" charset="0"/>
                <a:cs typeface="Times New Roman" pitchFamily="18" charset="0"/>
              </a:rPr>
              <a:t> 403.0</a:t>
            </a:r>
            <a:endParaRPr kumimoji="0" lang="en-US" sz="1800" dirty="0">
              <a:solidFill>
                <a:schemeClr val="tx1"/>
              </a:solidFill>
              <a:latin typeface="Times New Roman" pitchFamily="18" charset="0"/>
              <a:cs typeface="Times New Roman" pitchFamily="18" charset="0"/>
            </a:endParaRPr>
          </a:p>
        </p:txBody>
      </p:sp>
      <p:sp>
        <p:nvSpPr>
          <p:cNvPr id="26" name="Rectangle 48"/>
          <p:cNvSpPr>
            <a:spLocks noChangeArrowheads="1"/>
          </p:cNvSpPr>
          <p:nvPr/>
        </p:nvSpPr>
        <p:spPr bwMode="auto">
          <a:xfrm>
            <a:off x="5327877" y="4016947"/>
            <a:ext cx="654025"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dirty="0">
                <a:solidFill>
                  <a:srgbClr val="000000"/>
                </a:solidFill>
                <a:latin typeface="Times New Roman" pitchFamily="18" charset="0"/>
                <a:cs typeface="Times New Roman" pitchFamily="18" charset="0"/>
              </a:rPr>
              <a:t>-</a:t>
            </a:r>
            <a:r>
              <a:rPr kumimoji="0" lang="en-US" sz="1800" dirty="0" smtClean="0">
                <a:solidFill>
                  <a:srgbClr val="000000"/>
                </a:solidFill>
                <a:latin typeface="Times New Roman" pitchFamily="18" charset="0"/>
                <a:cs typeface="Times New Roman" pitchFamily="18" charset="0"/>
              </a:rPr>
              <a:t> 498.0</a:t>
            </a:r>
            <a:endParaRPr kumimoji="0" lang="en-US" sz="1800" dirty="0">
              <a:solidFill>
                <a:schemeClr val="tx1"/>
              </a:solidFill>
              <a:latin typeface="Times New Roman" pitchFamily="18" charset="0"/>
              <a:cs typeface="Times New Roman" pitchFamily="18" charset="0"/>
            </a:endParaRPr>
          </a:p>
        </p:txBody>
      </p:sp>
      <p:sp>
        <p:nvSpPr>
          <p:cNvPr id="27" name="Rectangle 49"/>
          <p:cNvSpPr>
            <a:spLocks noChangeArrowheads="1"/>
          </p:cNvSpPr>
          <p:nvPr/>
        </p:nvSpPr>
        <p:spPr bwMode="auto">
          <a:xfrm>
            <a:off x="5327877" y="4721797"/>
            <a:ext cx="654025"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dirty="0">
                <a:solidFill>
                  <a:srgbClr val="000000"/>
                </a:solidFill>
                <a:latin typeface="Times New Roman" pitchFamily="18" charset="0"/>
                <a:cs typeface="Times New Roman" pitchFamily="18" charset="0"/>
              </a:rPr>
              <a:t>-</a:t>
            </a:r>
            <a:r>
              <a:rPr kumimoji="0" lang="en-US" sz="1800" dirty="0" smtClean="0">
                <a:solidFill>
                  <a:srgbClr val="000000"/>
                </a:solidFill>
                <a:latin typeface="Times New Roman" pitchFamily="18" charset="0"/>
                <a:cs typeface="Times New Roman" pitchFamily="18" charset="0"/>
              </a:rPr>
              <a:t> 136.1</a:t>
            </a:r>
            <a:endParaRPr kumimoji="0" lang="en-US" sz="1800" dirty="0">
              <a:solidFill>
                <a:schemeClr val="tx1"/>
              </a:solidFill>
              <a:latin typeface="Times New Roman" pitchFamily="18" charset="0"/>
              <a:cs typeface="Times New Roman" pitchFamily="18" charset="0"/>
            </a:endParaRPr>
          </a:p>
        </p:txBody>
      </p:sp>
      <p:sp>
        <p:nvSpPr>
          <p:cNvPr id="28" name="Rectangle 50"/>
          <p:cNvSpPr>
            <a:spLocks noChangeArrowheads="1"/>
          </p:cNvSpPr>
          <p:nvPr/>
        </p:nvSpPr>
        <p:spPr bwMode="auto">
          <a:xfrm>
            <a:off x="7724032" y="2275459"/>
            <a:ext cx="654025"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dirty="0">
                <a:solidFill>
                  <a:srgbClr val="000000"/>
                </a:solidFill>
                <a:latin typeface="Times New Roman" pitchFamily="18" charset="0"/>
                <a:cs typeface="Times New Roman" pitchFamily="18" charset="0"/>
              </a:rPr>
              <a:t>-</a:t>
            </a:r>
            <a:r>
              <a:rPr kumimoji="0" lang="en-US" sz="1800" dirty="0" smtClean="0">
                <a:solidFill>
                  <a:srgbClr val="000000"/>
                </a:solidFill>
                <a:latin typeface="Times New Roman" pitchFamily="18" charset="0"/>
                <a:cs typeface="Times New Roman" pitchFamily="18" charset="0"/>
              </a:rPr>
              <a:t> 645.9</a:t>
            </a:r>
            <a:endParaRPr kumimoji="0" lang="en-US" sz="1800" dirty="0">
              <a:solidFill>
                <a:schemeClr val="tx1"/>
              </a:solidFill>
              <a:latin typeface="Times New Roman" pitchFamily="18" charset="0"/>
              <a:cs typeface="Times New Roman" pitchFamily="18" charset="0"/>
            </a:endParaRPr>
          </a:p>
        </p:txBody>
      </p:sp>
      <p:sp>
        <p:nvSpPr>
          <p:cNvPr id="29" name="Rectangle 51"/>
          <p:cNvSpPr>
            <a:spLocks noChangeArrowheads="1"/>
          </p:cNvSpPr>
          <p:nvPr/>
        </p:nvSpPr>
        <p:spPr bwMode="auto">
          <a:xfrm>
            <a:off x="7670795" y="3131122"/>
            <a:ext cx="707262"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dirty="0">
                <a:solidFill>
                  <a:srgbClr val="000000"/>
                </a:solidFill>
                <a:latin typeface="Times New Roman" pitchFamily="18" charset="0"/>
                <a:cs typeface="Times New Roman" pitchFamily="18" charset="0"/>
              </a:rPr>
              <a:t>+</a:t>
            </a:r>
            <a:r>
              <a:rPr kumimoji="0" lang="en-US" sz="1800" dirty="0" smtClean="0">
                <a:solidFill>
                  <a:srgbClr val="000000"/>
                </a:solidFill>
                <a:latin typeface="Times New Roman" pitchFamily="18" charset="0"/>
                <a:cs typeface="Times New Roman" pitchFamily="18" charset="0"/>
              </a:rPr>
              <a:t> 145.9</a:t>
            </a:r>
            <a:endParaRPr kumimoji="0" lang="en-US" sz="1800" dirty="0">
              <a:solidFill>
                <a:schemeClr val="tx1"/>
              </a:solidFill>
              <a:latin typeface="Times New Roman" pitchFamily="18" charset="0"/>
              <a:cs typeface="Times New Roman" pitchFamily="18" charset="0"/>
            </a:endParaRPr>
          </a:p>
        </p:txBody>
      </p:sp>
      <p:sp>
        <p:nvSpPr>
          <p:cNvPr id="30" name="Rectangle 52"/>
          <p:cNvSpPr>
            <a:spLocks noChangeArrowheads="1"/>
          </p:cNvSpPr>
          <p:nvPr/>
        </p:nvSpPr>
        <p:spPr bwMode="auto">
          <a:xfrm>
            <a:off x="7724032" y="3443859"/>
            <a:ext cx="654025"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dirty="0">
                <a:solidFill>
                  <a:srgbClr val="000000"/>
                </a:solidFill>
                <a:latin typeface="Times New Roman" pitchFamily="18" charset="0"/>
                <a:cs typeface="Times New Roman" pitchFamily="18" charset="0"/>
              </a:rPr>
              <a:t>-</a:t>
            </a:r>
            <a:r>
              <a:rPr kumimoji="0" lang="en-US" sz="1800" dirty="0" smtClean="0">
                <a:solidFill>
                  <a:srgbClr val="000000"/>
                </a:solidFill>
                <a:latin typeface="Times New Roman" pitchFamily="18" charset="0"/>
                <a:cs typeface="Times New Roman" pitchFamily="18" charset="0"/>
              </a:rPr>
              <a:t> 500.0</a:t>
            </a:r>
            <a:endParaRPr kumimoji="0" lang="en-US" sz="1800" dirty="0">
              <a:solidFill>
                <a:schemeClr val="tx1"/>
              </a:solidFill>
              <a:latin typeface="Times New Roman" pitchFamily="18" charset="0"/>
              <a:cs typeface="Times New Roman" pitchFamily="18" charset="0"/>
            </a:endParaRPr>
          </a:p>
        </p:txBody>
      </p:sp>
      <p:sp>
        <p:nvSpPr>
          <p:cNvPr id="31" name="Rectangle 53"/>
          <p:cNvSpPr>
            <a:spLocks noChangeArrowheads="1"/>
          </p:cNvSpPr>
          <p:nvPr/>
        </p:nvSpPr>
        <p:spPr bwMode="auto">
          <a:xfrm>
            <a:off x="7858684" y="4283647"/>
            <a:ext cx="519373"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dirty="0" smtClean="0">
                <a:solidFill>
                  <a:srgbClr val="000000"/>
                </a:solidFill>
                <a:latin typeface="Times New Roman" pitchFamily="18" charset="0"/>
                <a:cs typeface="Times New Roman" pitchFamily="18" charset="0"/>
              </a:rPr>
              <a:t>165.2</a:t>
            </a:r>
            <a:endParaRPr kumimoji="0" lang="en-US" sz="1800" dirty="0">
              <a:solidFill>
                <a:schemeClr val="tx1"/>
              </a:solidFill>
              <a:latin typeface="Times New Roman" pitchFamily="18" charset="0"/>
              <a:cs typeface="Times New Roman" pitchFamily="18" charset="0"/>
            </a:endParaRPr>
          </a:p>
        </p:txBody>
      </p:sp>
      <p:sp>
        <p:nvSpPr>
          <p:cNvPr id="32" name="Rectangle 54"/>
          <p:cNvSpPr>
            <a:spLocks noChangeArrowheads="1"/>
          </p:cNvSpPr>
          <p:nvPr/>
        </p:nvSpPr>
        <p:spPr bwMode="auto">
          <a:xfrm>
            <a:off x="7724032" y="5180584"/>
            <a:ext cx="654025"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b="1" i="1" dirty="0">
                <a:solidFill>
                  <a:srgbClr val="000000"/>
                </a:solidFill>
                <a:latin typeface="Times New Roman" pitchFamily="18" charset="0"/>
                <a:cs typeface="Times New Roman" pitchFamily="18" charset="0"/>
              </a:rPr>
              <a:t>-</a:t>
            </a:r>
            <a:r>
              <a:rPr kumimoji="0" lang="en-US" sz="1800" b="1" i="1" dirty="0" smtClean="0">
                <a:solidFill>
                  <a:srgbClr val="000000"/>
                </a:solidFill>
                <a:latin typeface="Times New Roman" pitchFamily="18" charset="0"/>
                <a:cs typeface="Times New Roman" pitchFamily="18" charset="0"/>
              </a:rPr>
              <a:t> 470.9</a:t>
            </a:r>
            <a:endParaRPr kumimoji="0" lang="en-US" sz="1800" b="1" i="1" dirty="0">
              <a:solidFill>
                <a:schemeClr val="tx1"/>
              </a:solidFill>
              <a:latin typeface="Times New Roman" pitchFamily="18" charset="0"/>
              <a:cs typeface="Times New Roman" pitchFamily="18" charset="0"/>
            </a:endParaRPr>
          </a:p>
        </p:txBody>
      </p:sp>
      <p:sp>
        <p:nvSpPr>
          <p:cNvPr id="33" name="Rectangle 56"/>
          <p:cNvSpPr>
            <a:spLocks noChangeArrowheads="1"/>
          </p:cNvSpPr>
          <p:nvPr/>
        </p:nvSpPr>
        <p:spPr bwMode="auto">
          <a:xfrm>
            <a:off x="6287834" y="1026097"/>
            <a:ext cx="723900" cy="274637"/>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800" b="1">
                <a:solidFill>
                  <a:srgbClr val="000000"/>
                </a:solidFill>
                <a:latin typeface="Times New Roman" pitchFamily="18" charset="0"/>
                <a:cs typeface="Times New Roman" pitchFamily="18" charset="0"/>
              </a:rPr>
              <a:t>Credits</a:t>
            </a:r>
            <a:endParaRPr kumimoji="0" lang="en-US" sz="1800" b="1">
              <a:solidFill>
                <a:schemeClr val="tx1"/>
              </a:solidFill>
              <a:latin typeface="Times New Roman" pitchFamily="18" charset="0"/>
              <a:cs typeface="Times New Roman" pitchFamily="18" charset="0"/>
            </a:endParaRPr>
          </a:p>
        </p:txBody>
      </p:sp>
      <p:sp>
        <p:nvSpPr>
          <p:cNvPr id="34" name="Rectangle 57"/>
          <p:cNvSpPr>
            <a:spLocks noChangeArrowheads="1"/>
          </p:cNvSpPr>
          <p:nvPr/>
        </p:nvSpPr>
        <p:spPr bwMode="auto">
          <a:xfrm>
            <a:off x="6161687" y="1667447"/>
            <a:ext cx="822341"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dirty="0">
                <a:solidFill>
                  <a:srgbClr val="000000"/>
                </a:solidFill>
                <a:latin typeface="Times New Roman" pitchFamily="18" charset="0"/>
                <a:cs typeface="Times New Roman" pitchFamily="18" charset="0"/>
              </a:rPr>
              <a:t>+</a:t>
            </a:r>
            <a:r>
              <a:rPr kumimoji="0" lang="en-US" sz="1800" dirty="0" smtClean="0">
                <a:solidFill>
                  <a:srgbClr val="000000"/>
                </a:solidFill>
                <a:latin typeface="Times New Roman" pitchFamily="18" charset="0"/>
                <a:cs typeface="Times New Roman" pitchFamily="18" charset="0"/>
              </a:rPr>
              <a:t> 1288.7</a:t>
            </a:r>
            <a:endParaRPr kumimoji="0" lang="en-US" sz="1800" dirty="0">
              <a:solidFill>
                <a:schemeClr val="tx1"/>
              </a:solidFill>
              <a:latin typeface="Times New Roman" pitchFamily="18" charset="0"/>
              <a:cs typeface="Times New Roman" pitchFamily="18" charset="0"/>
            </a:endParaRPr>
          </a:p>
        </p:txBody>
      </p:sp>
      <p:sp>
        <p:nvSpPr>
          <p:cNvPr id="35" name="Rectangle 58"/>
          <p:cNvSpPr>
            <a:spLocks noChangeArrowheads="1"/>
          </p:cNvSpPr>
          <p:nvPr/>
        </p:nvSpPr>
        <p:spPr bwMode="auto">
          <a:xfrm>
            <a:off x="6276766" y="2548509"/>
            <a:ext cx="707262"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dirty="0">
                <a:solidFill>
                  <a:srgbClr val="000000"/>
                </a:solidFill>
                <a:latin typeface="Times New Roman" pitchFamily="18" charset="0"/>
                <a:cs typeface="Times New Roman" pitchFamily="18" charset="0"/>
              </a:rPr>
              <a:t>+</a:t>
            </a:r>
            <a:r>
              <a:rPr kumimoji="0" lang="en-US" sz="1800" dirty="0" smtClean="0">
                <a:solidFill>
                  <a:srgbClr val="000000"/>
                </a:solidFill>
                <a:latin typeface="Times New Roman" pitchFamily="18" charset="0"/>
                <a:cs typeface="Times New Roman" pitchFamily="18" charset="0"/>
              </a:rPr>
              <a:t> 548.9</a:t>
            </a:r>
            <a:endParaRPr kumimoji="0" lang="en-US" sz="1800" dirty="0">
              <a:solidFill>
                <a:schemeClr val="tx1"/>
              </a:solidFill>
              <a:latin typeface="Times New Roman" pitchFamily="18" charset="0"/>
              <a:cs typeface="Times New Roman" pitchFamily="18" charset="0"/>
            </a:endParaRPr>
          </a:p>
        </p:txBody>
      </p:sp>
      <p:sp>
        <p:nvSpPr>
          <p:cNvPr id="36" name="Rectangle 59"/>
          <p:cNvSpPr>
            <a:spLocks noChangeArrowheads="1"/>
          </p:cNvSpPr>
          <p:nvPr/>
        </p:nvSpPr>
        <p:spPr bwMode="auto">
          <a:xfrm>
            <a:off x="6277103" y="3731197"/>
            <a:ext cx="706925"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dirty="0">
                <a:solidFill>
                  <a:srgbClr val="000000"/>
                </a:solidFill>
                <a:latin typeface="Times New Roman" pitchFamily="18" charset="0"/>
                <a:cs typeface="Times New Roman" pitchFamily="18" charset="0"/>
              </a:rPr>
              <a:t>+</a:t>
            </a:r>
            <a:r>
              <a:rPr kumimoji="0" lang="en-US" sz="1800" dirty="0" smtClean="0">
                <a:solidFill>
                  <a:srgbClr val="000000"/>
                </a:solidFill>
                <a:latin typeface="Times New Roman" pitchFamily="18" charset="0"/>
                <a:cs typeface="Times New Roman" pitchFamily="18" charset="0"/>
              </a:rPr>
              <a:t> 663.2</a:t>
            </a:r>
            <a:endParaRPr kumimoji="0" lang="en-US" sz="1800" dirty="0">
              <a:solidFill>
                <a:schemeClr val="tx1"/>
              </a:solidFill>
              <a:latin typeface="Times New Roman" pitchFamily="18" charset="0"/>
              <a:cs typeface="Times New Roman" pitchFamily="18" charset="0"/>
            </a:endParaRPr>
          </a:p>
        </p:txBody>
      </p:sp>
      <p:sp>
        <p:nvSpPr>
          <p:cNvPr id="37" name="Line 89"/>
          <p:cNvSpPr>
            <a:spLocks noChangeShapeType="1"/>
          </p:cNvSpPr>
          <p:nvPr/>
        </p:nvSpPr>
        <p:spPr bwMode="auto">
          <a:xfrm>
            <a:off x="5246497" y="1305433"/>
            <a:ext cx="3670741" cy="0"/>
          </a:xfrm>
          <a:prstGeom prst="line">
            <a:avLst/>
          </a:prstGeom>
          <a:noFill/>
          <a:ln w="19050">
            <a:solidFill>
              <a:schemeClr val="tx1"/>
            </a:solidFill>
            <a:round/>
            <a:headEnd/>
            <a:tailEnd/>
          </a:ln>
          <a:effectLst/>
        </p:spPr>
        <p:txBody>
          <a:bodyPr lIns="92075" tIns="46038" rIns="92075" bIns="46038">
            <a:prstTxWarp prst="textNoShape">
              <a:avLst/>
            </a:prstTxWarp>
          </a:bodyPr>
          <a:lstStyle/>
          <a:p>
            <a:endParaRPr lang="en-US">
              <a:latin typeface="Times New Roman" pitchFamily="18" charset="0"/>
              <a:cs typeface="Times New Roman" pitchFamily="18" charset="0"/>
            </a:endParaRPr>
          </a:p>
        </p:txBody>
      </p:sp>
      <p:sp>
        <p:nvSpPr>
          <p:cNvPr id="38" name="Text Box 93"/>
          <p:cNvSpPr txBox="1">
            <a:spLocks noChangeArrowheads="1"/>
          </p:cNvSpPr>
          <p:nvPr/>
        </p:nvSpPr>
        <p:spPr bwMode="auto">
          <a:xfrm>
            <a:off x="2872688" y="5678426"/>
            <a:ext cx="3897221" cy="261610"/>
          </a:xfrm>
          <a:prstGeom prst="rect">
            <a:avLst/>
          </a:prstGeom>
          <a:noFill/>
          <a:ln w="19050" cap="rnd">
            <a:noFill/>
            <a:prstDash val="sysDot"/>
            <a:miter lim="800000"/>
            <a:headEnd/>
            <a:tailEnd type="none" w="lg" len="lg"/>
          </a:ln>
          <a:effectLst/>
        </p:spPr>
        <p:txBody>
          <a:bodyPr wrap="none">
            <a:prstTxWarp prst="textNoShape">
              <a:avLst/>
            </a:prstTxWarp>
            <a:spAutoFit/>
          </a:bodyPr>
          <a:lstStyle/>
          <a:p>
            <a:pPr algn="l"/>
            <a:r>
              <a:rPr lang="en-US" sz="1100" b="1" dirty="0">
                <a:latin typeface="Times New Roman" pitchFamily="18" charset="0"/>
                <a:cs typeface="Times New Roman" pitchFamily="18" charset="0"/>
              </a:rPr>
              <a:t>Source</a:t>
            </a:r>
            <a:r>
              <a:rPr lang="en-US" sz="1100" b="1" dirty="0" smtClean="0">
                <a:latin typeface="Times New Roman" pitchFamily="18" charset="0"/>
                <a:cs typeface="Times New Roman" pitchFamily="18" charset="0"/>
              </a:rPr>
              <a:t>: </a:t>
            </a:r>
            <a:r>
              <a:rPr lang="en-US" sz="1100" dirty="0" smtClean="0">
                <a:latin typeface="Times New Roman" pitchFamily="18" charset="0"/>
                <a:cs typeface="Times New Roman" pitchFamily="18" charset="0"/>
              </a:rPr>
              <a:t>http://www.bea.gov</a:t>
            </a:r>
            <a:r>
              <a:rPr lang="en-US" sz="1100" b="1" dirty="0" smtClean="0">
                <a:latin typeface="Times New Roman" pitchFamily="18" charset="0"/>
                <a:cs typeface="Times New Roman" pitchFamily="18" charset="0"/>
              </a:rPr>
              <a:t>   </a:t>
            </a:r>
            <a:r>
              <a:rPr lang="en-US" sz="1100" i="1" dirty="0" smtClean="0">
                <a:latin typeface="Times New Roman" pitchFamily="18" charset="0"/>
                <a:cs typeface="Times New Roman" pitchFamily="18" charset="0"/>
              </a:rPr>
              <a:t>* </a:t>
            </a:r>
            <a:r>
              <a:rPr lang="en-US" sz="1100" i="1" dirty="0">
                <a:latin typeface="Times New Roman" pitchFamily="18" charset="0"/>
                <a:cs typeface="Times New Roman" pitchFamily="18" charset="0"/>
              </a:rPr>
              <a:t>Figures are in Billions of Dollars</a:t>
            </a:r>
          </a:p>
        </p:txBody>
      </p:sp>
      <p:grpSp>
        <p:nvGrpSpPr>
          <p:cNvPr id="39" name="Group 92"/>
          <p:cNvGrpSpPr>
            <a:grpSpLocks/>
          </p:cNvGrpSpPr>
          <p:nvPr/>
        </p:nvGrpSpPr>
        <p:grpSpPr bwMode="auto">
          <a:xfrm>
            <a:off x="3102991" y="6085142"/>
            <a:ext cx="2752725" cy="376238"/>
            <a:chOff x="922" y="3434"/>
            <a:chExt cx="1734" cy="237"/>
          </a:xfrm>
        </p:grpSpPr>
        <p:sp>
          <p:nvSpPr>
            <p:cNvPr id="40" name="AutoShape 91"/>
            <p:cNvSpPr>
              <a:spLocks noChangeArrowheads="1"/>
            </p:cNvSpPr>
            <p:nvPr/>
          </p:nvSpPr>
          <p:spPr bwMode="auto">
            <a:xfrm>
              <a:off x="922" y="3434"/>
              <a:ext cx="1734" cy="237"/>
            </a:xfrm>
            <a:prstGeom prst="roundRect">
              <a:avLst>
                <a:gd name="adj" fmla="val 16667"/>
              </a:avLst>
            </a:prstGeom>
            <a:solidFill>
              <a:schemeClr val="tx1">
                <a:lumMod val="50000"/>
                <a:lumOff val="50000"/>
              </a:schemeClr>
            </a:solidFill>
            <a:ln w="12700">
              <a:solidFill>
                <a:schemeClr val="tx1"/>
              </a:solidFill>
              <a:round/>
              <a:headEnd/>
              <a:tailEnd/>
            </a:ln>
            <a:effectLst>
              <a:outerShdw blurRad="50800" dist="38100" dir="2700000" algn="tl" rotWithShape="0">
                <a:prstClr val="black">
                  <a:alpha val="40000"/>
                </a:prstClr>
              </a:outerShdw>
            </a:effectLst>
          </p:spPr>
          <p:txBody>
            <a:bodyPr wrap="none" anchor="ctr">
              <a:prstTxWarp prst="textNoShape">
                <a:avLst/>
              </a:prstTxWarp>
            </a:bodyPr>
            <a:lstStyle/>
            <a:p>
              <a:endParaRPr lang="en-US"/>
            </a:p>
          </p:txBody>
        </p:sp>
        <p:sp>
          <p:nvSpPr>
            <p:cNvPr id="41" name="Rectangle 60"/>
            <p:cNvSpPr>
              <a:spLocks noChangeArrowheads="1"/>
            </p:cNvSpPr>
            <p:nvPr/>
          </p:nvSpPr>
          <p:spPr bwMode="auto">
            <a:xfrm>
              <a:off x="990" y="3454"/>
              <a:ext cx="1592" cy="173"/>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800" b="1" i="1" dirty="0">
                  <a:solidFill>
                    <a:schemeClr val="bg1"/>
                  </a:solidFill>
                  <a:latin typeface="Times New Roman" pitchFamily="18" charset="0"/>
                  <a:cs typeface="Times New Roman" pitchFamily="18" charset="0"/>
                </a:rPr>
                <a:t>Continued on next slide …</a:t>
              </a:r>
            </a:p>
          </p:txBody>
        </p:sp>
      </p:grpSp>
    </p:spTree>
    <p:extLst>
      <p:ext uri="{BB962C8B-B14F-4D97-AF65-F5344CB8AC3E}">
        <p14:creationId xmlns:p14="http://schemas.microsoft.com/office/powerpoint/2010/main" val="2804960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19569" y="448119"/>
            <a:ext cx="8904855" cy="749746"/>
          </a:xfrm>
          <a:prstGeom prst="rect">
            <a:avLst/>
          </a:prstGeom>
        </p:spPr>
        <p:txBody>
          <a:bodyPr/>
          <a:lstStyle>
            <a:lvl1pPr algn="l" defTabSz="457200" rtl="0" eaLnBrk="1" latinLnBrk="0" hangingPunct="1">
              <a:spcBef>
                <a:spcPct val="0"/>
              </a:spcBef>
              <a:buNone/>
              <a:defRPr sz="3800" kern="1200">
                <a:solidFill>
                  <a:schemeClr val="bg1"/>
                </a:solidFill>
                <a:latin typeface="Century Schoolbook" pitchFamily="18" charset="0"/>
                <a:ea typeface="+mj-ea"/>
                <a:cs typeface="Times New Roman" pitchFamily="18" charset="0"/>
              </a:defRPr>
            </a:lvl1pPr>
          </a:lstStyle>
          <a:p>
            <a:r>
              <a:rPr lang="en-US" dirty="0"/>
              <a:t>Foreign Exchange Market</a:t>
            </a:r>
          </a:p>
        </p:txBody>
      </p:sp>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54482"/>
            <a:ext cx="8883750" cy="4498846"/>
          </a:xfrm>
        </p:spPr>
        <p:txBody>
          <a:bodyPr/>
          <a:lstStyle/>
          <a:p>
            <a:pPr marL="231775" indent="-231775"/>
            <a:r>
              <a:rPr lang="en-US" sz="2600" dirty="0" smtClean="0">
                <a:solidFill>
                  <a:schemeClr val="tx1"/>
                </a:solidFill>
              </a:rPr>
              <a:t>Foreign Exchange market:</a:t>
            </a:r>
            <a:br>
              <a:rPr lang="en-US" sz="2600" dirty="0" smtClean="0">
                <a:solidFill>
                  <a:schemeClr val="tx1"/>
                </a:solidFill>
              </a:rPr>
            </a:br>
            <a:r>
              <a:rPr lang="en-US" sz="2600" dirty="0" smtClean="0">
                <a:solidFill>
                  <a:schemeClr val="tx1"/>
                </a:solidFill>
              </a:rPr>
              <a:t>Market </a:t>
            </a:r>
            <a:r>
              <a:rPr lang="en-US" sz="2600" dirty="0">
                <a:solidFill>
                  <a:schemeClr val="tx1"/>
                </a:solidFill>
              </a:rPr>
              <a:t>where different currencies are traded, one for another.</a:t>
            </a:r>
          </a:p>
          <a:p>
            <a:pPr marL="231775" indent="-231775"/>
            <a:r>
              <a:rPr lang="en-US" sz="2600" dirty="0">
                <a:solidFill>
                  <a:schemeClr val="tx1"/>
                </a:solidFill>
              </a:rPr>
              <a:t>The exchange rate enables people in one country to translate </a:t>
            </a:r>
            <a:r>
              <a:rPr lang="en-US" sz="2600" dirty="0" smtClean="0">
                <a:solidFill>
                  <a:schemeClr val="tx1"/>
                </a:solidFill>
              </a:rPr>
              <a:t/>
            </a:r>
            <a:br>
              <a:rPr lang="en-US" sz="2600" dirty="0" smtClean="0">
                <a:solidFill>
                  <a:schemeClr val="tx1"/>
                </a:solidFill>
              </a:rPr>
            </a:br>
            <a:r>
              <a:rPr lang="en-US" sz="2600" dirty="0" smtClean="0">
                <a:solidFill>
                  <a:schemeClr val="tx1"/>
                </a:solidFill>
              </a:rPr>
              <a:t>the </a:t>
            </a:r>
            <a:r>
              <a:rPr lang="en-US" sz="2600" dirty="0">
                <a:solidFill>
                  <a:schemeClr val="tx1"/>
                </a:solidFill>
              </a:rPr>
              <a:t>prices of foreign goods into units of their own currency.</a:t>
            </a:r>
          </a:p>
          <a:p>
            <a:pPr marL="631825" lvl="1" indent="-231775"/>
            <a:r>
              <a:rPr lang="en-US" dirty="0">
                <a:solidFill>
                  <a:schemeClr val="tx1"/>
                </a:solidFill>
              </a:rPr>
              <a:t>An </a:t>
            </a:r>
            <a:r>
              <a:rPr lang="en-US" b="1" i="1" dirty="0">
                <a:solidFill>
                  <a:schemeClr val="tx1"/>
                </a:solidFill>
              </a:rPr>
              <a:t>appreciation </a:t>
            </a:r>
            <a:r>
              <a:rPr lang="en-US" dirty="0">
                <a:solidFill>
                  <a:schemeClr val="tx1"/>
                </a:solidFill>
              </a:rPr>
              <a:t>of a nation’s currency will make foreign goods cheaper. </a:t>
            </a:r>
          </a:p>
          <a:p>
            <a:pPr marL="631825" lvl="1" indent="-231775"/>
            <a:r>
              <a:rPr lang="en-US" dirty="0">
                <a:solidFill>
                  <a:schemeClr val="tx1"/>
                </a:solidFill>
              </a:rPr>
              <a:t>A </a:t>
            </a:r>
            <a:r>
              <a:rPr lang="en-US" b="1" i="1" dirty="0">
                <a:solidFill>
                  <a:schemeClr val="tx1"/>
                </a:solidFill>
              </a:rPr>
              <a:t>depreciation</a:t>
            </a:r>
            <a:r>
              <a:rPr lang="en-US" dirty="0">
                <a:solidFill>
                  <a:schemeClr val="tx1"/>
                </a:solidFill>
              </a:rPr>
              <a:t> of a nation’s currency will make foreign goods more expensive.</a:t>
            </a:r>
          </a:p>
        </p:txBody>
      </p:sp>
    </p:spTree>
    <p:extLst>
      <p:ext uri="{BB962C8B-B14F-4D97-AF65-F5344CB8AC3E}">
        <p14:creationId xmlns:p14="http://schemas.microsoft.com/office/powerpoint/2010/main" val="1376334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795528"/>
            <a:ext cx="8932985" cy="5120642"/>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119569" y="137222"/>
            <a:ext cx="8904855" cy="1289241"/>
          </a:xfrm>
        </p:spPr>
        <p:txBody>
          <a:bodyPr/>
          <a:lstStyle/>
          <a:p>
            <a:r>
              <a:rPr lang="en-US" sz="3100" dirty="0"/>
              <a:t>Trade Restrictions are </a:t>
            </a:r>
            <a:r>
              <a:rPr lang="en-US" sz="3100" dirty="0" smtClean="0"/>
              <a:t>a </a:t>
            </a:r>
            <a:r>
              <a:rPr lang="en-US" sz="3100" dirty="0"/>
              <a:t>Special Interest Issue</a:t>
            </a:r>
          </a:p>
        </p:txBody>
      </p:sp>
      <p:sp>
        <p:nvSpPr>
          <p:cNvPr id="7" name="Rectangle 7"/>
          <p:cNvSpPr>
            <a:spLocks noChangeArrowheads="1"/>
          </p:cNvSpPr>
          <p:nvPr/>
        </p:nvSpPr>
        <p:spPr bwMode="auto">
          <a:xfrm>
            <a:off x="264859" y="1386459"/>
            <a:ext cx="1631950" cy="274638"/>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800" b="1" i="1">
                <a:solidFill>
                  <a:srgbClr val="000000"/>
                </a:solidFill>
                <a:latin typeface="Times New Roman" pitchFamily="18" charset="0"/>
                <a:cs typeface="Times New Roman" pitchFamily="18" charset="0"/>
              </a:rPr>
              <a:t>Current account:</a:t>
            </a:r>
            <a:endParaRPr kumimoji="0" lang="en-US" sz="1800" b="1" i="1">
              <a:solidFill>
                <a:schemeClr val="tx1"/>
              </a:solidFill>
              <a:latin typeface="Times New Roman" pitchFamily="18" charset="0"/>
              <a:cs typeface="Times New Roman" pitchFamily="18" charset="0"/>
            </a:endParaRPr>
          </a:p>
        </p:txBody>
      </p:sp>
      <p:sp>
        <p:nvSpPr>
          <p:cNvPr id="20" name="Rectangle 41"/>
          <p:cNvSpPr>
            <a:spLocks noChangeArrowheads="1"/>
          </p:cNvSpPr>
          <p:nvPr/>
        </p:nvSpPr>
        <p:spPr bwMode="auto">
          <a:xfrm>
            <a:off x="5354384" y="1016572"/>
            <a:ext cx="622300" cy="274637"/>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800" b="1">
                <a:solidFill>
                  <a:srgbClr val="000000"/>
                </a:solidFill>
                <a:latin typeface="Times New Roman" pitchFamily="18" charset="0"/>
                <a:cs typeface="Times New Roman" pitchFamily="18" charset="0"/>
              </a:rPr>
              <a:t>Debits</a:t>
            </a:r>
            <a:endParaRPr kumimoji="0" lang="en-US" sz="1800" b="1">
              <a:solidFill>
                <a:schemeClr val="tx1"/>
              </a:solidFill>
              <a:latin typeface="Times New Roman" pitchFamily="18" charset="0"/>
              <a:cs typeface="Times New Roman" pitchFamily="18" charset="0"/>
            </a:endParaRPr>
          </a:p>
        </p:txBody>
      </p:sp>
      <p:sp>
        <p:nvSpPr>
          <p:cNvPr id="21" name="Rectangle 42"/>
          <p:cNvSpPr>
            <a:spLocks noChangeArrowheads="1"/>
          </p:cNvSpPr>
          <p:nvPr/>
        </p:nvSpPr>
        <p:spPr bwMode="auto">
          <a:xfrm>
            <a:off x="7721346" y="816547"/>
            <a:ext cx="774700" cy="274637"/>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800" b="1">
                <a:solidFill>
                  <a:srgbClr val="000000"/>
                </a:solidFill>
                <a:latin typeface="Times New Roman" pitchFamily="18" charset="0"/>
                <a:cs typeface="Times New Roman" pitchFamily="18" charset="0"/>
              </a:rPr>
              <a:t>Balance</a:t>
            </a:r>
            <a:endParaRPr kumimoji="0" lang="en-US" sz="1800" b="1">
              <a:solidFill>
                <a:schemeClr val="tx1"/>
              </a:solidFill>
              <a:latin typeface="Times New Roman" pitchFamily="18" charset="0"/>
              <a:cs typeface="Times New Roman" pitchFamily="18" charset="0"/>
            </a:endParaRPr>
          </a:p>
        </p:txBody>
      </p:sp>
      <p:sp>
        <p:nvSpPr>
          <p:cNvPr id="22" name="Rectangle 43"/>
          <p:cNvSpPr>
            <a:spLocks noChangeArrowheads="1"/>
          </p:cNvSpPr>
          <p:nvPr/>
        </p:nvSpPr>
        <p:spPr bwMode="auto">
          <a:xfrm>
            <a:off x="7357809" y="1064197"/>
            <a:ext cx="1522853" cy="200055"/>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300" b="1" i="1">
                <a:solidFill>
                  <a:srgbClr val="000000"/>
                </a:solidFill>
                <a:latin typeface="Times New Roman" pitchFamily="18" charset="0"/>
                <a:cs typeface="Times New Roman" pitchFamily="18" charset="0"/>
              </a:rPr>
              <a:t>deficit (-) / surplus (+)</a:t>
            </a:r>
            <a:endParaRPr kumimoji="0" lang="en-US" sz="1300" b="1">
              <a:solidFill>
                <a:srgbClr val="000000"/>
              </a:solidFill>
              <a:latin typeface="Times New Roman" pitchFamily="18" charset="0"/>
              <a:cs typeface="Times New Roman" pitchFamily="18" charset="0"/>
            </a:endParaRPr>
          </a:p>
        </p:txBody>
      </p:sp>
      <p:sp>
        <p:nvSpPr>
          <p:cNvPr id="33" name="Rectangle 56"/>
          <p:cNvSpPr>
            <a:spLocks noChangeArrowheads="1"/>
          </p:cNvSpPr>
          <p:nvPr/>
        </p:nvSpPr>
        <p:spPr bwMode="auto">
          <a:xfrm>
            <a:off x="6287834" y="1026097"/>
            <a:ext cx="723900" cy="274637"/>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800" b="1">
                <a:solidFill>
                  <a:srgbClr val="000000"/>
                </a:solidFill>
                <a:latin typeface="Times New Roman" pitchFamily="18" charset="0"/>
                <a:cs typeface="Times New Roman" pitchFamily="18" charset="0"/>
              </a:rPr>
              <a:t>Credits</a:t>
            </a:r>
            <a:endParaRPr kumimoji="0" lang="en-US" sz="1800" b="1">
              <a:solidFill>
                <a:schemeClr val="tx1"/>
              </a:solidFill>
              <a:latin typeface="Times New Roman" pitchFamily="18" charset="0"/>
              <a:cs typeface="Times New Roman" pitchFamily="18" charset="0"/>
            </a:endParaRPr>
          </a:p>
        </p:txBody>
      </p:sp>
      <p:sp>
        <p:nvSpPr>
          <p:cNvPr id="37" name="Line 89"/>
          <p:cNvSpPr>
            <a:spLocks noChangeShapeType="1"/>
          </p:cNvSpPr>
          <p:nvPr/>
        </p:nvSpPr>
        <p:spPr bwMode="auto">
          <a:xfrm>
            <a:off x="5246497" y="1305433"/>
            <a:ext cx="3670741" cy="0"/>
          </a:xfrm>
          <a:prstGeom prst="line">
            <a:avLst/>
          </a:prstGeom>
          <a:noFill/>
          <a:ln w="19050">
            <a:solidFill>
              <a:schemeClr val="tx1"/>
            </a:solidFill>
            <a:round/>
            <a:headEnd/>
            <a:tailEnd/>
          </a:ln>
          <a:effectLst/>
        </p:spPr>
        <p:txBody>
          <a:bodyPr lIns="92075" tIns="46038" rIns="92075" bIns="46038">
            <a:prstTxWarp prst="textNoShape">
              <a:avLst/>
            </a:prstTxWarp>
          </a:bodyPr>
          <a:lstStyle/>
          <a:p>
            <a:endParaRPr lang="en-US">
              <a:latin typeface="Times New Roman" pitchFamily="18" charset="0"/>
              <a:cs typeface="Times New Roman" pitchFamily="18" charset="0"/>
            </a:endParaRPr>
          </a:p>
        </p:txBody>
      </p:sp>
      <p:sp>
        <p:nvSpPr>
          <p:cNvPr id="38" name="Text Box 93"/>
          <p:cNvSpPr txBox="1">
            <a:spLocks noChangeArrowheads="1"/>
          </p:cNvSpPr>
          <p:nvPr/>
        </p:nvSpPr>
        <p:spPr bwMode="auto">
          <a:xfrm>
            <a:off x="2872688" y="5678426"/>
            <a:ext cx="3897221" cy="261610"/>
          </a:xfrm>
          <a:prstGeom prst="rect">
            <a:avLst/>
          </a:prstGeom>
          <a:noFill/>
          <a:ln w="19050" cap="rnd">
            <a:noFill/>
            <a:prstDash val="sysDot"/>
            <a:miter lim="800000"/>
            <a:headEnd/>
            <a:tailEnd type="none" w="lg" len="lg"/>
          </a:ln>
          <a:effectLst/>
        </p:spPr>
        <p:txBody>
          <a:bodyPr wrap="none">
            <a:prstTxWarp prst="textNoShape">
              <a:avLst/>
            </a:prstTxWarp>
            <a:spAutoFit/>
          </a:bodyPr>
          <a:lstStyle/>
          <a:p>
            <a:pPr algn="l"/>
            <a:r>
              <a:rPr lang="en-US" sz="1100" b="1" dirty="0">
                <a:latin typeface="Times New Roman" pitchFamily="18" charset="0"/>
                <a:cs typeface="Times New Roman" pitchFamily="18" charset="0"/>
              </a:rPr>
              <a:t>Source</a:t>
            </a:r>
            <a:r>
              <a:rPr lang="en-US" sz="1100" b="1" dirty="0" smtClean="0">
                <a:latin typeface="Times New Roman" pitchFamily="18" charset="0"/>
                <a:cs typeface="Times New Roman" pitchFamily="18" charset="0"/>
              </a:rPr>
              <a:t>: </a:t>
            </a:r>
            <a:r>
              <a:rPr lang="en-US" sz="1100" dirty="0" smtClean="0">
                <a:latin typeface="Times New Roman" pitchFamily="18" charset="0"/>
                <a:cs typeface="Times New Roman" pitchFamily="18" charset="0"/>
              </a:rPr>
              <a:t>http://www.bea.gov</a:t>
            </a:r>
            <a:r>
              <a:rPr lang="en-US" sz="1100" b="1" dirty="0" smtClean="0">
                <a:latin typeface="Times New Roman" pitchFamily="18" charset="0"/>
                <a:cs typeface="Times New Roman" pitchFamily="18" charset="0"/>
              </a:rPr>
              <a:t>   </a:t>
            </a:r>
            <a:r>
              <a:rPr lang="en-US" sz="1100" i="1" dirty="0" smtClean="0">
                <a:latin typeface="Times New Roman" pitchFamily="18" charset="0"/>
                <a:cs typeface="Times New Roman" pitchFamily="18" charset="0"/>
              </a:rPr>
              <a:t>* </a:t>
            </a:r>
            <a:r>
              <a:rPr lang="en-US" sz="1100" i="1" dirty="0">
                <a:latin typeface="Times New Roman" pitchFamily="18" charset="0"/>
                <a:cs typeface="Times New Roman" pitchFamily="18" charset="0"/>
              </a:rPr>
              <a:t>Figures are in Billions of Dollars</a:t>
            </a:r>
          </a:p>
        </p:txBody>
      </p:sp>
      <p:sp>
        <p:nvSpPr>
          <p:cNvPr id="39" name="Rectangle 15"/>
          <p:cNvSpPr>
            <a:spLocks noChangeArrowheads="1"/>
          </p:cNvSpPr>
          <p:nvPr/>
        </p:nvSpPr>
        <p:spPr bwMode="auto">
          <a:xfrm>
            <a:off x="320040" y="1784668"/>
            <a:ext cx="4143375" cy="274637"/>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800">
                <a:solidFill>
                  <a:srgbClr val="000000"/>
                </a:solidFill>
                <a:latin typeface="Times New Roman" pitchFamily="18" charset="0"/>
                <a:cs typeface="Times New Roman" pitchFamily="18" charset="0"/>
              </a:rPr>
              <a:t>12. </a:t>
            </a:r>
            <a:r>
              <a:rPr kumimoji="0" lang="en-US" sz="1800" b="1" i="1">
                <a:solidFill>
                  <a:srgbClr val="000000"/>
                </a:solidFill>
                <a:latin typeface="Times New Roman" pitchFamily="18" charset="0"/>
                <a:cs typeface="Times New Roman" pitchFamily="18" charset="0"/>
              </a:rPr>
              <a:t>Balance</a:t>
            </a:r>
            <a:r>
              <a:rPr kumimoji="0" lang="en-US" sz="1800">
                <a:solidFill>
                  <a:srgbClr val="000000"/>
                </a:solidFill>
                <a:latin typeface="Times New Roman" pitchFamily="18" charset="0"/>
                <a:cs typeface="Times New Roman" pitchFamily="18" charset="0"/>
              </a:rPr>
              <a:t> on current account (7 + 10 + 11)</a:t>
            </a:r>
            <a:endParaRPr kumimoji="0" lang="en-US" sz="1800">
              <a:solidFill>
                <a:schemeClr val="tx1"/>
              </a:solidFill>
              <a:latin typeface="Times New Roman" pitchFamily="18" charset="0"/>
              <a:cs typeface="Times New Roman" pitchFamily="18" charset="0"/>
            </a:endParaRPr>
          </a:p>
        </p:txBody>
      </p:sp>
      <p:sp>
        <p:nvSpPr>
          <p:cNvPr id="40" name="Rectangle 28"/>
          <p:cNvSpPr>
            <a:spLocks noChangeArrowheads="1"/>
          </p:cNvSpPr>
          <p:nvPr/>
        </p:nvSpPr>
        <p:spPr bwMode="auto">
          <a:xfrm>
            <a:off x="7699414" y="1795780"/>
            <a:ext cx="654025"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b="1" i="1" dirty="0">
                <a:solidFill>
                  <a:schemeClr val="tx1"/>
                </a:solidFill>
                <a:latin typeface="Times New Roman" pitchFamily="18" charset="0"/>
                <a:cs typeface="Times New Roman" pitchFamily="18" charset="0"/>
              </a:rPr>
              <a:t>-</a:t>
            </a:r>
            <a:r>
              <a:rPr kumimoji="0" lang="en-US" sz="1800" b="1" i="1" dirty="0" smtClean="0">
                <a:solidFill>
                  <a:schemeClr val="tx1"/>
                </a:solidFill>
                <a:latin typeface="Times New Roman" pitchFamily="18" charset="0"/>
                <a:cs typeface="Times New Roman" pitchFamily="18" charset="0"/>
              </a:rPr>
              <a:t> 470.9</a:t>
            </a:r>
            <a:endParaRPr kumimoji="0" lang="en-US" sz="1800" b="1" i="1" dirty="0">
              <a:solidFill>
                <a:schemeClr val="tx1"/>
              </a:solidFill>
              <a:latin typeface="Times New Roman" pitchFamily="18" charset="0"/>
              <a:cs typeface="Times New Roman" pitchFamily="18" charset="0"/>
            </a:endParaRPr>
          </a:p>
        </p:txBody>
      </p:sp>
      <p:sp>
        <p:nvSpPr>
          <p:cNvPr id="41" name="Rectangle 33"/>
          <p:cNvSpPr>
            <a:spLocks noChangeArrowheads="1"/>
          </p:cNvSpPr>
          <p:nvPr/>
        </p:nvSpPr>
        <p:spPr bwMode="auto">
          <a:xfrm>
            <a:off x="274003" y="2272030"/>
            <a:ext cx="1568450" cy="274638"/>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800" b="1" i="1">
                <a:solidFill>
                  <a:srgbClr val="000000"/>
                </a:solidFill>
                <a:latin typeface="Times New Roman" pitchFamily="18" charset="0"/>
                <a:cs typeface="Times New Roman" pitchFamily="18" charset="0"/>
              </a:rPr>
              <a:t>Capital account:</a:t>
            </a:r>
            <a:endParaRPr kumimoji="0" lang="en-US" sz="1800" b="1" i="1">
              <a:solidFill>
                <a:schemeClr val="tx1"/>
              </a:solidFill>
              <a:latin typeface="Times New Roman" pitchFamily="18" charset="0"/>
              <a:cs typeface="Times New Roman" pitchFamily="18" charset="0"/>
            </a:endParaRPr>
          </a:p>
        </p:txBody>
      </p:sp>
      <p:sp>
        <p:nvSpPr>
          <p:cNvPr id="42" name="Rectangle 34"/>
          <p:cNvSpPr>
            <a:spLocks noChangeArrowheads="1"/>
          </p:cNvSpPr>
          <p:nvPr/>
        </p:nvSpPr>
        <p:spPr bwMode="auto">
          <a:xfrm>
            <a:off x="205740" y="2586355"/>
            <a:ext cx="4794250" cy="274638"/>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800">
                <a:solidFill>
                  <a:srgbClr val="000000"/>
                </a:solidFill>
                <a:latin typeface="Times New Roman" pitchFamily="18" charset="0"/>
                <a:cs typeface="Times New Roman" pitchFamily="18" charset="0"/>
              </a:rPr>
              <a:t>  13. Foreign investment in the U.S. (capital inflow) </a:t>
            </a:r>
            <a:endParaRPr kumimoji="0" lang="en-US" sz="1800">
              <a:solidFill>
                <a:schemeClr val="tx1"/>
              </a:solidFill>
              <a:latin typeface="Times New Roman" pitchFamily="18" charset="0"/>
              <a:cs typeface="Times New Roman" pitchFamily="18" charset="0"/>
            </a:endParaRPr>
          </a:p>
        </p:txBody>
      </p:sp>
      <p:sp>
        <p:nvSpPr>
          <p:cNvPr id="43" name="Rectangle 35"/>
          <p:cNvSpPr>
            <a:spLocks noChangeArrowheads="1"/>
          </p:cNvSpPr>
          <p:nvPr/>
        </p:nvSpPr>
        <p:spPr bwMode="auto">
          <a:xfrm>
            <a:off x="320040" y="2902268"/>
            <a:ext cx="4174220" cy="276999"/>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800">
                <a:solidFill>
                  <a:srgbClr val="000000"/>
                </a:solidFill>
                <a:latin typeface="Times New Roman" pitchFamily="18" charset="0"/>
                <a:cs typeface="Times New Roman" pitchFamily="18" charset="0"/>
              </a:rPr>
              <a:t>14. U.S. investment abroad (capital outflow) </a:t>
            </a:r>
            <a:endParaRPr kumimoji="0" lang="en-US" sz="1800">
              <a:solidFill>
                <a:schemeClr val="tx1"/>
              </a:solidFill>
              <a:latin typeface="Times New Roman" pitchFamily="18" charset="0"/>
              <a:cs typeface="Times New Roman" pitchFamily="18" charset="0"/>
            </a:endParaRPr>
          </a:p>
        </p:txBody>
      </p:sp>
      <p:sp>
        <p:nvSpPr>
          <p:cNvPr id="44" name="Rectangle 36"/>
          <p:cNvSpPr>
            <a:spLocks noChangeArrowheads="1"/>
          </p:cNvSpPr>
          <p:nvPr/>
        </p:nvSpPr>
        <p:spPr bwMode="auto">
          <a:xfrm>
            <a:off x="310515" y="3207068"/>
            <a:ext cx="3295774" cy="276999"/>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800" dirty="0">
                <a:solidFill>
                  <a:srgbClr val="000000"/>
                </a:solidFill>
                <a:latin typeface="Times New Roman" pitchFamily="18" charset="0"/>
                <a:cs typeface="Times New Roman" pitchFamily="18" charset="0"/>
              </a:rPr>
              <a:t>15.</a:t>
            </a:r>
            <a:r>
              <a:rPr kumimoji="0" lang="en-US" sz="1800" dirty="0" smtClean="0">
                <a:solidFill>
                  <a:srgbClr val="000000"/>
                </a:solidFill>
                <a:latin typeface="Times New Roman" pitchFamily="18" charset="0"/>
                <a:cs typeface="Times New Roman" pitchFamily="18" charset="0"/>
              </a:rPr>
              <a:t> Net other currency transactions </a:t>
            </a:r>
            <a:endParaRPr kumimoji="0" lang="en-US" sz="1800" dirty="0">
              <a:solidFill>
                <a:schemeClr val="tx1"/>
              </a:solidFill>
              <a:latin typeface="Times New Roman" pitchFamily="18" charset="0"/>
              <a:cs typeface="Times New Roman" pitchFamily="18" charset="0"/>
            </a:endParaRPr>
          </a:p>
        </p:txBody>
      </p:sp>
      <p:sp>
        <p:nvSpPr>
          <p:cNvPr id="45" name="Rectangle 37"/>
          <p:cNvSpPr>
            <a:spLocks noChangeArrowheads="1"/>
          </p:cNvSpPr>
          <p:nvPr/>
        </p:nvSpPr>
        <p:spPr bwMode="auto">
          <a:xfrm>
            <a:off x="320040" y="4143693"/>
            <a:ext cx="2773363" cy="274637"/>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800" dirty="0" smtClean="0">
                <a:solidFill>
                  <a:srgbClr val="000000"/>
                </a:solidFill>
                <a:latin typeface="Times New Roman" pitchFamily="18" charset="0"/>
                <a:cs typeface="Times New Roman" pitchFamily="18" charset="0"/>
              </a:rPr>
              <a:t>17. </a:t>
            </a:r>
            <a:r>
              <a:rPr kumimoji="0" lang="en-US" sz="1800" dirty="0">
                <a:solidFill>
                  <a:srgbClr val="000000"/>
                </a:solidFill>
                <a:latin typeface="Times New Roman" pitchFamily="18" charset="0"/>
                <a:cs typeface="Times New Roman" pitchFamily="18" charset="0"/>
              </a:rPr>
              <a:t>U.S. official reserve assets</a:t>
            </a:r>
            <a:endParaRPr kumimoji="0" lang="en-US" sz="1800" dirty="0">
              <a:solidFill>
                <a:schemeClr val="tx1"/>
              </a:solidFill>
              <a:latin typeface="Times New Roman" pitchFamily="18" charset="0"/>
              <a:cs typeface="Times New Roman" pitchFamily="18" charset="0"/>
            </a:endParaRPr>
          </a:p>
        </p:txBody>
      </p:sp>
      <p:sp>
        <p:nvSpPr>
          <p:cNvPr id="46" name="Rectangle 38"/>
          <p:cNvSpPr>
            <a:spLocks noChangeArrowheads="1"/>
          </p:cNvSpPr>
          <p:nvPr/>
        </p:nvSpPr>
        <p:spPr bwMode="auto">
          <a:xfrm>
            <a:off x="310515" y="5264468"/>
            <a:ext cx="2220297" cy="276999"/>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800" dirty="0" smtClean="0">
                <a:solidFill>
                  <a:schemeClr val="tx1"/>
                </a:solidFill>
                <a:latin typeface="Times New Roman" pitchFamily="18" charset="0"/>
                <a:cs typeface="Times New Roman" pitchFamily="18" charset="0"/>
              </a:rPr>
              <a:t>20. </a:t>
            </a:r>
            <a:r>
              <a:rPr kumimoji="0" lang="en-US" sz="1800" b="1" i="1" dirty="0">
                <a:solidFill>
                  <a:schemeClr val="tx1"/>
                </a:solidFill>
                <a:latin typeface="Times New Roman" pitchFamily="18" charset="0"/>
                <a:cs typeface="Times New Roman" pitchFamily="18" charset="0"/>
              </a:rPr>
              <a:t>Total</a:t>
            </a:r>
            <a:r>
              <a:rPr kumimoji="0" lang="en-US" sz="1800" dirty="0">
                <a:solidFill>
                  <a:schemeClr val="tx1"/>
                </a:solidFill>
                <a:latin typeface="Times New Roman" pitchFamily="18" charset="0"/>
                <a:cs typeface="Times New Roman" pitchFamily="18" charset="0"/>
              </a:rPr>
              <a:t> (12 + </a:t>
            </a:r>
            <a:r>
              <a:rPr kumimoji="0" lang="en-US" sz="1800" dirty="0" smtClean="0">
                <a:solidFill>
                  <a:schemeClr val="tx1"/>
                </a:solidFill>
                <a:latin typeface="Times New Roman" pitchFamily="18" charset="0"/>
                <a:cs typeface="Times New Roman" pitchFamily="18" charset="0"/>
              </a:rPr>
              <a:t>16 </a:t>
            </a:r>
            <a:r>
              <a:rPr kumimoji="0" lang="en-US" sz="1800" dirty="0">
                <a:solidFill>
                  <a:schemeClr val="tx1"/>
                </a:solidFill>
                <a:latin typeface="Times New Roman" pitchFamily="18" charset="0"/>
                <a:cs typeface="Times New Roman" pitchFamily="18" charset="0"/>
              </a:rPr>
              <a:t>+ </a:t>
            </a:r>
            <a:r>
              <a:rPr kumimoji="0" lang="en-US" sz="1800" dirty="0" smtClean="0">
                <a:solidFill>
                  <a:schemeClr val="tx1"/>
                </a:solidFill>
                <a:latin typeface="Times New Roman" pitchFamily="18" charset="0"/>
                <a:cs typeface="Times New Roman" pitchFamily="18" charset="0"/>
              </a:rPr>
              <a:t>19)</a:t>
            </a:r>
            <a:endParaRPr kumimoji="0" lang="en-US" sz="1800" dirty="0">
              <a:solidFill>
                <a:schemeClr val="tx1"/>
              </a:solidFill>
              <a:latin typeface="Times New Roman" pitchFamily="18" charset="0"/>
              <a:cs typeface="Times New Roman" pitchFamily="18" charset="0"/>
            </a:endParaRPr>
          </a:p>
        </p:txBody>
      </p:sp>
      <p:sp>
        <p:nvSpPr>
          <p:cNvPr id="47" name="Rectangle 40"/>
          <p:cNvSpPr>
            <a:spLocks noChangeArrowheads="1"/>
          </p:cNvSpPr>
          <p:nvPr/>
        </p:nvSpPr>
        <p:spPr bwMode="auto">
          <a:xfrm>
            <a:off x="5234548" y="2895918"/>
            <a:ext cx="769441" cy="276999"/>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800" dirty="0" smtClean="0">
                <a:solidFill>
                  <a:schemeClr val="tx1"/>
                </a:solidFill>
                <a:latin typeface="Times New Roman" pitchFamily="18" charset="0"/>
                <a:cs typeface="Times New Roman" pitchFamily="18" charset="0"/>
              </a:rPr>
              <a:t>-1,003.6</a:t>
            </a:r>
            <a:endParaRPr kumimoji="0" lang="en-US" sz="1800" dirty="0">
              <a:solidFill>
                <a:schemeClr val="tx1"/>
              </a:solidFill>
              <a:latin typeface="Times New Roman" pitchFamily="18" charset="0"/>
              <a:cs typeface="Times New Roman" pitchFamily="18" charset="0"/>
            </a:endParaRPr>
          </a:p>
        </p:txBody>
      </p:sp>
      <p:sp>
        <p:nvSpPr>
          <p:cNvPr id="48" name="Rectangle 41"/>
          <p:cNvSpPr>
            <a:spLocks noChangeArrowheads="1"/>
          </p:cNvSpPr>
          <p:nvPr/>
        </p:nvSpPr>
        <p:spPr bwMode="auto">
          <a:xfrm>
            <a:off x="7644912" y="3503930"/>
            <a:ext cx="708527"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b="1" i="1" dirty="0">
                <a:solidFill>
                  <a:schemeClr val="tx1"/>
                </a:solidFill>
                <a:latin typeface="Times New Roman" pitchFamily="18" charset="0"/>
                <a:cs typeface="Times New Roman" pitchFamily="18" charset="0"/>
              </a:rPr>
              <a:t>+</a:t>
            </a:r>
            <a:r>
              <a:rPr kumimoji="0" lang="en-US" sz="1800" b="1" i="1" dirty="0" smtClean="0">
                <a:solidFill>
                  <a:schemeClr val="tx1"/>
                </a:solidFill>
                <a:latin typeface="Times New Roman" pitchFamily="18" charset="0"/>
                <a:cs typeface="Times New Roman" pitchFamily="18" charset="0"/>
              </a:rPr>
              <a:t> 122.9</a:t>
            </a:r>
            <a:endParaRPr kumimoji="0" lang="en-US" sz="1800" b="1" i="1" dirty="0">
              <a:solidFill>
                <a:schemeClr val="tx1"/>
              </a:solidFill>
              <a:latin typeface="Times New Roman" pitchFamily="18" charset="0"/>
              <a:cs typeface="Times New Roman" pitchFamily="18" charset="0"/>
            </a:endParaRPr>
          </a:p>
        </p:txBody>
      </p:sp>
      <p:sp>
        <p:nvSpPr>
          <p:cNvPr id="49" name="Rectangle 43"/>
          <p:cNvSpPr>
            <a:spLocks noChangeArrowheads="1"/>
          </p:cNvSpPr>
          <p:nvPr/>
        </p:nvSpPr>
        <p:spPr bwMode="auto">
          <a:xfrm>
            <a:off x="7644912" y="4704080"/>
            <a:ext cx="708527"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b="1" i="1" dirty="0">
                <a:solidFill>
                  <a:schemeClr val="tx1"/>
                </a:solidFill>
                <a:latin typeface="Times New Roman" pitchFamily="18" charset="0"/>
                <a:cs typeface="Times New Roman" pitchFamily="18" charset="0"/>
              </a:rPr>
              <a:t>+</a:t>
            </a:r>
            <a:r>
              <a:rPr kumimoji="0" lang="en-US" sz="1800" b="1" i="1" dirty="0" smtClean="0">
                <a:solidFill>
                  <a:schemeClr val="tx1"/>
                </a:solidFill>
                <a:latin typeface="Times New Roman" pitchFamily="18" charset="0"/>
                <a:cs typeface="Times New Roman" pitchFamily="18" charset="0"/>
              </a:rPr>
              <a:t> 348.0</a:t>
            </a:r>
            <a:endParaRPr kumimoji="0" lang="en-US" sz="1800" b="1" i="1" dirty="0">
              <a:solidFill>
                <a:schemeClr val="tx1"/>
              </a:solidFill>
              <a:latin typeface="Times New Roman" pitchFamily="18" charset="0"/>
              <a:cs typeface="Times New Roman" pitchFamily="18" charset="0"/>
            </a:endParaRPr>
          </a:p>
        </p:txBody>
      </p:sp>
      <p:sp>
        <p:nvSpPr>
          <p:cNvPr id="50" name="Rectangle 44"/>
          <p:cNvSpPr>
            <a:spLocks noChangeArrowheads="1"/>
          </p:cNvSpPr>
          <p:nvPr/>
        </p:nvSpPr>
        <p:spPr bwMode="auto">
          <a:xfrm>
            <a:off x="8060690" y="5262880"/>
            <a:ext cx="285750" cy="274638"/>
          </a:xfrm>
          <a:prstGeom prst="rect">
            <a:avLst/>
          </a:prstGeom>
          <a:noFill/>
          <a:ln w="9525">
            <a:noFill/>
            <a:miter lim="800000"/>
            <a:headEnd/>
            <a:tailEnd/>
          </a:ln>
        </p:spPr>
        <p:txBody>
          <a:bodyPr wrap="none" lIns="0" tIns="0" rIns="0" bIns="0">
            <a:prstTxWarp prst="textNoShape">
              <a:avLst/>
            </a:prstTxWarp>
            <a:spAutoFit/>
          </a:bodyPr>
          <a:lstStyle/>
          <a:p>
            <a:r>
              <a:rPr kumimoji="0" lang="en-US" sz="1800" b="1" i="1">
                <a:solidFill>
                  <a:schemeClr val="tx1"/>
                </a:solidFill>
                <a:latin typeface="Times New Roman" pitchFamily="18" charset="0"/>
                <a:cs typeface="Times New Roman" pitchFamily="18" charset="0"/>
              </a:rPr>
              <a:t>0.0</a:t>
            </a:r>
          </a:p>
        </p:txBody>
      </p:sp>
      <p:sp>
        <p:nvSpPr>
          <p:cNvPr id="51" name="Rectangle 45"/>
          <p:cNvSpPr>
            <a:spLocks noChangeArrowheads="1"/>
          </p:cNvSpPr>
          <p:nvPr/>
        </p:nvSpPr>
        <p:spPr bwMode="auto">
          <a:xfrm>
            <a:off x="6278691" y="2570480"/>
            <a:ext cx="706925"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dirty="0">
                <a:solidFill>
                  <a:schemeClr val="tx1"/>
                </a:solidFill>
                <a:latin typeface="Times New Roman" pitchFamily="18" charset="0"/>
                <a:cs typeface="Times New Roman" pitchFamily="18" charset="0"/>
              </a:rPr>
              <a:t>+</a:t>
            </a:r>
            <a:r>
              <a:rPr kumimoji="0" lang="en-US" sz="1800" dirty="0" smtClean="0">
                <a:solidFill>
                  <a:schemeClr val="tx1"/>
                </a:solidFill>
                <a:latin typeface="Times New Roman" pitchFamily="18" charset="0"/>
                <a:cs typeface="Times New Roman" pitchFamily="18" charset="0"/>
              </a:rPr>
              <a:t> 896.0</a:t>
            </a:r>
            <a:endParaRPr kumimoji="0" lang="en-US" sz="1800" dirty="0">
              <a:solidFill>
                <a:schemeClr val="tx1"/>
              </a:solidFill>
              <a:latin typeface="Times New Roman" pitchFamily="18" charset="0"/>
              <a:cs typeface="Times New Roman" pitchFamily="18" charset="0"/>
            </a:endParaRPr>
          </a:p>
        </p:txBody>
      </p:sp>
      <p:sp>
        <p:nvSpPr>
          <p:cNvPr id="52" name="Rectangle 50"/>
          <p:cNvSpPr>
            <a:spLocks noChangeArrowheads="1"/>
          </p:cNvSpPr>
          <p:nvPr/>
        </p:nvSpPr>
        <p:spPr bwMode="auto">
          <a:xfrm>
            <a:off x="272415" y="3856355"/>
            <a:ext cx="2882900" cy="274638"/>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800" b="1" i="1" dirty="0">
                <a:solidFill>
                  <a:srgbClr val="000000"/>
                </a:solidFill>
                <a:latin typeface="Times New Roman" pitchFamily="18" charset="0"/>
                <a:cs typeface="Times New Roman" pitchFamily="18" charset="0"/>
              </a:rPr>
              <a:t>Official Reserve Transactions:</a:t>
            </a:r>
            <a:endParaRPr kumimoji="0" lang="en-US" sz="1800" b="1" i="1" dirty="0">
              <a:solidFill>
                <a:schemeClr val="tx1"/>
              </a:solidFill>
              <a:latin typeface="Times New Roman" pitchFamily="18" charset="0"/>
              <a:cs typeface="Times New Roman" pitchFamily="18" charset="0"/>
            </a:endParaRPr>
          </a:p>
        </p:txBody>
      </p:sp>
      <p:sp>
        <p:nvSpPr>
          <p:cNvPr id="53" name="Rectangle 52"/>
          <p:cNvSpPr>
            <a:spLocks noChangeArrowheads="1"/>
          </p:cNvSpPr>
          <p:nvPr/>
        </p:nvSpPr>
        <p:spPr bwMode="auto">
          <a:xfrm>
            <a:off x="5636991" y="4121468"/>
            <a:ext cx="365410"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dirty="0" smtClean="0">
                <a:solidFill>
                  <a:schemeClr val="tx1"/>
                </a:solidFill>
                <a:latin typeface="Times New Roman" pitchFamily="18" charset="0"/>
                <a:cs typeface="Times New Roman" pitchFamily="18" charset="0"/>
              </a:rPr>
              <a:t>-1.8</a:t>
            </a:r>
            <a:endParaRPr kumimoji="0" lang="en-US" sz="1800" dirty="0">
              <a:solidFill>
                <a:schemeClr val="tx1"/>
              </a:solidFill>
              <a:latin typeface="Times New Roman" pitchFamily="18" charset="0"/>
              <a:cs typeface="Times New Roman" pitchFamily="18" charset="0"/>
            </a:endParaRPr>
          </a:p>
        </p:txBody>
      </p:sp>
      <p:sp>
        <p:nvSpPr>
          <p:cNvPr id="54" name="Rectangle 53"/>
          <p:cNvSpPr>
            <a:spLocks noChangeArrowheads="1"/>
          </p:cNvSpPr>
          <p:nvPr/>
        </p:nvSpPr>
        <p:spPr bwMode="auto">
          <a:xfrm>
            <a:off x="320040" y="4404043"/>
            <a:ext cx="3397250" cy="274637"/>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800" dirty="0" smtClean="0">
                <a:solidFill>
                  <a:srgbClr val="000000"/>
                </a:solidFill>
                <a:latin typeface="Times New Roman" pitchFamily="18" charset="0"/>
                <a:cs typeface="Times New Roman" pitchFamily="18" charset="0"/>
              </a:rPr>
              <a:t>18. </a:t>
            </a:r>
            <a:r>
              <a:rPr kumimoji="0" lang="en-US" sz="1800" dirty="0">
                <a:solidFill>
                  <a:srgbClr val="000000"/>
                </a:solidFill>
                <a:latin typeface="Times New Roman" pitchFamily="18" charset="0"/>
                <a:cs typeface="Times New Roman" pitchFamily="18" charset="0"/>
              </a:rPr>
              <a:t>Foreign official assets in the U.S.</a:t>
            </a:r>
            <a:endParaRPr kumimoji="0" lang="en-US" sz="1800" dirty="0">
              <a:solidFill>
                <a:schemeClr val="tx1"/>
              </a:solidFill>
              <a:latin typeface="Times New Roman" pitchFamily="18" charset="0"/>
              <a:cs typeface="Times New Roman" pitchFamily="18" charset="0"/>
            </a:endParaRPr>
          </a:p>
        </p:txBody>
      </p:sp>
      <p:sp>
        <p:nvSpPr>
          <p:cNvPr id="55" name="Rectangle 54"/>
          <p:cNvSpPr>
            <a:spLocks noChangeArrowheads="1"/>
          </p:cNvSpPr>
          <p:nvPr/>
        </p:nvSpPr>
        <p:spPr bwMode="auto">
          <a:xfrm>
            <a:off x="6278691" y="4392930"/>
            <a:ext cx="706925"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dirty="0">
                <a:solidFill>
                  <a:schemeClr val="tx1"/>
                </a:solidFill>
                <a:latin typeface="Times New Roman" pitchFamily="18" charset="0"/>
                <a:cs typeface="Times New Roman" pitchFamily="18" charset="0"/>
              </a:rPr>
              <a:t>+</a:t>
            </a:r>
            <a:r>
              <a:rPr kumimoji="0" lang="en-US" sz="1800" dirty="0" smtClean="0">
                <a:solidFill>
                  <a:schemeClr val="tx1"/>
                </a:solidFill>
                <a:latin typeface="Times New Roman" pitchFamily="18" charset="0"/>
                <a:cs typeface="Times New Roman" pitchFamily="18" charset="0"/>
              </a:rPr>
              <a:t> 349.8</a:t>
            </a:r>
            <a:endParaRPr kumimoji="0" lang="en-US" sz="1800" dirty="0">
              <a:solidFill>
                <a:schemeClr val="tx1"/>
              </a:solidFill>
              <a:latin typeface="Times New Roman" pitchFamily="18" charset="0"/>
              <a:cs typeface="Times New Roman" pitchFamily="18" charset="0"/>
            </a:endParaRPr>
          </a:p>
        </p:txBody>
      </p:sp>
      <p:sp>
        <p:nvSpPr>
          <p:cNvPr id="56" name="Rectangle 55"/>
          <p:cNvSpPr>
            <a:spLocks noChangeArrowheads="1"/>
          </p:cNvSpPr>
          <p:nvPr/>
        </p:nvSpPr>
        <p:spPr bwMode="auto">
          <a:xfrm>
            <a:off x="320040" y="4696143"/>
            <a:ext cx="4476750" cy="274637"/>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800" dirty="0" smtClean="0">
                <a:solidFill>
                  <a:srgbClr val="000000"/>
                </a:solidFill>
                <a:latin typeface="Times New Roman" pitchFamily="18" charset="0"/>
                <a:cs typeface="Times New Roman" pitchFamily="18" charset="0"/>
              </a:rPr>
              <a:t>19. </a:t>
            </a:r>
            <a:r>
              <a:rPr kumimoji="0" lang="en-US" sz="1800" b="1" i="1" dirty="0">
                <a:solidFill>
                  <a:srgbClr val="000000"/>
                </a:solidFill>
                <a:latin typeface="Times New Roman" pitchFamily="18" charset="0"/>
                <a:cs typeface="Times New Roman" pitchFamily="18" charset="0"/>
              </a:rPr>
              <a:t>Balance</a:t>
            </a:r>
            <a:r>
              <a:rPr kumimoji="0" lang="en-US" sz="1800" dirty="0">
                <a:solidFill>
                  <a:srgbClr val="000000"/>
                </a:solidFill>
                <a:latin typeface="Times New Roman" pitchFamily="18" charset="0"/>
                <a:cs typeface="Times New Roman" pitchFamily="18" charset="0"/>
              </a:rPr>
              <a:t>, Official Reserve Account (16 + 17)</a:t>
            </a:r>
            <a:endParaRPr kumimoji="0" lang="en-US" sz="1800" dirty="0">
              <a:solidFill>
                <a:schemeClr val="tx1"/>
              </a:solidFill>
              <a:latin typeface="Times New Roman" pitchFamily="18" charset="0"/>
              <a:cs typeface="Times New Roman" pitchFamily="18" charset="0"/>
            </a:endParaRPr>
          </a:p>
        </p:txBody>
      </p:sp>
      <p:sp>
        <p:nvSpPr>
          <p:cNvPr id="57" name="Rectangle 36"/>
          <p:cNvSpPr>
            <a:spLocks noChangeArrowheads="1"/>
          </p:cNvSpPr>
          <p:nvPr/>
        </p:nvSpPr>
        <p:spPr bwMode="auto">
          <a:xfrm>
            <a:off x="310515" y="3486468"/>
            <a:ext cx="4318490" cy="276999"/>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800" dirty="0" smtClean="0">
                <a:solidFill>
                  <a:srgbClr val="000000"/>
                </a:solidFill>
                <a:latin typeface="Times New Roman" pitchFamily="18" charset="0"/>
                <a:cs typeface="Times New Roman" pitchFamily="18" charset="0"/>
              </a:rPr>
              <a:t>16. </a:t>
            </a:r>
            <a:r>
              <a:rPr kumimoji="0" lang="en-US" sz="1800" b="1" i="1" dirty="0">
                <a:solidFill>
                  <a:srgbClr val="000000"/>
                </a:solidFill>
                <a:latin typeface="Times New Roman" pitchFamily="18" charset="0"/>
                <a:cs typeface="Times New Roman" pitchFamily="18" charset="0"/>
              </a:rPr>
              <a:t>Balance</a:t>
            </a:r>
            <a:r>
              <a:rPr kumimoji="0" lang="en-US" sz="1800" dirty="0">
                <a:solidFill>
                  <a:srgbClr val="000000"/>
                </a:solidFill>
                <a:latin typeface="Times New Roman" pitchFamily="18" charset="0"/>
                <a:cs typeface="Times New Roman" pitchFamily="18" charset="0"/>
              </a:rPr>
              <a:t> on capital account (13 + </a:t>
            </a:r>
            <a:r>
              <a:rPr kumimoji="0" lang="en-US" sz="1800" dirty="0" smtClean="0">
                <a:solidFill>
                  <a:srgbClr val="000000"/>
                </a:solidFill>
                <a:latin typeface="Times New Roman" pitchFamily="18" charset="0"/>
                <a:cs typeface="Times New Roman" pitchFamily="18" charset="0"/>
              </a:rPr>
              <a:t>14 + 15) </a:t>
            </a:r>
            <a:endParaRPr kumimoji="0" lang="en-US" sz="1800" dirty="0">
              <a:solidFill>
                <a:schemeClr val="tx1"/>
              </a:solidFill>
              <a:latin typeface="Times New Roman" pitchFamily="18" charset="0"/>
              <a:cs typeface="Times New Roman" pitchFamily="18" charset="0"/>
            </a:endParaRPr>
          </a:p>
        </p:txBody>
      </p:sp>
      <p:sp>
        <p:nvSpPr>
          <p:cNvPr id="58" name="Rectangle 45"/>
          <p:cNvSpPr>
            <a:spLocks noChangeArrowheads="1"/>
          </p:cNvSpPr>
          <p:nvPr/>
        </p:nvSpPr>
        <p:spPr bwMode="auto">
          <a:xfrm>
            <a:off x="6278691" y="3205480"/>
            <a:ext cx="706925"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dirty="0">
                <a:solidFill>
                  <a:schemeClr val="tx1"/>
                </a:solidFill>
                <a:latin typeface="Times New Roman" pitchFamily="18" charset="0"/>
                <a:cs typeface="Times New Roman" pitchFamily="18" charset="0"/>
              </a:rPr>
              <a:t>+</a:t>
            </a:r>
            <a:r>
              <a:rPr kumimoji="0" lang="en-US" sz="1800" dirty="0" smtClean="0">
                <a:solidFill>
                  <a:schemeClr val="tx1"/>
                </a:solidFill>
                <a:latin typeface="Times New Roman" pitchFamily="18" charset="0"/>
                <a:cs typeface="Times New Roman" pitchFamily="18" charset="0"/>
              </a:rPr>
              <a:t> 230.5</a:t>
            </a:r>
            <a:endParaRPr kumimoji="0" lang="en-US" sz="1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8049600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1841"/>
            <a:ext cx="7772400" cy="1864086"/>
          </a:xfrm>
        </p:spPr>
        <p:txBody>
          <a:bodyPr anchor="ctr"/>
          <a:lstStyle/>
          <a:p>
            <a:r>
              <a:rPr lang="en-US" dirty="0"/>
              <a:t>Exchange Rates, Current Account Balance, and Capital Inflow</a:t>
            </a:r>
          </a:p>
        </p:txBody>
      </p:sp>
    </p:spTree>
    <p:extLst>
      <p:ext uri="{BB962C8B-B14F-4D97-AF65-F5344CB8AC3E}">
        <p14:creationId xmlns:p14="http://schemas.microsoft.com/office/powerpoint/2010/main" val="12094699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73763" y="813817"/>
            <a:ext cx="8977930" cy="510772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8" name="Rectangle 504"/>
          <p:cNvSpPr>
            <a:spLocks noChangeArrowheads="1"/>
          </p:cNvSpPr>
          <p:nvPr/>
        </p:nvSpPr>
        <p:spPr bwMode="auto">
          <a:xfrm>
            <a:off x="5009029" y="1253490"/>
            <a:ext cx="145651" cy="1441450"/>
          </a:xfrm>
          <a:prstGeom prst="rect">
            <a:avLst/>
          </a:prstGeom>
          <a:solidFill>
            <a:srgbClr val="F0D2C8"/>
          </a:solidFill>
          <a:ln w="9525">
            <a:noFill/>
            <a:miter lim="800000"/>
            <a:headEnd/>
            <a:tailEnd/>
          </a:ln>
          <a:effectLst/>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89" name="Rectangle 505"/>
          <p:cNvSpPr>
            <a:spLocks noChangeArrowheads="1"/>
          </p:cNvSpPr>
          <p:nvPr/>
        </p:nvSpPr>
        <p:spPr bwMode="auto">
          <a:xfrm>
            <a:off x="4865956" y="1253490"/>
            <a:ext cx="82493" cy="1441450"/>
          </a:xfrm>
          <a:prstGeom prst="rect">
            <a:avLst/>
          </a:prstGeom>
          <a:solidFill>
            <a:srgbClr val="F0D2C8"/>
          </a:solidFill>
          <a:ln w="9525">
            <a:noFill/>
            <a:miter lim="800000"/>
            <a:headEnd/>
            <a:tailEnd/>
          </a:ln>
          <a:effectLst/>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90" name="Rectangle 506"/>
          <p:cNvSpPr>
            <a:spLocks noChangeArrowheads="1"/>
          </p:cNvSpPr>
          <p:nvPr/>
        </p:nvSpPr>
        <p:spPr bwMode="auto">
          <a:xfrm>
            <a:off x="6255503" y="1477350"/>
            <a:ext cx="103006" cy="1217589"/>
          </a:xfrm>
          <a:prstGeom prst="rect">
            <a:avLst/>
          </a:prstGeom>
          <a:solidFill>
            <a:srgbClr val="F0D2C8"/>
          </a:solidFill>
          <a:ln w="9525">
            <a:noFill/>
            <a:miter lim="800000"/>
            <a:headEnd/>
            <a:tailEnd/>
          </a:ln>
          <a:effectLst/>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92" name="Rectangle 503"/>
          <p:cNvSpPr>
            <a:spLocks noChangeArrowheads="1"/>
          </p:cNvSpPr>
          <p:nvPr/>
        </p:nvSpPr>
        <p:spPr bwMode="auto">
          <a:xfrm>
            <a:off x="8609271" y="1253490"/>
            <a:ext cx="146957" cy="1441450"/>
          </a:xfrm>
          <a:prstGeom prst="rect">
            <a:avLst/>
          </a:prstGeom>
          <a:solidFill>
            <a:srgbClr val="F0D2C8"/>
          </a:solidFill>
          <a:ln w="9525">
            <a:noFill/>
            <a:miter lim="800000"/>
            <a:headEnd/>
            <a:tailEnd/>
          </a:ln>
          <a:effectLst/>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310" name="Rectangle 503"/>
          <p:cNvSpPr>
            <a:spLocks noChangeArrowheads="1"/>
          </p:cNvSpPr>
          <p:nvPr/>
        </p:nvSpPr>
        <p:spPr bwMode="auto">
          <a:xfrm>
            <a:off x="7675027" y="1477351"/>
            <a:ext cx="140807" cy="1222336"/>
          </a:xfrm>
          <a:prstGeom prst="rect">
            <a:avLst/>
          </a:prstGeom>
          <a:solidFill>
            <a:srgbClr val="F0D2C8"/>
          </a:solidFill>
          <a:ln w="9525">
            <a:noFill/>
            <a:miter lim="800000"/>
            <a:headEnd/>
            <a:tailEnd/>
          </a:ln>
          <a:effectLst/>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311" name="Rectangle 504"/>
          <p:cNvSpPr>
            <a:spLocks noChangeArrowheads="1"/>
          </p:cNvSpPr>
          <p:nvPr/>
        </p:nvSpPr>
        <p:spPr bwMode="auto">
          <a:xfrm>
            <a:off x="5009013" y="3798598"/>
            <a:ext cx="145667" cy="1657131"/>
          </a:xfrm>
          <a:prstGeom prst="rect">
            <a:avLst/>
          </a:prstGeom>
          <a:solidFill>
            <a:srgbClr val="F0D2C8"/>
          </a:solidFill>
          <a:ln w="9525">
            <a:noFill/>
            <a:miter lim="800000"/>
            <a:headEnd/>
            <a:tailEnd/>
          </a:ln>
          <a:effectLst/>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312" name="Rectangle 505"/>
          <p:cNvSpPr>
            <a:spLocks noChangeArrowheads="1"/>
          </p:cNvSpPr>
          <p:nvPr/>
        </p:nvSpPr>
        <p:spPr bwMode="auto">
          <a:xfrm>
            <a:off x="4865940" y="3798598"/>
            <a:ext cx="82509" cy="1657131"/>
          </a:xfrm>
          <a:prstGeom prst="rect">
            <a:avLst/>
          </a:prstGeom>
          <a:solidFill>
            <a:srgbClr val="F0D2C8"/>
          </a:solidFill>
          <a:ln w="9525">
            <a:noFill/>
            <a:miter lim="800000"/>
            <a:headEnd/>
            <a:tailEnd/>
          </a:ln>
          <a:effectLst/>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313" name="Rectangle 506"/>
          <p:cNvSpPr>
            <a:spLocks noChangeArrowheads="1"/>
          </p:cNvSpPr>
          <p:nvPr/>
        </p:nvSpPr>
        <p:spPr bwMode="auto">
          <a:xfrm>
            <a:off x="6255487" y="3959295"/>
            <a:ext cx="103022" cy="1496433"/>
          </a:xfrm>
          <a:prstGeom prst="rect">
            <a:avLst/>
          </a:prstGeom>
          <a:solidFill>
            <a:srgbClr val="F0D2C8"/>
          </a:solidFill>
          <a:ln w="9525">
            <a:noFill/>
            <a:miter lim="800000"/>
            <a:headEnd/>
            <a:tailEnd/>
          </a:ln>
          <a:effectLst/>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314" name="Rectangle 503"/>
          <p:cNvSpPr>
            <a:spLocks noChangeArrowheads="1"/>
          </p:cNvSpPr>
          <p:nvPr/>
        </p:nvSpPr>
        <p:spPr bwMode="auto">
          <a:xfrm>
            <a:off x="8594966" y="3798598"/>
            <a:ext cx="146957" cy="1674593"/>
          </a:xfrm>
          <a:prstGeom prst="rect">
            <a:avLst/>
          </a:prstGeom>
          <a:solidFill>
            <a:srgbClr val="F0D2C8"/>
          </a:solidFill>
          <a:ln w="9525">
            <a:noFill/>
            <a:miter lim="800000"/>
            <a:headEnd/>
            <a:tailEnd/>
          </a:ln>
          <a:effectLst/>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315" name="Rectangle 503"/>
          <p:cNvSpPr>
            <a:spLocks noChangeArrowheads="1"/>
          </p:cNvSpPr>
          <p:nvPr/>
        </p:nvSpPr>
        <p:spPr bwMode="auto">
          <a:xfrm>
            <a:off x="7675011" y="3959295"/>
            <a:ext cx="140807" cy="1496435"/>
          </a:xfrm>
          <a:prstGeom prst="rect">
            <a:avLst/>
          </a:prstGeom>
          <a:solidFill>
            <a:srgbClr val="F0D2C8"/>
          </a:solidFill>
          <a:ln w="9525">
            <a:noFill/>
            <a:miter lim="800000"/>
            <a:headEnd/>
            <a:tailEnd/>
          </a:ln>
          <a:effectLst/>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2" name="Title 1"/>
          <p:cNvSpPr>
            <a:spLocks noGrp="1"/>
          </p:cNvSpPr>
          <p:nvPr>
            <p:ph type="title"/>
          </p:nvPr>
        </p:nvSpPr>
        <p:spPr>
          <a:xfrm>
            <a:off x="119569" y="133639"/>
            <a:ext cx="8904855" cy="680178"/>
          </a:xfrm>
        </p:spPr>
        <p:txBody>
          <a:bodyPr/>
          <a:lstStyle/>
          <a:p>
            <a:r>
              <a:rPr lang="en-US" sz="3600" dirty="0"/>
              <a:t>Current Acct &amp; </a:t>
            </a:r>
            <a:r>
              <a:rPr lang="en-US" sz="3600" dirty="0" smtClean="0"/>
              <a:t>Net Foreign </a:t>
            </a:r>
            <a:r>
              <a:rPr lang="en-US" sz="3600" dirty="0"/>
              <a:t>Investment</a:t>
            </a:r>
          </a:p>
        </p:txBody>
      </p:sp>
      <p:sp>
        <p:nvSpPr>
          <p:cNvPr id="196" name="Content Placeholder 2"/>
          <p:cNvSpPr>
            <a:spLocks noGrp="1"/>
          </p:cNvSpPr>
          <p:nvPr>
            <p:ph idx="1"/>
          </p:nvPr>
        </p:nvSpPr>
        <p:spPr>
          <a:xfrm>
            <a:off x="63184" y="2238934"/>
            <a:ext cx="4064890" cy="1691130"/>
          </a:xfrm>
        </p:spPr>
        <p:txBody>
          <a:bodyPr/>
          <a:lstStyle/>
          <a:p>
            <a:pPr marL="169863" indent="-169863">
              <a:lnSpc>
                <a:spcPct val="90000"/>
              </a:lnSpc>
            </a:pPr>
            <a:r>
              <a:rPr lang="en-US" sz="2200" dirty="0">
                <a:solidFill>
                  <a:srgbClr val="32302A"/>
                </a:solidFill>
                <a:ea typeface="ＭＳ Ｐゴシック" pitchFamily="-107" charset="-128"/>
                <a:cs typeface="ＭＳ Ｐゴシック" pitchFamily="-107" charset="-128"/>
              </a:rPr>
              <a:t>As the </a:t>
            </a:r>
            <a:r>
              <a:rPr lang="en-US" sz="2200" dirty="0" smtClean="0">
                <a:solidFill>
                  <a:srgbClr val="32302A"/>
                </a:solidFill>
                <a:ea typeface="ＭＳ Ｐゴシック" pitchFamily="-107" charset="-128"/>
                <a:cs typeface="ＭＳ Ｐゴシック" pitchFamily="-107" charset="-128"/>
              </a:rPr>
              <a:t>these </a:t>
            </a:r>
            <a:r>
              <a:rPr lang="en-US" sz="2200" dirty="0">
                <a:solidFill>
                  <a:srgbClr val="32302A"/>
                </a:solidFill>
                <a:ea typeface="ＭＳ Ｐゴシック" pitchFamily="-107" charset="-128"/>
                <a:cs typeface="ＭＳ Ｐゴシック" pitchFamily="-107" charset="-128"/>
              </a:rPr>
              <a:t>figures for the </a:t>
            </a:r>
            <a:r>
              <a:rPr lang="en-US" sz="2200" dirty="0" smtClean="0">
                <a:solidFill>
                  <a:srgbClr val="32302A"/>
                </a:solidFill>
                <a:ea typeface="ＭＳ Ｐゴシック" pitchFamily="-107" charset="-128"/>
                <a:cs typeface="ＭＳ Ｐゴシック" pitchFamily="-107" charset="-128"/>
              </a:rPr>
              <a:t>United States </a:t>
            </a:r>
            <a:r>
              <a:rPr lang="en-US" sz="2200" dirty="0">
                <a:solidFill>
                  <a:srgbClr val="32302A"/>
                </a:solidFill>
                <a:ea typeface="ＭＳ Ｐゴシック" pitchFamily="-107" charset="-128"/>
                <a:cs typeface="ＭＳ Ｐゴシック" pitchFamily="-107" charset="-128"/>
              </a:rPr>
              <a:t>indicate, under a flexible exchange rate system the inflow and outflow of capital exert a major impact on current account balances. </a:t>
            </a:r>
          </a:p>
        </p:txBody>
      </p:sp>
      <p:sp>
        <p:nvSpPr>
          <p:cNvPr id="241" name="Rectangle 522"/>
          <p:cNvSpPr>
            <a:spLocks noChangeAspect="1" noChangeArrowheads="1"/>
          </p:cNvSpPr>
          <p:nvPr/>
        </p:nvSpPr>
        <p:spPr bwMode="auto">
          <a:xfrm>
            <a:off x="4357836" y="2225042"/>
            <a:ext cx="166712" cy="184666"/>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200" dirty="0">
                <a:solidFill>
                  <a:srgbClr val="000000"/>
                </a:solidFill>
                <a:latin typeface="Times New Roman" pitchFamily="18" charset="0"/>
                <a:cs typeface="Times New Roman" pitchFamily="18" charset="0"/>
              </a:rPr>
              <a:t>- 4</a:t>
            </a:r>
            <a:endParaRPr kumimoji="0" lang="en-US" sz="1200" dirty="0">
              <a:solidFill>
                <a:schemeClr val="tx1"/>
              </a:solidFill>
              <a:latin typeface="Times New Roman" pitchFamily="18" charset="0"/>
              <a:cs typeface="Times New Roman" pitchFamily="18" charset="0"/>
            </a:endParaRPr>
          </a:p>
        </p:txBody>
      </p:sp>
      <p:sp>
        <p:nvSpPr>
          <p:cNvPr id="251" name="Rectangle 527"/>
          <p:cNvSpPr>
            <a:spLocks noChangeAspect="1" noChangeArrowheads="1"/>
          </p:cNvSpPr>
          <p:nvPr/>
        </p:nvSpPr>
        <p:spPr bwMode="auto">
          <a:xfrm>
            <a:off x="4357836" y="1882142"/>
            <a:ext cx="166712" cy="184666"/>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200" dirty="0">
                <a:solidFill>
                  <a:srgbClr val="000000"/>
                </a:solidFill>
                <a:latin typeface="Times New Roman" pitchFamily="18" charset="0"/>
                <a:cs typeface="Times New Roman" pitchFamily="18" charset="0"/>
              </a:rPr>
              <a:t>- 2</a:t>
            </a:r>
            <a:endParaRPr kumimoji="0" lang="en-US" sz="1200" dirty="0">
              <a:solidFill>
                <a:schemeClr val="tx1"/>
              </a:solidFill>
              <a:latin typeface="Times New Roman" pitchFamily="18" charset="0"/>
              <a:cs typeface="Times New Roman" pitchFamily="18" charset="0"/>
            </a:endParaRPr>
          </a:p>
        </p:txBody>
      </p:sp>
      <p:sp>
        <p:nvSpPr>
          <p:cNvPr id="252" name="Rectangle 528"/>
          <p:cNvSpPr>
            <a:spLocks noChangeAspect="1" noChangeArrowheads="1"/>
          </p:cNvSpPr>
          <p:nvPr/>
        </p:nvSpPr>
        <p:spPr bwMode="auto">
          <a:xfrm>
            <a:off x="4447604" y="1548767"/>
            <a:ext cx="76944" cy="184666"/>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200">
                <a:solidFill>
                  <a:srgbClr val="000000"/>
                </a:solidFill>
                <a:latin typeface="Times New Roman" pitchFamily="18" charset="0"/>
                <a:cs typeface="Times New Roman" pitchFamily="18" charset="0"/>
              </a:rPr>
              <a:t>0</a:t>
            </a:r>
            <a:endParaRPr kumimoji="0" lang="en-US" sz="1200">
              <a:solidFill>
                <a:schemeClr val="tx1"/>
              </a:solidFill>
              <a:latin typeface="Times New Roman" pitchFamily="18" charset="0"/>
              <a:cs typeface="Times New Roman" pitchFamily="18" charset="0"/>
            </a:endParaRPr>
          </a:p>
        </p:txBody>
      </p:sp>
      <p:sp>
        <p:nvSpPr>
          <p:cNvPr id="253" name="Rectangle 529"/>
          <p:cNvSpPr>
            <a:spLocks noChangeAspect="1" noChangeArrowheads="1"/>
          </p:cNvSpPr>
          <p:nvPr/>
        </p:nvSpPr>
        <p:spPr bwMode="auto">
          <a:xfrm>
            <a:off x="4322570" y="1372577"/>
            <a:ext cx="201978"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dirty="0">
                <a:solidFill>
                  <a:srgbClr val="000000"/>
                </a:solidFill>
                <a:latin typeface="Times New Roman" pitchFamily="18" charset="0"/>
                <a:cs typeface="Times New Roman" pitchFamily="18" charset="0"/>
              </a:rPr>
              <a:t>+ </a:t>
            </a:r>
            <a:r>
              <a:rPr kumimoji="0" lang="en-US" sz="1200" dirty="0" smtClean="0">
                <a:solidFill>
                  <a:srgbClr val="000000"/>
                </a:solidFill>
                <a:latin typeface="Times New Roman" pitchFamily="18" charset="0"/>
                <a:cs typeface="Times New Roman" pitchFamily="18" charset="0"/>
              </a:rPr>
              <a:t>1</a:t>
            </a:r>
            <a:endParaRPr kumimoji="0" lang="en-US" sz="1200" dirty="0">
              <a:solidFill>
                <a:schemeClr val="tx1"/>
              </a:solidFill>
              <a:latin typeface="Times New Roman" pitchFamily="18" charset="0"/>
              <a:cs typeface="Times New Roman" pitchFamily="18" charset="0"/>
            </a:endParaRPr>
          </a:p>
        </p:txBody>
      </p:sp>
      <p:sp>
        <p:nvSpPr>
          <p:cNvPr id="193" name="Freeform 508"/>
          <p:cNvSpPr>
            <a:spLocks/>
          </p:cNvSpPr>
          <p:nvPr/>
        </p:nvSpPr>
        <p:spPr bwMode="auto">
          <a:xfrm>
            <a:off x="4605909" y="1253492"/>
            <a:ext cx="4285736" cy="1449324"/>
          </a:xfrm>
          <a:custGeom>
            <a:avLst/>
            <a:gdLst/>
            <a:ahLst/>
            <a:cxnLst>
              <a:cxn ang="0">
                <a:pos x="0" y="0"/>
              </a:cxn>
              <a:cxn ang="0">
                <a:pos x="0" y="699"/>
              </a:cxn>
              <a:cxn ang="0">
                <a:pos x="1761" y="702"/>
              </a:cxn>
            </a:cxnLst>
            <a:rect l="0" t="0" r="r" b="b"/>
            <a:pathLst>
              <a:path w="1761" h="702">
                <a:moveTo>
                  <a:pt x="0" y="0"/>
                </a:moveTo>
                <a:lnTo>
                  <a:pt x="0" y="699"/>
                </a:lnTo>
                <a:lnTo>
                  <a:pt x="1761" y="702"/>
                </a:lnTo>
              </a:path>
            </a:pathLst>
          </a:custGeom>
          <a:noFill/>
          <a:ln w="19050" cmpd="sng">
            <a:solidFill>
              <a:schemeClr val="tx1"/>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242" name="Line 517"/>
          <p:cNvSpPr>
            <a:spLocks noChangeShapeType="1"/>
          </p:cNvSpPr>
          <p:nvPr/>
        </p:nvSpPr>
        <p:spPr bwMode="auto">
          <a:xfrm>
            <a:off x="5278725" y="2626678"/>
            <a:ext cx="0" cy="68262"/>
          </a:xfrm>
          <a:prstGeom prst="line">
            <a:avLst/>
          </a:prstGeom>
          <a:noFill/>
          <a:ln w="19050">
            <a:solidFill>
              <a:schemeClr val="tx1"/>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243" name="Line 518"/>
          <p:cNvSpPr>
            <a:spLocks noChangeShapeType="1"/>
          </p:cNvSpPr>
          <p:nvPr/>
        </p:nvSpPr>
        <p:spPr bwMode="auto">
          <a:xfrm>
            <a:off x="5947800" y="2626678"/>
            <a:ext cx="0" cy="68262"/>
          </a:xfrm>
          <a:prstGeom prst="line">
            <a:avLst/>
          </a:prstGeom>
          <a:noFill/>
          <a:ln w="19050">
            <a:solidFill>
              <a:schemeClr val="tx1"/>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244" name="Line 519"/>
          <p:cNvSpPr>
            <a:spLocks noChangeShapeType="1"/>
          </p:cNvSpPr>
          <p:nvPr/>
        </p:nvSpPr>
        <p:spPr bwMode="auto">
          <a:xfrm>
            <a:off x="6615853" y="2626678"/>
            <a:ext cx="0" cy="68262"/>
          </a:xfrm>
          <a:prstGeom prst="line">
            <a:avLst/>
          </a:prstGeom>
          <a:noFill/>
          <a:ln w="19050">
            <a:solidFill>
              <a:schemeClr val="tx1"/>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245" name="Line 520"/>
          <p:cNvSpPr>
            <a:spLocks noChangeShapeType="1"/>
          </p:cNvSpPr>
          <p:nvPr/>
        </p:nvSpPr>
        <p:spPr bwMode="auto">
          <a:xfrm>
            <a:off x="7284928" y="2626678"/>
            <a:ext cx="0" cy="68262"/>
          </a:xfrm>
          <a:prstGeom prst="line">
            <a:avLst/>
          </a:prstGeom>
          <a:noFill/>
          <a:ln w="19050">
            <a:solidFill>
              <a:schemeClr val="tx1"/>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246" name="Line 521"/>
          <p:cNvSpPr>
            <a:spLocks noChangeShapeType="1"/>
          </p:cNvSpPr>
          <p:nvPr/>
        </p:nvSpPr>
        <p:spPr bwMode="auto">
          <a:xfrm>
            <a:off x="8622055" y="2626678"/>
            <a:ext cx="0" cy="85725"/>
          </a:xfrm>
          <a:prstGeom prst="line">
            <a:avLst/>
          </a:prstGeom>
          <a:noFill/>
          <a:ln w="19050">
            <a:solidFill>
              <a:schemeClr val="tx1"/>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247" name="Line 523"/>
          <p:cNvSpPr>
            <a:spLocks noChangeShapeType="1"/>
          </p:cNvSpPr>
          <p:nvPr/>
        </p:nvSpPr>
        <p:spPr bwMode="auto">
          <a:xfrm>
            <a:off x="4613736" y="1477351"/>
            <a:ext cx="38817" cy="0"/>
          </a:xfrm>
          <a:prstGeom prst="line">
            <a:avLst/>
          </a:prstGeom>
          <a:noFill/>
          <a:ln w="19050">
            <a:solidFill>
              <a:schemeClr val="tx1"/>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248" name="Line 524"/>
          <p:cNvSpPr>
            <a:spLocks noChangeShapeType="1"/>
          </p:cNvSpPr>
          <p:nvPr/>
        </p:nvSpPr>
        <p:spPr bwMode="auto">
          <a:xfrm>
            <a:off x="4613736" y="1667828"/>
            <a:ext cx="38817" cy="0"/>
          </a:xfrm>
          <a:prstGeom prst="line">
            <a:avLst/>
          </a:prstGeom>
          <a:noFill/>
          <a:ln w="19050">
            <a:solidFill>
              <a:schemeClr val="tx1"/>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249" name="Line 525"/>
          <p:cNvSpPr>
            <a:spLocks noChangeShapeType="1"/>
          </p:cNvSpPr>
          <p:nvPr/>
        </p:nvSpPr>
        <p:spPr bwMode="auto">
          <a:xfrm>
            <a:off x="4613736" y="1993265"/>
            <a:ext cx="38817" cy="0"/>
          </a:xfrm>
          <a:prstGeom prst="line">
            <a:avLst/>
          </a:prstGeom>
          <a:noFill/>
          <a:ln w="19050">
            <a:solidFill>
              <a:schemeClr val="tx1"/>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250" name="Line 526"/>
          <p:cNvSpPr>
            <a:spLocks noChangeShapeType="1"/>
          </p:cNvSpPr>
          <p:nvPr/>
        </p:nvSpPr>
        <p:spPr bwMode="auto">
          <a:xfrm>
            <a:off x="4613736" y="2331403"/>
            <a:ext cx="38817" cy="0"/>
          </a:xfrm>
          <a:prstGeom prst="line">
            <a:avLst/>
          </a:prstGeom>
          <a:noFill/>
          <a:ln w="19050">
            <a:solidFill>
              <a:schemeClr val="tx1"/>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255" name="Line 599"/>
          <p:cNvSpPr>
            <a:spLocks noChangeShapeType="1"/>
          </p:cNvSpPr>
          <p:nvPr/>
        </p:nvSpPr>
        <p:spPr bwMode="auto">
          <a:xfrm>
            <a:off x="7952981" y="2626678"/>
            <a:ext cx="0" cy="68262"/>
          </a:xfrm>
          <a:prstGeom prst="line">
            <a:avLst/>
          </a:prstGeom>
          <a:noFill/>
          <a:ln w="19050">
            <a:solidFill>
              <a:schemeClr val="tx1"/>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258" name="Rectangle 642"/>
          <p:cNvSpPr>
            <a:spLocks noChangeAspect="1" noChangeArrowheads="1"/>
          </p:cNvSpPr>
          <p:nvPr/>
        </p:nvSpPr>
        <p:spPr bwMode="auto">
          <a:xfrm>
            <a:off x="5721756" y="1108857"/>
            <a:ext cx="2253566" cy="320088"/>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400" b="1" i="1" dirty="0">
                <a:solidFill>
                  <a:srgbClr val="000000"/>
                </a:solidFill>
                <a:latin typeface="Times New Roman" pitchFamily="18" charset="0"/>
                <a:cs typeface="Times New Roman" pitchFamily="18" charset="0"/>
              </a:rPr>
              <a:t>Current Account as % of GDP</a:t>
            </a:r>
            <a:r>
              <a:rPr kumimoji="0" lang="en-US" sz="1400" dirty="0">
                <a:solidFill>
                  <a:srgbClr val="000000"/>
                </a:solidFill>
                <a:latin typeface="Times New Roman" pitchFamily="18" charset="0"/>
                <a:cs typeface="Times New Roman" pitchFamily="18" charset="0"/>
              </a:rPr>
              <a:t/>
            </a:r>
            <a:br>
              <a:rPr kumimoji="0" lang="en-US" sz="1400" dirty="0">
                <a:solidFill>
                  <a:srgbClr val="000000"/>
                </a:solidFill>
                <a:latin typeface="Times New Roman" pitchFamily="18" charset="0"/>
                <a:cs typeface="Times New Roman" pitchFamily="18" charset="0"/>
              </a:rPr>
            </a:br>
            <a:r>
              <a:rPr kumimoji="0" lang="en-US" sz="1200" i="1" dirty="0">
                <a:solidFill>
                  <a:srgbClr val="000000"/>
                </a:solidFill>
                <a:latin typeface="Times New Roman" pitchFamily="18" charset="0"/>
                <a:cs typeface="Times New Roman" pitchFamily="18" charset="0"/>
              </a:rPr>
              <a:t>surplus  (+) or deficit (-)</a:t>
            </a:r>
            <a:endParaRPr kumimoji="0" lang="en-US" sz="1200" i="1" dirty="0">
              <a:solidFill>
                <a:schemeClr val="tx1"/>
              </a:solidFill>
              <a:latin typeface="Times New Roman" pitchFamily="18" charset="0"/>
              <a:cs typeface="Times New Roman" pitchFamily="18" charset="0"/>
            </a:endParaRPr>
          </a:p>
        </p:txBody>
      </p:sp>
      <p:sp>
        <p:nvSpPr>
          <p:cNvPr id="259" name="Line 646"/>
          <p:cNvSpPr>
            <a:spLocks noChangeShapeType="1"/>
          </p:cNvSpPr>
          <p:nvPr/>
        </p:nvSpPr>
        <p:spPr bwMode="auto">
          <a:xfrm>
            <a:off x="4615646" y="1663446"/>
            <a:ext cx="4011972" cy="0"/>
          </a:xfrm>
          <a:prstGeom prst="line">
            <a:avLst/>
          </a:prstGeom>
          <a:noFill/>
          <a:ln w="28575" cap="rnd">
            <a:solidFill>
              <a:schemeClr val="tx1"/>
            </a:solidFill>
            <a:prstDash val="sysDot"/>
            <a:round/>
            <a:headEnd/>
            <a:tailEnd/>
          </a:ln>
          <a:effectLst/>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261" name="Rectangle 522"/>
          <p:cNvSpPr>
            <a:spLocks noChangeAspect="1" noChangeArrowheads="1"/>
          </p:cNvSpPr>
          <p:nvPr/>
        </p:nvSpPr>
        <p:spPr bwMode="auto">
          <a:xfrm>
            <a:off x="4357836" y="2555242"/>
            <a:ext cx="166712" cy="184666"/>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200" dirty="0">
                <a:solidFill>
                  <a:srgbClr val="000000"/>
                </a:solidFill>
                <a:latin typeface="Times New Roman" pitchFamily="18" charset="0"/>
                <a:cs typeface="Times New Roman" pitchFamily="18" charset="0"/>
              </a:rPr>
              <a:t>-</a:t>
            </a:r>
            <a:r>
              <a:rPr kumimoji="0" lang="en-US" sz="1200" dirty="0" smtClean="0">
                <a:solidFill>
                  <a:srgbClr val="000000"/>
                </a:solidFill>
                <a:latin typeface="Times New Roman" pitchFamily="18" charset="0"/>
                <a:cs typeface="Times New Roman" pitchFamily="18" charset="0"/>
              </a:rPr>
              <a:t> 6</a:t>
            </a:r>
            <a:endParaRPr kumimoji="0" lang="en-US" sz="1200" dirty="0">
              <a:solidFill>
                <a:schemeClr val="tx1"/>
              </a:solidFill>
              <a:latin typeface="Times New Roman" pitchFamily="18" charset="0"/>
              <a:cs typeface="Times New Roman" pitchFamily="18" charset="0"/>
            </a:endParaRPr>
          </a:p>
        </p:txBody>
      </p:sp>
      <p:sp>
        <p:nvSpPr>
          <p:cNvPr id="269" name="Rectangle 608"/>
          <p:cNvSpPr>
            <a:spLocks noChangeAspect="1" noChangeArrowheads="1"/>
          </p:cNvSpPr>
          <p:nvPr/>
        </p:nvSpPr>
        <p:spPr bwMode="auto">
          <a:xfrm>
            <a:off x="4436110" y="5517642"/>
            <a:ext cx="359073" cy="215444"/>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400" dirty="0">
                <a:solidFill>
                  <a:srgbClr val="000000"/>
                </a:solidFill>
                <a:latin typeface="Times New Roman" pitchFamily="18" charset="0"/>
                <a:cs typeface="Times New Roman" pitchFamily="18" charset="0"/>
              </a:rPr>
              <a:t>1978</a:t>
            </a:r>
            <a:endParaRPr kumimoji="0" lang="en-US" sz="1400" dirty="0">
              <a:solidFill>
                <a:schemeClr val="tx1"/>
              </a:solidFill>
              <a:latin typeface="Times New Roman" pitchFamily="18" charset="0"/>
              <a:cs typeface="Times New Roman" pitchFamily="18" charset="0"/>
            </a:endParaRPr>
          </a:p>
        </p:txBody>
      </p:sp>
      <p:sp>
        <p:nvSpPr>
          <p:cNvPr id="270" name="Rectangle 609"/>
          <p:cNvSpPr>
            <a:spLocks noChangeAspect="1" noChangeArrowheads="1"/>
          </p:cNvSpPr>
          <p:nvPr/>
        </p:nvSpPr>
        <p:spPr bwMode="auto">
          <a:xfrm>
            <a:off x="5099431" y="5517642"/>
            <a:ext cx="359073" cy="215444"/>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400" dirty="0">
                <a:solidFill>
                  <a:srgbClr val="000000"/>
                </a:solidFill>
                <a:latin typeface="Times New Roman" pitchFamily="18" charset="0"/>
                <a:cs typeface="Times New Roman" pitchFamily="18" charset="0"/>
              </a:rPr>
              <a:t>1983</a:t>
            </a:r>
            <a:endParaRPr kumimoji="0" lang="en-US" sz="1400" dirty="0">
              <a:solidFill>
                <a:schemeClr val="tx1"/>
              </a:solidFill>
              <a:latin typeface="Times New Roman" pitchFamily="18" charset="0"/>
              <a:cs typeface="Times New Roman" pitchFamily="18" charset="0"/>
            </a:endParaRPr>
          </a:p>
        </p:txBody>
      </p:sp>
      <p:sp>
        <p:nvSpPr>
          <p:cNvPr id="271" name="Rectangle 610"/>
          <p:cNvSpPr>
            <a:spLocks noChangeAspect="1" noChangeArrowheads="1"/>
          </p:cNvSpPr>
          <p:nvPr/>
        </p:nvSpPr>
        <p:spPr bwMode="auto">
          <a:xfrm>
            <a:off x="5759196" y="5517642"/>
            <a:ext cx="359073" cy="215444"/>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400" dirty="0">
                <a:solidFill>
                  <a:srgbClr val="000000"/>
                </a:solidFill>
                <a:latin typeface="Times New Roman" pitchFamily="18" charset="0"/>
                <a:cs typeface="Times New Roman" pitchFamily="18" charset="0"/>
              </a:rPr>
              <a:t>1988</a:t>
            </a:r>
            <a:endParaRPr kumimoji="0" lang="en-US" sz="1400" dirty="0">
              <a:solidFill>
                <a:schemeClr val="tx1"/>
              </a:solidFill>
              <a:latin typeface="Times New Roman" pitchFamily="18" charset="0"/>
              <a:cs typeface="Times New Roman" pitchFamily="18" charset="0"/>
            </a:endParaRPr>
          </a:p>
        </p:txBody>
      </p:sp>
      <p:sp>
        <p:nvSpPr>
          <p:cNvPr id="272" name="Rectangle 611"/>
          <p:cNvSpPr>
            <a:spLocks noChangeAspect="1" noChangeArrowheads="1"/>
          </p:cNvSpPr>
          <p:nvPr/>
        </p:nvSpPr>
        <p:spPr bwMode="auto">
          <a:xfrm>
            <a:off x="6415342" y="5517642"/>
            <a:ext cx="359073" cy="215444"/>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400" dirty="0">
                <a:solidFill>
                  <a:srgbClr val="000000"/>
                </a:solidFill>
                <a:latin typeface="Times New Roman" pitchFamily="18" charset="0"/>
                <a:cs typeface="Times New Roman" pitchFamily="18" charset="0"/>
              </a:rPr>
              <a:t>1993</a:t>
            </a:r>
            <a:endParaRPr kumimoji="0" lang="en-US" sz="1400" dirty="0">
              <a:solidFill>
                <a:schemeClr val="tx1"/>
              </a:solidFill>
              <a:latin typeface="Times New Roman" pitchFamily="18" charset="0"/>
              <a:cs typeface="Times New Roman" pitchFamily="18" charset="0"/>
            </a:endParaRPr>
          </a:p>
        </p:txBody>
      </p:sp>
      <p:sp>
        <p:nvSpPr>
          <p:cNvPr id="273" name="Rectangle 612"/>
          <p:cNvSpPr>
            <a:spLocks noChangeAspect="1" noChangeArrowheads="1"/>
          </p:cNvSpPr>
          <p:nvPr/>
        </p:nvSpPr>
        <p:spPr bwMode="auto">
          <a:xfrm>
            <a:off x="7769416" y="5517642"/>
            <a:ext cx="359073" cy="215444"/>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400" dirty="0">
                <a:solidFill>
                  <a:srgbClr val="000000"/>
                </a:solidFill>
                <a:latin typeface="Times New Roman" pitchFamily="18" charset="0"/>
                <a:cs typeface="Times New Roman" pitchFamily="18" charset="0"/>
              </a:rPr>
              <a:t>2003</a:t>
            </a:r>
            <a:endParaRPr kumimoji="0" lang="en-US" sz="1400" dirty="0">
              <a:solidFill>
                <a:schemeClr val="tx1"/>
              </a:solidFill>
              <a:latin typeface="Times New Roman" pitchFamily="18" charset="0"/>
              <a:cs typeface="Times New Roman" pitchFamily="18" charset="0"/>
            </a:endParaRPr>
          </a:p>
        </p:txBody>
      </p:sp>
      <p:sp>
        <p:nvSpPr>
          <p:cNvPr id="279" name="Rectangle 626"/>
          <p:cNvSpPr>
            <a:spLocks noChangeAspect="1" noChangeArrowheads="1"/>
          </p:cNvSpPr>
          <p:nvPr/>
        </p:nvSpPr>
        <p:spPr bwMode="auto">
          <a:xfrm>
            <a:off x="7078663" y="5517642"/>
            <a:ext cx="359073" cy="215444"/>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400" dirty="0">
                <a:solidFill>
                  <a:srgbClr val="000000"/>
                </a:solidFill>
                <a:latin typeface="Times New Roman" pitchFamily="18" charset="0"/>
                <a:cs typeface="Times New Roman" pitchFamily="18" charset="0"/>
              </a:rPr>
              <a:t>1998</a:t>
            </a:r>
            <a:endParaRPr kumimoji="0" lang="en-US" sz="1400" dirty="0">
              <a:solidFill>
                <a:schemeClr val="tx1"/>
              </a:solidFill>
              <a:latin typeface="Times New Roman" pitchFamily="18" charset="0"/>
              <a:cs typeface="Times New Roman" pitchFamily="18" charset="0"/>
            </a:endParaRPr>
          </a:p>
        </p:txBody>
      </p:sp>
      <p:sp>
        <p:nvSpPr>
          <p:cNvPr id="284" name="Rectangle 645"/>
          <p:cNvSpPr>
            <a:spLocks noChangeAspect="1" noChangeArrowheads="1"/>
          </p:cNvSpPr>
          <p:nvPr/>
        </p:nvSpPr>
        <p:spPr bwMode="auto">
          <a:xfrm>
            <a:off x="5339715" y="3601107"/>
            <a:ext cx="2858091" cy="320088"/>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400" b="1" i="1" dirty="0">
                <a:solidFill>
                  <a:srgbClr val="000000"/>
                </a:solidFill>
                <a:latin typeface="Times New Roman" pitchFamily="18" charset="0"/>
                <a:cs typeface="Times New Roman" pitchFamily="18" charset="0"/>
              </a:rPr>
              <a:t>Net Foreign Investment as % of GDP</a:t>
            </a:r>
            <a:r>
              <a:rPr kumimoji="0" lang="en-US" sz="1400" dirty="0">
                <a:solidFill>
                  <a:srgbClr val="000000"/>
                </a:solidFill>
                <a:latin typeface="Times New Roman" pitchFamily="18" charset="0"/>
                <a:cs typeface="Times New Roman" pitchFamily="18" charset="0"/>
              </a:rPr>
              <a:t/>
            </a:r>
            <a:br>
              <a:rPr kumimoji="0" lang="en-US" sz="1400" dirty="0">
                <a:solidFill>
                  <a:srgbClr val="000000"/>
                </a:solidFill>
                <a:latin typeface="Times New Roman" pitchFamily="18" charset="0"/>
                <a:cs typeface="Times New Roman" pitchFamily="18" charset="0"/>
              </a:rPr>
            </a:br>
            <a:r>
              <a:rPr kumimoji="0" lang="en-US" sz="1200" i="1" dirty="0">
                <a:solidFill>
                  <a:srgbClr val="000000"/>
                </a:solidFill>
                <a:latin typeface="Times New Roman" pitchFamily="18" charset="0"/>
                <a:cs typeface="Times New Roman" pitchFamily="18" charset="0"/>
              </a:rPr>
              <a:t>surplus  (+) or deficit (-)</a:t>
            </a:r>
            <a:endParaRPr kumimoji="0" lang="en-US" sz="1200" i="1" dirty="0">
              <a:solidFill>
                <a:schemeClr val="tx1"/>
              </a:solidFill>
              <a:latin typeface="Times New Roman" pitchFamily="18" charset="0"/>
              <a:cs typeface="Times New Roman" pitchFamily="18" charset="0"/>
            </a:endParaRPr>
          </a:p>
        </p:txBody>
      </p:sp>
      <p:sp>
        <p:nvSpPr>
          <p:cNvPr id="285" name="Line 647"/>
          <p:cNvSpPr>
            <a:spLocks noChangeShapeType="1"/>
          </p:cNvSpPr>
          <p:nvPr/>
        </p:nvSpPr>
        <p:spPr bwMode="auto">
          <a:xfrm>
            <a:off x="4610672" y="5046155"/>
            <a:ext cx="3989028" cy="0"/>
          </a:xfrm>
          <a:prstGeom prst="line">
            <a:avLst/>
          </a:prstGeom>
          <a:noFill/>
          <a:ln w="28575" cap="rnd">
            <a:solidFill>
              <a:schemeClr val="tx1"/>
            </a:solidFill>
            <a:prstDash val="sysDot"/>
            <a:round/>
            <a:headEnd/>
            <a:tailEnd/>
          </a:ln>
          <a:effectLst/>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286" name="Rectangle 650"/>
          <p:cNvSpPr>
            <a:spLocks noChangeAspect="1" noChangeArrowheads="1"/>
          </p:cNvSpPr>
          <p:nvPr/>
        </p:nvSpPr>
        <p:spPr bwMode="auto">
          <a:xfrm>
            <a:off x="4483171" y="4939793"/>
            <a:ext cx="76944"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a:solidFill>
                  <a:srgbClr val="000000"/>
                </a:solidFill>
                <a:latin typeface="Times New Roman" pitchFamily="18" charset="0"/>
                <a:cs typeface="Times New Roman" pitchFamily="18" charset="0"/>
              </a:rPr>
              <a:t>0</a:t>
            </a:r>
            <a:endParaRPr kumimoji="0" lang="en-US" sz="1200">
              <a:solidFill>
                <a:schemeClr val="tx1"/>
              </a:solidFill>
              <a:latin typeface="Times New Roman" pitchFamily="18" charset="0"/>
              <a:cs typeface="Times New Roman" pitchFamily="18" charset="0"/>
            </a:endParaRPr>
          </a:p>
        </p:txBody>
      </p:sp>
      <p:sp>
        <p:nvSpPr>
          <p:cNvPr id="274" name="Line 614"/>
          <p:cNvSpPr>
            <a:spLocks noChangeShapeType="1"/>
          </p:cNvSpPr>
          <p:nvPr/>
        </p:nvSpPr>
        <p:spPr bwMode="auto">
          <a:xfrm>
            <a:off x="5275294" y="5387467"/>
            <a:ext cx="0" cy="68263"/>
          </a:xfrm>
          <a:prstGeom prst="line">
            <a:avLst/>
          </a:prstGeom>
          <a:noFill/>
          <a:ln w="19050">
            <a:solidFill>
              <a:schemeClr val="tx1"/>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275" name="Line 615"/>
          <p:cNvSpPr>
            <a:spLocks noChangeShapeType="1"/>
          </p:cNvSpPr>
          <p:nvPr/>
        </p:nvSpPr>
        <p:spPr bwMode="auto">
          <a:xfrm>
            <a:off x="5940932" y="5387467"/>
            <a:ext cx="0" cy="68263"/>
          </a:xfrm>
          <a:prstGeom prst="line">
            <a:avLst/>
          </a:prstGeom>
          <a:noFill/>
          <a:ln w="19050">
            <a:solidFill>
              <a:schemeClr val="tx1"/>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276" name="Line 616"/>
          <p:cNvSpPr>
            <a:spLocks noChangeShapeType="1"/>
          </p:cNvSpPr>
          <p:nvPr/>
        </p:nvSpPr>
        <p:spPr bwMode="auto">
          <a:xfrm>
            <a:off x="6605555" y="5387467"/>
            <a:ext cx="0" cy="68263"/>
          </a:xfrm>
          <a:prstGeom prst="line">
            <a:avLst/>
          </a:prstGeom>
          <a:noFill/>
          <a:ln w="19050">
            <a:solidFill>
              <a:schemeClr val="tx1"/>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277" name="Line 617"/>
          <p:cNvSpPr>
            <a:spLocks noChangeShapeType="1"/>
          </p:cNvSpPr>
          <p:nvPr/>
        </p:nvSpPr>
        <p:spPr bwMode="auto">
          <a:xfrm>
            <a:off x="7271194" y="5387467"/>
            <a:ext cx="0" cy="68263"/>
          </a:xfrm>
          <a:prstGeom prst="line">
            <a:avLst/>
          </a:prstGeom>
          <a:noFill/>
          <a:ln w="19050">
            <a:solidFill>
              <a:schemeClr val="tx1"/>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278" name="Line 618"/>
          <p:cNvSpPr>
            <a:spLocks noChangeShapeType="1"/>
          </p:cNvSpPr>
          <p:nvPr/>
        </p:nvSpPr>
        <p:spPr bwMode="auto">
          <a:xfrm>
            <a:off x="8601454" y="5387467"/>
            <a:ext cx="0" cy="85725"/>
          </a:xfrm>
          <a:prstGeom prst="line">
            <a:avLst/>
          </a:prstGeom>
          <a:noFill/>
          <a:ln w="19050">
            <a:solidFill>
              <a:schemeClr val="tx1"/>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280" name="Line 627"/>
          <p:cNvSpPr>
            <a:spLocks noChangeShapeType="1"/>
          </p:cNvSpPr>
          <p:nvPr/>
        </p:nvSpPr>
        <p:spPr bwMode="auto">
          <a:xfrm>
            <a:off x="7935816" y="5387467"/>
            <a:ext cx="0" cy="68263"/>
          </a:xfrm>
          <a:prstGeom prst="line">
            <a:avLst/>
          </a:prstGeom>
          <a:noFill/>
          <a:ln w="19050">
            <a:solidFill>
              <a:schemeClr val="tx1"/>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281" name="Freeform 629"/>
          <p:cNvSpPr>
            <a:spLocks/>
          </p:cNvSpPr>
          <p:nvPr/>
        </p:nvSpPr>
        <p:spPr bwMode="auto">
          <a:xfrm>
            <a:off x="4610671" y="3794760"/>
            <a:ext cx="4238625" cy="1668907"/>
          </a:xfrm>
          <a:custGeom>
            <a:avLst/>
            <a:gdLst/>
            <a:ahLst/>
            <a:cxnLst>
              <a:cxn ang="0">
                <a:pos x="0" y="0"/>
              </a:cxn>
              <a:cxn ang="0">
                <a:pos x="0" y="699"/>
              </a:cxn>
              <a:cxn ang="0">
                <a:pos x="1761" y="702"/>
              </a:cxn>
            </a:cxnLst>
            <a:rect l="0" t="0" r="r" b="b"/>
            <a:pathLst>
              <a:path w="1761" h="702">
                <a:moveTo>
                  <a:pt x="0" y="0"/>
                </a:moveTo>
                <a:lnTo>
                  <a:pt x="0" y="699"/>
                </a:lnTo>
                <a:lnTo>
                  <a:pt x="1761" y="702"/>
                </a:lnTo>
              </a:path>
            </a:pathLst>
          </a:custGeom>
          <a:noFill/>
          <a:ln w="19050" cmpd="sng">
            <a:solidFill>
              <a:schemeClr val="tx1"/>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287" name="Line 651"/>
          <p:cNvSpPr>
            <a:spLocks noChangeShapeType="1"/>
          </p:cNvSpPr>
          <p:nvPr/>
        </p:nvSpPr>
        <p:spPr bwMode="auto">
          <a:xfrm>
            <a:off x="4613720" y="4228592"/>
            <a:ext cx="38617" cy="0"/>
          </a:xfrm>
          <a:prstGeom prst="line">
            <a:avLst/>
          </a:prstGeom>
          <a:noFill/>
          <a:ln w="19050">
            <a:solidFill>
              <a:schemeClr val="tx1"/>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288" name="Line 652"/>
          <p:cNvSpPr>
            <a:spLocks noChangeShapeType="1"/>
          </p:cNvSpPr>
          <p:nvPr/>
        </p:nvSpPr>
        <p:spPr bwMode="auto">
          <a:xfrm>
            <a:off x="4613720" y="4636580"/>
            <a:ext cx="38617" cy="0"/>
          </a:xfrm>
          <a:prstGeom prst="line">
            <a:avLst/>
          </a:prstGeom>
          <a:noFill/>
          <a:ln w="19050">
            <a:solidFill>
              <a:schemeClr val="tx1"/>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289" name="Line 653"/>
          <p:cNvSpPr>
            <a:spLocks noChangeShapeType="1"/>
          </p:cNvSpPr>
          <p:nvPr/>
        </p:nvSpPr>
        <p:spPr bwMode="auto">
          <a:xfrm>
            <a:off x="4613720" y="5050917"/>
            <a:ext cx="38617" cy="0"/>
          </a:xfrm>
          <a:prstGeom prst="line">
            <a:avLst/>
          </a:prstGeom>
          <a:noFill/>
          <a:ln w="19050">
            <a:solidFill>
              <a:schemeClr val="tx1"/>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290" name="Rectangle 654"/>
          <p:cNvSpPr>
            <a:spLocks noChangeAspect="1" noChangeArrowheads="1"/>
          </p:cNvSpPr>
          <p:nvPr/>
        </p:nvSpPr>
        <p:spPr bwMode="auto">
          <a:xfrm>
            <a:off x="4337297" y="4520693"/>
            <a:ext cx="201978"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a:solidFill>
                  <a:srgbClr val="000000"/>
                </a:solidFill>
                <a:latin typeface="Times New Roman" pitchFamily="18" charset="0"/>
                <a:cs typeface="Times New Roman" pitchFamily="18" charset="0"/>
              </a:rPr>
              <a:t>+ 2</a:t>
            </a:r>
            <a:endParaRPr kumimoji="0" lang="en-US" sz="1200">
              <a:solidFill>
                <a:schemeClr val="tx1"/>
              </a:solidFill>
              <a:latin typeface="Times New Roman" pitchFamily="18" charset="0"/>
              <a:cs typeface="Times New Roman" pitchFamily="18" charset="0"/>
            </a:endParaRPr>
          </a:p>
        </p:txBody>
      </p:sp>
      <p:sp>
        <p:nvSpPr>
          <p:cNvPr id="291" name="Rectangle 655"/>
          <p:cNvSpPr>
            <a:spLocks noChangeAspect="1" noChangeArrowheads="1"/>
          </p:cNvSpPr>
          <p:nvPr/>
        </p:nvSpPr>
        <p:spPr bwMode="auto">
          <a:xfrm>
            <a:off x="4378975" y="5143438"/>
            <a:ext cx="166712"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dirty="0">
                <a:solidFill>
                  <a:srgbClr val="000000"/>
                </a:solidFill>
                <a:latin typeface="Times New Roman" pitchFamily="18" charset="0"/>
                <a:cs typeface="Times New Roman" pitchFamily="18" charset="0"/>
              </a:rPr>
              <a:t>- </a:t>
            </a:r>
            <a:r>
              <a:rPr kumimoji="0" lang="en-US" sz="1200" dirty="0" smtClean="0">
                <a:solidFill>
                  <a:srgbClr val="000000"/>
                </a:solidFill>
                <a:latin typeface="Times New Roman" pitchFamily="18" charset="0"/>
                <a:cs typeface="Times New Roman" pitchFamily="18" charset="0"/>
              </a:rPr>
              <a:t>1</a:t>
            </a:r>
            <a:endParaRPr kumimoji="0" lang="en-US" sz="1200" dirty="0">
              <a:solidFill>
                <a:schemeClr val="tx1"/>
              </a:solidFill>
              <a:latin typeface="Times New Roman" pitchFamily="18" charset="0"/>
              <a:cs typeface="Times New Roman" pitchFamily="18" charset="0"/>
            </a:endParaRPr>
          </a:p>
        </p:txBody>
      </p:sp>
      <p:sp>
        <p:nvSpPr>
          <p:cNvPr id="292" name="Rectangle 656"/>
          <p:cNvSpPr>
            <a:spLocks noChangeAspect="1" noChangeArrowheads="1"/>
          </p:cNvSpPr>
          <p:nvPr/>
        </p:nvSpPr>
        <p:spPr bwMode="auto">
          <a:xfrm>
            <a:off x="4337297" y="4123818"/>
            <a:ext cx="201978"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a:solidFill>
                  <a:srgbClr val="000000"/>
                </a:solidFill>
                <a:latin typeface="Times New Roman" pitchFamily="18" charset="0"/>
                <a:cs typeface="Times New Roman" pitchFamily="18" charset="0"/>
              </a:rPr>
              <a:t>+ 4</a:t>
            </a:r>
            <a:endParaRPr kumimoji="0" lang="en-US" sz="1200">
              <a:solidFill>
                <a:schemeClr val="tx1"/>
              </a:solidFill>
              <a:latin typeface="Times New Roman" pitchFamily="18" charset="0"/>
              <a:cs typeface="Times New Roman" pitchFamily="18" charset="0"/>
            </a:endParaRPr>
          </a:p>
        </p:txBody>
      </p:sp>
      <p:sp>
        <p:nvSpPr>
          <p:cNvPr id="293" name="Rectangle 612"/>
          <p:cNvSpPr>
            <a:spLocks noChangeAspect="1" noChangeArrowheads="1"/>
          </p:cNvSpPr>
          <p:nvPr/>
        </p:nvSpPr>
        <p:spPr bwMode="auto">
          <a:xfrm>
            <a:off x="8423212" y="5517642"/>
            <a:ext cx="359073" cy="215444"/>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400" dirty="0" smtClean="0">
                <a:solidFill>
                  <a:srgbClr val="000000"/>
                </a:solidFill>
                <a:latin typeface="Times New Roman" pitchFamily="18" charset="0"/>
                <a:cs typeface="Times New Roman" pitchFamily="18" charset="0"/>
              </a:rPr>
              <a:t>2008</a:t>
            </a:r>
            <a:endParaRPr kumimoji="0" lang="en-US" sz="1400" dirty="0">
              <a:solidFill>
                <a:schemeClr val="tx1"/>
              </a:solidFill>
              <a:latin typeface="Times New Roman" pitchFamily="18" charset="0"/>
              <a:cs typeface="Times New Roman" pitchFamily="18" charset="0"/>
            </a:endParaRPr>
          </a:p>
        </p:txBody>
      </p:sp>
      <p:sp>
        <p:nvSpPr>
          <p:cNvPr id="302" name="Rectangle 608"/>
          <p:cNvSpPr>
            <a:spLocks noChangeAspect="1" noChangeArrowheads="1"/>
          </p:cNvSpPr>
          <p:nvPr/>
        </p:nvSpPr>
        <p:spPr bwMode="auto">
          <a:xfrm>
            <a:off x="4433062" y="2771394"/>
            <a:ext cx="359073" cy="215444"/>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400" dirty="0">
                <a:solidFill>
                  <a:srgbClr val="000000"/>
                </a:solidFill>
                <a:latin typeface="Times New Roman" pitchFamily="18" charset="0"/>
                <a:cs typeface="Times New Roman" pitchFamily="18" charset="0"/>
              </a:rPr>
              <a:t>1978</a:t>
            </a:r>
            <a:endParaRPr kumimoji="0" lang="en-US" sz="1400" dirty="0">
              <a:solidFill>
                <a:schemeClr val="tx1"/>
              </a:solidFill>
              <a:latin typeface="Times New Roman" pitchFamily="18" charset="0"/>
              <a:cs typeface="Times New Roman" pitchFamily="18" charset="0"/>
            </a:endParaRPr>
          </a:p>
        </p:txBody>
      </p:sp>
      <p:sp>
        <p:nvSpPr>
          <p:cNvPr id="303" name="Rectangle 609"/>
          <p:cNvSpPr>
            <a:spLocks noChangeAspect="1" noChangeArrowheads="1"/>
          </p:cNvSpPr>
          <p:nvPr/>
        </p:nvSpPr>
        <p:spPr bwMode="auto">
          <a:xfrm>
            <a:off x="5096383" y="2771394"/>
            <a:ext cx="359073" cy="215444"/>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400" dirty="0">
                <a:solidFill>
                  <a:srgbClr val="000000"/>
                </a:solidFill>
                <a:latin typeface="Times New Roman" pitchFamily="18" charset="0"/>
                <a:cs typeface="Times New Roman" pitchFamily="18" charset="0"/>
              </a:rPr>
              <a:t>1983</a:t>
            </a:r>
            <a:endParaRPr kumimoji="0" lang="en-US" sz="1400" dirty="0">
              <a:solidFill>
                <a:schemeClr val="tx1"/>
              </a:solidFill>
              <a:latin typeface="Times New Roman" pitchFamily="18" charset="0"/>
              <a:cs typeface="Times New Roman" pitchFamily="18" charset="0"/>
            </a:endParaRPr>
          </a:p>
        </p:txBody>
      </p:sp>
      <p:sp>
        <p:nvSpPr>
          <p:cNvPr id="304" name="Rectangle 610"/>
          <p:cNvSpPr>
            <a:spLocks noChangeAspect="1" noChangeArrowheads="1"/>
          </p:cNvSpPr>
          <p:nvPr/>
        </p:nvSpPr>
        <p:spPr bwMode="auto">
          <a:xfrm>
            <a:off x="5756148" y="2771394"/>
            <a:ext cx="359073" cy="215444"/>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400" dirty="0">
                <a:solidFill>
                  <a:srgbClr val="000000"/>
                </a:solidFill>
                <a:latin typeface="Times New Roman" pitchFamily="18" charset="0"/>
                <a:cs typeface="Times New Roman" pitchFamily="18" charset="0"/>
              </a:rPr>
              <a:t>1988</a:t>
            </a:r>
            <a:endParaRPr kumimoji="0" lang="en-US" sz="1400" dirty="0">
              <a:solidFill>
                <a:schemeClr val="tx1"/>
              </a:solidFill>
              <a:latin typeface="Times New Roman" pitchFamily="18" charset="0"/>
              <a:cs typeface="Times New Roman" pitchFamily="18" charset="0"/>
            </a:endParaRPr>
          </a:p>
        </p:txBody>
      </p:sp>
      <p:sp>
        <p:nvSpPr>
          <p:cNvPr id="305" name="Rectangle 611"/>
          <p:cNvSpPr>
            <a:spLocks noChangeAspect="1" noChangeArrowheads="1"/>
          </p:cNvSpPr>
          <p:nvPr/>
        </p:nvSpPr>
        <p:spPr bwMode="auto">
          <a:xfrm>
            <a:off x="6412294" y="2771394"/>
            <a:ext cx="359073" cy="215444"/>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400" dirty="0">
                <a:solidFill>
                  <a:srgbClr val="000000"/>
                </a:solidFill>
                <a:latin typeface="Times New Roman" pitchFamily="18" charset="0"/>
                <a:cs typeface="Times New Roman" pitchFamily="18" charset="0"/>
              </a:rPr>
              <a:t>1993</a:t>
            </a:r>
            <a:endParaRPr kumimoji="0" lang="en-US" sz="1400" dirty="0">
              <a:solidFill>
                <a:schemeClr val="tx1"/>
              </a:solidFill>
              <a:latin typeface="Times New Roman" pitchFamily="18" charset="0"/>
              <a:cs typeface="Times New Roman" pitchFamily="18" charset="0"/>
            </a:endParaRPr>
          </a:p>
        </p:txBody>
      </p:sp>
      <p:sp>
        <p:nvSpPr>
          <p:cNvPr id="306" name="Rectangle 612"/>
          <p:cNvSpPr>
            <a:spLocks noChangeAspect="1" noChangeArrowheads="1"/>
          </p:cNvSpPr>
          <p:nvPr/>
        </p:nvSpPr>
        <p:spPr bwMode="auto">
          <a:xfrm>
            <a:off x="7766368" y="2771394"/>
            <a:ext cx="359073" cy="215444"/>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400" dirty="0">
                <a:solidFill>
                  <a:srgbClr val="000000"/>
                </a:solidFill>
                <a:latin typeface="Times New Roman" pitchFamily="18" charset="0"/>
                <a:cs typeface="Times New Roman" pitchFamily="18" charset="0"/>
              </a:rPr>
              <a:t>2003</a:t>
            </a:r>
            <a:endParaRPr kumimoji="0" lang="en-US" sz="1400" dirty="0">
              <a:solidFill>
                <a:schemeClr val="tx1"/>
              </a:solidFill>
              <a:latin typeface="Times New Roman" pitchFamily="18" charset="0"/>
              <a:cs typeface="Times New Roman" pitchFamily="18" charset="0"/>
            </a:endParaRPr>
          </a:p>
        </p:txBody>
      </p:sp>
      <p:sp>
        <p:nvSpPr>
          <p:cNvPr id="307" name="Rectangle 626"/>
          <p:cNvSpPr>
            <a:spLocks noChangeAspect="1" noChangeArrowheads="1"/>
          </p:cNvSpPr>
          <p:nvPr/>
        </p:nvSpPr>
        <p:spPr bwMode="auto">
          <a:xfrm>
            <a:off x="7075615" y="2771394"/>
            <a:ext cx="359073" cy="215444"/>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400" dirty="0">
                <a:solidFill>
                  <a:srgbClr val="000000"/>
                </a:solidFill>
                <a:latin typeface="Times New Roman" pitchFamily="18" charset="0"/>
                <a:cs typeface="Times New Roman" pitchFamily="18" charset="0"/>
              </a:rPr>
              <a:t>1998</a:t>
            </a:r>
            <a:endParaRPr kumimoji="0" lang="en-US" sz="1400" dirty="0">
              <a:solidFill>
                <a:schemeClr val="tx1"/>
              </a:solidFill>
              <a:latin typeface="Times New Roman" pitchFamily="18" charset="0"/>
              <a:cs typeface="Times New Roman" pitchFamily="18" charset="0"/>
            </a:endParaRPr>
          </a:p>
        </p:txBody>
      </p:sp>
      <p:sp>
        <p:nvSpPr>
          <p:cNvPr id="308" name="Rectangle 612"/>
          <p:cNvSpPr>
            <a:spLocks noChangeAspect="1" noChangeArrowheads="1"/>
          </p:cNvSpPr>
          <p:nvPr/>
        </p:nvSpPr>
        <p:spPr bwMode="auto">
          <a:xfrm>
            <a:off x="8420164" y="2771394"/>
            <a:ext cx="359073" cy="215444"/>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400" dirty="0" smtClean="0">
                <a:solidFill>
                  <a:srgbClr val="000000"/>
                </a:solidFill>
                <a:latin typeface="Times New Roman" pitchFamily="18" charset="0"/>
                <a:cs typeface="Times New Roman" pitchFamily="18" charset="0"/>
              </a:rPr>
              <a:t>2008</a:t>
            </a:r>
            <a:endParaRPr kumimoji="0" lang="en-US" sz="1400" dirty="0">
              <a:solidFill>
                <a:schemeClr val="tx1"/>
              </a:solidFill>
              <a:latin typeface="Times New Roman" pitchFamily="18" charset="0"/>
              <a:cs typeface="Times New Roman" pitchFamily="18" charset="0"/>
            </a:endParaRPr>
          </a:p>
        </p:txBody>
      </p:sp>
      <p:cxnSp>
        <p:nvCxnSpPr>
          <p:cNvPr id="309" name="Straight Connector 308"/>
          <p:cNvCxnSpPr/>
          <p:nvPr/>
        </p:nvCxnSpPr>
        <p:spPr>
          <a:xfrm>
            <a:off x="4128073" y="989985"/>
            <a:ext cx="25221" cy="4679165"/>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11" name="Freeform 10"/>
          <p:cNvSpPr/>
          <p:nvPr/>
        </p:nvSpPr>
        <p:spPr>
          <a:xfrm>
            <a:off x="4615434" y="1626490"/>
            <a:ext cx="4281488" cy="1066800"/>
          </a:xfrm>
          <a:custGeom>
            <a:avLst/>
            <a:gdLst>
              <a:gd name="connsiteX0" fmla="*/ 0 w 4281488"/>
              <a:gd name="connsiteY0" fmla="*/ 147638 h 1066800"/>
              <a:gd name="connsiteX1" fmla="*/ 123825 w 4281488"/>
              <a:gd name="connsiteY1" fmla="*/ 33338 h 1066800"/>
              <a:gd name="connsiteX2" fmla="*/ 385763 w 4281488"/>
              <a:gd name="connsiteY2" fmla="*/ 0 h 1066800"/>
              <a:gd name="connsiteX3" fmla="*/ 504825 w 4281488"/>
              <a:gd name="connsiteY3" fmla="*/ 52388 h 1066800"/>
              <a:gd name="connsiteX4" fmla="*/ 566738 w 4281488"/>
              <a:gd name="connsiteY4" fmla="*/ 123825 h 1066800"/>
              <a:gd name="connsiteX5" fmla="*/ 642938 w 4281488"/>
              <a:gd name="connsiteY5" fmla="*/ 195263 h 1066800"/>
              <a:gd name="connsiteX6" fmla="*/ 795338 w 4281488"/>
              <a:gd name="connsiteY6" fmla="*/ 442913 h 1066800"/>
              <a:gd name="connsiteX7" fmla="*/ 933450 w 4281488"/>
              <a:gd name="connsiteY7" fmla="*/ 523875 h 1066800"/>
              <a:gd name="connsiteX8" fmla="*/ 1052513 w 4281488"/>
              <a:gd name="connsiteY8" fmla="*/ 604838 h 1066800"/>
              <a:gd name="connsiteX9" fmla="*/ 1195388 w 4281488"/>
              <a:gd name="connsiteY9" fmla="*/ 633413 h 1066800"/>
              <a:gd name="connsiteX10" fmla="*/ 1328738 w 4281488"/>
              <a:gd name="connsiteY10" fmla="*/ 461963 h 1066800"/>
              <a:gd name="connsiteX11" fmla="*/ 1438275 w 4281488"/>
              <a:gd name="connsiteY11" fmla="*/ 371475 h 1066800"/>
              <a:gd name="connsiteX12" fmla="*/ 1604963 w 4281488"/>
              <a:gd name="connsiteY12" fmla="*/ 285750 h 1066800"/>
              <a:gd name="connsiteX13" fmla="*/ 1733550 w 4281488"/>
              <a:gd name="connsiteY13" fmla="*/ 42863 h 1066800"/>
              <a:gd name="connsiteX14" fmla="*/ 1876425 w 4281488"/>
              <a:gd name="connsiteY14" fmla="*/ 171450 h 1066800"/>
              <a:gd name="connsiteX15" fmla="*/ 2143125 w 4281488"/>
              <a:gd name="connsiteY15" fmla="*/ 328613 h 1066800"/>
              <a:gd name="connsiteX16" fmla="*/ 2281238 w 4281488"/>
              <a:gd name="connsiteY16" fmla="*/ 290513 h 1066800"/>
              <a:gd name="connsiteX17" fmla="*/ 2533650 w 4281488"/>
              <a:gd name="connsiteY17" fmla="*/ 328613 h 1066800"/>
              <a:gd name="connsiteX18" fmla="*/ 2700338 w 4281488"/>
              <a:gd name="connsiteY18" fmla="*/ 485775 h 1066800"/>
              <a:gd name="connsiteX19" fmla="*/ 2809875 w 4281488"/>
              <a:gd name="connsiteY19" fmla="*/ 581025 h 1066800"/>
              <a:gd name="connsiteX20" fmla="*/ 2933700 w 4281488"/>
              <a:gd name="connsiteY20" fmla="*/ 762000 h 1066800"/>
              <a:gd name="connsiteX21" fmla="*/ 3067050 w 4281488"/>
              <a:gd name="connsiteY21" fmla="*/ 704850 h 1066800"/>
              <a:gd name="connsiteX22" fmla="*/ 3319463 w 4281488"/>
              <a:gd name="connsiteY22" fmla="*/ 833438 h 1066800"/>
              <a:gd name="connsiteX23" fmla="*/ 3614738 w 4281488"/>
              <a:gd name="connsiteY23" fmla="*/ 1057275 h 1066800"/>
              <a:gd name="connsiteX24" fmla="*/ 3748088 w 4281488"/>
              <a:gd name="connsiteY24" fmla="*/ 1066800 h 1066800"/>
              <a:gd name="connsiteX25" fmla="*/ 3876675 w 4281488"/>
              <a:gd name="connsiteY25" fmla="*/ 914400 h 1066800"/>
              <a:gd name="connsiteX26" fmla="*/ 4005263 w 4281488"/>
              <a:gd name="connsiteY26" fmla="*/ 857250 h 1066800"/>
              <a:gd name="connsiteX27" fmla="*/ 4152900 w 4281488"/>
              <a:gd name="connsiteY27" fmla="*/ 500063 h 1066800"/>
              <a:gd name="connsiteX28" fmla="*/ 4281488 w 4281488"/>
              <a:gd name="connsiteY28" fmla="*/ 595313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281488" h="1066800">
                <a:moveTo>
                  <a:pt x="0" y="147638"/>
                </a:moveTo>
                <a:lnTo>
                  <a:pt x="123825" y="33338"/>
                </a:lnTo>
                <a:lnTo>
                  <a:pt x="385763" y="0"/>
                </a:lnTo>
                <a:lnTo>
                  <a:pt x="504825" y="52388"/>
                </a:lnTo>
                <a:lnTo>
                  <a:pt x="566738" y="123825"/>
                </a:lnTo>
                <a:lnTo>
                  <a:pt x="642938" y="195263"/>
                </a:lnTo>
                <a:lnTo>
                  <a:pt x="795338" y="442913"/>
                </a:lnTo>
                <a:lnTo>
                  <a:pt x="933450" y="523875"/>
                </a:lnTo>
                <a:lnTo>
                  <a:pt x="1052513" y="604838"/>
                </a:lnTo>
                <a:lnTo>
                  <a:pt x="1195388" y="633413"/>
                </a:lnTo>
                <a:lnTo>
                  <a:pt x="1328738" y="461963"/>
                </a:lnTo>
                <a:lnTo>
                  <a:pt x="1438275" y="371475"/>
                </a:lnTo>
                <a:lnTo>
                  <a:pt x="1604963" y="285750"/>
                </a:lnTo>
                <a:lnTo>
                  <a:pt x="1733550" y="42863"/>
                </a:lnTo>
                <a:lnTo>
                  <a:pt x="1876425" y="171450"/>
                </a:lnTo>
                <a:lnTo>
                  <a:pt x="2143125" y="328613"/>
                </a:lnTo>
                <a:lnTo>
                  <a:pt x="2281238" y="290513"/>
                </a:lnTo>
                <a:lnTo>
                  <a:pt x="2533650" y="328613"/>
                </a:lnTo>
                <a:lnTo>
                  <a:pt x="2700338" y="485775"/>
                </a:lnTo>
                <a:lnTo>
                  <a:pt x="2809875" y="581025"/>
                </a:lnTo>
                <a:lnTo>
                  <a:pt x="2933700" y="762000"/>
                </a:lnTo>
                <a:lnTo>
                  <a:pt x="3067050" y="704850"/>
                </a:lnTo>
                <a:lnTo>
                  <a:pt x="3319463" y="833438"/>
                </a:lnTo>
                <a:lnTo>
                  <a:pt x="3614738" y="1057275"/>
                </a:lnTo>
                <a:lnTo>
                  <a:pt x="3748088" y="1066800"/>
                </a:lnTo>
                <a:lnTo>
                  <a:pt x="3876675" y="914400"/>
                </a:lnTo>
                <a:lnTo>
                  <a:pt x="4005263" y="857250"/>
                </a:lnTo>
                <a:lnTo>
                  <a:pt x="4152900" y="500063"/>
                </a:lnTo>
                <a:lnTo>
                  <a:pt x="4281488" y="595313"/>
                </a:lnTo>
              </a:path>
            </a:pathLst>
          </a:custGeom>
          <a:noFill/>
          <a:ln w="381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6" name="Line 651"/>
          <p:cNvSpPr>
            <a:spLocks noChangeShapeType="1"/>
          </p:cNvSpPr>
          <p:nvPr/>
        </p:nvSpPr>
        <p:spPr bwMode="auto">
          <a:xfrm>
            <a:off x="4613704" y="3804669"/>
            <a:ext cx="38617" cy="0"/>
          </a:xfrm>
          <a:prstGeom prst="line">
            <a:avLst/>
          </a:prstGeom>
          <a:noFill/>
          <a:ln w="19050">
            <a:solidFill>
              <a:schemeClr val="tx1"/>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317" name="Rectangle 656"/>
          <p:cNvSpPr>
            <a:spLocks noChangeAspect="1" noChangeArrowheads="1"/>
          </p:cNvSpPr>
          <p:nvPr/>
        </p:nvSpPr>
        <p:spPr bwMode="auto">
          <a:xfrm>
            <a:off x="4337281" y="3699895"/>
            <a:ext cx="201978" cy="184666"/>
          </a:xfrm>
          <a:prstGeom prst="rect">
            <a:avLst/>
          </a:prstGeom>
          <a:noFill/>
          <a:ln w="9525">
            <a:noFill/>
            <a:miter lim="800000"/>
            <a:headEnd/>
            <a:tailEnd/>
          </a:ln>
        </p:spPr>
        <p:txBody>
          <a:bodyPr wrap="none" lIns="0" tIns="0" rIns="0" bIns="0">
            <a:prstTxWarp prst="textNoShape">
              <a:avLst/>
            </a:prstTxWarp>
            <a:spAutoFit/>
          </a:bodyPr>
          <a:lstStyle/>
          <a:p>
            <a:r>
              <a:rPr kumimoji="0" lang="en-US" sz="1200" dirty="0">
                <a:solidFill>
                  <a:srgbClr val="000000"/>
                </a:solidFill>
                <a:latin typeface="Times New Roman" pitchFamily="18" charset="0"/>
                <a:cs typeface="Times New Roman" pitchFamily="18" charset="0"/>
              </a:rPr>
              <a:t>+ </a:t>
            </a:r>
            <a:r>
              <a:rPr kumimoji="0" lang="en-US" sz="1200" dirty="0" smtClean="0">
                <a:solidFill>
                  <a:srgbClr val="000000"/>
                </a:solidFill>
                <a:latin typeface="Times New Roman" pitchFamily="18" charset="0"/>
                <a:cs typeface="Times New Roman" pitchFamily="18" charset="0"/>
              </a:rPr>
              <a:t>6</a:t>
            </a:r>
            <a:endParaRPr kumimoji="0" lang="en-US" sz="1200" dirty="0">
              <a:solidFill>
                <a:schemeClr val="tx1"/>
              </a:solidFill>
              <a:latin typeface="Times New Roman" pitchFamily="18" charset="0"/>
              <a:cs typeface="Times New Roman" pitchFamily="18" charset="0"/>
            </a:endParaRPr>
          </a:p>
        </p:txBody>
      </p:sp>
      <p:sp>
        <p:nvSpPr>
          <p:cNvPr id="12" name="Freeform 11"/>
          <p:cNvSpPr/>
          <p:nvPr/>
        </p:nvSpPr>
        <p:spPr>
          <a:xfrm>
            <a:off x="4615434" y="3799523"/>
            <a:ext cx="4257675" cy="1319212"/>
          </a:xfrm>
          <a:custGeom>
            <a:avLst/>
            <a:gdLst>
              <a:gd name="connsiteX0" fmla="*/ 0 w 4257675"/>
              <a:gd name="connsiteY0" fmla="*/ 1138237 h 1319212"/>
              <a:gd name="connsiteX1" fmla="*/ 152400 w 4257675"/>
              <a:gd name="connsiteY1" fmla="*/ 1257300 h 1319212"/>
              <a:gd name="connsiteX2" fmla="*/ 257175 w 4257675"/>
              <a:gd name="connsiteY2" fmla="*/ 1319212 h 1319212"/>
              <a:gd name="connsiteX3" fmla="*/ 504825 w 4257675"/>
              <a:gd name="connsiteY3" fmla="*/ 1243012 h 1319212"/>
              <a:gd name="connsiteX4" fmla="*/ 666750 w 4257675"/>
              <a:gd name="connsiteY4" fmla="*/ 1047750 h 1319212"/>
              <a:gd name="connsiteX5" fmla="*/ 800100 w 4257675"/>
              <a:gd name="connsiteY5" fmla="*/ 771525 h 1319212"/>
              <a:gd name="connsiteX6" fmla="*/ 1052513 w 4257675"/>
              <a:gd name="connsiteY6" fmla="*/ 600075 h 1319212"/>
              <a:gd name="connsiteX7" fmla="*/ 1190625 w 4257675"/>
              <a:gd name="connsiteY7" fmla="*/ 571500 h 1319212"/>
              <a:gd name="connsiteX8" fmla="*/ 1323975 w 4257675"/>
              <a:gd name="connsiteY8" fmla="*/ 790575 h 1319212"/>
              <a:gd name="connsiteX9" fmla="*/ 1447800 w 4257675"/>
              <a:gd name="connsiteY9" fmla="*/ 900112 h 1319212"/>
              <a:gd name="connsiteX10" fmla="*/ 1585913 w 4257675"/>
              <a:gd name="connsiteY10" fmla="*/ 966787 h 1319212"/>
              <a:gd name="connsiteX11" fmla="*/ 1728788 w 4257675"/>
              <a:gd name="connsiteY11" fmla="*/ 1271587 h 1319212"/>
              <a:gd name="connsiteX12" fmla="*/ 1862138 w 4257675"/>
              <a:gd name="connsiteY12" fmla="*/ 1109662 h 1319212"/>
              <a:gd name="connsiteX13" fmla="*/ 2133600 w 4257675"/>
              <a:gd name="connsiteY13" fmla="*/ 914400 h 1319212"/>
              <a:gd name="connsiteX14" fmla="*/ 2266950 w 4257675"/>
              <a:gd name="connsiteY14" fmla="*/ 976312 h 1319212"/>
              <a:gd name="connsiteX15" fmla="*/ 2528888 w 4257675"/>
              <a:gd name="connsiteY15" fmla="*/ 928687 h 1319212"/>
              <a:gd name="connsiteX16" fmla="*/ 2795588 w 4257675"/>
              <a:gd name="connsiteY16" fmla="*/ 600075 h 1319212"/>
              <a:gd name="connsiteX17" fmla="*/ 2924175 w 4257675"/>
              <a:gd name="connsiteY17" fmla="*/ 395287 h 1319212"/>
              <a:gd name="connsiteX18" fmla="*/ 3052763 w 4257675"/>
              <a:gd name="connsiteY18" fmla="*/ 485775 h 1319212"/>
              <a:gd name="connsiteX19" fmla="*/ 3190875 w 4257675"/>
              <a:gd name="connsiteY19" fmla="*/ 366712 h 1319212"/>
              <a:gd name="connsiteX20" fmla="*/ 3319463 w 4257675"/>
              <a:gd name="connsiteY20" fmla="*/ 295275 h 1319212"/>
              <a:gd name="connsiteX21" fmla="*/ 3481388 w 4257675"/>
              <a:gd name="connsiteY21" fmla="*/ 128587 h 1319212"/>
              <a:gd name="connsiteX22" fmla="*/ 3576638 w 4257675"/>
              <a:gd name="connsiteY22" fmla="*/ 57150 h 1319212"/>
              <a:gd name="connsiteX23" fmla="*/ 3714750 w 4257675"/>
              <a:gd name="connsiteY23" fmla="*/ 0 h 1319212"/>
              <a:gd name="connsiteX24" fmla="*/ 3838575 w 4257675"/>
              <a:gd name="connsiteY24" fmla="*/ 200025 h 1319212"/>
              <a:gd name="connsiteX25" fmla="*/ 3981450 w 4257675"/>
              <a:gd name="connsiteY25" fmla="*/ 290512 h 1319212"/>
              <a:gd name="connsiteX26" fmla="*/ 4114800 w 4257675"/>
              <a:gd name="connsiteY26" fmla="*/ 709612 h 1319212"/>
              <a:gd name="connsiteX27" fmla="*/ 4257675 w 4257675"/>
              <a:gd name="connsiteY27" fmla="*/ 571500 h 1319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257675" h="1319212">
                <a:moveTo>
                  <a:pt x="0" y="1138237"/>
                </a:moveTo>
                <a:lnTo>
                  <a:pt x="152400" y="1257300"/>
                </a:lnTo>
                <a:lnTo>
                  <a:pt x="257175" y="1319212"/>
                </a:lnTo>
                <a:lnTo>
                  <a:pt x="504825" y="1243012"/>
                </a:lnTo>
                <a:lnTo>
                  <a:pt x="666750" y="1047750"/>
                </a:lnTo>
                <a:lnTo>
                  <a:pt x="800100" y="771525"/>
                </a:lnTo>
                <a:lnTo>
                  <a:pt x="1052513" y="600075"/>
                </a:lnTo>
                <a:lnTo>
                  <a:pt x="1190625" y="571500"/>
                </a:lnTo>
                <a:lnTo>
                  <a:pt x="1323975" y="790575"/>
                </a:lnTo>
                <a:lnTo>
                  <a:pt x="1447800" y="900112"/>
                </a:lnTo>
                <a:lnTo>
                  <a:pt x="1585913" y="966787"/>
                </a:lnTo>
                <a:lnTo>
                  <a:pt x="1728788" y="1271587"/>
                </a:lnTo>
                <a:lnTo>
                  <a:pt x="1862138" y="1109662"/>
                </a:lnTo>
                <a:lnTo>
                  <a:pt x="2133600" y="914400"/>
                </a:lnTo>
                <a:lnTo>
                  <a:pt x="2266950" y="976312"/>
                </a:lnTo>
                <a:lnTo>
                  <a:pt x="2528888" y="928687"/>
                </a:lnTo>
                <a:lnTo>
                  <a:pt x="2795588" y="600075"/>
                </a:lnTo>
                <a:lnTo>
                  <a:pt x="2924175" y="395287"/>
                </a:lnTo>
                <a:lnTo>
                  <a:pt x="3052763" y="485775"/>
                </a:lnTo>
                <a:lnTo>
                  <a:pt x="3190875" y="366712"/>
                </a:lnTo>
                <a:lnTo>
                  <a:pt x="3319463" y="295275"/>
                </a:lnTo>
                <a:lnTo>
                  <a:pt x="3481388" y="128587"/>
                </a:lnTo>
                <a:lnTo>
                  <a:pt x="3576638" y="57150"/>
                </a:lnTo>
                <a:lnTo>
                  <a:pt x="3714750" y="0"/>
                </a:lnTo>
                <a:lnTo>
                  <a:pt x="3838575" y="200025"/>
                </a:lnTo>
                <a:lnTo>
                  <a:pt x="3981450" y="290512"/>
                </a:lnTo>
                <a:lnTo>
                  <a:pt x="4114800" y="709612"/>
                </a:lnTo>
                <a:lnTo>
                  <a:pt x="4257675" y="571500"/>
                </a:lnTo>
              </a:path>
            </a:pathLst>
          </a:custGeom>
          <a:noFill/>
          <a:ln w="38100">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8" name="Line 652"/>
          <p:cNvSpPr>
            <a:spLocks noChangeShapeType="1"/>
          </p:cNvSpPr>
          <p:nvPr/>
        </p:nvSpPr>
        <p:spPr bwMode="auto">
          <a:xfrm>
            <a:off x="4619816" y="5255324"/>
            <a:ext cx="38617" cy="0"/>
          </a:xfrm>
          <a:prstGeom prst="line">
            <a:avLst/>
          </a:prstGeom>
          <a:noFill/>
          <a:ln w="19050">
            <a:solidFill>
              <a:schemeClr val="tx1"/>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4125063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animEffect transition="in" filter="fade">
                                      <p:cBhvr>
                                        <p:cTn id="7" dur="500"/>
                                        <p:tgtEl>
                                          <p:spTgt spid="19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822961"/>
            <a:ext cx="8932985" cy="509320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28079"/>
            <a:ext cx="8904855" cy="667450"/>
          </a:xfrm>
        </p:spPr>
        <p:txBody>
          <a:bodyPr/>
          <a:lstStyle/>
          <a:p>
            <a:r>
              <a:rPr lang="en-US" dirty="0"/>
              <a:t>Are Trade Deficits Good or Bad?</a:t>
            </a:r>
          </a:p>
        </p:txBody>
      </p:sp>
      <p:sp>
        <p:nvSpPr>
          <p:cNvPr id="3" name="Content Placeholder 2"/>
          <p:cNvSpPr>
            <a:spLocks noGrp="1"/>
          </p:cNvSpPr>
          <p:nvPr>
            <p:ph idx="1"/>
          </p:nvPr>
        </p:nvSpPr>
        <p:spPr>
          <a:xfrm>
            <a:off x="140675" y="868682"/>
            <a:ext cx="8719861" cy="4498846"/>
          </a:xfrm>
        </p:spPr>
        <p:txBody>
          <a:bodyPr/>
          <a:lstStyle/>
          <a:p>
            <a:pPr marL="231775" indent="-231775"/>
            <a:r>
              <a:rPr lang="en-US" sz="2600" dirty="0">
                <a:solidFill>
                  <a:srgbClr val="32302A"/>
                </a:solidFill>
              </a:rPr>
              <a:t>With flexible exchange rates, an inflow </a:t>
            </a:r>
            <a:r>
              <a:rPr lang="en-US" sz="2600" dirty="0" smtClean="0">
                <a:solidFill>
                  <a:srgbClr val="32302A"/>
                </a:solidFill>
              </a:rPr>
              <a:t>of </a:t>
            </a:r>
            <a:r>
              <a:rPr lang="en-US" sz="2600" dirty="0">
                <a:solidFill>
                  <a:srgbClr val="32302A"/>
                </a:solidFill>
              </a:rPr>
              <a:t>capital implies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a </a:t>
            </a:r>
            <a:r>
              <a:rPr lang="en-US" sz="2600" b="1" i="1" dirty="0">
                <a:solidFill>
                  <a:srgbClr val="32302A"/>
                </a:solidFill>
              </a:rPr>
              <a:t>trade </a:t>
            </a:r>
            <a:r>
              <a:rPr lang="en-US" sz="2600" dirty="0">
                <a:solidFill>
                  <a:srgbClr val="32302A"/>
                </a:solidFill>
              </a:rPr>
              <a:t>(current account) </a:t>
            </a:r>
            <a:r>
              <a:rPr lang="en-US" sz="2600" b="1" i="1" dirty="0">
                <a:solidFill>
                  <a:srgbClr val="32302A"/>
                </a:solidFill>
              </a:rPr>
              <a:t>deficit</a:t>
            </a:r>
            <a:r>
              <a:rPr lang="en-US" sz="2600" dirty="0">
                <a:solidFill>
                  <a:srgbClr val="32302A"/>
                </a:solidFill>
              </a:rPr>
              <a:t>.</a:t>
            </a:r>
          </a:p>
          <a:p>
            <a:pPr marL="231775" indent="-231775"/>
            <a:r>
              <a:rPr lang="en-US" sz="2600" dirty="0">
                <a:solidFill>
                  <a:srgbClr val="32302A"/>
                </a:solidFill>
              </a:rPr>
              <a:t>If a nation’s investment environment is attractive, it is likely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to </a:t>
            </a:r>
            <a:r>
              <a:rPr lang="en-US" sz="2600" dirty="0">
                <a:solidFill>
                  <a:srgbClr val="32302A"/>
                </a:solidFill>
              </a:rPr>
              <a:t>result in a net inflow of capital and trade deficit.</a:t>
            </a:r>
          </a:p>
          <a:p>
            <a:pPr marL="631825" lvl="1" indent="-231775"/>
            <a:r>
              <a:rPr lang="en-US" b="1" i="1" dirty="0">
                <a:solidFill>
                  <a:srgbClr val="0070C0"/>
                </a:solidFill>
              </a:rPr>
              <a:t>When </a:t>
            </a:r>
            <a:r>
              <a:rPr lang="en-US" dirty="0">
                <a:solidFill>
                  <a:srgbClr val="32302A"/>
                </a:solidFill>
              </a:rPr>
              <a:t>this inflow of capital channeled into productive investments, </a:t>
            </a:r>
            <a:r>
              <a:rPr lang="en-US" i="1" u="sng" dirty="0">
                <a:solidFill>
                  <a:srgbClr val="0070C0"/>
                </a:solidFill>
              </a:rPr>
              <a:t>this is a positive development</a:t>
            </a:r>
            <a:r>
              <a:rPr lang="en-US" dirty="0">
                <a:solidFill>
                  <a:srgbClr val="32302A"/>
                </a:solidFill>
              </a:rPr>
              <a:t>.</a:t>
            </a:r>
          </a:p>
          <a:p>
            <a:pPr marL="231775" indent="-231775"/>
            <a:r>
              <a:rPr lang="en-US" sz="2600" dirty="0">
                <a:solidFill>
                  <a:srgbClr val="32302A"/>
                </a:solidFill>
              </a:rPr>
              <a:t>However, </a:t>
            </a:r>
            <a:r>
              <a:rPr lang="en-US" sz="2600" b="1" i="1" dirty="0">
                <a:solidFill>
                  <a:srgbClr val="FF0000"/>
                </a:solidFill>
              </a:rPr>
              <a:t>if </a:t>
            </a:r>
            <a:r>
              <a:rPr lang="en-US" sz="2600" dirty="0">
                <a:solidFill>
                  <a:srgbClr val="32302A"/>
                </a:solidFill>
              </a:rPr>
              <a:t>the inflow of capital is used to finance current consumption or for the finance of unproductive projects, </a:t>
            </a:r>
            <a:r>
              <a:rPr lang="en-US" sz="2600" dirty="0" smtClean="0">
                <a:solidFill>
                  <a:srgbClr val="32302A"/>
                </a:solidFill>
              </a:rPr>
              <a:t/>
            </a:r>
            <a:br>
              <a:rPr lang="en-US" sz="2600" dirty="0" smtClean="0">
                <a:solidFill>
                  <a:srgbClr val="32302A"/>
                </a:solidFill>
              </a:rPr>
            </a:br>
            <a:r>
              <a:rPr lang="en-US" sz="2600" i="1" u="sng" dirty="0" smtClean="0">
                <a:solidFill>
                  <a:srgbClr val="FF0000"/>
                </a:solidFill>
              </a:rPr>
              <a:t>it </a:t>
            </a:r>
            <a:r>
              <a:rPr lang="en-US" sz="2600" i="1" u="sng" dirty="0">
                <a:solidFill>
                  <a:srgbClr val="FF0000"/>
                </a:solidFill>
              </a:rPr>
              <a:t>will exert an adverse impact on future income</a:t>
            </a:r>
            <a:r>
              <a:rPr lang="en-US" sz="2600" dirty="0">
                <a:solidFill>
                  <a:srgbClr val="32302A"/>
                </a:solidFill>
              </a:rPr>
              <a:t>. </a:t>
            </a:r>
          </a:p>
          <a:p>
            <a:pPr marL="631825" lvl="1" indent="-231775"/>
            <a:r>
              <a:rPr lang="en-US" dirty="0">
                <a:solidFill>
                  <a:srgbClr val="32302A"/>
                </a:solidFill>
              </a:rPr>
              <a:t>In recent years a substantial share of the U.S. trade deficits have arisen from this source.</a:t>
            </a:r>
          </a:p>
        </p:txBody>
      </p:sp>
    </p:spTree>
    <p:extLst>
      <p:ext uri="{BB962C8B-B14F-4D97-AF65-F5344CB8AC3E}">
        <p14:creationId xmlns:p14="http://schemas.microsoft.com/office/powerpoint/2010/main" val="3731117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55448"/>
            <a:ext cx="8904855" cy="1271016"/>
          </a:xfrm>
        </p:spPr>
        <p:txBody>
          <a:bodyPr/>
          <a:lstStyle/>
          <a:p>
            <a:r>
              <a:rPr lang="en-US" dirty="0"/>
              <a:t>Should Trade Between </a:t>
            </a:r>
            <a:br>
              <a:rPr lang="en-US" dirty="0"/>
            </a:br>
            <a:r>
              <a:rPr lang="en-US" dirty="0"/>
              <a:t>Countries Balance?</a:t>
            </a:r>
          </a:p>
        </p:txBody>
      </p:sp>
      <p:sp>
        <p:nvSpPr>
          <p:cNvPr id="3" name="Content Placeholder 2"/>
          <p:cNvSpPr>
            <a:spLocks noGrp="1"/>
          </p:cNvSpPr>
          <p:nvPr>
            <p:ph idx="1"/>
          </p:nvPr>
        </p:nvSpPr>
        <p:spPr>
          <a:xfrm>
            <a:off x="140675" y="1536194"/>
            <a:ext cx="8883750" cy="4498846"/>
          </a:xfrm>
        </p:spPr>
        <p:txBody>
          <a:bodyPr/>
          <a:lstStyle/>
          <a:p>
            <a:pPr marL="231775" indent="-231775"/>
            <a:r>
              <a:rPr lang="en-US" sz="2600" dirty="0">
                <a:solidFill>
                  <a:srgbClr val="32302A"/>
                </a:solidFill>
              </a:rPr>
              <a:t>Political leaders often imply that U.S. exports to a country, China or Japan for example, should be approximately equal </a:t>
            </a:r>
            <a:br>
              <a:rPr lang="en-US" sz="2600" dirty="0">
                <a:solidFill>
                  <a:srgbClr val="32302A"/>
                </a:solidFill>
              </a:rPr>
            </a:br>
            <a:r>
              <a:rPr lang="en-US" sz="2600" dirty="0">
                <a:solidFill>
                  <a:srgbClr val="32302A"/>
                </a:solidFill>
              </a:rPr>
              <a:t>to our imports from that country.</a:t>
            </a:r>
          </a:p>
          <a:p>
            <a:pPr marL="631825" lvl="1" indent="-231775"/>
            <a:r>
              <a:rPr lang="en-US" b="1" i="1" dirty="0">
                <a:solidFill>
                  <a:srgbClr val="32302A"/>
                </a:solidFill>
              </a:rPr>
              <a:t>This is a fallacious view.</a:t>
            </a:r>
          </a:p>
          <a:p>
            <a:pPr marL="231775" indent="-231775"/>
            <a:r>
              <a:rPr lang="en-US" sz="2600" dirty="0">
                <a:solidFill>
                  <a:srgbClr val="32302A"/>
                </a:solidFill>
              </a:rPr>
              <a:t>Under a flexible exchange rate system, overall purchases from foreigners will balance with overall sales to foreigners, </a:t>
            </a:r>
            <a:br>
              <a:rPr lang="en-US" sz="2600" dirty="0">
                <a:solidFill>
                  <a:srgbClr val="32302A"/>
                </a:solidFill>
              </a:rPr>
            </a:br>
            <a:r>
              <a:rPr lang="en-US" sz="2600" dirty="0">
                <a:solidFill>
                  <a:srgbClr val="32302A"/>
                </a:solidFill>
              </a:rPr>
              <a:t>but there is no reason why bilateral trade between any two countries will balance.</a:t>
            </a:r>
          </a:p>
        </p:txBody>
      </p:sp>
    </p:spTree>
    <p:extLst>
      <p:ext uri="{BB962C8B-B14F-4D97-AF65-F5344CB8AC3E}">
        <p14:creationId xmlns:p14="http://schemas.microsoft.com/office/powerpoint/2010/main" val="1420510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19569" y="137222"/>
            <a:ext cx="8904855" cy="1307529"/>
          </a:xfrm>
          <a:prstGeom prst="rect">
            <a:avLst/>
          </a:prstGeom>
        </p:spPr>
        <p:txBody>
          <a:bodyPr/>
          <a:lstStyle>
            <a:lvl1pPr algn="l" defTabSz="457200" rtl="0" eaLnBrk="1" latinLnBrk="0" hangingPunct="1">
              <a:spcBef>
                <a:spcPct val="0"/>
              </a:spcBef>
              <a:buNone/>
              <a:defRPr sz="3800" kern="1200">
                <a:solidFill>
                  <a:schemeClr val="bg1"/>
                </a:solidFill>
                <a:latin typeface="Century Schoolbook" pitchFamily="18" charset="0"/>
                <a:ea typeface="+mj-ea"/>
                <a:cs typeface="Times New Roman" pitchFamily="18" charset="0"/>
              </a:defRPr>
            </a:lvl1pPr>
          </a:lstStyle>
          <a:p>
            <a:r>
              <a:rPr lang="en-US" dirty="0"/>
              <a:t>Should Trade Between </a:t>
            </a:r>
            <a:endParaRPr lang="en-US" dirty="0" smtClean="0"/>
          </a:p>
          <a:p>
            <a:r>
              <a:rPr lang="en-US" dirty="0" smtClean="0"/>
              <a:t>Countries Balance?</a:t>
            </a:r>
            <a:endParaRPr lang="en-US" dirty="0"/>
          </a:p>
        </p:txBody>
      </p:sp>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54482"/>
            <a:ext cx="8883750" cy="4498846"/>
          </a:xfrm>
        </p:spPr>
        <p:txBody>
          <a:bodyPr/>
          <a:lstStyle/>
          <a:p>
            <a:pPr marL="231775" indent="-231775"/>
            <a:r>
              <a:rPr lang="en-US" sz="2600" dirty="0">
                <a:solidFill>
                  <a:schemeClr val="tx1"/>
                </a:solidFill>
              </a:rPr>
              <a:t>Rather than balance, economics indicates that a country will tend to experience … </a:t>
            </a:r>
          </a:p>
          <a:p>
            <a:pPr marL="631825" lvl="1" indent="-231775"/>
            <a:r>
              <a:rPr lang="en-US" i="1" u="sng" dirty="0">
                <a:solidFill>
                  <a:schemeClr val="tx1"/>
                </a:solidFill>
              </a:rPr>
              <a:t>trade surpluses</a:t>
            </a:r>
            <a:r>
              <a:rPr lang="en-US" dirty="0">
                <a:solidFill>
                  <a:schemeClr val="tx1"/>
                </a:solidFill>
              </a:rPr>
              <a:t> with trading partners that buy a lot of goods that it supplies at a low cost, and,</a:t>
            </a:r>
          </a:p>
          <a:p>
            <a:pPr marL="631825" lvl="1" indent="-231775"/>
            <a:r>
              <a:rPr lang="en-US" i="1" u="sng" dirty="0">
                <a:solidFill>
                  <a:schemeClr val="tx1"/>
                </a:solidFill>
              </a:rPr>
              <a:t>trade deficits</a:t>
            </a:r>
            <a:r>
              <a:rPr lang="en-US" dirty="0">
                <a:solidFill>
                  <a:schemeClr val="tx1"/>
                </a:solidFill>
              </a:rPr>
              <a:t> with trading partners that are economical suppliers of goods that can be produced domestically only </a:t>
            </a:r>
            <a:r>
              <a:rPr lang="en-US" dirty="0" smtClean="0">
                <a:solidFill>
                  <a:schemeClr val="tx1"/>
                </a:solidFill>
              </a:rPr>
              <a:t/>
            </a:r>
            <a:br>
              <a:rPr lang="en-US" dirty="0" smtClean="0">
                <a:solidFill>
                  <a:schemeClr val="tx1"/>
                </a:solidFill>
              </a:rPr>
            </a:br>
            <a:r>
              <a:rPr lang="en-US" dirty="0" smtClean="0">
                <a:solidFill>
                  <a:schemeClr val="tx1"/>
                </a:solidFill>
              </a:rPr>
              <a:t>at </a:t>
            </a:r>
            <a:r>
              <a:rPr lang="en-US" dirty="0">
                <a:solidFill>
                  <a:schemeClr val="tx1"/>
                </a:solidFill>
              </a:rPr>
              <a:t>a high cost.</a:t>
            </a:r>
          </a:p>
        </p:txBody>
      </p:sp>
    </p:spTree>
    <p:extLst>
      <p:ext uri="{BB962C8B-B14F-4D97-AF65-F5344CB8AC3E}">
        <p14:creationId xmlns:p14="http://schemas.microsoft.com/office/powerpoint/2010/main" val="2838237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1313" indent="-341313">
              <a:buAutoNum type="arabicPeriod"/>
            </a:pPr>
            <a:r>
              <a:rPr lang="en-US" sz="2600" dirty="0" smtClean="0">
                <a:solidFill>
                  <a:srgbClr val="32302A"/>
                </a:solidFill>
              </a:rPr>
              <a:t>Since </a:t>
            </a:r>
            <a:r>
              <a:rPr lang="en-US" sz="2600" dirty="0">
                <a:solidFill>
                  <a:srgbClr val="32302A"/>
                </a:solidFill>
              </a:rPr>
              <a:t>the early 1980s, the United States has persistently run </a:t>
            </a:r>
          </a:p>
          <a:p>
            <a:pPr marL="685800" indent="-338138">
              <a:buNone/>
            </a:pPr>
            <a:r>
              <a:rPr lang="en-US" sz="2600" dirty="0">
                <a:solidFill>
                  <a:srgbClr val="32302A"/>
                </a:solidFill>
              </a:rPr>
              <a:t>a.	a current account deficit and a capital account surplus.</a:t>
            </a:r>
          </a:p>
          <a:p>
            <a:pPr marL="685800" indent="-338138">
              <a:buAutoNum type="alphaLcPeriod" startAt="2"/>
            </a:pPr>
            <a:r>
              <a:rPr lang="en-US" sz="2600" dirty="0" smtClean="0">
                <a:solidFill>
                  <a:srgbClr val="32302A"/>
                </a:solidFill>
              </a:rPr>
              <a:t>both </a:t>
            </a:r>
            <a:r>
              <a:rPr lang="en-US" sz="2600" dirty="0">
                <a:solidFill>
                  <a:srgbClr val="32302A"/>
                </a:solidFill>
              </a:rPr>
              <a:t>a current account deficit and a capital account deficit</a:t>
            </a:r>
            <a:r>
              <a:rPr lang="en-US" sz="2600" dirty="0" smtClean="0">
                <a:solidFill>
                  <a:srgbClr val="32302A"/>
                </a:solidFill>
              </a:rPr>
              <a:t>.</a:t>
            </a:r>
            <a:br>
              <a:rPr lang="en-US" sz="2600" dirty="0" smtClean="0">
                <a:solidFill>
                  <a:srgbClr val="32302A"/>
                </a:solidFill>
              </a:rPr>
            </a:br>
            <a:endParaRPr lang="en-US" sz="1000" dirty="0" smtClean="0">
              <a:solidFill>
                <a:srgbClr val="32302A"/>
              </a:solidFill>
            </a:endParaRPr>
          </a:p>
          <a:p>
            <a:pPr marL="457200" indent="-457200">
              <a:buNone/>
            </a:pPr>
            <a:r>
              <a:rPr lang="en-US" sz="2600" dirty="0">
                <a:solidFill>
                  <a:srgbClr val="32302A"/>
                </a:solidFill>
              </a:rPr>
              <a:t>2</a:t>
            </a:r>
            <a:r>
              <a:rPr lang="en-US" sz="2600" dirty="0" smtClean="0">
                <a:solidFill>
                  <a:srgbClr val="32302A"/>
                </a:solidFill>
              </a:rPr>
              <a:t>. “</a:t>
            </a:r>
            <a:r>
              <a:rPr lang="en-US" sz="2600" i="1" dirty="0">
                <a:solidFill>
                  <a:srgbClr val="32302A"/>
                </a:solidFill>
              </a:rPr>
              <a:t>Under a pure flexible exchange rate system, a </a:t>
            </a:r>
            <a:r>
              <a:rPr lang="en-US" sz="2600" i="1" dirty="0" smtClean="0">
                <a:solidFill>
                  <a:srgbClr val="32302A"/>
                </a:solidFill>
              </a:rPr>
              <a:t>nation </a:t>
            </a:r>
            <a:r>
              <a:rPr lang="en-US" sz="2600" i="1" dirty="0">
                <a:solidFill>
                  <a:srgbClr val="32302A"/>
                </a:solidFill>
              </a:rPr>
              <a:t>that </a:t>
            </a:r>
            <a:r>
              <a:rPr lang="en-US" sz="2600" i="1" dirty="0" smtClean="0">
                <a:solidFill>
                  <a:srgbClr val="32302A"/>
                </a:solidFill>
              </a:rPr>
              <a:t/>
            </a:r>
            <a:br>
              <a:rPr lang="en-US" sz="2600" i="1" dirty="0" smtClean="0">
                <a:solidFill>
                  <a:srgbClr val="32302A"/>
                </a:solidFill>
              </a:rPr>
            </a:br>
            <a:r>
              <a:rPr lang="en-US" sz="2600" i="1" dirty="0" smtClean="0">
                <a:solidFill>
                  <a:srgbClr val="32302A"/>
                </a:solidFill>
              </a:rPr>
              <a:t>has </a:t>
            </a:r>
            <a:r>
              <a:rPr lang="en-US" sz="2600" i="1" dirty="0">
                <a:solidFill>
                  <a:srgbClr val="32302A"/>
                </a:solidFill>
              </a:rPr>
              <a:t>a current account deficit </a:t>
            </a:r>
            <a:r>
              <a:rPr lang="en-US" sz="2600" i="1" dirty="0" smtClean="0">
                <a:solidFill>
                  <a:srgbClr val="32302A"/>
                </a:solidFill>
              </a:rPr>
              <a:t>will also </a:t>
            </a:r>
            <a:r>
              <a:rPr lang="en-US" sz="2600" i="1" dirty="0">
                <a:solidFill>
                  <a:srgbClr val="32302A"/>
                </a:solidFill>
              </a:rPr>
              <a:t>have a capital </a:t>
            </a:r>
            <a:r>
              <a:rPr lang="en-US" sz="2600" i="1" dirty="0" smtClean="0">
                <a:solidFill>
                  <a:srgbClr val="32302A"/>
                </a:solidFill>
              </a:rPr>
              <a:t/>
            </a:r>
            <a:br>
              <a:rPr lang="en-US" sz="2600" i="1" dirty="0" smtClean="0">
                <a:solidFill>
                  <a:srgbClr val="32302A"/>
                </a:solidFill>
              </a:rPr>
            </a:br>
            <a:r>
              <a:rPr lang="en-US" sz="2600" i="1" dirty="0" smtClean="0">
                <a:solidFill>
                  <a:srgbClr val="32302A"/>
                </a:solidFill>
              </a:rPr>
              <a:t>account </a:t>
            </a:r>
            <a:r>
              <a:rPr lang="en-US" sz="2600" i="1" dirty="0">
                <a:solidFill>
                  <a:srgbClr val="32302A"/>
                </a:solidFill>
              </a:rPr>
              <a:t>surplus.</a:t>
            </a:r>
            <a:r>
              <a:rPr lang="en-US" sz="2600" dirty="0">
                <a:solidFill>
                  <a:srgbClr val="32302A"/>
                </a:solidFill>
              </a:rPr>
              <a:t>” </a:t>
            </a:r>
            <a:br>
              <a:rPr lang="en-US" sz="2600" dirty="0">
                <a:solidFill>
                  <a:srgbClr val="32302A"/>
                </a:solidFill>
              </a:rPr>
            </a:br>
            <a:r>
              <a:rPr lang="en-US" sz="2600" dirty="0">
                <a:solidFill>
                  <a:srgbClr val="32302A"/>
                </a:solidFill>
              </a:rPr>
              <a:t>  -- Is this statement true?  Explain</a:t>
            </a:r>
            <a:r>
              <a:rPr lang="en-US" sz="2600" dirty="0" smtClean="0">
                <a:solidFill>
                  <a:srgbClr val="32302A"/>
                </a:solidFill>
              </a:rPr>
              <a:t>.</a:t>
            </a:r>
            <a:endParaRPr lang="en-US" sz="2600" dirty="0">
              <a:solidFill>
                <a:srgbClr val="32302A"/>
              </a:solidFill>
            </a:endParaRPr>
          </a:p>
        </p:txBody>
      </p:sp>
    </p:spTree>
    <p:extLst>
      <p:ext uri="{BB962C8B-B14F-4D97-AF65-F5344CB8AC3E}">
        <p14:creationId xmlns:p14="http://schemas.microsoft.com/office/powerpoint/2010/main" val="31558487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514350" indent="-514350">
              <a:buAutoNum type="arabicPeriod" startAt="3"/>
            </a:pPr>
            <a:r>
              <a:rPr lang="en-US" sz="2600" dirty="0" smtClean="0">
                <a:solidFill>
                  <a:schemeClr val="tx1"/>
                </a:solidFill>
              </a:rPr>
              <a:t>“</a:t>
            </a:r>
            <a:r>
              <a:rPr lang="en-US" sz="2600" i="1" dirty="0">
                <a:solidFill>
                  <a:schemeClr val="tx1"/>
                </a:solidFill>
              </a:rPr>
              <a:t>Countries that offer attractive </a:t>
            </a:r>
            <a:r>
              <a:rPr lang="en-US" sz="2600" i="1" dirty="0" smtClean="0">
                <a:solidFill>
                  <a:schemeClr val="tx1"/>
                </a:solidFill>
              </a:rPr>
              <a:t>investment opportunities </a:t>
            </a:r>
            <a:br>
              <a:rPr lang="en-US" sz="2600" i="1" dirty="0" smtClean="0">
                <a:solidFill>
                  <a:schemeClr val="tx1"/>
                </a:solidFill>
              </a:rPr>
            </a:br>
            <a:r>
              <a:rPr lang="en-US" sz="2600" i="1" dirty="0" smtClean="0">
                <a:solidFill>
                  <a:schemeClr val="tx1"/>
                </a:solidFill>
              </a:rPr>
              <a:t>  relative </a:t>
            </a:r>
            <a:r>
              <a:rPr lang="en-US" sz="2600" i="1" dirty="0">
                <a:solidFill>
                  <a:schemeClr val="tx1"/>
                </a:solidFill>
              </a:rPr>
              <a:t>to those </a:t>
            </a:r>
            <a:r>
              <a:rPr lang="en-US" sz="2600" i="1" dirty="0" smtClean="0">
                <a:solidFill>
                  <a:schemeClr val="tx1"/>
                </a:solidFill>
              </a:rPr>
              <a:t>available elsewhere </a:t>
            </a:r>
            <a:r>
              <a:rPr lang="en-US" sz="2600" i="1" dirty="0">
                <a:solidFill>
                  <a:schemeClr val="tx1"/>
                </a:solidFill>
              </a:rPr>
              <a:t>will often experience </a:t>
            </a:r>
            <a:r>
              <a:rPr lang="en-US" sz="2600" i="1" dirty="0" smtClean="0">
                <a:solidFill>
                  <a:schemeClr val="tx1"/>
                </a:solidFill>
              </a:rPr>
              <a:t/>
            </a:r>
            <a:br>
              <a:rPr lang="en-US" sz="2600" i="1" dirty="0" smtClean="0">
                <a:solidFill>
                  <a:schemeClr val="tx1"/>
                </a:solidFill>
              </a:rPr>
            </a:br>
            <a:r>
              <a:rPr lang="en-US" sz="2600" i="1" dirty="0" smtClean="0">
                <a:solidFill>
                  <a:schemeClr val="tx1"/>
                </a:solidFill>
              </a:rPr>
              <a:t>  an inflow of </a:t>
            </a:r>
            <a:r>
              <a:rPr lang="en-US" sz="2600" i="1" dirty="0">
                <a:solidFill>
                  <a:schemeClr val="tx1"/>
                </a:solidFill>
              </a:rPr>
              <a:t>capital and a trade deficit.</a:t>
            </a:r>
            <a:r>
              <a:rPr lang="en-US" sz="2600" dirty="0">
                <a:solidFill>
                  <a:schemeClr val="tx1"/>
                </a:solidFill>
              </a:rPr>
              <a:t>” </a:t>
            </a:r>
            <a:br>
              <a:rPr lang="en-US" sz="2600" dirty="0">
                <a:solidFill>
                  <a:schemeClr val="tx1"/>
                </a:solidFill>
              </a:rPr>
            </a:br>
            <a:r>
              <a:rPr lang="en-US" sz="2600" dirty="0">
                <a:solidFill>
                  <a:schemeClr val="tx1"/>
                </a:solidFill>
              </a:rPr>
              <a:t>  -- Is this statement true? </a:t>
            </a:r>
          </a:p>
          <a:p>
            <a:pPr marL="630238" indent="-346075">
              <a:buNone/>
            </a:pPr>
            <a:r>
              <a:rPr lang="en-US" sz="2600" dirty="0">
                <a:solidFill>
                  <a:schemeClr val="tx1"/>
                </a:solidFill>
              </a:rPr>
              <a:t>a.	</a:t>
            </a:r>
            <a:r>
              <a:rPr lang="en-US" sz="2600" i="1" dirty="0">
                <a:solidFill>
                  <a:schemeClr val="tx1"/>
                </a:solidFill>
              </a:rPr>
              <a:t>No</a:t>
            </a:r>
            <a:r>
              <a:rPr lang="en-US" sz="2600" dirty="0">
                <a:solidFill>
                  <a:schemeClr val="tx1"/>
                </a:solidFill>
              </a:rPr>
              <a:t>; if a country’s investment environment </a:t>
            </a:r>
            <a:r>
              <a:rPr lang="en-US" sz="2600" dirty="0" smtClean="0">
                <a:solidFill>
                  <a:schemeClr val="tx1"/>
                </a:solidFill>
              </a:rPr>
              <a:t>is </a:t>
            </a:r>
            <a:r>
              <a:rPr lang="en-US" sz="2600" dirty="0">
                <a:solidFill>
                  <a:schemeClr val="tx1"/>
                </a:solidFill>
              </a:rPr>
              <a:t>attractive, </a:t>
            </a:r>
            <a:r>
              <a:rPr lang="en-US" sz="2600" dirty="0" smtClean="0">
                <a:solidFill>
                  <a:schemeClr val="tx1"/>
                </a:solidFill>
              </a:rPr>
              <a:t/>
            </a:r>
            <a:br>
              <a:rPr lang="en-US" sz="2600" dirty="0" smtClean="0">
                <a:solidFill>
                  <a:schemeClr val="tx1"/>
                </a:solidFill>
              </a:rPr>
            </a:br>
            <a:r>
              <a:rPr lang="en-US" sz="2600" dirty="0" smtClean="0">
                <a:solidFill>
                  <a:schemeClr val="tx1"/>
                </a:solidFill>
              </a:rPr>
              <a:t>this </a:t>
            </a:r>
            <a:r>
              <a:rPr lang="en-US" sz="2600" dirty="0">
                <a:solidFill>
                  <a:schemeClr val="tx1"/>
                </a:solidFill>
              </a:rPr>
              <a:t>will generally lead to an outflow of capital.</a:t>
            </a:r>
          </a:p>
          <a:p>
            <a:pPr marL="630238" indent="-346075">
              <a:buNone/>
            </a:pPr>
            <a:r>
              <a:rPr lang="en-US" sz="2600" dirty="0">
                <a:solidFill>
                  <a:schemeClr val="tx1"/>
                </a:solidFill>
              </a:rPr>
              <a:t>b.	</a:t>
            </a:r>
            <a:r>
              <a:rPr lang="en-US" sz="2600" i="1" dirty="0">
                <a:solidFill>
                  <a:schemeClr val="tx1"/>
                </a:solidFill>
              </a:rPr>
              <a:t>No</a:t>
            </a:r>
            <a:r>
              <a:rPr lang="en-US" sz="2600" dirty="0">
                <a:solidFill>
                  <a:schemeClr val="tx1"/>
                </a:solidFill>
              </a:rPr>
              <a:t>; if the investment environment of a </a:t>
            </a:r>
            <a:r>
              <a:rPr lang="en-US" sz="2600" dirty="0" smtClean="0">
                <a:solidFill>
                  <a:schemeClr val="tx1"/>
                </a:solidFill>
              </a:rPr>
              <a:t>country </a:t>
            </a:r>
            <a:r>
              <a:rPr lang="en-US" sz="2600" dirty="0">
                <a:solidFill>
                  <a:schemeClr val="tx1"/>
                </a:solidFill>
              </a:rPr>
              <a:t>is attractive, it will generally run </a:t>
            </a:r>
            <a:r>
              <a:rPr lang="en-US" sz="2600" dirty="0" smtClean="0">
                <a:solidFill>
                  <a:schemeClr val="tx1"/>
                </a:solidFill>
              </a:rPr>
              <a:t>a </a:t>
            </a:r>
            <a:r>
              <a:rPr lang="en-US" sz="2600" dirty="0">
                <a:solidFill>
                  <a:schemeClr val="tx1"/>
                </a:solidFill>
              </a:rPr>
              <a:t>trade surplus.</a:t>
            </a:r>
          </a:p>
          <a:p>
            <a:pPr marL="630238" indent="-346075">
              <a:buNone/>
            </a:pPr>
            <a:r>
              <a:rPr lang="en-US" sz="2600" dirty="0">
                <a:solidFill>
                  <a:schemeClr val="tx1"/>
                </a:solidFill>
              </a:rPr>
              <a:t>c.	</a:t>
            </a:r>
            <a:r>
              <a:rPr lang="en-US" sz="2600" i="1" dirty="0">
                <a:solidFill>
                  <a:schemeClr val="tx1"/>
                </a:solidFill>
              </a:rPr>
              <a:t>Yes</a:t>
            </a:r>
            <a:r>
              <a:rPr lang="en-US" sz="2600" dirty="0">
                <a:solidFill>
                  <a:schemeClr val="tx1"/>
                </a:solidFill>
              </a:rPr>
              <a:t>; the statement is true.</a:t>
            </a:r>
          </a:p>
        </p:txBody>
      </p:sp>
    </p:spTree>
    <p:extLst>
      <p:ext uri="{BB962C8B-B14F-4D97-AF65-F5344CB8AC3E}">
        <p14:creationId xmlns:p14="http://schemas.microsoft.com/office/powerpoint/2010/main" val="21122917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719861" cy="4403479"/>
          </a:xfrm>
        </p:spPr>
        <p:txBody>
          <a:bodyPr/>
          <a:lstStyle/>
          <a:p>
            <a:pPr marL="457200" indent="-457200">
              <a:spcBef>
                <a:spcPts val="0"/>
              </a:spcBef>
              <a:buAutoNum type="arabicPeriod" startAt="4"/>
            </a:pPr>
            <a:r>
              <a:rPr lang="en-US" sz="2600" dirty="0" smtClean="0">
                <a:solidFill>
                  <a:srgbClr val="32302A"/>
                </a:solidFill>
              </a:rPr>
              <a:t>“</a:t>
            </a:r>
            <a:r>
              <a:rPr lang="en-US" sz="2600" i="1" dirty="0">
                <a:solidFill>
                  <a:srgbClr val="32302A"/>
                </a:solidFill>
              </a:rPr>
              <a:t>If other countries did not impose </a:t>
            </a:r>
            <a:r>
              <a:rPr lang="en-US" sz="2600" i="1" dirty="0" smtClean="0">
                <a:solidFill>
                  <a:srgbClr val="32302A"/>
                </a:solidFill>
              </a:rPr>
              <a:t>trade barriers </a:t>
            </a:r>
            <a:r>
              <a:rPr lang="en-US" sz="2600" i="1" dirty="0">
                <a:solidFill>
                  <a:srgbClr val="32302A"/>
                </a:solidFill>
              </a:rPr>
              <a:t>that limit </a:t>
            </a:r>
            <a:r>
              <a:rPr lang="en-US" sz="2600" i="1" dirty="0" smtClean="0">
                <a:solidFill>
                  <a:srgbClr val="32302A"/>
                </a:solidFill>
              </a:rPr>
              <a:t/>
            </a:r>
            <a:br>
              <a:rPr lang="en-US" sz="2600" i="1" dirty="0" smtClean="0">
                <a:solidFill>
                  <a:srgbClr val="32302A"/>
                </a:solidFill>
              </a:rPr>
            </a:br>
            <a:r>
              <a:rPr lang="en-US" sz="2600" i="1" dirty="0" smtClean="0">
                <a:solidFill>
                  <a:srgbClr val="32302A"/>
                </a:solidFill>
              </a:rPr>
              <a:t> our exports</a:t>
            </a:r>
            <a:r>
              <a:rPr lang="en-US" sz="2600" i="1" dirty="0">
                <a:solidFill>
                  <a:srgbClr val="32302A"/>
                </a:solidFill>
              </a:rPr>
              <a:t>, the </a:t>
            </a:r>
            <a:r>
              <a:rPr lang="en-US" sz="2600" i="1" dirty="0" smtClean="0">
                <a:solidFill>
                  <a:srgbClr val="32302A"/>
                </a:solidFill>
              </a:rPr>
              <a:t>flexible exchange </a:t>
            </a:r>
            <a:r>
              <a:rPr lang="en-US" sz="2600" i="1" dirty="0">
                <a:solidFill>
                  <a:srgbClr val="32302A"/>
                </a:solidFill>
              </a:rPr>
              <a:t>rate system of the United </a:t>
            </a:r>
            <a:r>
              <a:rPr lang="en-US" sz="2600" i="1" dirty="0" smtClean="0">
                <a:solidFill>
                  <a:srgbClr val="32302A"/>
                </a:solidFill>
              </a:rPr>
              <a:t/>
            </a:r>
            <a:br>
              <a:rPr lang="en-US" sz="2600" i="1" dirty="0" smtClean="0">
                <a:solidFill>
                  <a:srgbClr val="32302A"/>
                </a:solidFill>
              </a:rPr>
            </a:br>
            <a:r>
              <a:rPr lang="en-US" sz="2600" i="1" dirty="0" smtClean="0">
                <a:solidFill>
                  <a:srgbClr val="32302A"/>
                </a:solidFill>
              </a:rPr>
              <a:t> States would </a:t>
            </a:r>
            <a:r>
              <a:rPr lang="en-US" sz="2600" i="1" dirty="0">
                <a:solidFill>
                  <a:srgbClr val="32302A"/>
                </a:solidFill>
              </a:rPr>
              <a:t>bring U.S. exports to a </a:t>
            </a:r>
            <a:r>
              <a:rPr lang="en-US" sz="2600" i="1" dirty="0" smtClean="0">
                <a:solidFill>
                  <a:srgbClr val="32302A"/>
                </a:solidFill>
              </a:rPr>
              <a:t>specific country </a:t>
            </a:r>
            <a:br>
              <a:rPr lang="en-US" sz="2600" i="1" dirty="0" smtClean="0">
                <a:solidFill>
                  <a:srgbClr val="32302A"/>
                </a:solidFill>
              </a:rPr>
            </a:br>
            <a:r>
              <a:rPr lang="en-US" sz="2600" i="1" dirty="0" smtClean="0">
                <a:solidFill>
                  <a:srgbClr val="32302A"/>
                </a:solidFill>
              </a:rPr>
              <a:t> (</a:t>
            </a:r>
            <a:r>
              <a:rPr lang="en-US" sz="2600" i="1" dirty="0">
                <a:solidFill>
                  <a:srgbClr val="32302A"/>
                </a:solidFill>
              </a:rPr>
              <a:t>Japan, </a:t>
            </a:r>
            <a:r>
              <a:rPr lang="en-US" sz="2600" i="1" dirty="0" smtClean="0">
                <a:solidFill>
                  <a:srgbClr val="32302A"/>
                </a:solidFill>
              </a:rPr>
              <a:t>for example</a:t>
            </a:r>
            <a:r>
              <a:rPr lang="en-US" sz="2600" i="1" dirty="0">
                <a:solidFill>
                  <a:srgbClr val="32302A"/>
                </a:solidFill>
              </a:rPr>
              <a:t>) into </a:t>
            </a:r>
            <a:r>
              <a:rPr lang="en-US" sz="2600" i="1" dirty="0" smtClean="0">
                <a:solidFill>
                  <a:srgbClr val="32302A"/>
                </a:solidFill>
              </a:rPr>
              <a:t>balance with </a:t>
            </a:r>
            <a:r>
              <a:rPr lang="en-US" sz="2600" i="1" dirty="0">
                <a:solidFill>
                  <a:srgbClr val="32302A"/>
                </a:solidFill>
              </a:rPr>
              <a:t>U.S. imports from </a:t>
            </a:r>
            <a:r>
              <a:rPr lang="en-US" sz="2600" i="1" dirty="0" smtClean="0">
                <a:solidFill>
                  <a:srgbClr val="32302A"/>
                </a:solidFill>
              </a:rPr>
              <a:t/>
            </a:r>
            <a:br>
              <a:rPr lang="en-US" sz="2600" i="1" dirty="0" smtClean="0">
                <a:solidFill>
                  <a:srgbClr val="32302A"/>
                </a:solidFill>
              </a:rPr>
            </a:br>
            <a:r>
              <a:rPr lang="en-US" sz="2600" i="1" dirty="0" smtClean="0">
                <a:solidFill>
                  <a:srgbClr val="32302A"/>
                </a:solidFill>
              </a:rPr>
              <a:t> that </a:t>
            </a:r>
            <a:r>
              <a:rPr lang="en-US" sz="2600" i="1" dirty="0">
                <a:solidFill>
                  <a:srgbClr val="32302A"/>
                </a:solidFill>
              </a:rPr>
              <a:t>country.</a:t>
            </a:r>
            <a:r>
              <a:rPr lang="en-US" sz="2600" dirty="0">
                <a:solidFill>
                  <a:srgbClr val="32302A"/>
                </a:solidFill>
              </a:rPr>
              <a:t>” </a:t>
            </a:r>
            <a:r>
              <a:rPr lang="en-US" sz="2600" dirty="0" smtClean="0">
                <a:solidFill>
                  <a:srgbClr val="32302A"/>
                </a:solidFill>
              </a:rPr>
              <a:t> -- </a:t>
            </a:r>
            <a:r>
              <a:rPr lang="en-US" sz="2600" dirty="0">
                <a:solidFill>
                  <a:srgbClr val="32302A"/>
                </a:solidFill>
              </a:rPr>
              <a:t>Is this statement true? </a:t>
            </a:r>
            <a:r>
              <a:rPr lang="en-US" sz="2600" dirty="0" smtClean="0">
                <a:solidFill>
                  <a:srgbClr val="32302A"/>
                </a:solidFill>
              </a:rPr>
              <a:t/>
            </a:r>
            <a:br>
              <a:rPr lang="en-US" sz="2600" dirty="0" smtClean="0">
                <a:solidFill>
                  <a:srgbClr val="32302A"/>
                </a:solidFill>
              </a:rPr>
            </a:br>
            <a:endParaRPr lang="en-US" sz="1000" dirty="0" smtClean="0">
              <a:solidFill>
                <a:srgbClr val="32302A"/>
              </a:solidFill>
            </a:endParaRPr>
          </a:p>
          <a:p>
            <a:pPr marL="457200" indent="-457200">
              <a:spcBef>
                <a:spcPts val="0"/>
              </a:spcBef>
              <a:buAutoNum type="arabicPeriod" startAt="4"/>
            </a:pPr>
            <a:r>
              <a:rPr lang="en-US" sz="2600" dirty="0" smtClean="0">
                <a:solidFill>
                  <a:srgbClr val="32302A"/>
                </a:solidFill>
              </a:rPr>
              <a:t>Will </a:t>
            </a:r>
            <a:r>
              <a:rPr lang="en-US" sz="2600" dirty="0">
                <a:solidFill>
                  <a:srgbClr val="32302A"/>
                </a:solidFill>
              </a:rPr>
              <a:t>a healthy economy run a balance of trade surplus?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Is </a:t>
            </a:r>
            <a:r>
              <a:rPr lang="en-US" sz="2600" dirty="0">
                <a:solidFill>
                  <a:srgbClr val="32302A"/>
                </a:solidFill>
              </a:rPr>
              <a:t>a balance of trade deficit bad? 	</a:t>
            </a:r>
          </a:p>
        </p:txBody>
      </p:sp>
    </p:spTree>
    <p:extLst>
      <p:ext uri="{BB962C8B-B14F-4D97-AF65-F5344CB8AC3E}">
        <p14:creationId xmlns:p14="http://schemas.microsoft.com/office/powerpoint/2010/main" val="383156564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883749" cy="4403479"/>
          </a:xfrm>
        </p:spPr>
        <p:txBody>
          <a:bodyPr/>
          <a:lstStyle/>
          <a:p>
            <a:pPr marL="347663" indent="-347663">
              <a:spcBef>
                <a:spcPts val="0"/>
              </a:spcBef>
              <a:buNone/>
            </a:pPr>
            <a:r>
              <a:rPr lang="en-US" sz="2500" dirty="0">
                <a:solidFill>
                  <a:srgbClr val="32302A"/>
                </a:solidFill>
              </a:rPr>
              <a:t>6.	In recent years, U.S. imports from China have </a:t>
            </a:r>
            <a:r>
              <a:rPr lang="en-US" sz="2500" dirty="0" smtClean="0">
                <a:solidFill>
                  <a:srgbClr val="32302A"/>
                </a:solidFill>
              </a:rPr>
              <a:t>been substantially </a:t>
            </a:r>
            <a:r>
              <a:rPr lang="en-US" sz="2500" dirty="0">
                <a:solidFill>
                  <a:srgbClr val="32302A"/>
                </a:solidFill>
              </a:rPr>
              <a:t>greater than U.S. exports to China. </a:t>
            </a:r>
            <a:r>
              <a:rPr lang="en-US" sz="2500" dirty="0" smtClean="0">
                <a:solidFill>
                  <a:srgbClr val="32302A"/>
                </a:solidFill>
              </a:rPr>
              <a:t>This </a:t>
            </a:r>
            <a:r>
              <a:rPr lang="en-US" sz="2500" dirty="0">
                <a:solidFill>
                  <a:srgbClr val="32302A"/>
                </a:solidFill>
              </a:rPr>
              <a:t>bi-lateral trade deficit is:</a:t>
            </a:r>
          </a:p>
          <a:p>
            <a:pPr marL="347663" indent="-347663">
              <a:spcBef>
                <a:spcPts val="0"/>
              </a:spcBef>
              <a:buNone/>
            </a:pPr>
            <a:r>
              <a:rPr lang="en-US" sz="2500" dirty="0">
                <a:solidFill>
                  <a:srgbClr val="32302A"/>
                </a:solidFill>
              </a:rPr>
              <a:t>	a. proof that the Chinese treat U.S. </a:t>
            </a:r>
            <a:r>
              <a:rPr lang="en-US" sz="2500" dirty="0" smtClean="0">
                <a:solidFill>
                  <a:srgbClr val="32302A"/>
                </a:solidFill>
              </a:rPr>
              <a:t>produced goods </a:t>
            </a:r>
            <a:r>
              <a:rPr lang="en-US" sz="2500" dirty="0">
                <a:solidFill>
                  <a:srgbClr val="32302A"/>
                </a:solidFill>
              </a:rPr>
              <a:t>unfairly.</a:t>
            </a:r>
          </a:p>
          <a:p>
            <a:pPr marL="347663" indent="-347663">
              <a:spcBef>
                <a:spcPts val="0"/>
              </a:spcBef>
              <a:buNone/>
            </a:pPr>
            <a:r>
              <a:rPr lang="en-US" sz="2500" dirty="0">
                <a:solidFill>
                  <a:srgbClr val="32302A"/>
                </a:solidFill>
              </a:rPr>
              <a:t>	b. surprising, because the flexible exchange </a:t>
            </a:r>
            <a:r>
              <a:rPr lang="en-US" sz="2500" dirty="0" smtClean="0">
                <a:solidFill>
                  <a:srgbClr val="32302A"/>
                </a:solidFill>
              </a:rPr>
              <a:t>rates of </a:t>
            </a:r>
            <a:r>
              <a:rPr lang="en-US" sz="2500" dirty="0">
                <a:solidFill>
                  <a:srgbClr val="32302A"/>
                </a:solidFill>
              </a:rPr>
              <a:t>the U.S. </a:t>
            </a:r>
            <a:r>
              <a:rPr lang="en-US" sz="2500" dirty="0" smtClean="0">
                <a:solidFill>
                  <a:srgbClr val="32302A"/>
                </a:solidFill>
              </a:rPr>
              <a:t/>
            </a:r>
            <a:br>
              <a:rPr lang="en-US" sz="2500" dirty="0" smtClean="0">
                <a:solidFill>
                  <a:srgbClr val="32302A"/>
                </a:solidFill>
              </a:rPr>
            </a:br>
            <a:r>
              <a:rPr lang="en-US" sz="2500" dirty="0" smtClean="0">
                <a:solidFill>
                  <a:srgbClr val="32302A"/>
                </a:solidFill>
              </a:rPr>
              <a:t>    should </a:t>
            </a:r>
            <a:r>
              <a:rPr lang="en-US" sz="2500" dirty="0">
                <a:solidFill>
                  <a:srgbClr val="32302A"/>
                </a:solidFill>
              </a:rPr>
              <a:t>bring its bilateral trade </a:t>
            </a:r>
            <a:r>
              <a:rPr lang="en-US" sz="2500" dirty="0" smtClean="0">
                <a:solidFill>
                  <a:srgbClr val="32302A"/>
                </a:solidFill>
              </a:rPr>
              <a:t>with another </a:t>
            </a:r>
            <a:r>
              <a:rPr lang="en-US" sz="2500" dirty="0">
                <a:solidFill>
                  <a:srgbClr val="32302A"/>
                </a:solidFill>
              </a:rPr>
              <a:t>country into </a:t>
            </a:r>
            <a:r>
              <a:rPr lang="en-US" sz="2500" dirty="0" smtClean="0">
                <a:solidFill>
                  <a:srgbClr val="32302A"/>
                </a:solidFill>
              </a:rPr>
              <a:t/>
            </a:r>
            <a:br>
              <a:rPr lang="en-US" sz="2500" dirty="0" smtClean="0">
                <a:solidFill>
                  <a:srgbClr val="32302A"/>
                </a:solidFill>
              </a:rPr>
            </a:br>
            <a:r>
              <a:rPr lang="en-US" sz="2500" dirty="0" smtClean="0">
                <a:solidFill>
                  <a:srgbClr val="32302A"/>
                </a:solidFill>
              </a:rPr>
              <a:t>    balance</a:t>
            </a:r>
            <a:r>
              <a:rPr lang="en-US" sz="2500" dirty="0">
                <a:solidFill>
                  <a:srgbClr val="32302A"/>
                </a:solidFill>
              </a:rPr>
              <a:t>.</a:t>
            </a:r>
          </a:p>
          <a:p>
            <a:pPr marL="347663" indent="-347663">
              <a:spcBef>
                <a:spcPts val="0"/>
              </a:spcBef>
              <a:buNone/>
            </a:pPr>
            <a:r>
              <a:rPr lang="en-US" sz="2500" dirty="0">
                <a:solidFill>
                  <a:srgbClr val="32302A"/>
                </a:solidFill>
              </a:rPr>
              <a:t>	c. not surprising, because there is no reason </a:t>
            </a:r>
            <a:r>
              <a:rPr lang="en-US" sz="2500" dirty="0" smtClean="0">
                <a:solidFill>
                  <a:srgbClr val="32302A"/>
                </a:solidFill>
              </a:rPr>
              <a:t>why bi-lateral </a:t>
            </a:r>
            <a:r>
              <a:rPr lang="en-US" sz="2500" dirty="0">
                <a:solidFill>
                  <a:srgbClr val="32302A"/>
                </a:solidFill>
              </a:rPr>
              <a:t>trade </a:t>
            </a:r>
            <a:r>
              <a:rPr lang="en-US" sz="2500" dirty="0" smtClean="0">
                <a:solidFill>
                  <a:srgbClr val="32302A"/>
                </a:solidFill>
              </a:rPr>
              <a:t/>
            </a:r>
            <a:br>
              <a:rPr lang="en-US" sz="2500" dirty="0" smtClean="0">
                <a:solidFill>
                  <a:srgbClr val="32302A"/>
                </a:solidFill>
              </a:rPr>
            </a:br>
            <a:r>
              <a:rPr lang="en-US" sz="2500" dirty="0" smtClean="0">
                <a:solidFill>
                  <a:srgbClr val="32302A"/>
                </a:solidFill>
              </a:rPr>
              <a:t>    between </a:t>
            </a:r>
            <a:r>
              <a:rPr lang="en-US" sz="2500" dirty="0">
                <a:solidFill>
                  <a:srgbClr val="32302A"/>
                </a:solidFill>
              </a:rPr>
              <a:t>two countries </a:t>
            </a:r>
            <a:r>
              <a:rPr lang="en-US" sz="2500" dirty="0" smtClean="0">
                <a:solidFill>
                  <a:srgbClr val="32302A"/>
                </a:solidFill>
              </a:rPr>
              <a:t>should be </a:t>
            </a:r>
            <a:r>
              <a:rPr lang="en-US" sz="2500" dirty="0">
                <a:solidFill>
                  <a:srgbClr val="32302A"/>
                </a:solidFill>
              </a:rPr>
              <a:t>in balance.</a:t>
            </a:r>
          </a:p>
        </p:txBody>
      </p:sp>
    </p:spTree>
    <p:extLst>
      <p:ext uri="{BB962C8B-B14F-4D97-AF65-F5344CB8AC3E}">
        <p14:creationId xmlns:p14="http://schemas.microsoft.com/office/powerpoint/2010/main" val="22993322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1841"/>
            <a:ext cx="7772400" cy="1864086"/>
          </a:xfrm>
        </p:spPr>
        <p:txBody>
          <a:bodyPr anchor="ctr"/>
          <a:lstStyle/>
          <a:p>
            <a:r>
              <a:rPr lang="en-US" dirty="0"/>
              <a:t>Determinants </a:t>
            </a:r>
            <a:r>
              <a:rPr lang="en-US" dirty="0" smtClean="0"/>
              <a:t>of </a:t>
            </a:r>
            <a:r>
              <a:rPr lang="en-US" dirty="0"/>
              <a:t>the Exchange Rate</a:t>
            </a:r>
          </a:p>
        </p:txBody>
      </p:sp>
    </p:spTree>
    <p:extLst>
      <p:ext uri="{BB962C8B-B14F-4D97-AF65-F5344CB8AC3E}">
        <p14:creationId xmlns:p14="http://schemas.microsoft.com/office/powerpoint/2010/main" val="42763654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body" idx="1"/>
          </p:nvPr>
        </p:nvSpPr>
        <p:spPr>
          <a:xfrm>
            <a:off x="2378995" y="2285998"/>
            <a:ext cx="4083798" cy="2151897"/>
          </a:xfrm>
        </p:spPr>
        <p:txBody>
          <a:bodyPr/>
          <a:lstStyle/>
          <a:p>
            <a:pPr marL="511175" indent="-511175" algn="ctr">
              <a:lnSpc>
                <a:spcPct val="80000"/>
              </a:lnSpc>
              <a:buClr>
                <a:schemeClr val="hlink"/>
              </a:buClr>
              <a:buNone/>
            </a:pPr>
            <a:r>
              <a:rPr lang="en-US" sz="6600" b="1" i="1" dirty="0" smtClean="0">
                <a:solidFill>
                  <a:srgbClr val="32302A"/>
                </a:solidFill>
                <a:latin typeface="Times New Roman" pitchFamily="18" charset="0"/>
                <a:cs typeface="Times New Roman" pitchFamily="18" charset="0"/>
              </a:rPr>
              <a:t>End of</a:t>
            </a:r>
          </a:p>
          <a:p>
            <a:pPr marL="511175" indent="-511175" algn="ctr">
              <a:lnSpc>
                <a:spcPct val="80000"/>
              </a:lnSpc>
              <a:buClr>
                <a:schemeClr val="hlink"/>
              </a:buClr>
              <a:buNone/>
            </a:pPr>
            <a:r>
              <a:rPr lang="en-US" sz="6600" b="1" i="1" dirty="0" smtClean="0">
                <a:solidFill>
                  <a:srgbClr val="32302A"/>
                </a:solidFill>
                <a:latin typeface="Times New Roman" pitchFamily="18" charset="0"/>
                <a:cs typeface="Times New Roman" pitchFamily="18" charset="0"/>
              </a:rPr>
              <a:t>Chapter 19</a:t>
            </a:r>
            <a:endParaRPr lang="en-US" sz="6600" b="1" i="1" dirty="0">
              <a:solidFill>
                <a:srgbClr val="32302A"/>
              </a:solidFill>
              <a:latin typeface="Times New Roman" pitchFamily="18" charset="0"/>
              <a:cs typeface="Times New Roman" pitchFamily="18" charset="0"/>
            </a:endParaRPr>
          </a:p>
        </p:txBody>
      </p:sp>
    </p:spTree>
    <p:extLst>
      <p:ext uri="{BB962C8B-B14F-4D97-AF65-F5344CB8AC3E}">
        <p14:creationId xmlns:p14="http://schemas.microsoft.com/office/powerpoint/2010/main" val="546546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822961"/>
            <a:ext cx="8932985" cy="509320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28079"/>
            <a:ext cx="8904855" cy="667450"/>
          </a:xfrm>
        </p:spPr>
        <p:txBody>
          <a:bodyPr/>
          <a:lstStyle/>
          <a:p>
            <a:r>
              <a:rPr lang="en-US" dirty="0"/>
              <a:t>Determinants of the Exchange Rate</a:t>
            </a:r>
          </a:p>
        </p:txBody>
      </p:sp>
      <p:sp>
        <p:nvSpPr>
          <p:cNvPr id="3" name="Content Placeholder 2"/>
          <p:cNvSpPr>
            <a:spLocks noGrp="1"/>
          </p:cNvSpPr>
          <p:nvPr>
            <p:ph idx="1"/>
          </p:nvPr>
        </p:nvSpPr>
        <p:spPr>
          <a:xfrm>
            <a:off x="140675" y="868682"/>
            <a:ext cx="8883750" cy="4498846"/>
          </a:xfrm>
        </p:spPr>
        <p:txBody>
          <a:bodyPr/>
          <a:lstStyle/>
          <a:p>
            <a:pPr marL="231775" indent="-231775"/>
            <a:r>
              <a:rPr lang="en-US" sz="2600" dirty="0">
                <a:solidFill>
                  <a:srgbClr val="32302A"/>
                </a:solidFill>
              </a:rPr>
              <a:t>Under a </a:t>
            </a:r>
            <a:r>
              <a:rPr lang="en-US" sz="2600" b="1" i="1" dirty="0">
                <a:solidFill>
                  <a:srgbClr val="32302A"/>
                </a:solidFill>
              </a:rPr>
              <a:t>flexible rate system</a:t>
            </a:r>
            <a:r>
              <a:rPr lang="en-US" sz="2600" dirty="0">
                <a:solidFill>
                  <a:srgbClr val="32302A"/>
                </a:solidFill>
              </a:rPr>
              <a:t>, the exchange </a:t>
            </a:r>
            <a:r>
              <a:rPr lang="en-US" sz="2600" dirty="0" smtClean="0">
                <a:solidFill>
                  <a:srgbClr val="32302A"/>
                </a:solidFill>
              </a:rPr>
              <a:t>rate </a:t>
            </a:r>
            <a:r>
              <a:rPr lang="en-US" sz="2600" dirty="0">
                <a:solidFill>
                  <a:srgbClr val="32302A"/>
                </a:solidFill>
              </a:rPr>
              <a:t>is determined by supply and demand. </a:t>
            </a:r>
          </a:p>
          <a:p>
            <a:pPr marL="631825" lvl="1" indent="-231775"/>
            <a:r>
              <a:rPr lang="en-US" dirty="0">
                <a:solidFill>
                  <a:srgbClr val="32302A"/>
                </a:solidFill>
              </a:rPr>
              <a:t>The </a:t>
            </a:r>
            <a:r>
              <a:rPr lang="en-US" b="1" i="1" dirty="0">
                <a:solidFill>
                  <a:srgbClr val="32302A"/>
                </a:solidFill>
              </a:rPr>
              <a:t>dollar demand for foreign exchange </a:t>
            </a:r>
            <a:r>
              <a:rPr lang="en-US" dirty="0">
                <a:solidFill>
                  <a:srgbClr val="32302A"/>
                </a:solidFill>
              </a:rPr>
              <a:t>originates from U.S. purchases for foreign goods, services, and assets (real and financial).</a:t>
            </a:r>
          </a:p>
          <a:p>
            <a:pPr marL="631825" lvl="1" indent="-231775"/>
            <a:r>
              <a:rPr lang="en-US" dirty="0">
                <a:solidFill>
                  <a:srgbClr val="32302A"/>
                </a:solidFill>
              </a:rPr>
              <a:t>The </a:t>
            </a:r>
            <a:r>
              <a:rPr lang="en-US" b="1" i="1" dirty="0">
                <a:solidFill>
                  <a:srgbClr val="32302A"/>
                </a:solidFill>
              </a:rPr>
              <a:t>supply of foreign exchange </a:t>
            </a:r>
            <a:r>
              <a:rPr lang="en-US" dirty="0">
                <a:solidFill>
                  <a:srgbClr val="32302A"/>
                </a:solidFill>
              </a:rPr>
              <a:t>originates from sales of goods, services, and assets from Americans to foreigners.</a:t>
            </a:r>
          </a:p>
          <a:p>
            <a:pPr marL="631825" lvl="1" indent="-231775"/>
            <a:r>
              <a:rPr lang="en-US" dirty="0">
                <a:solidFill>
                  <a:srgbClr val="32302A"/>
                </a:solidFill>
              </a:rPr>
              <a:t>The foreign exchange market brings the quantity demanded and quantity supplied </a:t>
            </a:r>
            <a:r>
              <a:rPr lang="en-US" dirty="0" smtClean="0">
                <a:solidFill>
                  <a:srgbClr val="32302A"/>
                </a:solidFill>
              </a:rPr>
              <a:t>into </a:t>
            </a:r>
            <a:r>
              <a:rPr lang="en-US" dirty="0">
                <a:solidFill>
                  <a:srgbClr val="32302A"/>
                </a:solidFill>
              </a:rPr>
              <a:t>balance. </a:t>
            </a:r>
          </a:p>
          <a:p>
            <a:pPr marL="1031875" lvl="2" indent="-231775"/>
            <a:r>
              <a:rPr lang="en-US" dirty="0" smtClean="0">
                <a:solidFill>
                  <a:srgbClr val="32302A"/>
                </a:solidFill>
              </a:rPr>
              <a:t>Also </a:t>
            </a:r>
            <a:r>
              <a:rPr lang="en-US" dirty="0">
                <a:solidFill>
                  <a:srgbClr val="32302A"/>
                </a:solidFill>
              </a:rPr>
              <a:t>brings the purchases of Americans from foreigners into equality with the sales of Americans to foreigners.</a:t>
            </a:r>
          </a:p>
        </p:txBody>
      </p:sp>
    </p:spTree>
    <p:extLst>
      <p:ext uri="{BB962C8B-B14F-4D97-AF65-F5344CB8AC3E}">
        <p14:creationId xmlns:p14="http://schemas.microsoft.com/office/powerpoint/2010/main" val="194628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850392"/>
            <a:ext cx="8977930" cy="5071145"/>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176521"/>
            <a:ext cx="8904855" cy="596684"/>
          </a:xfrm>
        </p:spPr>
        <p:txBody>
          <a:bodyPr/>
          <a:lstStyle/>
          <a:p>
            <a:r>
              <a:rPr lang="en-US" sz="3400" dirty="0"/>
              <a:t>Foreign Exchange Market Equilibrium</a:t>
            </a:r>
          </a:p>
        </p:txBody>
      </p:sp>
      <p:sp>
        <p:nvSpPr>
          <p:cNvPr id="61" name="Text Box 10"/>
          <p:cNvSpPr txBox="1">
            <a:spLocks noChangeArrowheads="1"/>
          </p:cNvSpPr>
          <p:nvPr/>
        </p:nvSpPr>
        <p:spPr bwMode="auto">
          <a:xfrm>
            <a:off x="73113" y="876877"/>
            <a:ext cx="4253918" cy="3688702"/>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1900" dirty="0" smtClean="0">
                <a:latin typeface="Times New Roman" pitchFamily="18" charset="0"/>
                <a:cs typeface="Times New Roman" pitchFamily="18" charset="0"/>
              </a:rPr>
              <a:t>The </a:t>
            </a:r>
            <a:r>
              <a:rPr lang="en-US" sz="1900" dirty="0">
                <a:latin typeface="Times New Roman" pitchFamily="18" charset="0"/>
                <a:cs typeface="Times New Roman" pitchFamily="18" charset="0"/>
              </a:rPr>
              <a:t>dollar price of the </a:t>
            </a:r>
            <a:r>
              <a:rPr lang="en-US" sz="1900" dirty="0" smtClean="0">
                <a:latin typeface="Times New Roman" pitchFamily="18" charset="0"/>
                <a:cs typeface="Times New Roman" pitchFamily="18" charset="0"/>
              </a:rPr>
              <a:t>English pound </a:t>
            </a:r>
            <a:br>
              <a:rPr lang="en-US" sz="1900" dirty="0" smtClean="0">
                <a:latin typeface="Times New Roman" pitchFamily="18" charset="0"/>
                <a:cs typeface="Times New Roman" pitchFamily="18" charset="0"/>
              </a:rPr>
            </a:br>
            <a:r>
              <a:rPr lang="en-US" sz="1900" dirty="0" smtClean="0">
                <a:latin typeface="Times New Roman" pitchFamily="18" charset="0"/>
                <a:cs typeface="Times New Roman" pitchFamily="18" charset="0"/>
              </a:rPr>
              <a:t>is </a:t>
            </a:r>
            <a:r>
              <a:rPr lang="en-US" sz="1900" dirty="0">
                <a:latin typeface="Times New Roman" pitchFamily="18" charset="0"/>
                <a:cs typeface="Times New Roman" pitchFamily="18" charset="0"/>
              </a:rPr>
              <a:t>measured on </a:t>
            </a:r>
            <a:r>
              <a:rPr lang="en-US" sz="1900" dirty="0" smtClean="0">
                <a:latin typeface="Times New Roman" pitchFamily="18" charset="0"/>
                <a:cs typeface="Times New Roman" pitchFamily="18" charset="0"/>
              </a:rPr>
              <a:t>the vertical axis</a:t>
            </a:r>
            <a:r>
              <a:rPr lang="en-US" sz="1900" dirty="0">
                <a:latin typeface="Times New Roman" pitchFamily="18" charset="0"/>
                <a:cs typeface="Times New Roman" pitchFamily="18" charset="0"/>
              </a:rPr>
              <a:t>. The horizontal axis </a:t>
            </a:r>
            <a:r>
              <a:rPr lang="en-US" sz="1900" dirty="0" smtClean="0">
                <a:latin typeface="Times New Roman" pitchFamily="18" charset="0"/>
                <a:cs typeface="Times New Roman" pitchFamily="18" charset="0"/>
              </a:rPr>
              <a:t>indicates the </a:t>
            </a:r>
            <a:r>
              <a:rPr lang="en-US" sz="1900" dirty="0">
                <a:latin typeface="Times New Roman" pitchFamily="18" charset="0"/>
                <a:cs typeface="Times New Roman" pitchFamily="18" charset="0"/>
              </a:rPr>
              <a:t>flow of pounds in </a:t>
            </a:r>
            <a:r>
              <a:rPr lang="en-US" sz="1900" dirty="0" smtClean="0">
                <a:latin typeface="Times New Roman" pitchFamily="18" charset="0"/>
                <a:cs typeface="Times New Roman" pitchFamily="18" charset="0"/>
              </a:rPr>
              <a:t>exchange for </a:t>
            </a:r>
            <a:r>
              <a:rPr lang="en-US" sz="1900" dirty="0">
                <a:latin typeface="Times New Roman" pitchFamily="18" charset="0"/>
                <a:cs typeface="Times New Roman" pitchFamily="18" charset="0"/>
              </a:rPr>
              <a:t>dollars</a:t>
            </a:r>
            <a:r>
              <a:rPr lang="en-US" sz="1900" dirty="0" smtClean="0">
                <a:latin typeface="Times New Roman" pitchFamily="18" charset="0"/>
                <a:cs typeface="Times New Roman" pitchFamily="18" charset="0"/>
              </a:rPr>
              <a:t>.</a:t>
            </a:r>
          </a:p>
          <a:p>
            <a:pPr marL="115888" indent="-115888">
              <a:lnSpc>
                <a:spcPct val="90000"/>
              </a:lnSpc>
              <a:spcBef>
                <a:spcPct val="50000"/>
              </a:spcBef>
              <a:buFontTx/>
              <a:buChar char="•"/>
            </a:pPr>
            <a:r>
              <a:rPr lang="en-US" sz="1900" dirty="0" smtClean="0">
                <a:latin typeface="Times New Roman" pitchFamily="18" charset="0"/>
                <a:cs typeface="Times New Roman" pitchFamily="18" charset="0"/>
              </a:rPr>
              <a:t>The </a:t>
            </a:r>
            <a:r>
              <a:rPr lang="en-US" sz="1900" dirty="0">
                <a:latin typeface="Times New Roman" pitchFamily="18" charset="0"/>
                <a:cs typeface="Times New Roman" pitchFamily="18" charset="0"/>
              </a:rPr>
              <a:t>demand and supply of </a:t>
            </a:r>
            <a:r>
              <a:rPr lang="en-US" sz="1900" dirty="0" smtClean="0">
                <a:latin typeface="Times New Roman" pitchFamily="18" charset="0"/>
                <a:cs typeface="Times New Roman" pitchFamily="18" charset="0"/>
              </a:rPr>
              <a:t>pounds are </a:t>
            </a:r>
            <a:br>
              <a:rPr lang="en-US" sz="1900" dirty="0" smtClean="0">
                <a:latin typeface="Times New Roman" pitchFamily="18" charset="0"/>
                <a:cs typeface="Times New Roman" pitchFamily="18" charset="0"/>
              </a:rPr>
            </a:br>
            <a:r>
              <a:rPr lang="en-US" sz="1900" dirty="0" smtClean="0">
                <a:latin typeface="Times New Roman" pitchFamily="18" charset="0"/>
                <a:cs typeface="Times New Roman" pitchFamily="18" charset="0"/>
              </a:rPr>
              <a:t>in </a:t>
            </a:r>
            <a:r>
              <a:rPr lang="en-US" sz="1900" dirty="0">
                <a:latin typeface="Times New Roman" pitchFamily="18" charset="0"/>
                <a:cs typeface="Times New Roman" pitchFamily="18" charset="0"/>
              </a:rPr>
              <a:t>equilibrium at </a:t>
            </a:r>
            <a:r>
              <a:rPr lang="en-US" sz="1900" dirty="0" smtClean="0">
                <a:latin typeface="Times New Roman" pitchFamily="18" charset="0"/>
                <a:cs typeface="Times New Roman" pitchFamily="18" charset="0"/>
              </a:rPr>
              <a:t>the exchange rate </a:t>
            </a:r>
            <a:r>
              <a:rPr lang="en-US" sz="1900" dirty="0">
                <a:latin typeface="Times New Roman" pitchFamily="18" charset="0"/>
                <a:cs typeface="Times New Roman" pitchFamily="18" charset="0"/>
              </a:rPr>
              <a:t>of $1.80 = 1 English pound.</a:t>
            </a:r>
          </a:p>
          <a:p>
            <a:pPr marL="115888" indent="-115888">
              <a:lnSpc>
                <a:spcPct val="90000"/>
              </a:lnSpc>
              <a:spcBef>
                <a:spcPct val="50000"/>
              </a:spcBef>
              <a:buFontTx/>
              <a:buChar char="•"/>
            </a:pPr>
            <a:r>
              <a:rPr lang="en-US" sz="1900" dirty="0" smtClean="0">
                <a:latin typeface="Times New Roman" pitchFamily="18" charset="0"/>
                <a:cs typeface="Times New Roman" pitchFamily="18" charset="0"/>
              </a:rPr>
              <a:t>At </a:t>
            </a:r>
            <a:r>
              <a:rPr lang="en-US" sz="1900" dirty="0">
                <a:latin typeface="Times New Roman" pitchFamily="18" charset="0"/>
                <a:cs typeface="Times New Roman" pitchFamily="18" charset="0"/>
              </a:rPr>
              <a:t>this price, quantity </a:t>
            </a:r>
            <a:r>
              <a:rPr lang="en-US" sz="1900" b="1" i="1" dirty="0" smtClean="0">
                <a:solidFill>
                  <a:srgbClr val="C00000"/>
                </a:solidFill>
                <a:latin typeface="Times New Roman" pitchFamily="18" charset="0"/>
                <a:cs typeface="Times New Roman" pitchFamily="18" charset="0"/>
              </a:rPr>
              <a:t>demanded</a:t>
            </a:r>
            <a:r>
              <a:rPr lang="en-US" sz="1900" dirty="0" smtClean="0">
                <a:latin typeface="Times New Roman" pitchFamily="18" charset="0"/>
                <a:cs typeface="Times New Roman" pitchFamily="18" charset="0"/>
              </a:rPr>
              <a:t> equals </a:t>
            </a:r>
            <a:r>
              <a:rPr lang="en-US" sz="1900" dirty="0">
                <a:latin typeface="Times New Roman" pitchFamily="18" charset="0"/>
                <a:cs typeface="Times New Roman" pitchFamily="18" charset="0"/>
              </a:rPr>
              <a:t>quantity </a:t>
            </a:r>
            <a:r>
              <a:rPr lang="en-US" sz="1900" b="1" i="1" dirty="0">
                <a:solidFill>
                  <a:schemeClr val="tx1">
                    <a:lumMod val="75000"/>
                    <a:lumOff val="25000"/>
                  </a:schemeClr>
                </a:solidFill>
                <a:latin typeface="Times New Roman" pitchFamily="18" charset="0"/>
                <a:cs typeface="Times New Roman" pitchFamily="18" charset="0"/>
              </a:rPr>
              <a:t>supplied</a:t>
            </a:r>
            <a:r>
              <a:rPr lang="en-US" sz="1900" dirty="0" smtClean="0">
                <a:latin typeface="Times New Roman" pitchFamily="18" charset="0"/>
                <a:cs typeface="Times New Roman" pitchFamily="18" charset="0"/>
              </a:rPr>
              <a:t>.</a:t>
            </a:r>
          </a:p>
          <a:p>
            <a:pPr marL="115888" indent="-115888">
              <a:lnSpc>
                <a:spcPct val="90000"/>
              </a:lnSpc>
              <a:spcBef>
                <a:spcPct val="50000"/>
              </a:spcBef>
              <a:buFontTx/>
              <a:buChar char="•"/>
            </a:pPr>
            <a:r>
              <a:rPr lang="en-US" sz="1900" dirty="0" smtClean="0">
                <a:latin typeface="Times New Roman" pitchFamily="18" charset="0"/>
                <a:cs typeface="Times New Roman" pitchFamily="18" charset="0"/>
              </a:rPr>
              <a:t>A </a:t>
            </a:r>
            <a:r>
              <a:rPr lang="en-US" sz="1900" dirty="0">
                <a:latin typeface="Times New Roman" pitchFamily="18" charset="0"/>
                <a:cs typeface="Times New Roman" pitchFamily="18" charset="0"/>
              </a:rPr>
              <a:t>higher price of pounds (</a:t>
            </a:r>
            <a:r>
              <a:rPr lang="en-US" sz="1900" dirty="0" smtClean="0">
                <a:latin typeface="Times New Roman" pitchFamily="18" charset="0"/>
                <a:cs typeface="Times New Roman" pitchFamily="18" charset="0"/>
              </a:rPr>
              <a:t>like $2.00</a:t>
            </a:r>
            <a:br>
              <a:rPr lang="en-US" sz="1900" dirty="0" smtClean="0">
                <a:latin typeface="Times New Roman" pitchFamily="18" charset="0"/>
                <a:cs typeface="Times New Roman" pitchFamily="18" charset="0"/>
              </a:rPr>
            </a:br>
            <a:r>
              <a:rPr lang="en-US" sz="1900" dirty="0" smtClean="0">
                <a:latin typeface="Times New Roman" pitchFamily="18" charset="0"/>
                <a:cs typeface="Times New Roman" pitchFamily="18" charset="0"/>
              </a:rPr>
              <a:t> </a:t>
            </a:r>
            <a:r>
              <a:rPr lang="en-US" sz="1900" dirty="0">
                <a:latin typeface="Times New Roman" pitchFamily="18" charset="0"/>
                <a:cs typeface="Times New Roman" pitchFamily="18" charset="0"/>
              </a:rPr>
              <a:t>= 1 pound), </a:t>
            </a:r>
            <a:r>
              <a:rPr lang="en-US" sz="1900" dirty="0" smtClean="0">
                <a:latin typeface="Times New Roman" pitchFamily="18" charset="0"/>
                <a:cs typeface="Times New Roman" pitchFamily="18" charset="0"/>
              </a:rPr>
              <a:t>leads to an </a:t>
            </a:r>
            <a:r>
              <a:rPr lang="en-US" sz="1900" b="1" i="1" dirty="0">
                <a:latin typeface="Times New Roman" pitchFamily="18" charset="0"/>
                <a:cs typeface="Times New Roman" pitchFamily="18" charset="0"/>
              </a:rPr>
              <a:t>excess supply </a:t>
            </a:r>
            <a:r>
              <a:rPr lang="en-US" sz="1900" b="1" i="1" dirty="0" smtClean="0">
                <a:latin typeface="Times New Roman" pitchFamily="18" charset="0"/>
                <a:cs typeface="Times New Roman" pitchFamily="18" charset="0"/>
              </a:rPr>
              <a:t/>
            </a:r>
            <a:br>
              <a:rPr lang="en-US" sz="1900" b="1" i="1" dirty="0" smtClean="0">
                <a:latin typeface="Times New Roman" pitchFamily="18" charset="0"/>
                <a:cs typeface="Times New Roman" pitchFamily="18" charset="0"/>
              </a:rPr>
            </a:br>
            <a:r>
              <a:rPr lang="en-US" sz="1900" b="1" i="1" dirty="0" smtClean="0">
                <a:latin typeface="Times New Roman" pitchFamily="18" charset="0"/>
                <a:cs typeface="Times New Roman" pitchFamily="18" charset="0"/>
              </a:rPr>
              <a:t>of </a:t>
            </a:r>
            <a:r>
              <a:rPr lang="en-US" sz="1900" b="1" i="1" dirty="0">
                <a:latin typeface="Times New Roman" pitchFamily="18" charset="0"/>
                <a:cs typeface="Times New Roman" pitchFamily="18" charset="0"/>
              </a:rPr>
              <a:t>pounds</a:t>
            </a:r>
            <a:r>
              <a:rPr lang="en-US" sz="1900" dirty="0">
                <a:latin typeface="Times New Roman" pitchFamily="18" charset="0"/>
                <a:cs typeface="Times New Roman" pitchFamily="18" charset="0"/>
              </a:rPr>
              <a:t> ... </a:t>
            </a:r>
          </a:p>
        </p:txBody>
      </p:sp>
      <p:cxnSp>
        <p:nvCxnSpPr>
          <p:cNvPr id="92" name="Straight Connector 91"/>
          <p:cNvCxnSpPr/>
          <p:nvPr/>
        </p:nvCxnSpPr>
        <p:spPr>
          <a:xfrm>
            <a:off x="4301809" y="1014699"/>
            <a:ext cx="25222" cy="4761674"/>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12" name="Line 2"/>
          <p:cNvSpPr>
            <a:spLocks noChangeShapeType="1"/>
          </p:cNvSpPr>
          <p:nvPr/>
        </p:nvSpPr>
        <p:spPr bwMode="auto">
          <a:xfrm>
            <a:off x="6497384" y="3812985"/>
            <a:ext cx="0" cy="1524000"/>
          </a:xfrm>
          <a:prstGeom prst="line">
            <a:avLst/>
          </a:prstGeom>
          <a:noFill/>
          <a:ln w="31750" cap="rnd">
            <a:solidFill>
              <a:schemeClr val="tx1"/>
            </a:solidFill>
            <a:prstDash val="sysDot"/>
            <a:round/>
            <a:headEnd/>
            <a:tailEnd type="none" w="lg" len="lg"/>
          </a:ln>
          <a:effectLst/>
        </p:spPr>
        <p:txBody>
          <a:bodyPr>
            <a:prstTxWarp prst="textNoShape">
              <a:avLst/>
            </a:prstTxWarp>
            <a:spAutoFit/>
          </a:bodyPr>
          <a:lstStyle/>
          <a:p>
            <a:endParaRPr lang="en-US" sz="1600">
              <a:latin typeface="Times New Roman" pitchFamily="18" charset="0"/>
              <a:cs typeface="Times New Roman" pitchFamily="18" charset="0"/>
            </a:endParaRPr>
          </a:p>
        </p:txBody>
      </p:sp>
      <p:sp>
        <p:nvSpPr>
          <p:cNvPr id="13" name="Rectangle 3"/>
          <p:cNvSpPr>
            <a:spLocks noChangeArrowheads="1"/>
          </p:cNvSpPr>
          <p:nvPr/>
        </p:nvSpPr>
        <p:spPr bwMode="auto">
          <a:xfrm>
            <a:off x="7701090" y="5138357"/>
            <a:ext cx="1106072" cy="480131"/>
          </a:xfrm>
          <a:prstGeom prst="rect">
            <a:avLst/>
          </a:prstGeom>
          <a:noFill/>
          <a:ln w="9525">
            <a:noFill/>
            <a:miter lim="800000"/>
            <a:headEnd/>
            <a:tailEnd/>
          </a:ln>
        </p:spPr>
        <p:txBody>
          <a:bodyPr wrap="none" lIns="0" tIns="0" rIns="0" bIns="0">
            <a:prstTxWarp prst="textNoShape">
              <a:avLst/>
            </a:prstTxWarp>
            <a:spAutoFit/>
          </a:bodyPr>
          <a:lstStyle/>
          <a:p>
            <a:pPr algn="l">
              <a:lnSpc>
                <a:spcPct val="80000"/>
              </a:lnSpc>
            </a:pPr>
            <a:r>
              <a:rPr kumimoji="0" lang="en-US" sz="1600" dirty="0">
                <a:solidFill>
                  <a:srgbClr val="000000"/>
                </a:solidFill>
                <a:latin typeface="Times New Roman" pitchFamily="18" charset="0"/>
                <a:cs typeface="Times New Roman" pitchFamily="18" charset="0"/>
              </a:rPr>
              <a:t>Q</a:t>
            </a:r>
            <a:r>
              <a:rPr kumimoji="0" lang="en-US" sz="1200" dirty="0">
                <a:solidFill>
                  <a:srgbClr val="000000"/>
                </a:solidFill>
                <a:latin typeface="Times New Roman" pitchFamily="18" charset="0"/>
                <a:cs typeface="Times New Roman" pitchFamily="18" charset="0"/>
              </a:rPr>
              <a:t>uantity of</a:t>
            </a:r>
          </a:p>
          <a:p>
            <a:pPr algn="l">
              <a:lnSpc>
                <a:spcPct val="80000"/>
              </a:lnSpc>
            </a:pPr>
            <a:r>
              <a:rPr kumimoji="0" lang="en-US" sz="1200" dirty="0">
                <a:solidFill>
                  <a:srgbClr val="000000"/>
                </a:solidFill>
                <a:latin typeface="Times New Roman" pitchFamily="18" charset="0"/>
                <a:cs typeface="Times New Roman" pitchFamily="18" charset="0"/>
              </a:rPr>
              <a:t>foreign exchange </a:t>
            </a:r>
            <a:br>
              <a:rPr kumimoji="0" lang="en-US" sz="1200" dirty="0">
                <a:solidFill>
                  <a:srgbClr val="000000"/>
                </a:solidFill>
                <a:latin typeface="Times New Roman" pitchFamily="18" charset="0"/>
                <a:cs typeface="Times New Roman" pitchFamily="18" charset="0"/>
              </a:rPr>
            </a:br>
            <a:r>
              <a:rPr kumimoji="0" lang="en-US" sz="1100" i="1" dirty="0">
                <a:solidFill>
                  <a:srgbClr val="000000"/>
                </a:solidFill>
                <a:latin typeface="Times New Roman" pitchFamily="18" charset="0"/>
                <a:cs typeface="Times New Roman" pitchFamily="18" charset="0"/>
              </a:rPr>
              <a:t>(pounds)</a:t>
            </a:r>
            <a:endParaRPr kumimoji="0" lang="en-US" sz="1100" i="1" dirty="0">
              <a:solidFill>
                <a:schemeClr val="tx1"/>
              </a:solidFill>
              <a:latin typeface="Times New Roman" pitchFamily="18" charset="0"/>
              <a:cs typeface="Times New Roman" pitchFamily="18" charset="0"/>
            </a:endParaRPr>
          </a:p>
        </p:txBody>
      </p:sp>
      <p:sp>
        <p:nvSpPr>
          <p:cNvPr id="14" name="Rectangle 4"/>
          <p:cNvSpPr>
            <a:spLocks noChangeArrowheads="1"/>
          </p:cNvSpPr>
          <p:nvPr/>
        </p:nvSpPr>
        <p:spPr bwMode="auto">
          <a:xfrm>
            <a:off x="6437884" y="5356416"/>
            <a:ext cx="147476" cy="246221"/>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600" b="1" i="1" dirty="0">
                <a:solidFill>
                  <a:srgbClr val="000000"/>
                </a:solidFill>
                <a:latin typeface="Times New Roman" pitchFamily="18" charset="0"/>
                <a:cs typeface="Times New Roman" pitchFamily="18" charset="0"/>
              </a:rPr>
              <a:t>Q</a:t>
            </a:r>
            <a:endParaRPr kumimoji="0" lang="en-US" sz="1600" dirty="0">
              <a:solidFill>
                <a:schemeClr val="tx1"/>
              </a:solidFill>
              <a:latin typeface="Times New Roman" pitchFamily="18" charset="0"/>
              <a:cs typeface="Times New Roman" pitchFamily="18" charset="0"/>
            </a:endParaRPr>
          </a:p>
        </p:txBody>
      </p:sp>
      <p:sp>
        <p:nvSpPr>
          <p:cNvPr id="15" name="Rectangle 5"/>
          <p:cNvSpPr>
            <a:spLocks noChangeArrowheads="1"/>
          </p:cNvSpPr>
          <p:nvPr/>
        </p:nvSpPr>
        <p:spPr bwMode="auto">
          <a:xfrm>
            <a:off x="4440936" y="4221798"/>
            <a:ext cx="461665" cy="246221"/>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600" dirty="0">
                <a:latin typeface="Times New Roman" pitchFamily="18" charset="0"/>
                <a:cs typeface="Times New Roman" pitchFamily="18" charset="0"/>
              </a:rPr>
              <a:t>$1.60</a:t>
            </a:r>
          </a:p>
        </p:txBody>
      </p:sp>
      <p:sp>
        <p:nvSpPr>
          <p:cNvPr id="16" name="Freeform 6"/>
          <p:cNvSpPr>
            <a:spLocks/>
          </p:cNvSpPr>
          <p:nvPr/>
        </p:nvSpPr>
        <p:spPr bwMode="auto">
          <a:xfrm>
            <a:off x="5455984" y="1944497"/>
            <a:ext cx="1908175" cy="2784475"/>
          </a:xfrm>
          <a:custGeom>
            <a:avLst/>
            <a:gdLst/>
            <a:ahLst/>
            <a:cxnLst>
              <a:cxn ang="0">
                <a:pos x="72" y="175"/>
              </a:cxn>
              <a:cxn ang="0">
                <a:pos x="179" y="434"/>
              </a:cxn>
              <a:cxn ang="0">
                <a:pos x="288" y="686"/>
              </a:cxn>
              <a:cxn ang="0">
                <a:pos x="399" y="933"/>
              </a:cxn>
              <a:cxn ang="0">
                <a:pos x="511" y="1176"/>
              </a:cxn>
              <a:cxn ang="0">
                <a:pos x="624" y="1413"/>
              </a:cxn>
              <a:cxn ang="0">
                <a:pos x="739" y="1645"/>
              </a:cxn>
              <a:cxn ang="0">
                <a:pos x="855" y="1872"/>
              </a:cxn>
              <a:cxn ang="0">
                <a:pos x="971" y="2093"/>
              </a:cxn>
              <a:cxn ang="0">
                <a:pos x="1089" y="2310"/>
              </a:cxn>
              <a:cxn ang="0">
                <a:pos x="1207" y="2522"/>
              </a:cxn>
              <a:cxn ang="0">
                <a:pos x="1325" y="2729"/>
              </a:cxn>
              <a:cxn ang="0">
                <a:pos x="1444" y="2930"/>
              </a:cxn>
              <a:cxn ang="0">
                <a:pos x="1562" y="3126"/>
              </a:cxn>
              <a:cxn ang="0">
                <a:pos x="1681" y="3318"/>
              </a:cxn>
              <a:cxn ang="0">
                <a:pos x="1800" y="3504"/>
              </a:cxn>
              <a:cxn ang="0">
                <a:pos x="1918" y="3685"/>
              </a:cxn>
              <a:cxn ang="0">
                <a:pos x="2036" y="3862"/>
              </a:cxn>
              <a:cxn ang="0">
                <a:pos x="2154" y="4033"/>
              </a:cxn>
              <a:cxn ang="0">
                <a:pos x="2270" y="4200"/>
              </a:cxn>
              <a:cxn ang="0">
                <a:pos x="2386" y="4361"/>
              </a:cxn>
              <a:cxn ang="0">
                <a:pos x="2500" y="4517"/>
              </a:cxn>
              <a:cxn ang="0">
                <a:pos x="2614" y="4668"/>
              </a:cxn>
              <a:cxn ang="0">
                <a:pos x="2725" y="4815"/>
              </a:cxn>
              <a:cxn ang="0">
                <a:pos x="2837" y="4957"/>
              </a:cxn>
              <a:cxn ang="0">
                <a:pos x="2947" y="5094"/>
              </a:cxn>
              <a:cxn ang="0">
                <a:pos x="3054" y="5226"/>
              </a:cxn>
              <a:cxn ang="0">
                <a:pos x="3160" y="5352"/>
              </a:cxn>
              <a:cxn ang="0">
                <a:pos x="3265" y="5475"/>
              </a:cxn>
              <a:cxn ang="0">
                <a:pos x="3366" y="5593"/>
              </a:cxn>
              <a:cxn ang="0">
                <a:pos x="3466" y="5706"/>
              </a:cxn>
              <a:cxn ang="0">
                <a:pos x="3563" y="5813"/>
              </a:cxn>
              <a:cxn ang="0">
                <a:pos x="3658" y="5917"/>
              </a:cxn>
              <a:cxn ang="0">
                <a:pos x="3750" y="6016"/>
              </a:cxn>
              <a:cxn ang="0">
                <a:pos x="3839" y="6109"/>
              </a:cxn>
              <a:cxn ang="0">
                <a:pos x="3926" y="6198"/>
              </a:cxn>
              <a:cxn ang="0">
                <a:pos x="4008" y="6283"/>
              </a:cxn>
              <a:cxn ang="0">
                <a:pos x="4088" y="6362"/>
              </a:cxn>
              <a:cxn ang="0">
                <a:pos x="4165" y="6438"/>
              </a:cxn>
              <a:cxn ang="0">
                <a:pos x="4238" y="6508"/>
              </a:cxn>
              <a:cxn ang="0">
                <a:pos x="4307" y="6573"/>
              </a:cxn>
              <a:cxn ang="0">
                <a:pos x="4372" y="6634"/>
              </a:cxn>
              <a:cxn ang="0">
                <a:pos x="4434" y="6690"/>
              </a:cxn>
              <a:cxn ang="0">
                <a:pos x="4492" y="6743"/>
              </a:cxn>
              <a:cxn ang="0">
                <a:pos x="4544" y="6789"/>
              </a:cxn>
              <a:cxn ang="0">
                <a:pos x="4593" y="6832"/>
              </a:cxn>
              <a:cxn ang="0">
                <a:pos x="4638" y="6870"/>
              </a:cxn>
              <a:cxn ang="0">
                <a:pos x="4677" y="6903"/>
              </a:cxn>
              <a:cxn ang="0">
                <a:pos x="4712" y="6933"/>
              </a:cxn>
              <a:cxn ang="0">
                <a:pos x="4742" y="6957"/>
              </a:cxn>
              <a:cxn ang="0">
                <a:pos x="4767" y="6977"/>
              </a:cxn>
              <a:cxn ang="0">
                <a:pos x="4786" y="6993"/>
              </a:cxn>
              <a:cxn ang="0">
                <a:pos x="4800" y="7005"/>
              </a:cxn>
              <a:cxn ang="0">
                <a:pos x="4808" y="7011"/>
              </a:cxn>
              <a:cxn ang="0">
                <a:pos x="4811" y="7013"/>
              </a:cxn>
            </a:cxnLst>
            <a:rect l="0" t="0" r="r" b="b"/>
            <a:pathLst>
              <a:path w="4811" h="7013">
                <a:moveTo>
                  <a:pt x="0" y="0"/>
                </a:moveTo>
                <a:lnTo>
                  <a:pt x="36" y="88"/>
                </a:lnTo>
                <a:lnTo>
                  <a:pt x="72" y="175"/>
                </a:lnTo>
                <a:lnTo>
                  <a:pt x="106" y="262"/>
                </a:lnTo>
                <a:lnTo>
                  <a:pt x="143" y="348"/>
                </a:lnTo>
                <a:lnTo>
                  <a:pt x="179" y="434"/>
                </a:lnTo>
                <a:lnTo>
                  <a:pt x="215" y="518"/>
                </a:lnTo>
                <a:lnTo>
                  <a:pt x="251" y="602"/>
                </a:lnTo>
                <a:lnTo>
                  <a:pt x="288" y="686"/>
                </a:lnTo>
                <a:lnTo>
                  <a:pt x="324" y="769"/>
                </a:lnTo>
                <a:lnTo>
                  <a:pt x="361" y="852"/>
                </a:lnTo>
                <a:lnTo>
                  <a:pt x="399" y="933"/>
                </a:lnTo>
                <a:lnTo>
                  <a:pt x="436" y="1015"/>
                </a:lnTo>
                <a:lnTo>
                  <a:pt x="473" y="1096"/>
                </a:lnTo>
                <a:lnTo>
                  <a:pt x="511" y="1176"/>
                </a:lnTo>
                <a:lnTo>
                  <a:pt x="548" y="1256"/>
                </a:lnTo>
                <a:lnTo>
                  <a:pt x="586" y="1335"/>
                </a:lnTo>
                <a:lnTo>
                  <a:pt x="624" y="1413"/>
                </a:lnTo>
                <a:lnTo>
                  <a:pt x="662" y="1491"/>
                </a:lnTo>
                <a:lnTo>
                  <a:pt x="701" y="1568"/>
                </a:lnTo>
                <a:lnTo>
                  <a:pt x="739" y="1645"/>
                </a:lnTo>
                <a:lnTo>
                  <a:pt x="778" y="1722"/>
                </a:lnTo>
                <a:lnTo>
                  <a:pt x="816" y="1797"/>
                </a:lnTo>
                <a:lnTo>
                  <a:pt x="855" y="1872"/>
                </a:lnTo>
                <a:lnTo>
                  <a:pt x="893" y="1947"/>
                </a:lnTo>
                <a:lnTo>
                  <a:pt x="933" y="2021"/>
                </a:lnTo>
                <a:lnTo>
                  <a:pt x="971" y="2093"/>
                </a:lnTo>
                <a:lnTo>
                  <a:pt x="1010" y="2166"/>
                </a:lnTo>
                <a:lnTo>
                  <a:pt x="1049" y="2239"/>
                </a:lnTo>
                <a:lnTo>
                  <a:pt x="1089" y="2310"/>
                </a:lnTo>
                <a:lnTo>
                  <a:pt x="1128" y="2382"/>
                </a:lnTo>
                <a:lnTo>
                  <a:pt x="1167" y="2452"/>
                </a:lnTo>
                <a:lnTo>
                  <a:pt x="1207" y="2522"/>
                </a:lnTo>
                <a:lnTo>
                  <a:pt x="1246" y="2592"/>
                </a:lnTo>
                <a:lnTo>
                  <a:pt x="1285" y="2661"/>
                </a:lnTo>
                <a:lnTo>
                  <a:pt x="1325" y="2729"/>
                </a:lnTo>
                <a:lnTo>
                  <a:pt x="1364" y="2796"/>
                </a:lnTo>
                <a:lnTo>
                  <a:pt x="1404" y="2863"/>
                </a:lnTo>
                <a:lnTo>
                  <a:pt x="1444" y="2930"/>
                </a:lnTo>
                <a:lnTo>
                  <a:pt x="1483" y="2997"/>
                </a:lnTo>
                <a:lnTo>
                  <a:pt x="1522" y="3062"/>
                </a:lnTo>
                <a:lnTo>
                  <a:pt x="1562" y="3126"/>
                </a:lnTo>
                <a:lnTo>
                  <a:pt x="1602" y="3191"/>
                </a:lnTo>
                <a:lnTo>
                  <a:pt x="1641" y="3255"/>
                </a:lnTo>
                <a:lnTo>
                  <a:pt x="1681" y="3318"/>
                </a:lnTo>
                <a:lnTo>
                  <a:pt x="1720" y="3380"/>
                </a:lnTo>
                <a:lnTo>
                  <a:pt x="1761" y="3442"/>
                </a:lnTo>
                <a:lnTo>
                  <a:pt x="1800" y="3504"/>
                </a:lnTo>
                <a:lnTo>
                  <a:pt x="1839" y="3565"/>
                </a:lnTo>
                <a:lnTo>
                  <a:pt x="1878" y="3626"/>
                </a:lnTo>
                <a:lnTo>
                  <a:pt x="1918" y="3685"/>
                </a:lnTo>
                <a:lnTo>
                  <a:pt x="1957" y="3745"/>
                </a:lnTo>
                <a:lnTo>
                  <a:pt x="1996" y="3803"/>
                </a:lnTo>
                <a:lnTo>
                  <a:pt x="2036" y="3862"/>
                </a:lnTo>
                <a:lnTo>
                  <a:pt x="2075" y="3920"/>
                </a:lnTo>
                <a:lnTo>
                  <a:pt x="2114" y="3977"/>
                </a:lnTo>
                <a:lnTo>
                  <a:pt x="2154" y="4033"/>
                </a:lnTo>
                <a:lnTo>
                  <a:pt x="2192" y="4089"/>
                </a:lnTo>
                <a:lnTo>
                  <a:pt x="2231" y="4145"/>
                </a:lnTo>
                <a:lnTo>
                  <a:pt x="2270" y="4200"/>
                </a:lnTo>
                <a:lnTo>
                  <a:pt x="2308" y="4254"/>
                </a:lnTo>
                <a:lnTo>
                  <a:pt x="2348" y="4307"/>
                </a:lnTo>
                <a:lnTo>
                  <a:pt x="2386" y="4361"/>
                </a:lnTo>
                <a:lnTo>
                  <a:pt x="2424" y="4413"/>
                </a:lnTo>
                <a:lnTo>
                  <a:pt x="2462" y="4464"/>
                </a:lnTo>
                <a:lnTo>
                  <a:pt x="2500" y="4517"/>
                </a:lnTo>
                <a:lnTo>
                  <a:pt x="2538" y="4567"/>
                </a:lnTo>
                <a:lnTo>
                  <a:pt x="2576" y="4618"/>
                </a:lnTo>
                <a:lnTo>
                  <a:pt x="2614" y="4668"/>
                </a:lnTo>
                <a:lnTo>
                  <a:pt x="2651" y="4717"/>
                </a:lnTo>
                <a:lnTo>
                  <a:pt x="2688" y="4766"/>
                </a:lnTo>
                <a:lnTo>
                  <a:pt x="2725" y="4815"/>
                </a:lnTo>
                <a:lnTo>
                  <a:pt x="2763" y="4862"/>
                </a:lnTo>
                <a:lnTo>
                  <a:pt x="2800" y="4910"/>
                </a:lnTo>
                <a:lnTo>
                  <a:pt x="2837" y="4957"/>
                </a:lnTo>
                <a:lnTo>
                  <a:pt x="2873" y="5003"/>
                </a:lnTo>
                <a:lnTo>
                  <a:pt x="2910" y="5048"/>
                </a:lnTo>
                <a:lnTo>
                  <a:pt x="2947" y="5094"/>
                </a:lnTo>
                <a:lnTo>
                  <a:pt x="2982" y="5138"/>
                </a:lnTo>
                <a:lnTo>
                  <a:pt x="3018" y="5182"/>
                </a:lnTo>
                <a:lnTo>
                  <a:pt x="3054" y="5226"/>
                </a:lnTo>
                <a:lnTo>
                  <a:pt x="3090" y="5269"/>
                </a:lnTo>
                <a:lnTo>
                  <a:pt x="3125" y="5310"/>
                </a:lnTo>
                <a:lnTo>
                  <a:pt x="3160" y="5352"/>
                </a:lnTo>
                <a:lnTo>
                  <a:pt x="3196" y="5394"/>
                </a:lnTo>
                <a:lnTo>
                  <a:pt x="3230" y="5434"/>
                </a:lnTo>
                <a:lnTo>
                  <a:pt x="3265" y="5475"/>
                </a:lnTo>
                <a:lnTo>
                  <a:pt x="3298" y="5515"/>
                </a:lnTo>
                <a:lnTo>
                  <a:pt x="3333" y="5553"/>
                </a:lnTo>
                <a:lnTo>
                  <a:pt x="3366" y="5593"/>
                </a:lnTo>
                <a:lnTo>
                  <a:pt x="3399" y="5631"/>
                </a:lnTo>
                <a:lnTo>
                  <a:pt x="3433" y="5668"/>
                </a:lnTo>
                <a:lnTo>
                  <a:pt x="3466" y="5706"/>
                </a:lnTo>
                <a:lnTo>
                  <a:pt x="3498" y="5742"/>
                </a:lnTo>
                <a:lnTo>
                  <a:pt x="3530" y="5777"/>
                </a:lnTo>
                <a:lnTo>
                  <a:pt x="3563" y="5813"/>
                </a:lnTo>
                <a:lnTo>
                  <a:pt x="3595" y="5849"/>
                </a:lnTo>
                <a:lnTo>
                  <a:pt x="3627" y="5882"/>
                </a:lnTo>
                <a:lnTo>
                  <a:pt x="3658" y="5917"/>
                </a:lnTo>
                <a:lnTo>
                  <a:pt x="3689" y="5950"/>
                </a:lnTo>
                <a:lnTo>
                  <a:pt x="3720" y="5982"/>
                </a:lnTo>
                <a:lnTo>
                  <a:pt x="3750" y="6016"/>
                </a:lnTo>
                <a:lnTo>
                  <a:pt x="3780" y="6047"/>
                </a:lnTo>
                <a:lnTo>
                  <a:pt x="3809" y="6079"/>
                </a:lnTo>
                <a:lnTo>
                  <a:pt x="3839" y="6109"/>
                </a:lnTo>
                <a:lnTo>
                  <a:pt x="3869" y="6140"/>
                </a:lnTo>
                <a:lnTo>
                  <a:pt x="3897" y="6169"/>
                </a:lnTo>
                <a:lnTo>
                  <a:pt x="3926" y="6198"/>
                </a:lnTo>
                <a:lnTo>
                  <a:pt x="3953" y="6227"/>
                </a:lnTo>
                <a:lnTo>
                  <a:pt x="3981" y="6255"/>
                </a:lnTo>
                <a:lnTo>
                  <a:pt x="4008" y="6283"/>
                </a:lnTo>
                <a:lnTo>
                  <a:pt x="4035" y="6310"/>
                </a:lnTo>
                <a:lnTo>
                  <a:pt x="4062" y="6336"/>
                </a:lnTo>
                <a:lnTo>
                  <a:pt x="4088" y="6362"/>
                </a:lnTo>
                <a:lnTo>
                  <a:pt x="4114" y="6388"/>
                </a:lnTo>
                <a:lnTo>
                  <a:pt x="4140" y="6413"/>
                </a:lnTo>
                <a:lnTo>
                  <a:pt x="4165" y="6438"/>
                </a:lnTo>
                <a:lnTo>
                  <a:pt x="4189" y="6461"/>
                </a:lnTo>
                <a:lnTo>
                  <a:pt x="4214" y="6484"/>
                </a:lnTo>
                <a:lnTo>
                  <a:pt x="4238" y="6508"/>
                </a:lnTo>
                <a:lnTo>
                  <a:pt x="4262" y="6529"/>
                </a:lnTo>
                <a:lnTo>
                  <a:pt x="4284" y="6552"/>
                </a:lnTo>
                <a:lnTo>
                  <a:pt x="4307" y="6573"/>
                </a:lnTo>
                <a:lnTo>
                  <a:pt x="4330" y="6594"/>
                </a:lnTo>
                <a:lnTo>
                  <a:pt x="4351" y="6614"/>
                </a:lnTo>
                <a:lnTo>
                  <a:pt x="4372" y="6634"/>
                </a:lnTo>
                <a:lnTo>
                  <a:pt x="4394" y="6653"/>
                </a:lnTo>
                <a:lnTo>
                  <a:pt x="4414" y="6672"/>
                </a:lnTo>
                <a:lnTo>
                  <a:pt x="4434" y="6690"/>
                </a:lnTo>
                <a:lnTo>
                  <a:pt x="4453" y="6708"/>
                </a:lnTo>
                <a:lnTo>
                  <a:pt x="4472" y="6726"/>
                </a:lnTo>
                <a:lnTo>
                  <a:pt x="4492" y="6743"/>
                </a:lnTo>
                <a:lnTo>
                  <a:pt x="4509" y="6758"/>
                </a:lnTo>
                <a:lnTo>
                  <a:pt x="4527" y="6775"/>
                </a:lnTo>
                <a:lnTo>
                  <a:pt x="4544" y="6789"/>
                </a:lnTo>
                <a:lnTo>
                  <a:pt x="4562" y="6805"/>
                </a:lnTo>
                <a:lnTo>
                  <a:pt x="4577" y="6819"/>
                </a:lnTo>
                <a:lnTo>
                  <a:pt x="4593" y="6832"/>
                </a:lnTo>
                <a:lnTo>
                  <a:pt x="4608" y="6845"/>
                </a:lnTo>
                <a:lnTo>
                  <a:pt x="4624" y="6858"/>
                </a:lnTo>
                <a:lnTo>
                  <a:pt x="4638" y="6870"/>
                </a:lnTo>
                <a:lnTo>
                  <a:pt x="4651" y="6882"/>
                </a:lnTo>
                <a:lnTo>
                  <a:pt x="4664" y="6893"/>
                </a:lnTo>
                <a:lnTo>
                  <a:pt x="4677" y="6903"/>
                </a:lnTo>
                <a:lnTo>
                  <a:pt x="4689" y="6914"/>
                </a:lnTo>
                <a:lnTo>
                  <a:pt x="4701" y="6924"/>
                </a:lnTo>
                <a:lnTo>
                  <a:pt x="4712" y="6933"/>
                </a:lnTo>
                <a:lnTo>
                  <a:pt x="4723" y="6942"/>
                </a:lnTo>
                <a:lnTo>
                  <a:pt x="4732" y="6950"/>
                </a:lnTo>
                <a:lnTo>
                  <a:pt x="4742" y="6957"/>
                </a:lnTo>
                <a:lnTo>
                  <a:pt x="4750" y="6964"/>
                </a:lnTo>
                <a:lnTo>
                  <a:pt x="4758" y="6971"/>
                </a:lnTo>
                <a:lnTo>
                  <a:pt x="4767" y="6977"/>
                </a:lnTo>
                <a:lnTo>
                  <a:pt x="4774" y="6983"/>
                </a:lnTo>
                <a:lnTo>
                  <a:pt x="4780" y="6988"/>
                </a:lnTo>
                <a:lnTo>
                  <a:pt x="4786" y="6993"/>
                </a:lnTo>
                <a:lnTo>
                  <a:pt x="4790" y="6998"/>
                </a:lnTo>
                <a:lnTo>
                  <a:pt x="4795" y="7001"/>
                </a:lnTo>
                <a:lnTo>
                  <a:pt x="4800" y="7005"/>
                </a:lnTo>
                <a:lnTo>
                  <a:pt x="4804" y="7007"/>
                </a:lnTo>
                <a:lnTo>
                  <a:pt x="4806" y="7009"/>
                </a:lnTo>
                <a:lnTo>
                  <a:pt x="4808" y="7011"/>
                </a:lnTo>
                <a:lnTo>
                  <a:pt x="4810" y="7012"/>
                </a:lnTo>
                <a:lnTo>
                  <a:pt x="4811" y="7013"/>
                </a:lnTo>
                <a:lnTo>
                  <a:pt x="4811" y="7013"/>
                </a:lnTo>
              </a:path>
            </a:pathLst>
          </a:custGeom>
          <a:noFill/>
          <a:ln w="19050">
            <a:solidFill>
              <a:srgbClr val="FFFFFF"/>
            </a:solidFill>
            <a:prstDash val="solid"/>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7" name="Freeform 7"/>
          <p:cNvSpPr>
            <a:spLocks/>
          </p:cNvSpPr>
          <p:nvPr/>
        </p:nvSpPr>
        <p:spPr bwMode="auto">
          <a:xfrm>
            <a:off x="5452809" y="1930210"/>
            <a:ext cx="2184400" cy="2784475"/>
          </a:xfrm>
          <a:custGeom>
            <a:avLst/>
            <a:gdLst/>
            <a:ahLst/>
            <a:cxnLst>
              <a:cxn ang="0">
                <a:pos x="5462" y="136"/>
              </a:cxn>
              <a:cxn ang="0">
                <a:pos x="5398" y="339"/>
              </a:cxn>
              <a:cxn ang="0">
                <a:pos x="5329" y="539"/>
              </a:cxn>
              <a:cxn ang="0">
                <a:pos x="5255" y="738"/>
              </a:cxn>
              <a:cxn ang="0">
                <a:pos x="5175" y="934"/>
              </a:cxn>
              <a:cxn ang="0">
                <a:pos x="5092" y="1129"/>
              </a:cxn>
              <a:cxn ang="0">
                <a:pos x="5004" y="1322"/>
              </a:cxn>
              <a:cxn ang="0">
                <a:pos x="4911" y="1511"/>
              </a:cxn>
              <a:cxn ang="0">
                <a:pos x="4815" y="1701"/>
              </a:cxn>
              <a:cxn ang="0">
                <a:pos x="4714" y="1886"/>
              </a:cxn>
              <a:cxn ang="0">
                <a:pos x="4611" y="2070"/>
              </a:cxn>
              <a:cxn ang="0">
                <a:pos x="4505" y="2251"/>
              </a:cxn>
              <a:cxn ang="0">
                <a:pos x="4395" y="2431"/>
              </a:cxn>
              <a:cxn ang="0">
                <a:pos x="4282" y="2607"/>
              </a:cxn>
              <a:cxn ang="0">
                <a:pos x="4167" y="2781"/>
              </a:cxn>
              <a:cxn ang="0">
                <a:pos x="4050" y="2953"/>
              </a:cxn>
              <a:cxn ang="0">
                <a:pos x="3930" y="3122"/>
              </a:cxn>
              <a:cxn ang="0">
                <a:pos x="3808" y="3288"/>
              </a:cxn>
              <a:cxn ang="0">
                <a:pos x="3685" y="3451"/>
              </a:cxn>
              <a:cxn ang="0">
                <a:pos x="3562" y="3612"/>
              </a:cxn>
              <a:cxn ang="0">
                <a:pos x="3435" y="3769"/>
              </a:cxn>
              <a:cxn ang="0">
                <a:pos x="3308" y="3924"/>
              </a:cxn>
              <a:cxn ang="0">
                <a:pos x="3180" y="4075"/>
              </a:cxn>
              <a:cxn ang="0">
                <a:pos x="3053" y="4224"/>
              </a:cxn>
              <a:cxn ang="0">
                <a:pos x="2924" y="4369"/>
              </a:cxn>
              <a:cxn ang="0">
                <a:pos x="2796" y="4510"/>
              </a:cxn>
              <a:cxn ang="0">
                <a:pos x="2668" y="4649"/>
              </a:cxn>
              <a:cxn ang="0">
                <a:pos x="2541" y="4785"/>
              </a:cxn>
              <a:cxn ang="0">
                <a:pos x="2413" y="4918"/>
              </a:cxn>
              <a:cxn ang="0">
                <a:pos x="2287" y="5046"/>
              </a:cxn>
              <a:cxn ang="0">
                <a:pos x="2162" y="5171"/>
              </a:cxn>
              <a:cxn ang="0">
                <a:pos x="2038" y="5294"/>
              </a:cxn>
              <a:cxn ang="0">
                <a:pos x="1916" y="5412"/>
              </a:cxn>
              <a:cxn ang="0">
                <a:pos x="1794" y="5526"/>
              </a:cxn>
              <a:cxn ang="0">
                <a:pos x="1675" y="5637"/>
              </a:cxn>
              <a:cxn ang="0">
                <a:pos x="1558" y="5744"/>
              </a:cxn>
              <a:cxn ang="0">
                <a:pos x="1445" y="5847"/>
              </a:cxn>
              <a:cxn ang="0">
                <a:pos x="1333" y="5946"/>
              </a:cxn>
              <a:cxn ang="0">
                <a:pos x="1224" y="6041"/>
              </a:cxn>
              <a:cxn ang="0">
                <a:pos x="1119" y="6133"/>
              </a:cxn>
              <a:cxn ang="0">
                <a:pos x="1016" y="6220"/>
              </a:cxn>
              <a:cxn ang="0">
                <a:pos x="918" y="6302"/>
              </a:cxn>
              <a:cxn ang="0">
                <a:pos x="822" y="6381"/>
              </a:cxn>
              <a:cxn ang="0">
                <a:pos x="732" y="6456"/>
              </a:cxn>
              <a:cxn ang="0">
                <a:pos x="645" y="6525"/>
              </a:cxn>
              <a:cxn ang="0">
                <a:pos x="563" y="6590"/>
              </a:cxn>
              <a:cxn ang="0">
                <a:pos x="484" y="6651"/>
              </a:cxn>
              <a:cxn ang="0">
                <a:pos x="411" y="6708"/>
              </a:cxn>
              <a:cxn ang="0">
                <a:pos x="345" y="6761"/>
              </a:cxn>
              <a:cxn ang="0">
                <a:pos x="281" y="6807"/>
              </a:cxn>
              <a:cxn ang="0">
                <a:pos x="226" y="6850"/>
              </a:cxn>
              <a:cxn ang="0">
                <a:pos x="174" y="6888"/>
              </a:cxn>
              <a:cxn ang="0">
                <a:pos x="129" y="6920"/>
              </a:cxn>
              <a:cxn ang="0">
                <a:pos x="91" y="6949"/>
              </a:cxn>
              <a:cxn ang="0">
                <a:pos x="59" y="6972"/>
              </a:cxn>
              <a:cxn ang="0">
                <a:pos x="34" y="6989"/>
              </a:cxn>
              <a:cxn ang="0">
                <a:pos x="15" y="7003"/>
              </a:cxn>
              <a:cxn ang="0">
                <a:pos x="4" y="7011"/>
              </a:cxn>
              <a:cxn ang="0">
                <a:pos x="0" y="7013"/>
              </a:cxn>
            </a:cxnLst>
            <a:rect l="0" t="0" r="r" b="b"/>
            <a:pathLst>
              <a:path w="5502" h="7013">
                <a:moveTo>
                  <a:pt x="5502" y="0"/>
                </a:moveTo>
                <a:lnTo>
                  <a:pt x="5483" y="68"/>
                </a:lnTo>
                <a:lnTo>
                  <a:pt x="5462" y="136"/>
                </a:lnTo>
                <a:lnTo>
                  <a:pt x="5442" y="204"/>
                </a:lnTo>
                <a:lnTo>
                  <a:pt x="5421" y="271"/>
                </a:lnTo>
                <a:lnTo>
                  <a:pt x="5398" y="339"/>
                </a:lnTo>
                <a:lnTo>
                  <a:pt x="5375" y="405"/>
                </a:lnTo>
                <a:lnTo>
                  <a:pt x="5353" y="472"/>
                </a:lnTo>
                <a:lnTo>
                  <a:pt x="5329" y="539"/>
                </a:lnTo>
                <a:lnTo>
                  <a:pt x="5305" y="606"/>
                </a:lnTo>
                <a:lnTo>
                  <a:pt x="5280" y="671"/>
                </a:lnTo>
                <a:lnTo>
                  <a:pt x="5255" y="738"/>
                </a:lnTo>
                <a:lnTo>
                  <a:pt x="5229" y="803"/>
                </a:lnTo>
                <a:lnTo>
                  <a:pt x="5203" y="869"/>
                </a:lnTo>
                <a:lnTo>
                  <a:pt x="5175" y="934"/>
                </a:lnTo>
                <a:lnTo>
                  <a:pt x="5148" y="999"/>
                </a:lnTo>
                <a:lnTo>
                  <a:pt x="5121" y="1064"/>
                </a:lnTo>
                <a:lnTo>
                  <a:pt x="5092" y="1129"/>
                </a:lnTo>
                <a:lnTo>
                  <a:pt x="5062" y="1193"/>
                </a:lnTo>
                <a:lnTo>
                  <a:pt x="5034" y="1257"/>
                </a:lnTo>
                <a:lnTo>
                  <a:pt x="5004" y="1322"/>
                </a:lnTo>
                <a:lnTo>
                  <a:pt x="4973" y="1385"/>
                </a:lnTo>
                <a:lnTo>
                  <a:pt x="4942" y="1448"/>
                </a:lnTo>
                <a:lnTo>
                  <a:pt x="4911" y="1511"/>
                </a:lnTo>
                <a:lnTo>
                  <a:pt x="4879" y="1574"/>
                </a:lnTo>
                <a:lnTo>
                  <a:pt x="4848" y="1637"/>
                </a:lnTo>
                <a:lnTo>
                  <a:pt x="4815" y="1701"/>
                </a:lnTo>
                <a:lnTo>
                  <a:pt x="4782" y="1763"/>
                </a:lnTo>
                <a:lnTo>
                  <a:pt x="4749" y="1824"/>
                </a:lnTo>
                <a:lnTo>
                  <a:pt x="4714" y="1886"/>
                </a:lnTo>
                <a:lnTo>
                  <a:pt x="4681" y="1947"/>
                </a:lnTo>
                <a:lnTo>
                  <a:pt x="4647" y="2009"/>
                </a:lnTo>
                <a:lnTo>
                  <a:pt x="4611" y="2070"/>
                </a:lnTo>
                <a:lnTo>
                  <a:pt x="4576" y="2131"/>
                </a:lnTo>
                <a:lnTo>
                  <a:pt x="4541" y="2191"/>
                </a:lnTo>
                <a:lnTo>
                  <a:pt x="4505" y="2251"/>
                </a:lnTo>
                <a:lnTo>
                  <a:pt x="4468" y="2312"/>
                </a:lnTo>
                <a:lnTo>
                  <a:pt x="4432" y="2371"/>
                </a:lnTo>
                <a:lnTo>
                  <a:pt x="4395" y="2431"/>
                </a:lnTo>
                <a:lnTo>
                  <a:pt x="4357" y="2489"/>
                </a:lnTo>
                <a:lnTo>
                  <a:pt x="4320" y="2549"/>
                </a:lnTo>
                <a:lnTo>
                  <a:pt x="4282" y="2607"/>
                </a:lnTo>
                <a:lnTo>
                  <a:pt x="4244" y="2666"/>
                </a:lnTo>
                <a:lnTo>
                  <a:pt x="4206" y="2723"/>
                </a:lnTo>
                <a:lnTo>
                  <a:pt x="4167" y="2781"/>
                </a:lnTo>
                <a:lnTo>
                  <a:pt x="4128" y="2838"/>
                </a:lnTo>
                <a:lnTo>
                  <a:pt x="4089" y="2896"/>
                </a:lnTo>
                <a:lnTo>
                  <a:pt x="4050" y="2953"/>
                </a:lnTo>
                <a:lnTo>
                  <a:pt x="4011" y="3009"/>
                </a:lnTo>
                <a:lnTo>
                  <a:pt x="3970" y="3066"/>
                </a:lnTo>
                <a:lnTo>
                  <a:pt x="3930" y="3122"/>
                </a:lnTo>
                <a:lnTo>
                  <a:pt x="3890" y="3177"/>
                </a:lnTo>
                <a:lnTo>
                  <a:pt x="3850" y="3233"/>
                </a:lnTo>
                <a:lnTo>
                  <a:pt x="3808" y="3288"/>
                </a:lnTo>
                <a:lnTo>
                  <a:pt x="3768" y="3342"/>
                </a:lnTo>
                <a:lnTo>
                  <a:pt x="3727" y="3397"/>
                </a:lnTo>
                <a:lnTo>
                  <a:pt x="3685" y="3451"/>
                </a:lnTo>
                <a:lnTo>
                  <a:pt x="3644" y="3504"/>
                </a:lnTo>
                <a:lnTo>
                  <a:pt x="3602" y="3558"/>
                </a:lnTo>
                <a:lnTo>
                  <a:pt x="3562" y="3612"/>
                </a:lnTo>
                <a:lnTo>
                  <a:pt x="3519" y="3664"/>
                </a:lnTo>
                <a:lnTo>
                  <a:pt x="3477" y="3717"/>
                </a:lnTo>
                <a:lnTo>
                  <a:pt x="3435" y="3769"/>
                </a:lnTo>
                <a:lnTo>
                  <a:pt x="3394" y="3821"/>
                </a:lnTo>
                <a:lnTo>
                  <a:pt x="3351" y="3873"/>
                </a:lnTo>
                <a:lnTo>
                  <a:pt x="3308" y="3924"/>
                </a:lnTo>
                <a:lnTo>
                  <a:pt x="3266" y="3975"/>
                </a:lnTo>
                <a:lnTo>
                  <a:pt x="3223" y="4025"/>
                </a:lnTo>
                <a:lnTo>
                  <a:pt x="3180" y="4075"/>
                </a:lnTo>
                <a:lnTo>
                  <a:pt x="3139" y="4125"/>
                </a:lnTo>
                <a:lnTo>
                  <a:pt x="3096" y="4175"/>
                </a:lnTo>
                <a:lnTo>
                  <a:pt x="3053" y="4224"/>
                </a:lnTo>
                <a:lnTo>
                  <a:pt x="3010" y="4273"/>
                </a:lnTo>
                <a:lnTo>
                  <a:pt x="2967" y="4322"/>
                </a:lnTo>
                <a:lnTo>
                  <a:pt x="2924" y="4369"/>
                </a:lnTo>
                <a:lnTo>
                  <a:pt x="2881" y="4417"/>
                </a:lnTo>
                <a:lnTo>
                  <a:pt x="2839" y="4465"/>
                </a:lnTo>
                <a:lnTo>
                  <a:pt x="2796" y="4510"/>
                </a:lnTo>
                <a:lnTo>
                  <a:pt x="2753" y="4558"/>
                </a:lnTo>
                <a:lnTo>
                  <a:pt x="2711" y="4604"/>
                </a:lnTo>
                <a:lnTo>
                  <a:pt x="2668" y="4649"/>
                </a:lnTo>
                <a:lnTo>
                  <a:pt x="2627" y="4695"/>
                </a:lnTo>
                <a:lnTo>
                  <a:pt x="2584" y="4740"/>
                </a:lnTo>
                <a:lnTo>
                  <a:pt x="2541" y="4785"/>
                </a:lnTo>
                <a:lnTo>
                  <a:pt x="2499" y="4829"/>
                </a:lnTo>
                <a:lnTo>
                  <a:pt x="2456" y="4873"/>
                </a:lnTo>
                <a:lnTo>
                  <a:pt x="2413" y="4918"/>
                </a:lnTo>
                <a:lnTo>
                  <a:pt x="2372" y="4960"/>
                </a:lnTo>
                <a:lnTo>
                  <a:pt x="2330" y="5003"/>
                </a:lnTo>
                <a:lnTo>
                  <a:pt x="2287" y="5046"/>
                </a:lnTo>
                <a:lnTo>
                  <a:pt x="2245" y="5089"/>
                </a:lnTo>
                <a:lnTo>
                  <a:pt x="2204" y="5131"/>
                </a:lnTo>
                <a:lnTo>
                  <a:pt x="2162" y="5171"/>
                </a:lnTo>
                <a:lnTo>
                  <a:pt x="2120" y="5213"/>
                </a:lnTo>
                <a:lnTo>
                  <a:pt x="2079" y="5253"/>
                </a:lnTo>
                <a:lnTo>
                  <a:pt x="2038" y="5294"/>
                </a:lnTo>
                <a:lnTo>
                  <a:pt x="1997" y="5333"/>
                </a:lnTo>
                <a:lnTo>
                  <a:pt x="1956" y="5373"/>
                </a:lnTo>
                <a:lnTo>
                  <a:pt x="1916" y="5412"/>
                </a:lnTo>
                <a:lnTo>
                  <a:pt x="1875" y="5450"/>
                </a:lnTo>
                <a:lnTo>
                  <a:pt x="1835" y="5488"/>
                </a:lnTo>
                <a:lnTo>
                  <a:pt x="1794" y="5526"/>
                </a:lnTo>
                <a:lnTo>
                  <a:pt x="1755" y="5563"/>
                </a:lnTo>
                <a:lnTo>
                  <a:pt x="1715" y="5600"/>
                </a:lnTo>
                <a:lnTo>
                  <a:pt x="1675" y="5637"/>
                </a:lnTo>
                <a:lnTo>
                  <a:pt x="1637" y="5673"/>
                </a:lnTo>
                <a:lnTo>
                  <a:pt x="1598" y="5709"/>
                </a:lnTo>
                <a:lnTo>
                  <a:pt x="1558" y="5744"/>
                </a:lnTo>
                <a:lnTo>
                  <a:pt x="1520" y="5779"/>
                </a:lnTo>
                <a:lnTo>
                  <a:pt x="1482" y="5813"/>
                </a:lnTo>
                <a:lnTo>
                  <a:pt x="1445" y="5847"/>
                </a:lnTo>
                <a:lnTo>
                  <a:pt x="1407" y="5880"/>
                </a:lnTo>
                <a:lnTo>
                  <a:pt x="1370" y="5914"/>
                </a:lnTo>
                <a:lnTo>
                  <a:pt x="1333" y="5946"/>
                </a:lnTo>
                <a:lnTo>
                  <a:pt x="1296" y="5978"/>
                </a:lnTo>
                <a:lnTo>
                  <a:pt x="1261" y="6010"/>
                </a:lnTo>
                <a:lnTo>
                  <a:pt x="1224" y="6041"/>
                </a:lnTo>
                <a:lnTo>
                  <a:pt x="1189" y="6072"/>
                </a:lnTo>
                <a:lnTo>
                  <a:pt x="1153" y="6103"/>
                </a:lnTo>
                <a:lnTo>
                  <a:pt x="1119" y="6133"/>
                </a:lnTo>
                <a:lnTo>
                  <a:pt x="1084" y="6161"/>
                </a:lnTo>
                <a:lnTo>
                  <a:pt x="1050" y="6191"/>
                </a:lnTo>
                <a:lnTo>
                  <a:pt x="1016" y="6220"/>
                </a:lnTo>
                <a:lnTo>
                  <a:pt x="983" y="6247"/>
                </a:lnTo>
                <a:lnTo>
                  <a:pt x="950" y="6275"/>
                </a:lnTo>
                <a:lnTo>
                  <a:pt x="918" y="6302"/>
                </a:lnTo>
                <a:lnTo>
                  <a:pt x="885" y="6329"/>
                </a:lnTo>
                <a:lnTo>
                  <a:pt x="853" y="6356"/>
                </a:lnTo>
                <a:lnTo>
                  <a:pt x="822" y="6381"/>
                </a:lnTo>
                <a:lnTo>
                  <a:pt x="791" y="6406"/>
                </a:lnTo>
                <a:lnTo>
                  <a:pt x="761" y="6431"/>
                </a:lnTo>
                <a:lnTo>
                  <a:pt x="732" y="6456"/>
                </a:lnTo>
                <a:lnTo>
                  <a:pt x="702" y="6480"/>
                </a:lnTo>
                <a:lnTo>
                  <a:pt x="673" y="6502"/>
                </a:lnTo>
                <a:lnTo>
                  <a:pt x="645" y="6525"/>
                </a:lnTo>
                <a:lnTo>
                  <a:pt x="616" y="6547"/>
                </a:lnTo>
                <a:lnTo>
                  <a:pt x="589" y="6569"/>
                </a:lnTo>
                <a:lnTo>
                  <a:pt x="563" y="6590"/>
                </a:lnTo>
                <a:lnTo>
                  <a:pt x="535" y="6612"/>
                </a:lnTo>
                <a:lnTo>
                  <a:pt x="510" y="6632"/>
                </a:lnTo>
                <a:lnTo>
                  <a:pt x="484" y="6651"/>
                </a:lnTo>
                <a:lnTo>
                  <a:pt x="460" y="6671"/>
                </a:lnTo>
                <a:lnTo>
                  <a:pt x="435" y="6690"/>
                </a:lnTo>
                <a:lnTo>
                  <a:pt x="411" y="6708"/>
                </a:lnTo>
                <a:lnTo>
                  <a:pt x="389" y="6726"/>
                </a:lnTo>
                <a:lnTo>
                  <a:pt x="366" y="6743"/>
                </a:lnTo>
                <a:lnTo>
                  <a:pt x="345" y="6761"/>
                </a:lnTo>
                <a:lnTo>
                  <a:pt x="323" y="6776"/>
                </a:lnTo>
                <a:lnTo>
                  <a:pt x="302" y="6792"/>
                </a:lnTo>
                <a:lnTo>
                  <a:pt x="281" y="6807"/>
                </a:lnTo>
                <a:lnTo>
                  <a:pt x="262" y="6823"/>
                </a:lnTo>
                <a:lnTo>
                  <a:pt x="243" y="6836"/>
                </a:lnTo>
                <a:lnTo>
                  <a:pt x="226" y="6850"/>
                </a:lnTo>
                <a:lnTo>
                  <a:pt x="208" y="6863"/>
                </a:lnTo>
                <a:lnTo>
                  <a:pt x="191" y="6876"/>
                </a:lnTo>
                <a:lnTo>
                  <a:pt x="174" y="6888"/>
                </a:lnTo>
                <a:lnTo>
                  <a:pt x="159" y="6899"/>
                </a:lnTo>
                <a:lnTo>
                  <a:pt x="143" y="6911"/>
                </a:lnTo>
                <a:lnTo>
                  <a:pt x="129" y="6920"/>
                </a:lnTo>
                <a:lnTo>
                  <a:pt x="116" y="6931"/>
                </a:lnTo>
                <a:lnTo>
                  <a:pt x="103" y="6939"/>
                </a:lnTo>
                <a:lnTo>
                  <a:pt x="91" y="6949"/>
                </a:lnTo>
                <a:lnTo>
                  <a:pt x="79" y="6957"/>
                </a:lnTo>
                <a:lnTo>
                  <a:pt x="68" y="6964"/>
                </a:lnTo>
                <a:lnTo>
                  <a:pt x="59" y="6972"/>
                </a:lnTo>
                <a:lnTo>
                  <a:pt x="49" y="6979"/>
                </a:lnTo>
                <a:lnTo>
                  <a:pt x="41" y="6985"/>
                </a:lnTo>
                <a:lnTo>
                  <a:pt x="34" y="6989"/>
                </a:lnTo>
                <a:lnTo>
                  <a:pt x="27" y="6994"/>
                </a:lnTo>
                <a:lnTo>
                  <a:pt x="21" y="6999"/>
                </a:lnTo>
                <a:lnTo>
                  <a:pt x="15" y="7003"/>
                </a:lnTo>
                <a:lnTo>
                  <a:pt x="11" y="7006"/>
                </a:lnTo>
                <a:lnTo>
                  <a:pt x="8" y="7009"/>
                </a:lnTo>
                <a:lnTo>
                  <a:pt x="4" y="7011"/>
                </a:lnTo>
                <a:lnTo>
                  <a:pt x="2" y="7012"/>
                </a:lnTo>
                <a:lnTo>
                  <a:pt x="0" y="7013"/>
                </a:lnTo>
                <a:lnTo>
                  <a:pt x="0" y="7013"/>
                </a:lnTo>
              </a:path>
            </a:pathLst>
          </a:custGeom>
          <a:noFill/>
          <a:ln w="19050">
            <a:solidFill>
              <a:srgbClr val="FFFFFF"/>
            </a:solidFill>
            <a:prstDash val="solid"/>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8" name="Line 10"/>
          <p:cNvSpPr>
            <a:spLocks noChangeShapeType="1"/>
          </p:cNvSpPr>
          <p:nvPr/>
        </p:nvSpPr>
        <p:spPr bwMode="auto">
          <a:xfrm>
            <a:off x="4978146" y="3184335"/>
            <a:ext cx="2020888" cy="1587"/>
          </a:xfrm>
          <a:prstGeom prst="line">
            <a:avLst/>
          </a:prstGeom>
          <a:noFill/>
          <a:ln w="31750" cap="rnd">
            <a:solidFill>
              <a:schemeClr val="tx1"/>
            </a:solidFill>
            <a:prstDash val="sysDot"/>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9" name="Line 11"/>
          <p:cNvSpPr>
            <a:spLocks noChangeShapeType="1"/>
          </p:cNvSpPr>
          <p:nvPr/>
        </p:nvSpPr>
        <p:spPr bwMode="auto">
          <a:xfrm>
            <a:off x="4965446" y="4362260"/>
            <a:ext cx="1981200" cy="1587"/>
          </a:xfrm>
          <a:prstGeom prst="line">
            <a:avLst/>
          </a:prstGeom>
          <a:noFill/>
          <a:ln w="31750" cap="rnd">
            <a:solidFill>
              <a:schemeClr val="tx1"/>
            </a:solidFill>
            <a:prstDash val="sysDot"/>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0" name="Rectangle 15"/>
          <p:cNvSpPr>
            <a:spLocks noChangeArrowheads="1"/>
          </p:cNvSpPr>
          <p:nvPr/>
        </p:nvSpPr>
        <p:spPr bwMode="auto">
          <a:xfrm>
            <a:off x="4440936" y="3653473"/>
            <a:ext cx="461665" cy="246221"/>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600" dirty="0">
                <a:latin typeface="Times New Roman" pitchFamily="18" charset="0"/>
                <a:cs typeface="Times New Roman" pitchFamily="18" charset="0"/>
              </a:rPr>
              <a:t>$1.80</a:t>
            </a:r>
          </a:p>
        </p:txBody>
      </p:sp>
      <p:sp>
        <p:nvSpPr>
          <p:cNvPr id="21" name="Rectangle 16"/>
          <p:cNvSpPr>
            <a:spLocks noChangeArrowheads="1"/>
          </p:cNvSpPr>
          <p:nvPr/>
        </p:nvSpPr>
        <p:spPr bwMode="auto">
          <a:xfrm>
            <a:off x="4440936" y="3043873"/>
            <a:ext cx="461665" cy="246221"/>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600">
                <a:latin typeface="Times New Roman" pitchFamily="18" charset="0"/>
                <a:cs typeface="Times New Roman" pitchFamily="18" charset="0"/>
              </a:rPr>
              <a:t>$2.00</a:t>
            </a:r>
          </a:p>
        </p:txBody>
      </p:sp>
      <p:sp>
        <p:nvSpPr>
          <p:cNvPr id="22" name="Line 17"/>
          <p:cNvSpPr>
            <a:spLocks noChangeShapeType="1"/>
          </p:cNvSpPr>
          <p:nvPr/>
        </p:nvSpPr>
        <p:spPr bwMode="auto">
          <a:xfrm>
            <a:off x="4962271" y="1738122"/>
            <a:ext cx="0" cy="3605213"/>
          </a:xfrm>
          <a:prstGeom prst="line">
            <a:avLst/>
          </a:prstGeom>
          <a:noFill/>
          <a:ln w="28575">
            <a:solidFill>
              <a:schemeClr val="tx1"/>
            </a:solidFill>
            <a:round/>
            <a:headEnd/>
            <a:tailEnd type="none" w="lg" len="lg"/>
          </a:ln>
          <a:effectLst/>
        </p:spPr>
        <p:txBody>
          <a:bodyPr>
            <a:prstTxWarp prst="textNoShape">
              <a:avLst/>
            </a:prstTxWarp>
            <a:spAutoFit/>
          </a:bodyPr>
          <a:lstStyle/>
          <a:p>
            <a:endParaRPr lang="en-US" sz="1600">
              <a:latin typeface="Times New Roman" pitchFamily="18" charset="0"/>
              <a:cs typeface="Times New Roman" pitchFamily="18" charset="0"/>
            </a:endParaRPr>
          </a:p>
        </p:txBody>
      </p:sp>
      <p:sp>
        <p:nvSpPr>
          <p:cNvPr id="23" name="Line 18"/>
          <p:cNvSpPr>
            <a:spLocks noChangeShapeType="1"/>
          </p:cNvSpPr>
          <p:nvPr/>
        </p:nvSpPr>
        <p:spPr bwMode="auto">
          <a:xfrm>
            <a:off x="4952746" y="5335397"/>
            <a:ext cx="2692400" cy="0"/>
          </a:xfrm>
          <a:prstGeom prst="line">
            <a:avLst/>
          </a:prstGeom>
          <a:noFill/>
          <a:ln w="28575">
            <a:solidFill>
              <a:schemeClr val="tx1"/>
            </a:solidFill>
            <a:round/>
            <a:headEnd/>
            <a:tailEnd type="none" w="lg" len="lg"/>
          </a:ln>
          <a:effectLst/>
        </p:spPr>
        <p:txBody>
          <a:bodyPr>
            <a:prstTxWarp prst="textNoShape">
              <a:avLst/>
            </a:prstTxWarp>
            <a:spAutoFit/>
          </a:bodyPr>
          <a:lstStyle/>
          <a:p>
            <a:endParaRPr lang="en-US" sz="1600">
              <a:latin typeface="Times New Roman" pitchFamily="18" charset="0"/>
              <a:cs typeface="Times New Roman" pitchFamily="18" charset="0"/>
            </a:endParaRPr>
          </a:p>
        </p:txBody>
      </p:sp>
      <p:sp>
        <p:nvSpPr>
          <p:cNvPr id="24" name="Line 22"/>
          <p:cNvSpPr>
            <a:spLocks noChangeShapeType="1"/>
          </p:cNvSpPr>
          <p:nvPr/>
        </p:nvSpPr>
        <p:spPr bwMode="auto">
          <a:xfrm flipH="1">
            <a:off x="4973384" y="3787585"/>
            <a:ext cx="1524000" cy="0"/>
          </a:xfrm>
          <a:prstGeom prst="line">
            <a:avLst/>
          </a:prstGeom>
          <a:noFill/>
          <a:ln w="31750" cap="rnd">
            <a:solidFill>
              <a:schemeClr val="tx1"/>
            </a:solidFill>
            <a:prstDash val="sysDot"/>
            <a:round/>
            <a:headEnd/>
            <a:tailEnd type="none" w="lg" len="lg"/>
          </a:ln>
          <a:effectLst/>
        </p:spPr>
        <p:txBody>
          <a:bodyPr>
            <a:prstTxWarp prst="textNoShape">
              <a:avLst/>
            </a:prstTxWarp>
            <a:spAutoFit/>
          </a:bodyPr>
          <a:lstStyle/>
          <a:p>
            <a:endParaRPr lang="en-US" sz="1600">
              <a:latin typeface="Times New Roman" pitchFamily="18" charset="0"/>
              <a:cs typeface="Times New Roman" pitchFamily="18" charset="0"/>
            </a:endParaRPr>
          </a:p>
        </p:txBody>
      </p:sp>
      <p:sp>
        <p:nvSpPr>
          <p:cNvPr id="27" name="Text Box 40"/>
          <p:cNvSpPr txBox="1">
            <a:spLocks noChangeArrowheads="1"/>
          </p:cNvSpPr>
          <p:nvPr/>
        </p:nvSpPr>
        <p:spPr bwMode="auto">
          <a:xfrm>
            <a:off x="4427157" y="1274826"/>
            <a:ext cx="1252266" cy="483850"/>
          </a:xfrm>
          <a:prstGeom prst="rect">
            <a:avLst/>
          </a:prstGeom>
          <a:noFill/>
          <a:ln w="19050" cap="rnd">
            <a:noFill/>
            <a:prstDash val="sysDot"/>
            <a:miter lim="800000"/>
            <a:headEnd/>
            <a:tailEnd type="none" w="lg" len="lg"/>
          </a:ln>
          <a:effectLst/>
        </p:spPr>
        <p:txBody>
          <a:bodyPr wrap="none">
            <a:prstTxWarp prst="textNoShape">
              <a:avLst/>
            </a:prstTxWarp>
            <a:spAutoFit/>
          </a:bodyPr>
          <a:lstStyle/>
          <a:p>
            <a:pPr algn="l">
              <a:lnSpc>
                <a:spcPct val="70000"/>
              </a:lnSpc>
            </a:pPr>
            <a:r>
              <a:rPr kumimoji="0" lang="en-US" sz="1200" dirty="0" smtClean="0">
                <a:solidFill>
                  <a:srgbClr val="000000"/>
                </a:solidFill>
                <a:latin typeface="Times New Roman" pitchFamily="18" charset="0"/>
                <a:cs typeface="Times New Roman" pitchFamily="18" charset="0"/>
              </a:rPr>
              <a:t>Dollar price </a:t>
            </a:r>
            <a:r>
              <a:rPr kumimoji="0" lang="en-US" sz="1200" dirty="0">
                <a:solidFill>
                  <a:srgbClr val="000000"/>
                </a:solidFill>
                <a:latin typeface="Times New Roman" pitchFamily="18" charset="0"/>
                <a:cs typeface="Times New Roman" pitchFamily="18" charset="0"/>
              </a:rPr>
              <a:t>of </a:t>
            </a:r>
            <a:br>
              <a:rPr kumimoji="0" lang="en-US" sz="1200" dirty="0">
                <a:solidFill>
                  <a:srgbClr val="000000"/>
                </a:solidFill>
                <a:latin typeface="Times New Roman" pitchFamily="18" charset="0"/>
                <a:cs typeface="Times New Roman" pitchFamily="18" charset="0"/>
              </a:rPr>
            </a:br>
            <a:r>
              <a:rPr kumimoji="0" lang="en-US" sz="1200" dirty="0">
                <a:solidFill>
                  <a:srgbClr val="000000"/>
                </a:solidFill>
                <a:latin typeface="Times New Roman" pitchFamily="18" charset="0"/>
                <a:cs typeface="Times New Roman" pitchFamily="18" charset="0"/>
              </a:rPr>
              <a:t>foreign exchange</a:t>
            </a:r>
            <a:br>
              <a:rPr kumimoji="0" lang="en-US" sz="1200" dirty="0">
                <a:solidFill>
                  <a:srgbClr val="000000"/>
                </a:solidFill>
                <a:latin typeface="Times New Roman" pitchFamily="18" charset="0"/>
                <a:cs typeface="Times New Roman" pitchFamily="18" charset="0"/>
              </a:rPr>
            </a:br>
            <a:r>
              <a:rPr kumimoji="0" lang="en-US" sz="1100" i="1" dirty="0">
                <a:solidFill>
                  <a:srgbClr val="000000"/>
                </a:solidFill>
                <a:latin typeface="Times New Roman" pitchFamily="18" charset="0"/>
                <a:cs typeface="Times New Roman" pitchFamily="18" charset="0"/>
              </a:rPr>
              <a:t>(for pounds</a:t>
            </a:r>
            <a:r>
              <a:rPr kumimoji="0" lang="en-US" sz="1200" dirty="0" smtClean="0">
                <a:solidFill>
                  <a:srgbClr val="000000"/>
                </a:solidFill>
                <a:latin typeface="Times New Roman" pitchFamily="18" charset="0"/>
                <a:cs typeface="Times New Roman" pitchFamily="18" charset="0"/>
              </a:rPr>
              <a:t>)</a:t>
            </a:r>
            <a:endParaRPr kumimoji="0" lang="en-US" sz="1200" dirty="0">
              <a:solidFill>
                <a:srgbClr val="000000"/>
              </a:solidFill>
              <a:latin typeface="Times New Roman" pitchFamily="18" charset="0"/>
              <a:cs typeface="Times New Roman" pitchFamily="18" charset="0"/>
            </a:endParaRPr>
          </a:p>
        </p:txBody>
      </p:sp>
      <p:grpSp>
        <p:nvGrpSpPr>
          <p:cNvPr id="28" name="Group 74"/>
          <p:cNvGrpSpPr>
            <a:grpSpLocks/>
          </p:cNvGrpSpPr>
          <p:nvPr/>
        </p:nvGrpSpPr>
        <p:grpSpPr bwMode="auto">
          <a:xfrm>
            <a:off x="5452809" y="1652397"/>
            <a:ext cx="3049587" cy="3062288"/>
            <a:chOff x="3383" y="1110"/>
            <a:chExt cx="1921" cy="1929"/>
          </a:xfrm>
        </p:grpSpPr>
        <p:sp>
          <p:nvSpPr>
            <p:cNvPr id="29" name="Freeform 9"/>
            <p:cNvSpPr>
              <a:spLocks/>
            </p:cNvSpPr>
            <p:nvPr/>
          </p:nvSpPr>
          <p:spPr bwMode="auto">
            <a:xfrm>
              <a:off x="3383" y="1285"/>
              <a:ext cx="1376" cy="1754"/>
            </a:xfrm>
            <a:custGeom>
              <a:avLst/>
              <a:gdLst/>
              <a:ahLst/>
              <a:cxnLst>
                <a:cxn ang="0">
                  <a:pos x="5462" y="136"/>
                </a:cxn>
                <a:cxn ang="0">
                  <a:pos x="5398" y="339"/>
                </a:cxn>
                <a:cxn ang="0">
                  <a:pos x="5329" y="539"/>
                </a:cxn>
                <a:cxn ang="0">
                  <a:pos x="5255" y="738"/>
                </a:cxn>
                <a:cxn ang="0">
                  <a:pos x="5175" y="934"/>
                </a:cxn>
                <a:cxn ang="0">
                  <a:pos x="5092" y="1129"/>
                </a:cxn>
                <a:cxn ang="0">
                  <a:pos x="5004" y="1322"/>
                </a:cxn>
                <a:cxn ang="0">
                  <a:pos x="4911" y="1511"/>
                </a:cxn>
                <a:cxn ang="0">
                  <a:pos x="4815" y="1701"/>
                </a:cxn>
                <a:cxn ang="0">
                  <a:pos x="4714" y="1886"/>
                </a:cxn>
                <a:cxn ang="0">
                  <a:pos x="4611" y="2070"/>
                </a:cxn>
                <a:cxn ang="0">
                  <a:pos x="4505" y="2251"/>
                </a:cxn>
                <a:cxn ang="0">
                  <a:pos x="4395" y="2431"/>
                </a:cxn>
                <a:cxn ang="0">
                  <a:pos x="4282" y="2607"/>
                </a:cxn>
                <a:cxn ang="0">
                  <a:pos x="4167" y="2781"/>
                </a:cxn>
                <a:cxn ang="0">
                  <a:pos x="4050" y="2953"/>
                </a:cxn>
                <a:cxn ang="0">
                  <a:pos x="3930" y="3122"/>
                </a:cxn>
                <a:cxn ang="0">
                  <a:pos x="3808" y="3288"/>
                </a:cxn>
                <a:cxn ang="0">
                  <a:pos x="3685" y="3451"/>
                </a:cxn>
                <a:cxn ang="0">
                  <a:pos x="3562" y="3612"/>
                </a:cxn>
                <a:cxn ang="0">
                  <a:pos x="3435" y="3769"/>
                </a:cxn>
                <a:cxn ang="0">
                  <a:pos x="3308" y="3924"/>
                </a:cxn>
                <a:cxn ang="0">
                  <a:pos x="3180" y="4075"/>
                </a:cxn>
                <a:cxn ang="0">
                  <a:pos x="3053" y="4224"/>
                </a:cxn>
                <a:cxn ang="0">
                  <a:pos x="2924" y="4369"/>
                </a:cxn>
                <a:cxn ang="0">
                  <a:pos x="2796" y="4510"/>
                </a:cxn>
                <a:cxn ang="0">
                  <a:pos x="2668" y="4649"/>
                </a:cxn>
                <a:cxn ang="0">
                  <a:pos x="2541" y="4785"/>
                </a:cxn>
                <a:cxn ang="0">
                  <a:pos x="2413" y="4918"/>
                </a:cxn>
                <a:cxn ang="0">
                  <a:pos x="2287" y="5046"/>
                </a:cxn>
                <a:cxn ang="0">
                  <a:pos x="2162" y="5171"/>
                </a:cxn>
                <a:cxn ang="0">
                  <a:pos x="2038" y="5294"/>
                </a:cxn>
                <a:cxn ang="0">
                  <a:pos x="1916" y="5412"/>
                </a:cxn>
                <a:cxn ang="0">
                  <a:pos x="1794" y="5526"/>
                </a:cxn>
                <a:cxn ang="0">
                  <a:pos x="1675" y="5637"/>
                </a:cxn>
                <a:cxn ang="0">
                  <a:pos x="1558" y="5744"/>
                </a:cxn>
                <a:cxn ang="0">
                  <a:pos x="1445" y="5847"/>
                </a:cxn>
                <a:cxn ang="0">
                  <a:pos x="1333" y="5946"/>
                </a:cxn>
                <a:cxn ang="0">
                  <a:pos x="1224" y="6041"/>
                </a:cxn>
                <a:cxn ang="0">
                  <a:pos x="1119" y="6133"/>
                </a:cxn>
                <a:cxn ang="0">
                  <a:pos x="1016" y="6220"/>
                </a:cxn>
                <a:cxn ang="0">
                  <a:pos x="918" y="6302"/>
                </a:cxn>
                <a:cxn ang="0">
                  <a:pos x="822" y="6381"/>
                </a:cxn>
                <a:cxn ang="0">
                  <a:pos x="732" y="6456"/>
                </a:cxn>
                <a:cxn ang="0">
                  <a:pos x="645" y="6525"/>
                </a:cxn>
                <a:cxn ang="0">
                  <a:pos x="563" y="6590"/>
                </a:cxn>
                <a:cxn ang="0">
                  <a:pos x="484" y="6651"/>
                </a:cxn>
                <a:cxn ang="0">
                  <a:pos x="411" y="6708"/>
                </a:cxn>
                <a:cxn ang="0">
                  <a:pos x="345" y="6761"/>
                </a:cxn>
                <a:cxn ang="0">
                  <a:pos x="281" y="6807"/>
                </a:cxn>
                <a:cxn ang="0">
                  <a:pos x="226" y="6850"/>
                </a:cxn>
                <a:cxn ang="0">
                  <a:pos x="174" y="6888"/>
                </a:cxn>
                <a:cxn ang="0">
                  <a:pos x="129" y="6920"/>
                </a:cxn>
                <a:cxn ang="0">
                  <a:pos x="91" y="6949"/>
                </a:cxn>
                <a:cxn ang="0">
                  <a:pos x="59" y="6972"/>
                </a:cxn>
                <a:cxn ang="0">
                  <a:pos x="34" y="6989"/>
                </a:cxn>
                <a:cxn ang="0">
                  <a:pos x="15" y="7003"/>
                </a:cxn>
                <a:cxn ang="0">
                  <a:pos x="4" y="7011"/>
                </a:cxn>
                <a:cxn ang="0">
                  <a:pos x="0" y="7013"/>
                </a:cxn>
              </a:cxnLst>
              <a:rect l="0" t="0" r="r" b="b"/>
              <a:pathLst>
                <a:path w="5502" h="7013">
                  <a:moveTo>
                    <a:pt x="5502" y="0"/>
                  </a:moveTo>
                  <a:lnTo>
                    <a:pt x="5483" y="68"/>
                  </a:lnTo>
                  <a:lnTo>
                    <a:pt x="5462" y="136"/>
                  </a:lnTo>
                  <a:lnTo>
                    <a:pt x="5442" y="204"/>
                  </a:lnTo>
                  <a:lnTo>
                    <a:pt x="5421" y="271"/>
                  </a:lnTo>
                  <a:lnTo>
                    <a:pt x="5398" y="339"/>
                  </a:lnTo>
                  <a:lnTo>
                    <a:pt x="5375" y="405"/>
                  </a:lnTo>
                  <a:lnTo>
                    <a:pt x="5353" y="472"/>
                  </a:lnTo>
                  <a:lnTo>
                    <a:pt x="5329" y="539"/>
                  </a:lnTo>
                  <a:lnTo>
                    <a:pt x="5305" y="606"/>
                  </a:lnTo>
                  <a:lnTo>
                    <a:pt x="5280" y="671"/>
                  </a:lnTo>
                  <a:lnTo>
                    <a:pt x="5255" y="738"/>
                  </a:lnTo>
                  <a:lnTo>
                    <a:pt x="5229" y="803"/>
                  </a:lnTo>
                  <a:lnTo>
                    <a:pt x="5203" y="869"/>
                  </a:lnTo>
                  <a:lnTo>
                    <a:pt x="5175" y="934"/>
                  </a:lnTo>
                  <a:lnTo>
                    <a:pt x="5148" y="999"/>
                  </a:lnTo>
                  <a:lnTo>
                    <a:pt x="5121" y="1064"/>
                  </a:lnTo>
                  <a:lnTo>
                    <a:pt x="5092" y="1129"/>
                  </a:lnTo>
                  <a:lnTo>
                    <a:pt x="5062" y="1193"/>
                  </a:lnTo>
                  <a:lnTo>
                    <a:pt x="5034" y="1257"/>
                  </a:lnTo>
                  <a:lnTo>
                    <a:pt x="5004" y="1322"/>
                  </a:lnTo>
                  <a:lnTo>
                    <a:pt x="4973" y="1385"/>
                  </a:lnTo>
                  <a:lnTo>
                    <a:pt x="4942" y="1448"/>
                  </a:lnTo>
                  <a:lnTo>
                    <a:pt x="4911" y="1511"/>
                  </a:lnTo>
                  <a:lnTo>
                    <a:pt x="4879" y="1574"/>
                  </a:lnTo>
                  <a:lnTo>
                    <a:pt x="4848" y="1637"/>
                  </a:lnTo>
                  <a:lnTo>
                    <a:pt x="4815" y="1701"/>
                  </a:lnTo>
                  <a:lnTo>
                    <a:pt x="4782" y="1763"/>
                  </a:lnTo>
                  <a:lnTo>
                    <a:pt x="4749" y="1824"/>
                  </a:lnTo>
                  <a:lnTo>
                    <a:pt x="4714" y="1886"/>
                  </a:lnTo>
                  <a:lnTo>
                    <a:pt x="4681" y="1947"/>
                  </a:lnTo>
                  <a:lnTo>
                    <a:pt x="4647" y="2009"/>
                  </a:lnTo>
                  <a:lnTo>
                    <a:pt x="4611" y="2070"/>
                  </a:lnTo>
                  <a:lnTo>
                    <a:pt x="4576" y="2131"/>
                  </a:lnTo>
                  <a:lnTo>
                    <a:pt x="4541" y="2191"/>
                  </a:lnTo>
                  <a:lnTo>
                    <a:pt x="4505" y="2251"/>
                  </a:lnTo>
                  <a:lnTo>
                    <a:pt x="4468" y="2312"/>
                  </a:lnTo>
                  <a:lnTo>
                    <a:pt x="4432" y="2371"/>
                  </a:lnTo>
                  <a:lnTo>
                    <a:pt x="4395" y="2431"/>
                  </a:lnTo>
                  <a:lnTo>
                    <a:pt x="4357" y="2489"/>
                  </a:lnTo>
                  <a:lnTo>
                    <a:pt x="4320" y="2549"/>
                  </a:lnTo>
                  <a:lnTo>
                    <a:pt x="4282" y="2607"/>
                  </a:lnTo>
                  <a:lnTo>
                    <a:pt x="4244" y="2666"/>
                  </a:lnTo>
                  <a:lnTo>
                    <a:pt x="4206" y="2723"/>
                  </a:lnTo>
                  <a:lnTo>
                    <a:pt x="4167" y="2781"/>
                  </a:lnTo>
                  <a:lnTo>
                    <a:pt x="4128" y="2838"/>
                  </a:lnTo>
                  <a:lnTo>
                    <a:pt x="4089" y="2896"/>
                  </a:lnTo>
                  <a:lnTo>
                    <a:pt x="4050" y="2953"/>
                  </a:lnTo>
                  <a:lnTo>
                    <a:pt x="4011" y="3009"/>
                  </a:lnTo>
                  <a:lnTo>
                    <a:pt x="3970" y="3066"/>
                  </a:lnTo>
                  <a:lnTo>
                    <a:pt x="3930" y="3122"/>
                  </a:lnTo>
                  <a:lnTo>
                    <a:pt x="3890" y="3177"/>
                  </a:lnTo>
                  <a:lnTo>
                    <a:pt x="3850" y="3233"/>
                  </a:lnTo>
                  <a:lnTo>
                    <a:pt x="3808" y="3288"/>
                  </a:lnTo>
                  <a:lnTo>
                    <a:pt x="3768" y="3342"/>
                  </a:lnTo>
                  <a:lnTo>
                    <a:pt x="3727" y="3397"/>
                  </a:lnTo>
                  <a:lnTo>
                    <a:pt x="3685" y="3451"/>
                  </a:lnTo>
                  <a:lnTo>
                    <a:pt x="3644" y="3504"/>
                  </a:lnTo>
                  <a:lnTo>
                    <a:pt x="3602" y="3558"/>
                  </a:lnTo>
                  <a:lnTo>
                    <a:pt x="3562" y="3612"/>
                  </a:lnTo>
                  <a:lnTo>
                    <a:pt x="3519" y="3664"/>
                  </a:lnTo>
                  <a:lnTo>
                    <a:pt x="3477" y="3717"/>
                  </a:lnTo>
                  <a:lnTo>
                    <a:pt x="3435" y="3769"/>
                  </a:lnTo>
                  <a:lnTo>
                    <a:pt x="3394" y="3821"/>
                  </a:lnTo>
                  <a:lnTo>
                    <a:pt x="3351" y="3873"/>
                  </a:lnTo>
                  <a:lnTo>
                    <a:pt x="3308" y="3924"/>
                  </a:lnTo>
                  <a:lnTo>
                    <a:pt x="3266" y="3975"/>
                  </a:lnTo>
                  <a:lnTo>
                    <a:pt x="3223" y="4025"/>
                  </a:lnTo>
                  <a:lnTo>
                    <a:pt x="3180" y="4075"/>
                  </a:lnTo>
                  <a:lnTo>
                    <a:pt x="3139" y="4125"/>
                  </a:lnTo>
                  <a:lnTo>
                    <a:pt x="3096" y="4175"/>
                  </a:lnTo>
                  <a:lnTo>
                    <a:pt x="3053" y="4224"/>
                  </a:lnTo>
                  <a:lnTo>
                    <a:pt x="3010" y="4273"/>
                  </a:lnTo>
                  <a:lnTo>
                    <a:pt x="2967" y="4322"/>
                  </a:lnTo>
                  <a:lnTo>
                    <a:pt x="2924" y="4369"/>
                  </a:lnTo>
                  <a:lnTo>
                    <a:pt x="2881" y="4417"/>
                  </a:lnTo>
                  <a:lnTo>
                    <a:pt x="2839" y="4465"/>
                  </a:lnTo>
                  <a:lnTo>
                    <a:pt x="2796" y="4510"/>
                  </a:lnTo>
                  <a:lnTo>
                    <a:pt x="2753" y="4558"/>
                  </a:lnTo>
                  <a:lnTo>
                    <a:pt x="2711" y="4604"/>
                  </a:lnTo>
                  <a:lnTo>
                    <a:pt x="2668" y="4649"/>
                  </a:lnTo>
                  <a:lnTo>
                    <a:pt x="2627" y="4695"/>
                  </a:lnTo>
                  <a:lnTo>
                    <a:pt x="2584" y="4740"/>
                  </a:lnTo>
                  <a:lnTo>
                    <a:pt x="2541" y="4785"/>
                  </a:lnTo>
                  <a:lnTo>
                    <a:pt x="2499" y="4829"/>
                  </a:lnTo>
                  <a:lnTo>
                    <a:pt x="2456" y="4873"/>
                  </a:lnTo>
                  <a:lnTo>
                    <a:pt x="2413" y="4918"/>
                  </a:lnTo>
                  <a:lnTo>
                    <a:pt x="2372" y="4960"/>
                  </a:lnTo>
                  <a:lnTo>
                    <a:pt x="2330" y="5003"/>
                  </a:lnTo>
                  <a:lnTo>
                    <a:pt x="2287" y="5046"/>
                  </a:lnTo>
                  <a:lnTo>
                    <a:pt x="2245" y="5089"/>
                  </a:lnTo>
                  <a:lnTo>
                    <a:pt x="2204" y="5131"/>
                  </a:lnTo>
                  <a:lnTo>
                    <a:pt x="2162" y="5171"/>
                  </a:lnTo>
                  <a:lnTo>
                    <a:pt x="2120" y="5213"/>
                  </a:lnTo>
                  <a:lnTo>
                    <a:pt x="2079" y="5253"/>
                  </a:lnTo>
                  <a:lnTo>
                    <a:pt x="2038" y="5294"/>
                  </a:lnTo>
                  <a:lnTo>
                    <a:pt x="1997" y="5333"/>
                  </a:lnTo>
                  <a:lnTo>
                    <a:pt x="1956" y="5373"/>
                  </a:lnTo>
                  <a:lnTo>
                    <a:pt x="1916" y="5412"/>
                  </a:lnTo>
                  <a:lnTo>
                    <a:pt x="1875" y="5450"/>
                  </a:lnTo>
                  <a:lnTo>
                    <a:pt x="1835" y="5488"/>
                  </a:lnTo>
                  <a:lnTo>
                    <a:pt x="1794" y="5526"/>
                  </a:lnTo>
                  <a:lnTo>
                    <a:pt x="1755" y="5563"/>
                  </a:lnTo>
                  <a:lnTo>
                    <a:pt x="1715" y="5600"/>
                  </a:lnTo>
                  <a:lnTo>
                    <a:pt x="1675" y="5637"/>
                  </a:lnTo>
                  <a:lnTo>
                    <a:pt x="1637" y="5673"/>
                  </a:lnTo>
                  <a:lnTo>
                    <a:pt x="1598" y="5709"/>
                  </a:lnTo>
                  <a:lnTo>
                    <a:pt x="1558" y="5744"/>
                  </a:lnTo>
                  <a:lnTo>
                    <a:pt x="1520" y="5779"/>
                  </a:lnTo>
                  <a:lnTo>
                    <a:pt x="1482" y="5813"/>
                  </a:lnTo>
                  <a:lnTo>
                    <a:pt x="1445" y="5847"/>
                  </a:lnTo>
                  <a:lnTo>
                    <a:pt x="1407" y="5880"/>
                  </a:lnTo>
                  <a:lnTo>
                    <a:pt x="1370" y="5914"/>
                  </a:lnTo>
                  <a:lnTo>
                    <a:pt x="1333" y="5946"/>
                  </a:lnTo>
                  <a:lnTo>
                    <a:pt x="1296" y="5978"/>
                  </a:lnTo>
                  <a:lnTo>
                    <a:pt x="1261" y="6010"/>
                  </a:lnTo>
                  <a:lnTo>
                    <a:pt x="1224" y="6041"/>
                  </a:lnTo>
                  <a:lnTo>
                    <a:pt x="1189" y="6072"/>
                  </a:lnTo>
                  <a:lnTo>
                    <a:pt x="1153" y="6103"/>
                  </a:lnTo>
                  <a:lnTo>
                    <a:pt x="1119" y="6133"/>
                  </a:lnTo>
                  <a:lnTo>
                    <a:pt x="1084" y="6161"/>
                  </a:lnTo>
                  <a:lnTo>
                    <a:pt x="1050" y="6191"/>
                  </a:lnTo>
                  <a:lnTo>
                    <a:pt x="1016" y="6220"/>
                  </a:lnTo>
                  <a:lnTo>
                    <a:pt x="983" y="6247"/>
                  </a:lnTo>
                  <a:lnTo>
                    <a:pt x="950" y="6275"/>
                  </a:lnTo>
                  <a:lnTo>
                    <a:pt x="918" y="6302"/>
                  </a:lnTo>
                  <a:lnTo>
                    <a:pt x="885" y="6329"/>
                  </a:lnTo>
                  <a:lnTo>
                    <a:pt x="853" y="6356"/>
                  </a:lnTo>
                  <a:lnTo>
                    <a:pt x="822" y="6381"/>
                  </a:lnTo>
                  <a:lnTo>
                    <a:pt x="791" y="6406"/>
                  </a:lnTo>
                  <a:lnTo>
                    <a:pt x="761" y="6431"/>
                  </a:lnTo>
                  <a:lnTo>
                    <a:pt x="732" y="6456"/>
                  </a:lnTo>
                  <a:lnTo>
                    <a:pt x="702" y="6480"/>
                  </a:lnTo>
                  <a:lnTo>
                    <a:pt x="673" y="6502"/>
                  </a:lnTo>
                  <a:lnTo>
                    <a:pt x="645" y="6525"/>
                  </a:lnTo>
                  <a:lnTo>
                    <a:pt x="616" y="6547"/>
                  </a:lnTo>
                  <a:lnTo>
                    <a:pt x="589" y="6569"/>
                  </a:lnTo>
                  <a:lnTo>
                    <a:pt x="563" y="6590"/>
                  </a:lnTo>
                  <a:lnTo>
                    <a:pt x="535" y="6612"/>
                  </a:lnTo>
                  <a:lnTo>
                    <a:pt x="510" y="6632"/>
                  </a:lnTo>
                  <a:lnTo>
                    <a:pt x="484" y="6651"/>
                  </a:lnTo>
                  <a:lnTo>
                    <a:pt x="460" y="6671"/>
                  </a:lnTo>
                  <a:lnTo>
                    <a:pt x="435" y="6690"/>
                  </a:lnTo>
                  <a:lnTo>
                    <a:pt x="411" y="6708"/>
                  </a:lnTo>
                  <a:lnTo>
                    <a:pt x="389" y="6726"/>
                  </a:lnTo>
                  <a:lnTo>
                    <a:pt x="366" y="6743"/>
                  </a:lnTo>
                  <a:lnTo>
                    <a:pt x="345" y="6761"/>
                  </a:lnTo>
                  <a:lnTo>
                    <a:pt x="323" y="6776"/>
                  </a:lnTo>
                  <a:lnTo>
                    <a:pt x="302" y="6792"/>
                  </a:lnTo>
                  <a:lnTo>
                    <a:pt x="281" y="6807"/>
                  </a:lnTo>
                  <a:lnTo>
                    <a:pt x="262" y="6823"/>
                  </a:lnTo>
                  <a:lnTo>
                    <a:pt x="243" y="6836"/>
                  </a:lnTo>
                  <a:lnTo>
                    <a:pt x="226" y="6850"/>
                  </a:lnTo>
                  <a:lnTo>
                    <a:pt x="208" y="6863"/>
                  </a:lnTo>
                  <a:lnTo>
                    <a:pt x="191" y="6876"/>
                  </a:lnTo>
                  <a:lnTo>
                    <a:pt x="174" y="6888"/>
                  </a:lnTo>
                  <a:lnTo>
                    <a:pt x="159" y="6899"/>
                  </a:lnTo>
                  <a:lnTo>
                    <a:pt x="143" y="6911"/>
                  </a:lnTo>
                  <a:lnTo>
                    <a:pt x="129" y="6920"/>
                  </a:lnTo>
                  <a:lnTo>
                    <a:pt x="116" y="6931"/>
                  </a:lnTo>
                  <a:lnTo>
                    <a:pt x="103" y="6939"/>
                  </a:lnTo>
                  <a:lnTo>
                    <a:pt x="91" y="6949"/>
                  </a:lnTo>
                  <a:lnTo>
                    <a:pt x="79" y="6957"/>
                  </a:lnTo>
                  <a:lnTo>
                    <a:pt x="68" y="6964"/>
                  </a:lnTo>
                  <a:lnTo>
                    <a:pt x="59" y="6972"/>
                  </a:lnTo>
                  <a:lnTo>
                    <a:pt x="49" y="6979"/>
                  </a:lnTo>
                  <a:lnTo>
                    <a:pt x="41" y="6985"/>
                  </a:lnTo>
                  <a:lnTo>
                    <a:pt x="34" y="6989"/>
                  </a:lnTo>
                  <a:lnTo>
                    <a:pt x="27" y="6994"/>
                  </a:lnTo>
                  <a:lnTo>
                    <a:pt x="21" y="6999"/>
                  </a:lnTo>
                  <a:lnTo>
                    <a:pt x="15" y="7003"/>
                  </a:lnTo>
                  <a:lnTo>
                    <a:pt x="11" y="7006"/>
                  </a:lnTo>
                  <a:lnTo>
                    <a:pt x="8" y="7009"/>
                  </a:lnTo>
                  <a:lnTo>
                    <a:pt x="4" y="7011"/>
                  </a:lnTo>
                  <a:lnTo>
                    <a:pt x="2" y="7012"/>
                  </a:lnTo>
                  <a:lnTo>
                    <a:pt x="0" y="7013"/>
                  </a:lnTo>
                  <a:lnTo>
                    <a:pt x="0" y="7013"/>
                  </a:lnTo>
                </a:path>
              </a:pathLst>
            </a:custGeom>
            <a:noFill/>
            <a:ln w="57150" cmpd="sng">
              <a:solidFill>
                <a:schemeClr val="tx2"/>
              </a:solidFill>
              <a:prstDash val="solid"/>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30" name="Rectangle 57"/>
            <p:cNvSpPr>
              <a:spLocks noChangeArrowheads="1"/>
            </p:cNvSpPr>
            <p:nvPr/>
          </p:nvSpPr>
          <p:spPr bwMode="auto">
            <a:xfrm>
              <a:off x="4742" y="1110"/>
              <a:ext cx="562" cy="219"/>
            </a:xfrm>
            <a:prstGeom prst="rect">
              <a:avLst/>
            </a:prstGeom>
            <a:noFill/>
            <a:ln w="9525">
              <a:noFill/>
              <a:miter lim="800000"/>
              <a:headEnd/>
              <a:tailEnd/>
            </a:ln>
          </p:spPr>
          <p:txBody>
            <a:bodyPr wrap="none" lIns="0" tIns="0" rIns="0" bIns="0">
              <a:prstTxWarp prst="textNoShape">
                <a:avLst/>
              </a:prstTxWarp>
              <a:spAutoFit/>
            </a:bodyPr>
            <a:lstStyle/>
            <a:p>
              <a:pPr algn="l">
                <a:lnSpc>
                  <a:spcPct val="70000"/>
                </a:lnSpc>
              </a:pPr>
              <a:r>
                <a:rPr kumimoji="0" lang="en-US" sz="2000" b="1" i="1">
                  <a:solidFill>
                    <a:schemeClr val="tx2"/>
                  </a:solidFill>
                  <a:latin typeface="Times New Roman" pitchFamily="18" charset="0"/>
                  <a:cs typeface="Times New Roman" pitchFamily="18" charset="0"/>
                </a:rPr>
                <a:t>S</a:t>
              </a:r>
              <a:r>
                <a:rPr kumimoji="0" lang="en-US" b="1" i="1" baseline="-25000">
                  <a:solidFill>
                    <a:schemeClr val="tx2"/>
                  </a:solidFill>
                  <a:latin typeface="Times New Roman" pitchFamily="18" charset="0"/>
                  <a:cs typeface="Times New Roman" pitchFamily="18" charset="0"/>
                </a:rPr>
                <a:t>(sales to</a:t>
              </a:r>
              <a:br>
                <a:rPr kumimoji="0" lang="en-US" b="1" i="1" baseline="-25000">
                  <a:solidFill>
                    <a:schemeClr val="tx2"/>
                  </a:solidFill>
                  <a:latin typeface="Times New Roman" pitchFamily="18" charset="0"/>
                  <a:cs typeface="Times New Roman" pitchFamily="18" charset="0"/>
                </a:rPr>
              </a:br>
              <a:r>
                <a:rPr kumimoji="0" lang="en-US" b="1" i="1" baseline="-25000">
                  <a:solidFill>
                    <a:schemeClr val="tx2"/>
                  </a:solidFill>
                  <a:latin typeface="Times New Roman" pitchFamily="18" charset="0"/>
                  <a:cs typeface="Times New Roman" pitchFamily="18" charset="0"/>
                </a:rPr>
                <a:t>     foreigners)</a:t>
              </a:r>
            </a:p>
          </p:txBody>
        </p:sp>
      </p:grpSp>
      <p:sp>
        <p:nvSpPr>
          <p:cNvPr id="33" name="Line 58"/>
          <p:cNvSpPr>
            <a:spLocks noChangeShapeType="1"/>
          </p:cNvSpPr>
          <p:nvPr/>
        </p:nvSpPr>
        <p:spPr bwMode="auto">
          <a:xfrm flipV="1">
            <a:off x="5136896" y="3852672"/>
            <a:ext cx="0" cy="685800"/>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endParaRPr lang="en-US" sz="1600">
              <a:latin typeface="Times New Roman" pitchFamily="18" charset="0"/>
              <a:cs typeface="Times New Roman" pitchFamily="18" charset="0"/>
            </a:endParaRPr>
          </a:p>
        </p:txBody>
      </p:sp>
      <p:sp>
        <p:nvSpPr>
          <p:cNvPr id="34" name="Line 59"/>
          <p:cNvSpPr>
            <a:spLocks noChangeShapeType="1"/>
          </p:cNvSpPr>
          <p:nvPr/>
        </p:nvSpPr>
        <p:spPr bwMode="auto">
          <a:xfrm flipV="1">
            <a:off x="5136896" y="3033522"/>
            <a:ext cx="0" cy="685800"/>
          </a:xfrm>
          <a:prstGeom prst="line">
            <a:avLst/>
          </a:prstGeom>
          <a:noFill/>
          <a:ln w="31750">
            <a:solidFill>
              <a:schemeClr val="tx1"/>
            </a:solidFill>
            <a:round/>
            <a:headEnd type="stealth" w="lg" len="lg"/>
            <a:tailEnd type="none" w="lg" len="lg"/>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endParaRPr lang="en-US" sz="1600">
              <a:latin typeface="Times New Roman" pitchFamily="18" charset="0"/>
              <a:cs typeface="Times New Roman" pitchFamily="18" charset="0"/>
            </a:endParaRPr>
          </a:p>
        </p:txBody>
      </p:sp>
      <p:grpSp>
        <p:nvGrpSpPr>
          <p:cNvPr id="35" name="Group 65"/>
          <p:cNvGrpSpPr>
            <a:grpSpLocks/>
          </p:cNvGrpSpPr>
          <p:nvPr/>
        </p:nvGrpSpPr>
        <p:grpSpPr bwMode="auto">
          <a:xfrm>
            <a:off x="6419595" y="3890780"/>
            <a:ext cx="2413000" cy="404813"/>
            <a:chOff x="3932" y="2268"/>
            <a:chExt cx="1520" cy="255"/>
          </a:xfrm>
        </p:grpSpPr>
        <p:sp>
          <p:nvSpPr>
            <p:cNvPr id="36" name="Freeform 62"/>
            <p:cNvSpPr>
              <a:spLocks/>
            </p:cNvSpPr>
            <p:nvPr/>
          </p:nvSpPr>
          <p:spPr bwMode="auto">
            <a:xfrm>
              <a:off x="3932" y="2396"/>
              <a:ext cx="712" cy="100"/>
            </a:xfrm>
            <a:custGeom>
              <a:avLst/>
              <a:gdLst/>
              <a:ahLst/>
              <a:cxnLst>
                <a:cxn ang="0">
                  <a:pos x="0" y="100"/>
                </a:cxn>
                <a:cxn ang="0">
                  <a:pos x="0" y="0"/>
                </a:cxn>
                <a:cxn ang="0">
                  <a:pos x="712" y="0"/>
                </a:cxn>
              </a:cxnLst>
              <a:rect l="0" t="0" r="r" b="b"/>
              <a:pathLst>
                <a:path w="712" h="100">
                  <a:moveTo>
                    <a:pt x="0" y="100"/>
                  </a:moveTo>
                  <a:lnTo>
                    <a:pt x="0" y="0"/>
                  </a:lnTo>
                  <a:lnTo>
                    <a:pt x="712" y="0"/>
                  </a:lnTo>
                </a:path>
              </a:pathLst>
            </a:custGeom>
            <a:noFill/>
            <a:ln w="31750" cap="flat" cmpd="sng">
              <a:solidFill>
                <a:schemeClr val="tx1"/>
              </a:solidFill>
              <a:prstDash val="solid"/>
              <a:round/>
              <a:headEnd/>
              <a:tailEnd/>
            </a:ln>
            <a:effectLst>
              <a:outerShdw blurRad="63500" dist="35921" dir="2700000" algn="ctr" rotWithShape="0">
                <a:srgbClr val="808080"/>
              </a:outerShdw>
            </a:effectLst>
          </p:spPr>
          <p:txBody>
            <a:bodyPr lIns="92075" tIns="46038" rIns="92075" bIns="46038">
              <a:prstTxWarp prst="textNoShape">
                <a:avLst/>
              </a:prstTxWarp>
            </a:bodyPr>
            <a:lstStyle/>
            <a:p>
              <a:endParaRPr lang="en-US" sz="1600">
                <a:latin typeface="Times New Roman" pitchFamily="18" charset="0"/>
                <a:cs typeface="Times New Roman" pitchFamily="18" charset="0"/>
              </a:endParaRPr>
            </a:p>
          </p:txBody>
        </p:sp>
        <p:grpSp>
          <p:nvGrpSpPr>
            <p:cNvPr id="37" name="Group 61"/>
            <p:cNvGrpSpPr>
              <a:grpSpLocks/>
            </p:cNvGrpSpPr>
            <p:nvPr/>
          </p:nvGrpSpPr>
          <p:grpSpPr bwMode="auto">
            <a:xfrm>
              <a:off x="4592" y="2268"/>
              <a:ext cx="860" cy="255"/>
              <a:chOff x="4656" y="2152"/>
              <a:chExt cx="860" cy="255"/>
            </a:xfrm>
          </p:grpSpPr>
          <p:sp>
            <p:nvSpPr>
              <p:cNvPr id="38" name="Rectangle 27"/>
              <p:cNvSpPr>
                <a:spLocks noChangeArrowheads="1"/>
              </p:cNvSpPr>
              <p:nvPr/>
            </p:nvSpPr>
            <p:spPr bwMode="auto">
              <a:xfrm>
                <a:off x="4656" y="2152"/>
                <a:ext cx="860" cy="255"/>
              </a:xfrm>
              <a:prstGeom prst="rect">
                <a:avLst/>
              </a:prstGeom>
              <a:solidFill>
                <a:srgbClr val="FFFFCC"/>
              </a:solidFill>
              <a:ln w="12700">
                <a:solidFill>
                  <a:schemeClr val="tx1"/>
                </a:solidFill>
                <a:miter lim="800000"/>
                <a:headEnd/>
                <a:tailEnd type="none" w="lg" len="lg"/>
              </a:ln>
              <a:effectLst>
                <a:outerShdw blurRad="50800" dist="38100" dir="2700000" algn="tl" rotWithShape="0">
                  <a:prstClr val="black">
                    <a:alpha val="40000"/>
                  </a:prstClr>
                </a:outerShdw>
              </a:effectLst>
            </p:spPr>
            <p:txBody>
              <a:bodyPr wrap="square" anchor="ctr">
                <a:prstTxWarp prst="textNoShape">
                  <a:avLst/>
                </a:prstTxWarp>
                <a:spAutoFit/>
              </a:bodyPr>
              <a:lstStyle/>
              <a:p>
                <a:endParaRPr lang="en-US" sz="1600">
                  <a:latin typeface="Times New Roman" pitchFamily="18" charset="0"/>
                  <a:cs typeface="Times New Roman" pitchFamily="18" charset="0"/>
                </a:endParaRPr>
              </a:p>
            </p:txBody>
          </p:sp>
          <p:sp>
            <p:nvSpPr>
              <p:cNvPr id="43" name="Rectangle 28"/>
              <p:cNvSpPr>
                <a:spLocks noChangeArrowheads="1"/>
              </p:cNvSpPr>
              <p:nvPr/>
            </p:nvSpPr>
            <p:spPr bwMode="auto">
              <a:xfrm>
                <a:off x="4733" y="2172"/>
                <a:ext cx="721" cy="217"/>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400" b="1" i="1" dirty="0">
                    <a:solidFill>
                      <a:srgbClr val="000000"/>
                    </a:solidFill>
                    <a:latin typeface="Times New Roman" pitchFamily="18" charset="0"/>
                    <a:cs typeface="Times New Roman" pitchFamily="18" charset="0"/>
                  </a:rPr>
                  <a:t>Excess demand</a:t>
                </a:r>
                <a:br>
                  <a:rPr kumimoji="0" lang="en-US" sz="1400" b="1" i="1" dirty="0">
                    <a:solidFill>
                      <a:srgbClr val="000000"/>
                    </a:solidFill>
                    <a:latin typeface="Times New Roman" pitchFamily="18" charset="0"/>
                    <a:cs typeface="Times New Roman" pitchFamily="18" charset="0"/>
                  </a:rPr>
                </a:br>
                <a:r>
                  <a:rPr kumimoji="0" lang="en-US" sz="1400" b="1" i="1" dirty="0">
                    <a:solidFill>
                      <a:srgbClr val="000000"/>
                    </a:solidFill>
                    <a:latin typeface="Times New Roman" pitchFamily="18" charset="0"/>
                    <a:cs typeface="Times New Roman" pitchFamily="18" charset="0"/>
                  </a:rPr>
                  <a:t>for pounds </a:t>
                </a:r>
              </a:p>
            </p:txBody>
          </p:sp>
        </p:grpSp>
      </p:grpSp>
      <p:grpSp>
        <p:nvGrpSpPr>
          <p:cNvPr id="44" name="Group 64"/>
          <p:cNvGrpSpPr>
            <a:grpSpLocks/>
          </p:cNvGrpSpPr>
          <p:nvPr/>
        </p:nvGrpSpPr>
        <p:grpSpPr bwMode="auto">
          <a:xfrm>
            <a:off x="6533897" y="2741428"/>
            <a:ext cx="2151063" cy="442913"/>
            <a:chOff x="4004" y="1544"/>
            <a:chExt cx="1355" cy="279"/>
          </a:xfrm>
        </p:grpSpPr>
        <p:sp>
          <p:nvSpPr>
            <p:cNvPr id="45" name="Freeform 63"/>
            <p:cNvSpPr>
              <a:spLocks/>
            </p:cNvSpPr>
            <p:nvPr/>
          </p:nvSpPr>
          <p:spPr bwMode="auto">
            <a:xfrm>
              <a:off x="4004" y="1652"/>
              <a:ext cx="712" cy="100"/>
            </a:xfrm>
            <a:custGeom>
              <a:avLst/>
              <a:gdLst/>
              <a:ahLst/>
              <a:cxnLst>
                <a:cxn ang="0">
                  <a:pos x="0" y="100"/>
                </a:cxn>
                <a:cxn ang="0">
                  <a:pos x="0" y="0"/>
                </a:cxn>
                <a:cxn ang="0">
                  <a:pos x="712" y="0"/>
                </a:cxn>
              </a:cxnLst>
              <a:rect l="0" t="0" r="r" b="b"/>
              <a:pathLst>
                <a:path w="712" h="100">
                  <a:moveTo>
                    <a:pt x="0" y="100"/>
                  </a:moveTo>
                  <a:lnTo>
                    <a:pt x="0" y="0"/>
                  </a:lnTo>
                  <a:lnTo>
                    <a:pt x="712" y="0"/>
                  </a:lnTo>
                </a:path>
              </a:pathLst>
            </a:custGeom>
            <a:noFill/>
            <a:ln w="31750" cap="flat" cmpd="sng">
              <a:solidFill>
                <a:schemeClr val="tx1"/>
              </a:solidFill>
              <a:prstDash val="solid"/>
              <a:round/>
              <a:headEnd/>
              <a:tailEnd/>
            </a:ln>
            <a:effectLst>
              <a:outerShdw blurRad="63500" dist="35921" dir="2700000" algn="ctr" rotWithShape="0">
                <a:srgbClr val="808080"/>
              </a:outerShdw>
            </a:effectLst>
          </p:spPr>
          <p:txBody>
            <a:bodyPr lIns="92075" tIns="46038" rIns="92075" bIns="46038">
              <a:prstTxWarp prst="textNoShape">
                <a:avLst/>
              </a:prstTxWarp>
            </a:bodyPr>
            <a:lstStyle/>
            <a:p>
              <a:endParaRPr lang="en-US" sz="1600">
                <a:latin typeface="Times New Roman" pitchFamily="18" charset="0"/>
                <a:cs typeface="Times New Roman" pitchFamily="18" charset="0"/>
              </a:endParaRPr>
            </a:p>
          </p:txBody>
        </p:sp>
        <p:grpSp>
          <p:nvGrpSpPr>
            <p:cNvPr id="46" name="Group 60"/>
            <p:cNvGrpSpPr>
              <a:grpSpLocks/>
            </p:cNvGrpSpPr>
            <p:nvPr/>
          </p:nvGrpSpPr>
          <p:grpSpPr bwMode="auto">
            <a:xfrm>
              <a:off x="4574" y="1544"/>
              <a:ext cx="785" cy="279"/>
              <a:chOff x="4598" y="1452"/>
              <a:chExt cx="785" cy="279"/>
            </a:xfrm>
          </p:grpSpPr>
          <p:sp>
            <p:nvSpPr>
              <p:cNvPr id="47" name="Rectangle 35"/>
              <p:cNvSpPr>
                <a:spLocks noChangeArrowheads="1"/>
              </p:cNvSpPr>
              <p:nvPr/>
            </p:nvSpPr>
            <p:spPr bwMode="auto">
              <a:xfrm>
                <a:off x="4598" y="1452"/>
                <a:ext cx="785" cy="279"/>
              </a:xfrm>
              <a:prstGeom prst="rect">
                <a:avLst/>
              </a:prstGeom>
              <a:solidFill>
                <a:srgbClr val="FFFFCC"/>
              </a:solidFill>
              <a:ln w="12700">
                <a:solidFill>
                  <a:schemeClr val="tx1"/>
                </a:solidFill>
                <a:miter lim="800000"/>
                <a:headEnd/>
                <a:tailEnd type="none" w="lg" len="lg"/>
              </a:ln>
              <a:effectLst>
                <a:outerShdw blurRad="50800" dist="38100" dir="2700000" algn="tl" rotWithShape="0">
                  <a:prstClr val="black">
                    <a:alpha val="40000"/>
                  </a:prstClr>
                </a:outerShdw>
              </a:effectLst>
            </p:spPr>
            <p:txBody>
              <a:bodyPr wrap="square" anchor="ctr">
                <a:prstTxWarp prst="textNoShape">
                  <a:avLst/>
                </a:prstTxWarp>
                <a:spAutoFit/>
              </a:bodyPr>
              <a:lstStyle/>
              <a:p>
                <a:endParaRPr lang="en-US" sz="1600">
                  <a:latin typeface="Times New Roman" pitchFamily="18" charset="0"/>
                  <a:cs typeface="Times New Roman" pitchFamily="18" charset="0"/>
                </a:endParaRPr>
              </a:p>
            </p:txBody>
          </p:sp>
          <p:sp>
            <p:nvSpPr>
              <p:cNvPr id="48" name="Rectangle 36"/>
              <p:cNvSpPr>
                <a:spLocks noChangeArrowheads="1"/>
              </p:cNvSpPr>
              <p:nvPr/>
            </p:nvSpPr>
            <p:spPr bwMode="auto">
              <a:xfrm>
                <a:off x="4674" y="1482"/>
                <a:ext cx="652" cy="217"/>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400" b="1" i="1" dirty="0">
                    <a:solidFill>
                      <a:srgbClr val="000000"/>
                    </a:solidFill>
                    <a:latin typeface="Times New Roman" pitchFamily="18" charset="0"/>
                    <a:cs typeface="Times New Roman" pitchFamily="18" charset="0"/>
                  </a:rPr>
                  <a:t>Excess supply</a:t>
                </a:r>
                <a:br>
                  <a:rPr kumimoji="0" lang="en-US" sz="1400" b="1" i="1" dirty="0">
                    <a:solidFill>
                      <a:srgbClr val="000000"/>
                    </a:solidFill>
                    <a:latin typeface="Times New Roman" pitchFamily="18" charset="0"/>
                    <a:cs typeface="Times New Roman" pitchFamily="18" charset="0"/>
                  </a:rPr>
                </a:br>
                <a:r>
                  <a:rPr kumimoji="0" lang="en-US" sz="1400" b="1" i="1" dirty="0">
                    <a:solidFill>
                      <a:srgbClr val="000000"/>
                    </a:solidFill>
                    <a:latin typeface="Times New Roman" pitchFamily="18" charset="0"/>
                    <a:cs typeface="Times New Roman" pitchFamily="18" charset="0"/>
                  </a:rPr>
                  <a:t>of pounds</a:t>
                </a:r>
                <a:endParaRPr kumimoji="0" lang="en-US" sz="1400" b="1" i="1" dirty="0">
                  <a:solidFill>
                    <a:schemeClr val="tx1"/>
                  </a:solidFill>
                  <a:latin typeface="Times New Roman" pitchFamily="18" charset="0"/>
                  <a:cs typeface="Times New Roman" pitchFamily="18" charset="0"/>
                </a:endParaRPr>
              </a:p>
            </p:txBody>
          </p:sp>
        </p:grpSp>
      </p:grpSp>
      <p:grpSp>
        <p:nvGrpSpPr>
          <p:cNvPr id="49" name="Group 75"/>
          <p:cNvGrpSpPr>
            <a:grpSpLocks/>
          </p:cNvGrpSpPr>
          <p:nvPr/>
        </p:nvGrpSpPr>
        <p:grpSpPr bwMode="auto">
          <a:xfrm>
            <a:off x="5455985" y="1944497"/>
            <a:ext cx="3167063" cy="3059113"/>
            <a:chOff x="3385" y="1294"/>
            <a:chExt cx="1995" cy="1927"/>
          </a:xfrm>
        </p:grpSpPr>
        <p:sp>
          <p:nvSpPr>
            <p:cNvPr id="50" name="Freeform 8"/>
            <p:cNvSpPr>
              <a:spLocks/>
            </p:cNvSpPr>
            <p:nvPr/>
          </p:nvSpPr>
          <p:spPr bwMode="auto">
            <a:xfrm>
              <a:off x="3385" y="1294"/>
              <a:ext cx="1202" cy="1754"/>
            </a:xfrm>
            <a:custGeom>
              <a:avLst/>
              <a:gdLst/>
              <a:ahLst/>
              <a:cxnLst>
                <a:cxn ang="0">
                  <a:pos x="72" y="175"/>
                </a:cxn>
                <a:cxn ang="0">
                  <a:pos x="179" y="434"/>
                </a:cxn>
                <a:cxn ang="0">
                  <a:pos x="288" y="686"/>
                </a:cxn>
                <a:cxn ang="0">
                  <a:pos x="399" y="933"/>
                </a:cxn>
                <a:cxn ang="0">
                  <a:pos x="511" y="1176"/>
                </a:cxn>
                <a:cxn ang="0">
                  <a:pos x="624" y="1413"/>
                </a:cxn>
                <a:cxn ang="0">
                  <a:pos x="739" y="1645"/>
                </a:cxn>
                <a:cxn ang="0">
                  <a:pos x="855" y="1872"/>
                </a:cxn>
                <a:cxn ang="0">
                  <a:pos x="971" y="2093"/>
                </a:cxn>
                <a:cxn ang="0">
                  <a:pos x="1089" y="2310"/>
                </a:cxn>
                <a:cxn ang="0">
                  <a:pos x="1207" y="2522"/>
                </a:cxn>
                <a:cxn ang="0">
                  <a:pos x="1325" y="2729"/>
                </a:cxn>
                <a:cxn ang="0">
                  <a:pos x="1444" y="2930"/>
                </a:cxn>
                <a:cxn ang="0">
                  <a:pos x="1562" y="3126"/>
                </a:cxn>
                <a:cxn ang="0">
                  <a:pos x="1681" y="3318"/>
                </a:cxn>
                <a:cxn ang="0">
                  <a:pos x="1800" y="3504"/>
                </a:cxn>
                <a:cxn ang="0">
                  <a:pos x="1918" y="3685"/>
                </a:cxn>
                <a:cxn ang="0">
                  <a:pos x="2036" y="3862"/>
                </a:cxn>
                <a:cxn ang="0">
                  <a:pos x="2154" y="4033"/>
                </a:cxn>
                <a:cxn ang="0">
                  <a:pos x="2270" y="4200"/>
                </a:cxn>
                <a:cxn ang="0">
                  <a:pos x="2386" y="4361"/>
                </a:cxn>
                <a:cxn ang="0">
                  <a:pos x="2500" y="4517"/>
                </a:cxn>
                <a:cxn ang="0">
                  <a:pos x="2614" y="4668"/>
                </a:cxn>
                <a:cxn ang="0">
                  <a:pos x="2725" y="4815"/>
                </a:cxn>
                <a:cxn ang="0">
                  <a:pos x="2837" y="4957"/>
                </a:cxn>
                <a:cxn ang="0">
                  <a:pos x="2947" y="5094"/>
                </a:cxn>
                <a:cxn ang="0">
                  <a:pos x="3054" y="5226"/>
                </a:cxn>
                <a:cxn ang="0">
                  <a:pos x="3160" y="5352"/>
                </a:cxn>
                <a:cxn ang="0">
                  <a:pos x="3265" y="5475"/>
                </a:cxn>
                <a:cxn ang="0">
                  <a:pos x="3366" y="5593"/>
                </a:cxn>
                <a:cxn ang="0">
                  <a:pos x="3466" y="5706"/>
                </a:cxn>
                <a:cxn ang="0">
                  <a:pos x="3563" y="5813"/>
                </a:cxn>
                <a:cxn ang="0">
                  <a:pos x="3658" y="5917"/>
                </a:cxn>
                <a:cxn ang="0">
                  <a:pos x="3750" y="6016"/>
                </a:cxn>
                <a:cxn ang="0">
                  <a:pos x="3839" y="6109"/>
                </a:cxn>
                <a:cxn ang="0">
                  <a:pos x="3926" y="6198"/>
                </a:cxn>
                <a:cxn ang="0">
                  <a:pos x="4008" y="6283"/>
                </a:cxn>
                <a:cxn ang="0">
                  <a:pos x="4088" y="6362"/>
                </a:cxn>
                <a:cxn ang="0">
                  <a:pos x="4165" y="6438"/>
                </a:cxn>
                <a:cxn ang="0">
                  <a:pos x="4238" y="6508"/>
                </a:cxn>
                <a:cxn ang="0">
                  <a:pos x="4307" y="6573"/>
                </a:cxn>
                <a:cxn ang="0">
                  <a:pos x="4372" y="6634"/>
                </a:cxn>
                <a:cxn ang="0">
                  <a:pos x="4434" y="6690"/>
                </a:cxn>
                <a:cxn ang="0">
                  <a:pos x="4492" y="6743"/>
                </a:cxn>
                <a:cxn ang="0">
                  <a:pos x="4544" y="6789"/>
                </a:cxn>
                <a:cxn ang="0">
                  <a:pos x="4593" y="6832"/>
                </a:cxn>
                <a:cxn ang="0">
                  <a:pos x="4638" y="6870"/>
                </a:cxn>
                <a:cxn ang="0">
                  <a:pos x="4677" y="6903"/>
                </a:cxn>
                <a:cxn ang="0">
                  <a:pos x="4712" y="6933"/>
                </a:cxn>
                <a:cxn ang="0">
                  <a:pos x="4742" y="6957"/>
                </a:cxn>
                <a:cxn ang="0">
                  <a:pos x="4767" y="6977"/>
                </a:cxn>
                <a:cxn ang="0">
                  <a:pos x="4786" y="6993"/>
                </a:cxn>
                <a:cxn ang="0">
                  <a:pos x="4800" y="7005"/>
                </a:cxn>
                <a:cxn ang="0">
                  <a:pos x="4808" y="7011"/>
                </a:cxn>
                <a:cxn ang="0">
                  <a:pos x="4811" y="7013"/>
                </a:cxn>
              </a:cxnLst>
              <a:rect l="0" t="0" r="r" b="b"/>
              <a:pathLst>
                <a:path w="4811" h="7013">
                  <a:moveTo>
                    <a:pt x="0" y="0"/>
                  </a:moveTo>
                  <a:lnTo>
                    <a:pt x="36" y="88"/>
                  </a:lnTo>
                  <a:lnTo>
                    <a:pt x="72" y="175"/>
                  </a:lnTo>
                  <a:lnTo>
                    <a:pt x="106" y="262"/>
                  </a:lnTo>
                  <a:lnTo>
                    <a:pt x="143" y="348"/>
                  </a:lnTo>
                  <a:lnTo>
                    <a:pt x="179" y="434"/>
                  </a:lnTo>
                  <a:lnTo>
                    <a:pt x="215" y="518"/>
                  </a:lnTo>
                  <a:lnTo>
                    <a:pt x="251" y="602"/>
                  </a:lnTo>
                  <a:lnTo>
                    <a:pt x="288" y="686"/>
                  </a:lnTo>
                  <a:lnTo>
                    <a:pt x="324" y="769"/>
                  </a:lnTo>
                  <a:lnTo>
                    <a:pt x="361" y="852"/>
                  </a:lnTo>
                  <a:lnTo>
                    <a:pt x="399" y="933"/>
                  </a:lnTo>
                  <a:lnTo>
                    <a:pt x="436" y="1015"/>
                  </a:lnTo>
                  <a:lnTo>
                    <a:pt x="473" y="1096"/>
                  </a:lnTo>
                  <a:lnTo>
                    <a:pt x="511" y="1176"/>
                  </a:lnTo>
                  <a:lnTo>
                    <a:pt x="548" y="1256"/>
                  </a:lnTo>
                  <a:lnTo>
                    <a:pt x="586" y="1335"/>
                  </a:lnTo>
                  <a:lnTo>
                    <a:pt x="624" y="1413"/>
                  </a:lnTo>
                  <a:lnTo>
                    <a:pt x="662" y="1491"/>
                  </a:lnTo>
                  <a:lnTo>
                    <a:pt x="701" y="1568"/>
                  </a:lnTo>
                  <a:lnTo>
                    <a:pt x="739" y="1645"/>
                  </a:lnTo>
                  <a:lnTo>
                    <a:pt x="778" y="1722"/>
                  </a:lnTo>
                  <a:lnTo>
                    <a:pt x="816" y="1797"/>
                  </a:lnTo>
                  <a:lnTo>
                    <a:pt x="855" y="1872"/>
                  </a:lnTo>
                  <a:lnTo>
                    <a:pt x="893" y="1947"/>
                  </a:lnTo>
                  <a:lnTo>
                    <a:pt x="933" y="2021"/>
                  </a:lnTo>
                  <a:lnTo>
                    <a:pt x="971" y="2093"/>
                  </a:lnTo>
                  <a:lnTo>
                    <a:pt x="1010" y="2166"/>
                  </a:lnTo>
                  <a:lnTo>
                    <a:pt x="1049" y="2239"/>
                  </a:lnTo>
                  <a:lnTo>
                    <a:pt x="1089" y="2310"/>
                  </a:lnTo>
                  <a:lnTo>
                    <a:pt x="1128" y="2382"/>
                  </a:lnTo>
                  <a:lnTo>
                    <a:pt x="1167" y="2452"/>
                  </a:lnTo>
                  <a:lnTo>
                    <a:pt x="1207" y="2522"/>
                  </a:lnTo>
                  <a:lnTo>
                    <a:pt x="1246" y="2592"/>
                  </a:lnTo>
                  <a:lnTo>
                    <a:pt x="1285" y="2661"/>
                  </a:lnTo>
                  <a:lnTo>
                    <a:pt x="1325" y="2729"/>
                  </a:lnTo>
                  <a:lnTo>
                    <a:pt x="1364" y="2796"/>
                  </a:lnTo>
                  <a:lnTo>
                    <a:pt x="1404" y="2863"/>
                  </a:lnTo>
                  <a:lnTo>
                    <a:pt x="1444" y="2930"/>
                  </a:lnTo>
                  <a:lnTo>
                    <a:pt x="1483" y="2997"/>
                  </a:lnTo>
                  <a:lnTo>
                    <a:pt x="1522" y="3062"/>
                  </a:lnTo>
                  <a:lnTo>
                    <a:pt x="1562" y="3126"/>
                  </a:lnTo>
                  <a:lnTo>
                    <a:pt x="1602" y="3191"/>
                  </a:lnTo>
                  <a:lnTo>
                    <a:pt x="1641" y="3255"/>
                  </a:lnTo>
                  <a:lnTo>
                    <a:pt x="1681" y="3318"/>
                  </a:lnTo>
                  <a:lnTo>
                    <a:pt x="1720" y="3380"/>
                  </a:lnTo>
                  <a:lnTo>
                    <a:pt x="1761" y="3442"/>
                  </a:lnTo>
                  <a:lnTo>
                    <a:pt x="1800" y="3504"/>
                  </a:lnTo>
                  <a:lnTo>
                    <a:pt x="1839" y="3565"/>
                  </a:lnTo>
                  <a:lnTo>
                    <a:pt x="1878" y="3626"/>
                  </a:lnTo>
                  <a:lnTo>
                    <a:pt x="1918" y="3685"/>
                  </a:lnTo>
                  <a:lnTo>
                    <a:pt x="1957" y="3745"/>
                  </a:lnTo>
                  <a:lnTo>
                    <a:pt x="1996" y="3803"/>
                  </a:lnTo>
                  <a:lnTo>
                    <a:pt x="2036" y="3862"/>
                  </a:lnTo>
                  <a:lnTo>
                    <a:pt x="2075" y="3920"/>
                  </a:lnTo>
                  <a:lnTo>
                    <a:pt x="2114" y="3977"/>
                  </a:lnTo>
                  <a:lnTo>
                    <a:pt x="2154" y="4033"/>
                  </a:lnTo>
                  <a:lnTo>
                    <a:pt x="2192" y="4089"/>
                  </a:lnTo>
                  <a:lnTo>
                    <a:pt x="2231" y="4145"/>
                  </a:lnTo>
                  <a:lnTo>
                    <a:pt x="2270" y="4200"/>
                  </a:lnTo>
                  <a:lnTo>
                    <a:pt x="2308" y="4254"/>
                  </a:lnTo>
                  <a:lnTo>
                    <a:pt x="2348" y="4307"/>
                  </a:lnTo>
                  <a:lnTo>
                    <a:pt x="2386" y="4361"/>
                  </a:lnTo>
                  <a:lnTo>
                    <a:pt x="2424" y="4413"/>
                  </a:lnTo>
                  <a:lnTo>
                    <a:pt x="2462" y="4464"/>
                  </a:lnTo>
                  <a:lnTo>
                    <a:pt x="2500" y="4517"/>
                  </a:lnTo>
                  <a:lnTo>
                    <a:pt x="2538" y="4567"/>
                  </a:lnTo>
                  <a:lnTo>
                    <a:pt x="2576" y="4618"/>
                  </a:lnTo>
                  <a:lnTo>
                    <a:pt x="2614" y="4668"/>
                  </a:lnTo>
                  <a:lnTo>
                    <a:pt x="2651" y="4717"/>
                  </a:lnTo>
                  <a:lnTo>
                    <a:pt x="2688" y="4766"/>
                  </a:lnTo>
                  <a:lnTo>
                    <a:pt x="2725" y="4815"/>
                  </a:lnTo>
                  <a:lnTo>
                    <a:pt x="2763" y="4862"/>
                  </a:lnTo>
                  <a:lnTo>
                    <a:pt x="2800" y="4910"/>
                  </a:lnTo>
                  <a:lnTo>
                    <a:pt x="2837" y="4957"/>
                  </a:lnTo>
                  <a:lnTo>
                    <a:pt x="2873" y="5003"/>
                  </a:lnTo>
                  <a:lnTo>
                    <a:pt x="2910" y="5048"/>
                  </a:lnTo>
                  <a:lnTo>
                    <a:pt x="2947" y="5094"/>
                  </a:lnTo>
                  <a:lnTo>
                    <a:pt x="2982" y="5138"/>
                  </a:lnTo>
                  <a:lnTo>
                    <a:pt x="3018" y="5182"/>
                  </a:lnTo>
                  <a:lnTo>
                    <a:pt x="3054" y="5226"/>
                  </a:lnTo>
                  <a:lnTo>
                    <a:pt x="3090" y="5269"/>
                  </a:lnTo>
                  <a:lnTo>
                    <a:pt x="3125" y="5310"/>
                  </a:lnTo>
                  <a:lnTo>
                    <a:pt x="3160" y="5352"/>
                  </a:lnTo>
                  <a:lnTo>
                    <a:pt x="3196" y="5394"/>
                  </a:lnTo>
                  <a:lnTo>
                    <a:pt x="3230" y="5434"/>
                  </a:lnTo>
                  <a:lnTo>
                    <a:pt x="3265" y="5475"/>
                  </a:lnTo>
                  <a:lnTo>
                    <a:pt x="3298" y="5515"/>
                  </a:lnTo>
                  <a:lnTo>
                    <a:pt x="3333" y="5553"/>
                  </a:lnTo>
                  <a:lnTo>
                    <a:pt x="3366" y="5593"/>
                  </a:lnTo>
                  <a:lnTo>
                    <a:pt x="3399" y="5631"/>
                  </a:lnTo>
                  <a:lnTo>
                    <a:pt x="3433" y="5668"/>
                  </a:lnTo>
                  <a:lnTo>
                    <a:pt x="3466" y="5706"/>
                  </a:lnTo>
                  <a:lnTo>
                    <a:pt x="3498" y="5742"/>
                  </a:lnTo>
                  <a:lnTo>
                    <a:pt x="3530" y="5777"/>
                  </a:lnTo>
                  <a:lnTo>
                    <a:pt x="3563" y="5813"/>
                  </a:lnTo>
                  <a:lnTo>
                    <a:pt x="3595" y="5849"/>
                  </a:lnTo>
                  <a:lnTo>
                    <a:pt x="3627" y="5882"/>
                  </a:lnTo>
                  <a:lnTo>
                    <a:pt x="3658" y="5917"/>
                  </a:lnTo>
                  <a:lnTo>
                    <a:pt x="3689" y="5950"/>
                  </a:lnTo>
                  <a:lnTo>
                    <a:pt x="3720" y="5982"/>
                  </a:lnTo>
                  <a:lnTo>
                    <a:pt x="3750" y="6016"/>
                  </a:lnTo>
                  <a:lnTo>
                    <a:pt x="3780" y="6047"/>
                  </a:lnTo>
                  <a:lnTo>
                    <a:pt x="3809" y="6079"/>
                  </a:lnTo>
                  <a:lnTo>
                    <a:pt x="3839" y="6109"/>
                  </a:lnTo>
                  <a:lnTo>
                    <a:pt x="3869" y="6140"/>
                  </a:lnTo>
                  <a:lnTo>
                    <a:pt x="3897" y="6169"/>
                  </a:lnTo>
                  <a:lnTo>
                    <a:pt x="3926" y="6198"/>
                  </a:lnTo>
                  <a:lnTo>
                    <a:pt x="3953" y="6227"/>
                  </a:lnTo>
                  <a:lnTo>
                    <a:pt x="3981" y="6255"/>
                  </a:lnTo>
                  <a:lnTo>
                    <a:pt x="4008" y="6283"/>
                  </a:lnTo>
                  <a:lnTo>
                    <a:pt x="4035" y="6310"/>
                  </a:lnTo>
                  <a:lnTo>
                    <a:pt x="4062" y="6336"/>
                  </a:lnTo>
                  <a:lnTo>
                    <a:pt x="4088" y="6362"/>
                  </a:lnTo>
                  <a:lnTo>
                    <a:pt x="4114" y="6388"/>
                  </a:lnTo>
                  <a:lnTo>
                    <a:pt x="4140" y="6413"/>
                  </a:lnTo>
                  <a:lnTo>
                    <a:pt x="4165" y="6438"/>
                  </a:lnTo>
                  <a:lnTo>
                    <a:pt x="4189" y="6461"/>
                  </a:lnTo>
                  <a:lnTo>
                    <a:pt x="4214" y="6484"/>
                  </a:lnTo>
                  <a:lnTo>
                    <a:pt x="4238" y="6508"/>
                  </a:lnTo>
                  <a:lnTo>
                    <a:pt x="4262" y="6529"/>
                  </a:lnTo>
                  <a:lnTo>
                    <a:pt x="4284" y="6552"/>
                  </a:lnTo>
                  <a:lnTo>
                    <a:pt x="4307" y="6573"/>
                  </a:lnTo>
                  <a:lnTo>
                    <a:pt x="4330" y="6594"/>
                  </a:lnTo>
                  <a:lnTo>
                    <a:pt x="4351" y="6614"/>
                  </a:lnTo>
                  <a:lnTo>
                    <a:pt x="4372" y="6634"/>
                  </a:lnTo>
                  <a:lnTo>
                    <a:pt x="4394" y="6653"/>
                  </a:lnTo>
                  <a:lnTo>
                    <a:pt x="4414" y="6672"/>
                  </a:lnTo>
                  <a:lnTo>
                    <a:pt x="4434" y="6690"/>
                  </a:lnTo>
                  <a:lnTo>
                    <a:pt x="4453" y="6708"/>
                  </a:lnTo>
                  <a:lnTo>
                    <a:pt x="4472" y="6726"/>
                  </a:lnTo>
                  <a:lnTo>
                    <a:pt x="4492" y="6743"/>
                  </a:lnTo>
                  <a:lnTo>
                    <a:pt x="4509" y="6758"/>
                  </a:lnTo>
                  <a:lnTo>
                    <a:pt x="4527" y="6775"/>
                  </a:lnTo>
                  <a:lnTo>
                    <a:pt x="4544" y="6789"/>
                  </a:lnTo>
                  <a:lnTo>
                    <a:pt x="4562" y="6805"/>
                  </a:lnTo>
                  <a:lnTo>
                    <a:pt x="4577" y="6819"/>
                  </a:lnTo>
                  <a:lnTo>
                    <a:pt x="4593" y="6832"/>
                  </a:lnTo>
                  <a:lnTo>
                    <a:pt x="4608" y="6845"/>
                  </a:lnTo>
                  <a:lnTo>
                    <a:pt x="4624" y="6858"/>
                  </a:lnTo>
                  <a:lnTo>
                    <a:pt x="4638" y="6870"/>
                  </a:lnTo>
                  <a:lnTo>
                    <a:pt x="4651" y="6882"/>
                  </a:lnTo>
                  <a:lnTo>
                    <a:pt x="4664" y="6893"/>
                  </a:lnTo>
                  <a:lnTo>
                    <a:pt x="4677" y="6903"/>
                  </a:lnTo>
                  <a:lnTo>
                    <a:pt x="4689" y="6914"/>
                  </a:lnTo>
                  <a:lnTo>
                    <a:pt x="4701" y="6924"/>
                  </a:lnTo>
                  <a:lnTo>
                    <a:pt x="4712" y="6933"/>
                  </a:lnTo>
                  <a:lnTo>
                    <a:pt x="4723" y="6942"/>
                  </a:lnTo>
                  <a:lnTo>
                    <a:pt x="4732" y="6950"/>
                  </a:lnTo>
                  <a:lnTo>
                    <a:pt x="4742" y="6957"/>
                  </a:lnTo>
                  <a:lnTo>
                    <a:pt x="4750" y="6964"/>
                  </a:lnTo>
                  <a:lnTo>
                    <a:pt x="4758" y="6971"/>
                  </a:lnTo>
                  <a:lnTo>
                    <a:pt x="4767" y="6977"/>
                  </a:lnTo>
                  <a:lnTo>
                    <a:pt x="4774" y="6983"/>
                  </a:lnTo>
                  <a:lnTo>
                    <a:pt x="4780" y="6988"/>
                  </a:lnTo>
                  <a:lnTo>
                    <a:pt x="4786" y="6993"/>
                  </a:lnTo>
                  <a:lnTo>
                    <a:pt x="4790" y="6998"/>
                  </a:lnTo>
                  <a:lnTo>
                    <a:pt x="4795" y="7001"/>
                  </a:lnTo>
                  <a:lnTo>
                    <a:pt x="4800" y="7005"/>
                  </a:lnTo>
                  <a:lnTo>
                    <a:pt x="4804" y="7007"/>
                  </a:lnTo>
                  <a:lnTo>
                    <a:pt x="4806" y="7009"/>
                  </a:lnTo>
                  <a:lnTo>
                    <a:pt x="4808" y="7011"/>
                  </a:lnTo>
                  <a:lnTo>
                    <a:pt x="4810" y="7012"/>
                  </a:lnTo>
                  <a:lnTo>
                    <a:pt x="4811" y="7013"/>
                  </a:lnTo>
                  <a:lnTo>
                    <a:pt x="4811" y="7013"/>
                  </a:lnTo>
                </a:path>
              </a:pathLst>
            </a:custGeom>
            <a:noFill/>
            <a:ln w="57150" cmpd="sng">
              <a:solidFill>
                <a:srgbClr val="A80000"/>
              </a:solidFill>
              <a:prstDash val="solid"/>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1" name="Rectangle 73"/>
            <p:cNvSpPr>
              <a:spLocks noChangeArrowheads="1"/>
            </p:cNvSpPr>
            <p:nvPr/>
          </p:nvSpPr>
          <p:spPr bwMode="auto">
            <a:xfrm>
              <a:off x="4610" y="3002"/>
              <a:ext cx="770" cy="219"/>
            </a:xfrm>
            <a:prstGeom prst="rect">
              <a:avLst/>
            </a:prstGeom>
            <a:noFill/>
            <a:ln w="9525">
              <a:noFill/>
              <a:miter lim="800000"/>
              <a:headEnd/>
              <a:tailEnd/>
            </a:ln>
          </p:spPr>
          <p:txBody>
            <a:bodyPr wrap="none" lIns="0" tIns="0" rIns="0" bIns="0">
              <a:prstTxWarp prst="textNoShape">
                <a:avLst/>
              </a:prstTxWarp>
              <a:spAutoFit/>
            </a:bodyPr>
            <a:lstStyle/>
            <a:p>
              <a:pPr algn="l">
                <a:lnSpc>
                  <a:spcPct val="70000"/>
                </a:lnSpc>
              </a:pPr>
              <a:r>
                <a:rPr kumimoji="0" lang="en-US" sz="2000" b="1" i="1">
                  <a:solidFill>
                    <a:srgbClr val="A80000"/>
                  </a:solidFill>
                  <a:latin typeface="Times New Roman" pitchFamily="18" charset="0"/>
                  <a:cs typeface="Times New Roman" pitchFamily="18" charset="0"/>
                </a:rPr>
                <a:t>D</a:t>
              </a:r>
              <a:r>
                <a:rPr kumimoji="0" lang="en-US" b="1" i="1" baseline="-25000">
                  <a:solidFill>
                    <a:srgbClr val="A80000"/>
                  </a:solidFill>
                  <a:latin typeface="Times New Roman" pitchFamily="18" charset="0"/>
                  <a:cs typeface="Times New Roman" pitchFamily="18" charset="0"/>
                </a:rPr>
                <a:t>(purchases from</a:t>
              </a:r>
              <a:br>
                <a:rPr kumimoji="0" lang="en-US" b="1" i="1" baseline="-25000">
                  <a:solidFill>
                    <a:srgbClr val="A80000"/>
                  </a:solidFill>
                  <a:latin typeface="Times New Roman" pitchFamily="18" charset="0"/>
                  <a:cs typeface="Times New Roman" pitchFamily="18" charset="0"/>
                </a:rPr>
              </a:br>
              <a:r>
                <a:rPr kumimoji="0" lang="en-US" b="1" i="1" baseline="-25000">
                  <a:solidFill>
                    <a:srgbClr val="A80000"/>
                  </a:solidFill>
                  <a:latin typeface="Times New Roman" pitchFamily="18" charset="0"/>
                  <a:cs typeface="Times New Roman" pitchFamily="18" charset="0"/>
                </a:rPr>
                <a:t>      foreigners)</a:t>
              </a:r>
            </a:p>
          </p:txBody>
        </p:sp>
      </p:grpSp>
      <p:grpSp>
        <p:nvGrpSpPr>
          <p:cNvPr id="52" name="Group 76"/>
          <p:cNvGrpSpPr>
            <a:grpSpLocks/>
          </p:cNvGrpSpPr>
          <p:nvPr/>
        </p:nvGrpSpPr>
        <p:grpSpPr bwMode="auto">
          <a:xfrm>
            <a:off x="6418773" y="3673431"/>
            <a:ext cx="439058" cy="246200"/>
            <a:chOff x="4003" y="2206"/>
            <a:chExt cx="556" cy="588"/>
          </a:xfrm>
          <a:solidFill>
            <a:srgbClr val="FFFF00"/>
          </a:solidFill>
        </p:grpSpPr>
        <p:sp>
          <p:nvSpPr>
            <p:cNvPr id="53" name="Rectangle 52"/>
            <p:cNvSpPr>
              <a:spLocks noChangeArrowheads="1"/>
            </p:cNvSpPr>
            <p:nvPr/>
          </p:nvSpPr>
          <p:spPr bwMode="auto">
            <a:xfrm>
              <a:off x="4261" y="2206"/>
              <a:ext cx="298" cy="588"/>
            </a:xfrm>
            <a:prstGeom prst="rect">
              <a:avLst/>
            </a:prstGeom>
            <a:noFill/>
            <a:ln w="9525">
              <a:noFill/>
              <a:miter lim="800000"/>
              <a:headEnd/>
              <a:tailEnd/>
            </a:ln>
          </p:spPr>
          <p:txBody>
            <a:bodyPr wrap="square" lIns="0" tIns="0" rIns="0" bIns="0">
              <a:prstTxWarp prst="textNoShape">
                <a:avLst/>
              </a:prstTxWarp>
              <a:spAutoFit/>
            </a:bodyPr>
            <a:lstStyle/>
            <a:p>
              <a:pPr algn="l"/>
              <a:r>
                <a:rPr kumimoji="0" lang="en-US" sz="1600" b="1" i="1" dirty="0">
                  <a:solidFill>
                    <a:srgbClr val="000000"/>
                  </a:solidFill>
                  <a:latin typeface="Times New Roman" pitchFamily="18" charset="0"/>
                  <a:cs typeface="Times New Roman" pitchFamily="18" charset="0"/>
                </a:rPr>
                <a:t>e</a:t>
              </a:r>
              <a:endParaRPr kumimoji="0" lang="en-US" sz="1600" dirty="0">
                <a:solidFill>
                  <a:schemeClr val="tx1"/>
                </a:solidFill>
                <a:latin typeface="Times New Roman" pitchFamily="18" charset="0"/>
                <a:cs typeface="Times New Roman" pitchFamily="18" charset="0"/>
              </a:endParaRPr>
            </a:p>
          </p:txBody>
        </p:sp>
        <p:sp>
          <p:nvSpPr>
            <p:cNvPr id="54" name="Oval 53"/>
            <p:cNvSpPr>
              <a:spLocks noChangeAspect="1" noChangeArrowheads="1"/>
            </p:cNvSpPr>
            <p:nvPr/>
          </p:nvSpPr>
          <p:spPr bwMode="auto">
            <a:xfrm>
              <a:off x="4003" y="2304"/>
              <a:ext cx="164" cy="300"/>
            </a:xfrm>
            <a:prstGeom prst="ellipse">
              <a:avLst/>
            </a:prstGeom>
            <a:grpFill/>
            <a:ln w="38100">
              <a:solidFill>
                <a:schemeClr val="tx1"/>
              </a:solidFill>
              <a:round/>
              <a:headEnd/>
              <a:tailEnd type="none" w="lg" len="lg"/>
            </a:ln>
            <a:effectLst/>
          </p:spPr>
          <p:txBody>
            <a:bodyPr wrap="none" anchor="ctr">
              <a:prstTxWarp prst="textNoShape">
                <a:avLst/>
              </a:prstTxWarp>
              <a:spAutoFit/>
            </a:bodyPr>
            <a:lstStyle/>
            <a:p>
              <a:endParaRPr lang="en-US" sz="1600">
                <a:latin typeface="Times New Roman" pitchFamily="18" charset="0"/>
                <a:cs typeface="Times New Roman" pitchFamily="18" charset="0"/>
              </a:endParaRPr>
            </a:p>
          </p:txBody>
        </p:sp>
      </p:grpSp>
      <p:sp>
        <p:nvSpPr>
          <p:cNvPr id="55" name="AutoShape 30"/>
          <p:cNvSpPr>
            <a:spLocks noChangeArrowheads="1"/>
          </p:cNvSpPr>
          <p:nvPr/>
        </p:nvSpPr>
        <p:spPr bwMode="auto">
          <a:xfrm>
            <a:off x="6038215" y="4264660"/>
            <a:ext cx="831850" cy="228600"/>
          </a:xfrm>
          <a:prstGeom prst="leftRightArrow">
            <a:avLst>
              <a:gd name="adj1" fmla="val 50000"/>
              <a:gd name="adj2" fmla="val 72778"/>
            </a:avLst>
          </a:prstGeom>
          <a:solidFill>
            <a:srgbClr val="FFFF2F"/>
          </a:solidFill>
          <a:ln w="12700">
            <a:solidFill>
              <a:schemeClr val="tx1"/>
            </a:solidFill>
            <a:miter lim="800000"/>
            <a:headEnd/>
            <a:tailEnd type="none" w="lg" len="lg"/>
          </a:ln>
          <a:effectLst>
            <a:outerShdw blurRad="50800" dist="38100" dir="2700000" algn="tl" rotWithShape="0">
              <a:prstClr val="black">
                <a:alpha val="40000"/>
              </a:prstClr>
            </a:outerShdw>
          </a:effectLst>
        </p:spPr>
        <p:txBody>
          <a:bodyPr wrap="none" anchor="ctr">
            <a:prstTxWarp prst="textNoShape">
              <a:avLst/>
            </a:prstTxWarp>
            <a:spAutoFit/>
          </a:bodyPr>
          <a:lstStyle/>
          <a:p>
            <a:endParaRPr lang="en-US"/>
          </a:p>
        </p:txBody>
      </p:sp>
      <p:sp>
        <p:nvSpPr>
          <p:cNvPr id="56" name="AutoShape 38"/>
          <p:cNvSpPr>
            <a:spLocks noChangeArrowheads="1"/>
          </p:cNvSpPr>
          <p:nvPr/>
        </p:nvSpPr>
        <p:spPr bwMode="auto">
          <a:xfrm>
            <a:off x="6155690" y="3091498"/>
            <a:ext cx="758825" cy="228600"/>
          </a:xfrm>
          <a:prstGeom prst="leftRightArrow">
            <a:avLst>
              <a:gd name="adj1" fmla="val 50000"/>
              <a:gd name="adj2" fmla="val 66389"/>
            </a:avLst>
          </a:prstGeom>
          <a:solidFill>
            <a:srgbClr val="FFFF2F"/>
          </a:solidFill>
          <a:ln w="12700">
            <a:solidFill>
              <a:schemeClr val="tx1"/>
            </a:solidFill>
            <a:miter lim="800000"/>
            <a:headEnd/>
            <a:tailEnd type="none" w="lg" len="lg"/>
          </a:ln>
          <a:effectLst>
            <a:outerShdw blurRad="50800" dist="38100" dir="2700000" algn="tl" rotWithShape="0">
              <a:prstClr val="black">
                <a:alpha val="40000"/>
              </a:prstClr>
            </a:outerShdw>
          </a:effectLst>
        </p:spPr>
        <p:txBody>
          <a:bodyPr wrap="none" anchor="ctr">
            <a:prstTxWarp prst="textNoShape">
              <a:avLst/>
            </a:prstTxWarp>
            <a:spAutoFit/>
          </a:bodyPr>
          <a:lstStyle/>
          <a:p>
            <a:endParaRPr lang="en-US"/>
          </a:p>
        </p:txBody>
      </p:sp>
      <p:sp>
        <p:nvSpPr>
          <p:cNvPr id="3" name="Rectangle 2"/>
          <p:cNvSpPr/>
          <p:nvPr/>
        </p:nvSpPr>
        <p:spPr>
          <a:xfrm>
            <a:off x="193023" y="4221367"/>
            <a:ext cx="4108786" cy="560153"/>
          </a:xfrm>
          <a:prstGeom prst="rect">
            <a:avLst/>
          </a:prstGeom>
        </p:spPr>
        <p:txBody>
          <a:bodyPr wrap="square">
            <a:spAutoFit/>
          </a:bodyPr>
          <a:lstStyle/>
          <a:p>
            <a:pPr>
              <a:lnSpc>
                <a:spcPct val="80000"/>
              </a:lnSpc>
              <a:spcBef>
                <a:spcPct val="50000"/>
              </a:spcBef>
            </a:pPr>
            <a:r>
              <a:rPr lang="en-US" sz="1900" dirty="0" smtClean="0">
                <a:latin typeface="Times New Roman" pitchFamily="18" charset="0"/>
                <a:cs typeface="Times New Roman" pitchFamily="18" charset="0"/>
              </a:rPr>
              <a:t>                     causing </a:t>
            </a:r>
            <a:r>
              <a:rPr lang="en-US" sz="1900" dirty="0">
                <a:latin typeface="Times New Roman" pitchFamily="18" charset="0"/>
                <a:cs typeface="Times New Roman" pitchFamily="18" charset="0"/>
              </a:rPr>
              <a:t>the dollar price </a:t>
            </a:r>
            <a:r>
              <a:rPr lang="en-US" sz="1900" dirty="0" smtClean="0">
                <a:latin typeface="Times New Roman" pitchFamily="18" charset="0"/>
                <a:cs typeface="Times New Roman" pitchFamily="18" charset="0"/>
              </a:rPr>
              <a:t/>
            </a:r>
            <a:br>
              <a:rPr lang="en-US" sz="1900" dirty="0" smtClean="0">
                <a:latin typeface="Times New Roman" pitchFamily="18" charset="0"/>
                <a:cs typeface="Times New Roman" pitchFamily="18" charset="0"/>
              </a:rPr>
            </a:br>
            <a:r>
              <a:rPr lang="en-US" sz="1900" dirty="0" smtClean="0">
                <a:latin typeface="Times New Roman" pitchFamily="18" charset="0"/>
                <a:cs typeface="Times New Roman" pitchFamily="18" charset="0"/>
              </a:rPr>
              <a:t>of </a:t>
            </a:r>
            <a:r>
              <a:rPr lang="en-US" sz="1900" dirty="0">
                <a:latin typeface="Times New Roman" pitchFamily="18" charset="0"/>
                <a:cs typeface="Times New Roman" pitchFamily="18" charset="0"/>
              </a:rPr>
              <a:t>the </a:t>
            </a:r>
            <a:r>
              <a:rPr lang="en-US" sz="1900" dirty="0" smtClean="0">
                <a:latin typeface="Times New Roman" pitchFamily="18" charset="0"/>
                <a:cs typeface="Times New Roman" pitchFamily="18" charset="0"/>
              </a:rPr>
              <a:t>pound </a:t>
            </a:r>
            <a:r>
              <a:rPr lang="en-US" sz="1900" dirty="0">
                <a:latin typeface="Times New Roman" pitchFamily="18" charset="0"/>
                <a:cs typeface="Times New Roman" pitchFamily="18" charset="0"/>
              </a:rPr>
              <a:t>to fall (</a:t>
            </a:r>
            <a:r>
              <a:rPr lang="en-US" sz="1900" b="1" i="1" dirty="0">
                <a:latin typeface="Times New Roman" pitchFamily="18" charset="0"/>
                <a:cs typeface="Times New Roman" pitchFamily="18" charset="0"/>
              </a:rPr>
              <a:t>depreciate</a:t>
            </a:r>
            <a:r>
              <a:rPr lang="en-US" sz="1900" dirty="0">
                <a:latin typeface="Times New Roman" pitchFamily="18" charset="0"/>
                <a:cs typeface="Times New Roman" pitchFamily="18" charset="0"/>
              </a:rPr>
              <a:t>).</a:t>
            </a:r>
          </a:p>
        </p:txBody>
      </p:sp>
      <p:sp>
        <p:nvSpPr>
          <p:cNvPr id="4" name="Rectangle 3"/>
          <p:cNvSpPr/>
          <p:nvPr/>
        </p:nvSpPr>
        <p:spPr>
          <a:xfrm>
            <a:off x="92439" y="4780267"/>
            <a:ext cx="4234592" cy="794064"/>
          </a:xfrm>
          <a:prstGeom prst="rect">
            <a:avLst/>
          </a:prstGeom>
        </p:spPr>
        <p:txBody>
          <a:bodyPr wrap="square">
            <a:spAutoFit/>
          </a:bodyPr>
          <a:lstStyle/>
          <a:p>
            <a:pPr marL="173038" indent="-173038">
              <a:lnSpc>
                <a:spcPct val="80000"/>
              </a:lnSpc>
              <a:spcBef>
                <a:spcPct val="50000"/>
              </a:spcBef>
              <a:buFontTx/>
              <a:buChar char="•"/>
            </a:pPr>
            <a:r>
              <a:rPr lang="en-US" sz="1900" dirty="0" smtClean="0">
                <a:latin typeface="Times New Roman" pitchFamily="18" charset="0"/>
                <a:cs typeface="Times New Roman" pitchFamily="18" charset="0"/>
              </a:rPr>
              <a:t>A </a:t>
            </a:r>
            <a:r>
              <a:rPr lang="en-US" sz="1900" dirty="0">
                <a:latin typeface="Times New Roman" pitchFamily="18" charset="0"/>
                <a:cs typeface="Times New Roman" pitchFamily="18" charset="0"/>
              </a:rPr>
              <a:t>lower price of pounds (</a:t>
            </a:r>
            <a:r>
              <a:rPr lang="en-US" sz="1900" dirty="0" smtClean="0">
                <a:latin typeface="Times New Roman" pitchFamily="18" charset="0"/>
                <a:cs typeface="Times New Roman" pitchFamily="18" charset="0"/>
              </a:rPr>
              <a:t>like $</a:t>
            </a:r>
            <a:r>
              <a:rPr lang="en-US" sz="1900" dirty="0">
                <a:latin typeface="Times New Roman" pitchFamily="18" charset="0"/>
                <a:cs typeface="Times New Roman" pitchFamily="18" charset="0"/>
              </a:rPr>
              <a:t>1.60 </a:t>
            </a:r>
            <a:r>
              <a:rPr lang="en-US" sz="1900" dirty="0" smtClean="0">
                <a:latin typeface="Times New Roman" pitchFamily="18" charset="0"/>
                <a:cs typeface="Times New Roman" pitchFamily="18" charset="0"/>
              </a:rPr>
              <a:t/>
            </a:r>
            <a:br>
              <a:rPr lang="en-US" sz="1900" dirty="0" smtClean="0">
                <a:latin typeface="Times New Roman" pitchFamily="18" charset="0"/>
                <a:cs typeface="Times New Roman" pitchFamily="18" charset="0"/>
              </a:rPr>
            </a:br>
            <a:r>
              <a:rPr lang="en-US" sz="1900" dirty="0" smtClean="0">
                <a:latin typeface="Times New Roman" pitchFamily="18" charset="0"/>
                <a:cs typeface="Times New Roman" pitchFamily="18" charset="0"/>
              </a:rPr>
              <a:t>= 1 </a:t>
            </a:r>
            <a:r>
              <a:rPr lang="en-US" sz="1900" dirty="0">
                <a:latin typeface="Times New Roman" pitchFamily="18" charset="0"/>
                <a:cs typeface="Times New Roman" pitchFamily="18" charset="0"/>
              </a:rPr>
              <a:t>pound), </a:t>
            </a:r>
            <a:r>
              <a:rPr lang="en-US" sz="1900" dirty="0" smtClean="0">
                <a:latin typeface="Times New Roman" pitchFamily="18" charset="0"/>
                <a:cs typeface="Times New Roman" pitchFamily="18" charset="0"/>
              </a:rPr>
              <a:t>leads to an </a:t>
            </a:r>
            <a:r>
              <a:rPr lang="en-US" sz="1900" b="1" i="1" dirty="0">
                <a:latin typeface="Times New Roman" pitchFamily="18" charset="0"/>
                <a:cs typeface="Times New Roman" pitchFamily="18" charset="0"/>
              </a:rPr>
              <a:t>excess </a:t>
            </a:r>
            <a:r>
              <a:rPr lang="en-US" sz="1900" b="1" i="1" dirty="0" smtClean="0">
                <a:latin typeface="Times New Roman" pitchFamily="18" charset="0"/>
                <a:cs typeface="Times New Roman" pitchFamily="18" charset="0"/>
              </a:rPr>
              <a:t>demand </a:t>
            </a:r>
            <a:br>
              <a:rPr lang="en-US" sz="1900" b="1" i="1" dirty="0" smtClean="0">
                <a:latin typeface="Times New Roman" pitchFamily="18" charset="0"/>
                <a:cs typeface="Times New Roman" pitchFamily="18" charset="0"/>
              </a:rPr>
            </a:br>
            <a:r>
              <a:rPr lang="en-US" sz="1900" b="1" i="1" dirty="0" smtClean="0">
                <a:latin typeface="Times New Roman" pitchFamily="18" charset="0"/>
                <a:cs typeface="Times New Roman" pitchFamily="18" charset="0"/>
              </a:rPr>
              <a:t>for </a:t>
            </a:r>
            <a:r>
              <a:rPr lang="en-US" sz="1900" b="1" i="1" dirty="0">
                <a:latin typeface="Times New Roman" pitchFamily="18" charset="0"/>
                <a:cs typeface="Times New Roman" pitchFamily="18" charset="0"/>
              </a:rPr>
              <a:t>pounds</a:t>
            </a:r>
            <a:r>
              <a:rPr lang="en-US" sz="1900" dirty="0">
                <a:latin typeface="Times New Roman" pitchFamily="18" charset="0"/>
                <a:cs typeface="Times New Roman" pitchFamily="18" charset="0"/>
              </a:rPr>
              <a:t> …</a:t>
            </a:r>
          </a:p>
        </p:txBody>
      </p:sp>
      <p:sp>
        <p:nvSpPr>
          <p:cNvPr id="6" name="Rectangle 5"/>
          <p:cNvSpPr/>
          <p:nvPr/>
        </p:nvSpPr>
        <p:spPr>
          <a:xfrm>
            <a:off x="238743" y="5206811"/>
            <a:ext cx="4152296" cy="677108"/>
          </a:xfrm>
          <a:prstGeom prst="rect">
            <a:avLst/>
          </a:prstGeom>
        </p:spPr>
        <p:txBody>
          <a:bodyPr wrap="square">
            <a:spAutoFit/>
          </a:bodyPr>
          <a:lstStyle/>
          <a:p>
            <a:r>
              <a:rPr lang="en-US" sz="1900" dirty="0" smtClean="0">
                <a:latin typeface="Times New Roman" pitchFamily="18" charset="0"/>
                <a:cs typeface="Times New Roman" pitchFamily="18" charset="0"/>
              </a:rPr>
              <a:t>                        causing </a:t>
            </a:r>
            <a:r>
              <a:rPr lang="en-US" sz="1900" dirty="0">
                <a:latin typeface="Times New Roman" pitchFamily="18" charset="0"/>
                <a:cs typeface="Times New Roman" pitchFamily="18" charset="0"/>
              </a:rPr>
              <a:t>the </a:t>
            </a:r>
            <a:r>
              <a:rPr lang="en-US" sz="1900" dirty="0" smtClean="0">
                <a:latin typeface="Times New Roman" pitchFamily="18" charset="0"/>
                <a:cs typeface="Times New Roman" pitchFamily="18" charset="0"/>
              </a:rPr>
              <a:t>dollar </a:t>
            </a:r>
            <a:r>
              <a:rPr lang="en-US" sz="1900" dirty="0">
                <a:latin typeface="Times New Roman" pitchFamily="18" charset="0"/>
                <a:cs typeface="Times New Roman" pitchFamily="18" charset="0"/>
              </a:rPr>
              <a:t>price </a:t>
            </a:r>
            <a:r>
              <a:rPr lang="en-US" sz="1900" dirty="0" smtClean="0">
                <a:latin typeface="Times New Roman" pitchFamily="18" charset="0"/>
                <a:cs typeface="Times New Roman" pitchFamily="18" charset="0"/>
              </a:rPr>
              <a:t/>
            </a:r>
            <a:br>
              <a:rPr lang="en-US" sz="1900" dirty="0" smtClean="0">
                <a:latin typeface="Times New Roman" pitchFamily="18" charset="0"/>
                <a:cs typeface="Times New Roman" pitchFamily="18" charset="0"/>
              </a:rPr>
            </a:br>
            <a:r>
              <a:rPr lang="en-US" sz="1900" dirty="0" smtClean="0">
                <a:latin typeface="Times New Roman" pitchFamily="18" charset="0"/>
                <a:cs typeface="Times New Roman" pitchFamily="18" charset="0"/>
              </a:rPr>
              <a:t>of pounds </a:t>
            </a:r>
            <a:r>
              <a:rPr lang="en-US" sz="1900" dirty="0">
                <a:latin typeface="Times New Roman" pitchFamily="18" charset="0"/>
                <a:cs typeface="Times New Roman" pitchFamily="18" charset="0"/>
              </a:rPr>
              <a:t>to rise (</a:t>
            </a:r>
            <a:r>
              <a:rPr lang="en-US" sz="1900" b="1" i="1" dirty="0">
                <a:latin typeface="Times New Roman" pitchFamily="18" charset="0"/>
                <a:cs typeface="Times New Roman" pitchFamily="18" charset="0"/>
              </a:rPr>
              <a:t>appreciate</a:t>
            </a:r>
            <a:r>
              <a:rPr lang="en-US" sz="1900" dirty="0">
                <a:latin typeface="Times New Roman" pitchFamily="18" charset="0"/>
                <a:cs typeface="Times New Roman" pitchFamily="18" charset="0"/>
              </a:rPr>
              <a:t>).</a:t>
            </a:r>
          </a:p>
        </p:txBody>
      </p:sp>
    </p:spTree>
    <p:extLst>
      <p:ext uri="{BB962C8B-B14F-4D97-AF65-F5344CB8AC3E}">
        <p14:creationId xmlns:p14="http://schemas.microsoft.com/office/powerpoint/2010/main" val="228485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1">
                                            <p:txEl>
                                              <p:pRg st="1" end="1"/>
                                            </p:txEl>
                                          </p:spTgt>
                                        </p:tgtEl>
                                        <p:attrNameLst>
                                          <p:attrName>style.visibility</p:attrName>
                                        </p:attrNameLst>
                                      </p:cBhvr>
                                      <p:to>
                                        <p:strVal val="visible"/>
                                      </p:to>
                                    </p:set>
                                    <p:animEffect transition="in" filter="fade">
                                      <p:cBhvr>
                                        <p:cTn id="13" dur="500"/>
                                        <p:tgtEl>
                                          <p:spTgt spid="61">
                                            <p:txEl>
                                              <p:pRg st="1" end="1"/>
                                            </p:txEl>
                                          </p:spTgt>
                                        </p:tgtEl>
                                      </p:cBhvr>
                                    </p:animEffect>
                                    <p:anim calcmode="lin" valueType="num">
                                      <p:cBhvr>
                                        <p:cTn id="14"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23" presetClass="entr" presetSubtype="32"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strVal val="4*#ppt_w"/>
                                          </p:val>
                                        </p:tav>
                                        <p:tav tm="100000">
                                          <p:val>
                                            <p:strVal val="#ppt_w"/>
                                          </p:val>
                                        </p:tav>
                                      </p:tavLst>
                                    </p:anim>
                                    <p:anim calcmode="lin" valueType="num">
                                      <p:cBhvr>
                                        <p:cTn id="20" dur="500" fill="hold"/>
                                        <p:tgtEl>
                                          <p:spTgt spid="52"/>
                                        </p:tgtEl>
                                        <p:attrNameLst>
                                          <p:attrName>ppt_h</p:attrName>
                                        </p:attrNameLst>
                                      </p:cBhvr>
                                      <p:tavLst>
                                        <p:tav tm="0">
                                          <p:val>
                                            <p:strVal val="4*#ppt_h"/>
                                          </p:val>
                                        </p:tav>
                                        <p:tav tm="100000">
                                          <p:val>
                                            <p:strVal val="#ppt_h"/>
                                          </p:val>
                                        </p:tav>
                                      </p:tavLst>
                                    </p:anim>
                                  </p:childTnLst>
                                </p:cTn>
                              </p:par>
                            </p:childTnLst>
                          </p:cTn>
                        </p:par>
                        <p:par>
                          <p:cTn id="21" fill="hold">
                            <p:stCondLst>
                              <p:cond delay="1500"/>
                            </p:stCondLst>
                            <p:childTnLst>
                              <p:par>
                                <p:cTn id="22" presetID="17" presetClass="entr" presetSubtype="2" fill="hold" grpId="0" nodeType="afterEffect">
                                  <p:stCondLst>
                                    <p:cond delay="0"/>
                                  </p:stCondLst>
                                  <p:childTnLst>
                                    <p:set>
                                      <p:cBhvr>
                                        <p:cTn id="23" dur="1" fill="hold">
                                          <p:stCondLst>
                                            <p:cond delay="0"/>
                                          </p:stCondLst>
                                        </p:cTn>
                                        <p:tgtEl>
                                          <p:spTgt spid="24"/>
                                        </p:tgtEl>
                                        <p:attrNameLst>
                                          <p:attrName>style.visibility</p:attrName>
                                        </p:attrNameLst>
                                      </p:cBhvr>
                                      <p:to>
                                        <p:strVal val="visible"/>
                                      </p:to>
                                    </p:set>
                                    <p:anim calcmode="lin" valueType="num">
                                      <p:cBhvr>
                                        <p:cTn id="24" dur="500" fill="hold"/>
                                        <p:tgtEl>
                                          <p:spTgt spid="24"/>
                                        </p:tgtEl>
                                        <p:attrNameLst>
                                          <p:attrName>ppt_x</p:attrName>
                                        </p:attrNameLst>
                                      </p:cBhvr>
                                      <p:tavLst>
                                        <p:tav tm="0">
                                          <p:val>
                                            <p:strVal val="#ppt_x+#ppt_w/2"/>
                                          </p:val>
                                        </p:tav>
                                        <p:tav tm="100000">
                                          <p:val>
                                            <p:strVal val="#ppt_x"/>
                                          </p:val>
                                        </p:tav>
                                      </p:tavLst>
                                    </p:anim>
                                    <p:anim calcmode="lin" valueType="num">
                                      <p:cBhvr>
                                        <p:cTn id="25" dur="500" fill="hold"/>
                                        <p:tgtEl>
                                          <p:spTgt spid="24"/>
                                        </p:tgtEl>
                                        <p:attrNameLst>
                                          <p:attrName>ppt_y</p:attrName>
                                        </p:attrNameLst>
                                      </p:cBhvr>
                                      <p:tavLst>
                                        <p:tav tm="0">
                                          <p:val>
                                            <p:strVal val="#ppt_y"/>
                                          </p:val>
                                        </p:tav>
                                        <p:tav tm="100000">
                                          <p:val>
                                            <p:strVal val="#ppt_y"/>
                                          </p:val>
                                        </p:tav>
                                      </p:tavLst>
                                    </p:anim>
                                    <p:anim calcmode="lin" valueType="num">
                                      <p:cBhvr>
                                        <p:cTn id="26" dur="500" fill="hold"/>
                                        <p:tgtEl>
                                          <p:spTgt spid="24"/>
                                        </p:tgtEl>
                                        <p:attrNameLst>
                                          <p:attrName>ppt_w</p:attrName>
                                        </p:attrNameLst>
                                      </p:cBhvr>
                                      <p:tavLst>
                                        <p:tav tm="0">
                                          <p:val>
                                            <p:fltVal val="0"/>
                                          </p:val>
                                        </p:tav>
                                        <p:tav tm="100000">
                                          <p:val>
                                            <p:strVal val="#ppt_w"/>
                                          </p:val>
                                        </p:tav>
                                      </p:tavLst>
                                    </p:anim>
                                    <p:anim calcmode="lin" valueType="num">
                                      <p:cBhvr>
                                        <p:cTn id="27" dur="500" fill="hold"/>
                                        <p:tgtEl>
                                          <p:spTgt spid="24"/>
                                        </p:tgtEl>
                                        <p:attrNameLst>
                                          <p:attrName>ppt_h</p:attrName>
                                        </p:attrNameLst>
                                      </p:cBhvr>
                                      <p:tavLst>
                                        <p:tav tm="0">
                                          <p:val>
                                            <p:strVal val="#ppt_h"/>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p:cTn id="30" dur="500" fill="hold"/>
                                        <p:tgtEl>
                                          <p:spTgt spid="12"/>
                                        </p:tgtEl>
                                        <p:attrNameLst>
                                          <p:attrName>ppt_x</p:attrName>
                                        </p:attrNameLst>
                                      </p:cBhvr>
                                      <p:tavLst>
                                        <p:tav tm="0">
                                          <p:val>
                                            <p:strVal val="#ppt_x"/>
                                          </p:val>
                                        </p:tav>
                                        <p:tav tm="100000">
                                          <p:val>
                                            <p:strVal val="#ppt_x"/>
                                          </p:val>
                                        </p:tav>
                                      </p:tavLst>
                                    </p:anim>
                                    <p:anim calcmode="lin" valueType="num">
                                      <p:cBhvr>
                                        <p:cTn id="31" dur="500" fill="hold"/>
                                        <p:tgtEl>
                                          <p:spTgt spid="12"/>
                                        </p:tgtEl>
                                        <p:attrNameLst>
                                          <p:attrName>ppt_y</p:attrName>
                                        </p:attrNameLst>
                                      </p:cBhvr>
                                      <p:tavLst>
                                        <p:tav tm="0">
                                          <p:val>
                                            <p:strVal val="#ppt_y-#ppt_h/2"/>
                                          </p:val>
                                        </p:tav>
                                        <p:tav tm="100000">
                                          <p:val>
                                            <p:strVal val="#ppt_y"/>
                                          </p:val>
                                        </p:tav>
                                      </p:tavLst>
                                    </p:anim>
                                    <p:anim calcmode="lin" valueType="num">
                                      <p:cBhvr>
                                        <p:cTn id="32" dur="500" fill="hold"/>
                                        <p:tgtEl>
                                          <p:spTgt spid="12"/>
                                        </p:tgtEl>
                                        <p:attrNameLst>
                                          <p:attrName>ppt_w</p:attrName>
                                        </p:attrNameLst>
                                      </p:cBhvr>
                                      <p:tavLst>
                                        <p:tav tm="0">
                                          <p:val>
                                            <p:strVal val="#ppt_w"/>
                                          </p:val>
                                        </p:tav>
                                        <p:tav tm="100000">
                                          <p:val>
                                            <p:strVal val="#ppt_w"/>
                                          </p:val>
                                        </p:tav>
                                      </p:tavLst>
                                    </p:anim>
                                    <p:anim calcmode="lin" valueType="num">
                                      <p:cBhvr>
                                        <p:cTn id="33" dur="500" fill="hold"/>
                                        <p:tgtEl>
                                          <p:spTgt spid="12"/>
                                        </p:tgtEl>
                                        <p:attrNameLst>
                                          <p:attrName>ppt_h</p:attrName>
                                        </p:attrNameLst>
                                      </p:cBhvr>
                                      <p:tavLst>
                                        <p:tav tm="0">
                                          <p:val>
                                            <p:fltVal val="0"/>
                                          </p:val>
                                        </p:tav>
                                        <p:tav tm="100000">
                                          <p:val>
                                            <p:strVal val="#ppt_h"/>
                                          </p:val>
                                        </p:tav>
                                      </p:tavLst>
                                    </p:anim>
                                  </p:childTnLst>
                                </p:cTn>
                              </p:par>
                            </p:childTnLst>
                          </p:cTn>
                        </p:par>
                        <p:par>
                          <p:cTn id="34" fill="hold">
                            <p:stCondLst>
                              <p:cond delay="2000"/>
                            </p:stCondLst>
                            <p:childTnLst>
                              <p:par>
                                <p:cTn id="35" presetID="23" presetClass="entr" presetSubtype="288"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p:cTn id="37" dur="500" fill="hold"/>
                                        <p:tgtEl>
                                          <p:spTgt spid="20"/>
                                        </p:tgtEl>
                                        <p:attrNameLst>
                                          <p:attrName>ppt_w</p:attrName>
                                        </p:attrNameLst>
                                      </p:cBhvr>
                                      <p:tavLst>
                                        <p:tav tm="0">
                                          <p:val>
                                            <p:strVal val="4/3*#ppt_w"/>
                                          </p:val>
                                        </p:tav>
                                        <p:tav tm="100000">
                                          <p:val>
                                            <p:strVal val="#ppt_w"/>
                                          </p:val>
                                        </p:tav>
                                      </p:tavLst>
                                    </p:anim>
                                    <p:anim calcmode="lin" valueType="num">
                                      <p:cBhvr>
                                        <p:cTn id="38" dur="500" fill="hold"/>
                                        <p:tgtEl>
                                          <p:spTgt spid="20"/>
                                        </p:tgtEl>
                                        <p:attrNameLst>
                                          <p:attrName>ppt_h</p:attrName>
                                        </p:attrNameLst>
                                      </p:cBhvr>
                                      <p:tavLst>
                                        <p:tav tm="0">
                                          <p:val>
                                            <p:strVal val="4/3*#ppt_h"/>
                                          </p:val>
                                        </p:tav>
                                        <p:tav tm="100000">
                                          <p:val>
                                            <p:strVal val="#ppt_h"/>
                                          </p:val>
                                        </p:tav>
                                      </p:tavLst>
                                    </p:anim>
                                  </p:childTnLst>
                                </p:cTn>
                              </p:par>
                              <p:par>
                                <p:cTn id="39" presetID="23" presetClass="entr" presetSubtype="288"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p:cTn id="41" dur="500" fill="hold"/>
                                        <p:tgtEl>
                                          <p:spTgt spid="14"/>
                                        </p:tgtEl>
                                        <p:attrNameLst>
                                          <p:attrName>ppt_w</p:attrName>
                                        </p:attrNameLst>
                                      </p:cBhvr>
                                      <p:tavLst>
                                        <p:tav tm="0">
                                          <p:val>
                                            <p:strVal val="4/3*#ppt_w"/>
                                          </p:val>
                                        </p:tav>
                                        <p:tav tm="100000">
                                          <p:val>
                                            <p:strVal val="#ppt_w"/>
                                          </p:val>
                                        </p:tav>
                                      </p:tavLst>
                                    </p:anim>
                                    <p:anim calcmode="lin" valueType="num">
                                      <p:cBhvr>
                                        <p:cTn id="42" dur="500" fill="hold"/>
                                        <p:tgtEl>
                                          <p:spTgt spid="14"/>
                                        </p:tgtEl>
                                        <p:attrNameLst>
                                          <p:attrName>ppt_h</p:attrName>
                                        </p:attrNameLst>
                                      </p:cBhvr>
                                      <p:tavLst>
                                        <p:tav tm="0">
                                          <p:val>
                                            <p:strVal val="4/3*#ppt_h"/>
                                          </p:val>
                                        </p:tav>
                                        <p:tav tm="100000">
                                          <p:val>
                                            <p:strVal val="#ppt_h"/>
                                          </p:val>
                                        </p:tav>
                                      </p:tavLst>
                                    </p:anim>
                                  </p:childTnLst>
                                </p:cTn>
                              </p:par>
                            </p:childTnLst>
                          </p:cTn>
                        </p:par>
                        <p:par>
                          <p:cTn id="43" fill="hold">
                            <p:stCondLst>
                              <p:cond delay="2500"/>
                            </p:stCondLst>
                            <p:childTnLst>
                              <p:par>
                                <p:cTn id="44" presetID="42" presetClass="entr" presetSubtype="0" fill="hold" grpId="0" nodeType="afterEffect">
                                  <p:stCondLst>
                                    <p:cond delay="0"/>
                                  </p:stCondLst>
                                  <p:childTnLst>
                                    <p:set>
                                      <p:cBhvr>
                                        <p:cTn id="45" dur="1" fill="hold">
                                          <p:stCondLst>
                                            <p:cond delay="0"/>
                                          </p:stCondLst>
                                        </p:cTn>
                                        <p:tgtEl>
                                          <p:spTgt spid="61">
                                            <p:txEl>
                                              <p:pRg st="2" end="2"/>
                                            </p:txEl>
                                          </p:spTgt>
                                        </p:tgtEl>
                                        <p:attrNameLst>
                                          <p:attrName>style.visibility</p:attrName>
                                        </p:attrNameLst>
                                      </p:cBhvr>
                                      <p:to>
                                        <p:strVal val="visible"/>
                                      </p:to>
                                    </p:set>
                                    <p:animEffect transition="in" filter="fade">
                                      <p:cBhvr>
                                        <p:cTn id="46" dur="500"/>
                                        <p:tgtEl>
                                          <p:spTgt spid="61">
                                            <p:txEl>
                                              <p:pRg st="2" end="2"/>
                                            </p:txEl>
                                          </p:spTgt>
                                        </p:tgtEl>
                                      </p:cBhvr>
                                    </p:animEffect>
                                    <p:anim calcmode="lin" valueType="num">
                                      <p:cBhvr>
                                        <p:cTn id="47"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48" dur="5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61">
                                            <p:txEl>
                                              <p:pRg st="3" end="3"/>
                                            </p:txEl>
                                          </p:spTgt>
                                        </p:tgtEl>
                                        <p:attrNameLst>
                                          <p:attrName>style.visibility</p:attrName>
                                        </p:attrNameLst>
                                      </p:cBhvr>
                                      <p:to>
                                        <p:strVal val="visible"/>
                                      </p:to>
                                    </p:set>
                                    <p:animEffect transition="in" filter="fade">
                                      <p:cBhvr>
                                        <p:cTn id="53" dur="500"/>
                                        <p:tgtEl>
                                          <p:spTgt spid="61">
                                            <p:txEl>
                                              <p:pRg st="3" end="3"/>
                                            </p:txEl>
                                          </p:spTgt>
                                        </p:tgtEl>
                                      </p:cBhvr>
                                    </p:animEffect>
                                    <p:anim calcmode="lin" valueType="num">
                                      <p:cBhvr>
                                        <p:cTn id="54" dur="500" fill="hold"/>
                                        <p:tgtEl>
                                          <p:spTgt spid="61">
                                            <p:txEl>
                                              <p:pRg st="3" end="3"/>
                                            </p:txEl>
                                          </p:spTgt>
                                        </p:tgtEl>
                                        <p:attrNameLst>
                                          <p:attrName>ppt_x</p:attrName>
                                        </p:attrNameLst>
                                      </p:cBhvr>
                                      <p:tavLst>
                                        <p:tav tm="0">
                                          <p:val>
                                            <p:strVal val="#ppt_x"/>
                                          </p:val>
                                        </p:tav>
                                        <p:tav tm="100000">
                                          <p:val>
                                            <p:strVal val="#ppt_x"/>
                                          </p:val>
                                        </p:tav>
                                      </p:tavLst>
                                    </p:anim>
                                    <p:anim calcmode="lin" valueType="num">
                                      <p:cBhvr>
                                        <p:cTn id="55" dur="500" fill="hold"/>
                                        <p:tgtEl>
                                          <p:spTgt spid="61">
                                            <p:txEl>
                                              <p:pRg st="3" end="3"/>
                                            </p:txEl>
                                          </p:spTgt>
                                        </p:tgtEl>
                                        <p:attrNameLst>
                                          <p:attrName>ppt_y</p:attrName>
                                        </p:attrNameLst>
                                      </p:cBhvr>
                                      <p:tavLst>
                                        <p:tav tm="0">
                                          <p:val>
                                            <p:strVal val="#ppt_y+.1"/>
                                          </p:val>
                                        </p:tav>
                                        <p:tav tm="100000">
                                          <p:val>
                                            <p:strVal val="#ppt_y"/>
                                          </p:val>
                                        </p:tav>
                                      </p:tavLst>
                                    </p:anim>
                                  </p:childTnLst>
                                </p:cTn>
                              </p:par>
                            </p:childTnLst>
                          </p:cTn>
                        </p:par>
                        <p:par>
                          <p:cTn id="56" fill="hold">
                            <p:stCondLst>
                              <p:cond delay="500"/>
                            </p:stCondLst>
                            <p:childTnLst>
                              <p:par>
                                <p:cTn id="57" presetID="23" presetClass="entr" presetSubtype="288"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strVal val="4/3*#ppt_w"/>
                                          </p:val>
                                        </p:tav>
                                        <p:tav tm="100000">
                                          <p:val>
                                            <p:strVal val="#ppt_w"/>
                                          </p:val>
                                        </p:tav>
                                      </p:tavLst>
                                    </p:anim>
                                    <p:anim calcmode="lin" valueType="num">
                                      <p:cBhvr>
                                        <p:cTn id="60" dur="500" fill="hold"/>
                                        <p:tgtEl>
                                          <p:spTgt spid="21"/>
                                        </p:tgtEl>
                                        <p:attrNameLst>
                                          <p:attrName>ppt_h</p:attrName>
                                        </p:attrNameLst>
                                      </p:cBhvr>
                                      <p:tavLst>
                                        <p:tav tm="0">
                                          <p:val>
                                            <p:strVal val="4/3*#ppt_h"/>
                                          </p:val>
                                        </p:tav>
                                        <p:tav tm="100000">
                                          <p:val>
                                            <p:strVal val="#ppt_h"/>
                                          </p:val>
                                        </p:tav>
                                      </p:tavLst>
                                    </p:anim>
                                  </p:childTnLst>
                                </p:cTn>
                              </p:par>
                            </p:childTnLst>
                          </p:cTn>
                        </p:par>
                        <p:par>
                          <p:cTn id="61" fill="hold">
                            <p:stCondLst>
                              <p:cond delay="1000"/>
                            </p:stCondLst>
                            <p:childTnLst>
                              <p:par>
                                <p:cTn id="62" presetID="17" presetClass="entr" presetSubtype="8" fill="hold" grpId="0" nodeType="afterEffect">
                                  <p:stCondLst>
                                    <p:cond delay="0"/>
                                  </p:stCondLst>
                                  <p:childTnLst>
                                    <p:set>
                                      <p:cBhvr>
                                        <p:cTn id="63" dur="1" fill="hold">
                                          <p:stCondLst>
                                            <p:cond delay="0"/>
                                          </p:stCondLst>
                                        </p:cTn>
                                        <p:tgtEl>
                                          <p:spTgt spid="18"/>
                                        </p:tgtEl>
                                        <p:attrNameLst>
                                          <p:attrName>style.visibility</p:attrName>
                                        </p:attrNameLst>
                                      </p:cBhvr>
                                      <p:to>
                                        <p:strVal val="visible"/>
                                      </p:to>
                                    </p:set>
                                    <p:anim calcmode="lin" valueType="num">
                                      <p:cBhvr>
                                        <p:cTn id="64" dur="500" fill="hold"/>
                                        <p:tgtEl>
                                          <p:spTgt spid="18"/>
                                        </p:tgtEl>
                                        <p:attrNameLst>
                                          <p:attrName>ppt_x</p:attrName>
                                        </p:attrNameLst>
                                      </p:cBhvr>
                                      <p:tavLst>
                                        <p:tav tm="0">
                                          <p:val>
                                            <p:strVal val="#ppt_x-#ppt_w/2"/>
                                          </p:val>
                                        </p:tav>
                                        <p:tav tm="100000">
                                          <p:val>
                                            <p:strVal val="#ppt_x"/>
                                          </p:val>
                                        </p:tav>
                                      </p:tavLst>
                                    </p:anim>
                                    <p:anim calcmode="lin" valueType="num">
                                      <p:cBhvr>
                                        <p:cTn id="65" dur="500" fill="hold"/>
                                        <p:tgtEl>
                                          <p:spTgt spid="18"/>
                                        </p:tgtEl>
                                        <p:attrNameLst>
                                          <p:attrName>ppt_y</p:attrName>
                                        </p:attrNameLst>
                                      </p:cBhvr>
                                      <p:tavLst>
                                        <p:tav tm="0">
                                          <p:val>
                                            <p:strVal val="#ppt_y"/>
                                          </p:val>
                                        </p:tav>
                                        <p:tav tm="100000">
                                          <p:val>
                                            <p:strVal val="#ppt_y"/>
                                          </p:val>
                                        </p:tav>
                                      </p:tavLst>
                                    </p:anim>
                                    <p:anim calcmode="lin" valueType="num">
                                      <p:cBhvr>
                                        <p:cTn id="66" dur="500" fill="hold"/>
                                        <p:tgtEl>
                                          <p:spTgt spid="18"/>
                                        </p:tgtEl>
                                        <p:attrNameLst>
                                          <p:attrName>ppt_w</p:attrName>
                                        </p:attrNameLst>
                                      </p:cBhvr>
                                      <p:tavLst>
                                        <p:tav tm="0">
                                          <p:val>
                                            <p:fltVal val="0"/>
                                          </p:val>
                                        </p:tav>
                                        <p:tav tm="100000">
                                          <p:val>
                                            <p:strVal val="#ppt_w"/>
                                          </p:val>
                                        </p:tav>
                                      </p:tavLst>
                                    </p:anim>
                                    <p:anim calcmode="lin" valueType="num">
                                      <p:cBhvr>
                                        <p:cTn id="67" dur="500" fill="hold"/>
                                        <p:tgtEl>
                                          <p:spTgt spid="18"/>
                                        </p:tgtEl>
                                        <p:attrNameLst>
                                          <p:attrName>ppt_h</p:attrName>
                                        </p:attrNameLst>
                                      </p:cBhvr>
                                      <p:tavLst>
                                        <p:tav tm="0">
                                          <p:val>
                                            <p:strVal val="#ppt_h"/>
                                          </p:val>
                                        </p:tav>
                                        <p:tav tm="100000">
                                          <p:val>
                                            <p:strVal val="#ppt_h"/>
                                          </p:val>
                                        </p:tav>
                                      </p:tavLst>
                                    </p:anim>
                                  </p:childTnLst>
                                </p:cTn>
                              </p:par>
                            </p:childTnLst>
                          </p:cTn>
                        </p:par>
                        <p:par>
                          <p:cTn id="68" fill="hold">
                            <p:stCondLst>
                              <p:cond delay="1500"/>
                            </p:stCondLst>
                            <p:childTnLst>
                              <p:par>
                                <p:cTn id="69" presetID="17" presetClass="entr" presetSubtype="10" fill="hold" grpId="0" nodeType="afterEffect">
                                  <p:stCondLst>
                                    <p:cond delay="0"/>
                                  </p:stCondLst>
                                  <p:childTnLst>
                                    <p:set>
                                      <p:cBhvr>
                                        <p:cTn id="70" dur="1" fill="hold">
                                          <p:stCondLst>
                                            <p:cond delay="0"/>
                                          </p:stCondLst>
                                        </p:cTn>
                                        <p:tgtEl>
                                          <p:spTgt spid="56"/>
                                        </p:tgtEl>
                                        <p:attrNameLst>
                                          <p:attrName>style.visibility</p:attrName>
                                        </p:attrNameLst>
                                      </p:cBhvr>
                                      <p:to>
                                        <p:strVal val="visible"/>
                                      </p:to>
                                    </p:set>
                                    <p:anim calcmode="lin" valueType="num">
                                      <p:cBhvr>
                                        <p:cTn id="71" dur="500" fill="hold"/>
                                        <p:tgtEl>
                                          <p:spTgt spid="56"/>
                                        </p:tgtEl>
                                        <p:attrNameLst>
                                          <p:attrName>ppt_w</p:attrName>
                                        </p:attrNameLst>
                                      </p:cBhvr>
                                      <p:tavLst>
                                        <p:tav tm="0">
                                          <p:val>
                                            <p:fltVal val="0"/>
                                          </p:val>
                                        </p:tav>
                                        <p:tav tm="100000">
                                          <p:val>
                                            <p:strVal val="#ppt_w"/>
                                          </p:val>
                                        </p:tav>
                                      </p:tavLst>
                                    </p:anim>
                                    <p:anim calcmode="lin" valueType="num">
                                      <p:cBhvr>
                                        <p:cTn id="72" dur="500" fill="hold"/>
                                        <p:tgtEl>
                                          <p:spTgt spid="56"/>
                                        </p:tgtEl>
                                        <p:attrNameLst>
                                          <p:attrName>ppt_h</p:attrName>
                                        </p:attrNameLst>
                                      </p:cBhvr>
                                      <p:tavLst>
                                        <p:tav tm="0">
                                          <p:val>
                                            <p:strVal val="#ppt_h"/>
                                          </p:val>
                                        </p:tav>
                                        <p:tav tm="100000">
                                          <p:val>
                                            <p:strVal val="#ppt_h"/>
                                          </p:val>
                                        </p:tav>
                                      </p:tavLst>
                                    </p:anim>
                                  </p:childTnLst>
                                </p:cTn>
                              </p:par>
                            </p:childTnLst>
                          </p:cTn>
                        </p:par>
                        <p:par>
                          <p:cTn id="73" fill="hold">
                            <p:stCondLst>
                              <p:cond delay="2000"/>
                            </p:stCondLst>
                            <p:childTnLst>
                              <p:par>
                                <p:cTn id="74" presetID="17" presetClass="entr" presetSubtype="8" fill="hold" nodeType="afterEffect">
                                  <p:stCondLst>
                                    <p:cond delay="0"/>
                                  </p:stCondLst>
                                  <p:childTnLst>
                                    <p:set>
                                      <p:cBhvr>
                                        <p:cTn id="75" dur="1" fill="hold">
                                          <p:stCondLst>
                                            <p:cond delay="0"/>
                                          </p:stCondLst>
                                        </p:cTn>
                                        <p:tgtEl>
                                          <p:spTgt spid="44"/>
                                        </p:tgtEl>
                                        <p:attrNameLst>
                                          <p:attrName>style.visibility</p:attrName>
                                        </p:attrNameLst>
                                      </p:cBhvr>
                                      <p:to>
                                        <p:strVal val="visible"/>
                                      </p:to>
                                    </p:set>
                                    <p:anim calcmode="lin" valueType="num">
                                      <p:cBhvr>
                                        <p:cTn id="76" dur="500" fill="hold"/>
                                        <p:tgtEl>
                                          <p:spTgt spid="44"/>
                                        </p:tgtEl>
                                        <p:attrNameLst>
                                          <p:attrName>ppt_x</p:attrName>
                                        </p:attrNameLst>
                                      </p:cBhvr>
                                      <p:tavLst>
                                        <p:tav tm="0">
                                          <p:val>
                                            <p:strVal val="#ppt_x-#ppt_w/2"/>
                                          </p:val>
                                        </p:tav>
                                        <p:tav tm="100000">
                                          <p:val>
                                            <p:strVal val="#ppt_x"/>
                                          </p:val>
                                        </p:tav>
                                      </p:tavLst>
                                    </p:anim>
                                    <p:anim calcmode="lin" valueType="num">
                                      <p:cBhvr>
                                        <p:cTn id="77" dur="500" fill="hold"/>
                                        <p:tgtEl>
                                          <p:spTgt spid="44"/>
                                        </p:tgtEl>
                                        <p:attrNameLst>
                                          <p:attrName>ppt_y</p:attrName>
                                        </p:attrNameLst>
                                      </p:cBhvr>
                                      <p:tavLst>
                                        <p:tav tm="0">
                                          <p:val>
                                            <p:strVal val="#ppt_y"/>
                                          </p:val>
                                        </p:tav>
                                        <p:tav tm="100000">
                                          <p:val>
                                            <p:strVal val="#ppt_y"/>
                                          </p:val>
                                        </p:tav>
                                      </p:tavLst>
                                    </p:anim>
                                    <p:anim calcmode="lin" valueType="num">
                                      <p:cBhvr>
                                        <p:cTn id="78" dur="500" fill="hold"/>
                                        <p:tgtEl>
                                          <p:spTgt spid="44"/>
                                        </p:tgtEl>
                                        <p:attrNameLst>
                                          <p:attrName>ppt_w</p:attrName>
                                        </p:attrNameLst>
                                      </p:cBhvr>
                                      <p:tavLst>
                                        <p:tav tm="0">
                                          <p:val>
                                            <p:fltVal val="0"/>
                                          </p:val>
                                        </p:tav>
                                        <p:tav tm="100000">
                                          <p:val>
                                            <p:strVal val="#ppt_w"/>
                                          </p:val>
                                        </p:tav>
                                      </p:tavLst>
                                    </p:anim>
                                    <p:anim calcmode="lin" valueType="num">
                                      <p:cBhvr>
                                        <p:cTn id="79" dur="500" fill="hold"/>
                                        <p:tgtEl>
                                          <p:spTgt spid="44"/>
                                        </p:tgtEl>
                                        <p:attrNameLst>
                                          <p:attrName>ppt_h</p:attrName>
                                        </p:attrNameLst>
                                      </p:cBhvr>
                                      <p:tavLst>
                                        <p:tav tm="0">
                                          <p:val>
                                            <p:strVal val="#ppt_h"/>
                                          </p:val>
                                        </p:tav>
                                        <p:tav tm="100000">
                                          <p:val>
                                            <p:strVal val="#ppt_h"/>
                                          </p:val>
                                        </p:tav>
                                      </p:tavLst>
                                    </p:anim>
                                  </p:childTnLst>
                                </p:cTn>
                              </p:par>
                            </p:childTnLst>
                          </p:cTn>
                        </p:par>
                        <p:par>
                          <p:cTn id="80" fill="hold">
                            <p:stCondLst>
                              <p:cond delay="2500"/>
                            </p:stCondLst>
                            <p:childTnLst>
                              <p:par>
                                <p:cTn id="81" presetID="42" presetClass="entr" presetSubtype="0" fill="hold" grpId="0" nodeType="afterEffect">
                                  <p:stCondLst>
                                    <p:cond delay="0"/>
                                  </p:stCondLst>
                                  <p:childTnLst>
                                    <p:set>
                                      <p:cBhvr>
                                        <p:cTn id="82" dur="1" fill="hold">
                                          <p:stCondLst>
                                            <p:cond delay="0"/>
                                          </p:stCondLst>
                                        </p:cTn>
                                        <p:tgtEl>
                                          <p:spTgt spid="3"/>
                                        </p:tgtEl>
                                        <p:attrNameLst>
                                          <p:attrName>style.visibility</p:attrName>
                                        </p:attrNameLst>
                                      </p:cBhvr>
                                      <p:to>
                                        <p:strVal val="visible"/>
                                      </p:to>
                                    </p:set>
                                    <p:animEffect transition="in" filter="fade">
                                      <p:cBhvr>
                                        <p:cTn id="83" dur="500"/>
                                        <p:tgtEl>
                                          <p:spTgt spid="3"/>
                                        </p:tgtEl>
                                      </p:cBhvr>
                                    </p:animEffect>
                                    <p:anim calcmode="lin" valueType="num">
                                      <p:cBhvr>
                                        <p:cTn id="84" dur="500" fill="hold"/>
                                        <p:tgtEl>
                                          <p:spTgt spid="3"/>
                                        </p:tgtEl>
                                        <p:attrNameLst>
                                          <p:attrName>ppt_x</p:attrName>
                                        </p:attrNameLst>
                                      </p:cBhvr>
                                      <p:tavLst>
                                        <p:tav tm="0">
                                          <p:val>
                                            <p:strVal val="#ppt_x"/>
                                          </p:val>
                                        </p:tav>
                                        <p:tav tm="100000">
                                          <p:val>
                                            <p:strVal val="#ppt_x"/>
                                          </p:val>
                                        </p:tav>
                                      </p:tavLst>
                                    </p:anim>
                                    <p:anim calcmode="lin" valueType="num">
                                      <p:cBhvr>
                                        <p:cTn id="85" dur="500" fill="hold"/>
                                        <p:tgtEl>
                                          <p:spTgt spid="3"/>
                                        </p:tgtEl>
                                        <p:attrNameLst>
                                          <p:attrName>ppt_y</p:attrName>
                                        </p:attrNameLst>
                                      </p:cBhvr>
                                      <p:tavLst>
                                        <p:tav tm="0">
                                          <p:val>
                                            <p:strVal val="#ppt_y+.1"/>
                                          </p:val>
                                        </p:tav>
                                        <p:tav tm="100000">
                                          <p:val>
                                            <p:strVal val="#ppt_y"/>
                                          </p:val>
                                        </p:tav>
                                      </p:tavLst>
                                    </p:anim>
                                  </p:childTnLst>
                                </p:cTn>
                              </p:par>
                            </p:childTnLst>
                          </p:cTn>
                        </p:par>
                        <p:par>
                          <p:cTn id="86" fill="hold">
                            <p:stCondLst>
                              <p:cond delay="3000"/>
                            </p:stCondLst>
                            <p:childTnLst>
                              <p:par>
                                <p:cTn id="87" presetID="17" presetClass="entr" presetSubtype="1" fill="hold" grpId="0" nodeType="afterEffect">
                                  <p:stCondLst>
                                    <p:cond delay="0"/>
                                  </p:stCondLst>
                                  <p:childTnLst>
                                    <p:set>
                                      <p:cBhvr>
                                        <p:cTn id="88" dur="1" fill="hold">
                                          <p:stCondLst>
                                            <p:cond delay="0"/>
                                          </p:stCondLst>
                                        </p:cTn>
                                        <p:tgtEl>
                                          <p:spTgt spid="34"/>
                                        </p:tgtEl>
                                        <p:attrNameLst>
                                          <p:attrName>style.visibility</p:attrName>
                                        </p:attrNameLst>
                                      </p:cBhvr>
                                      <p:to>
                                        <p:strVal val="visible"/>
                                      </p:to>
                                    </p:set>
                                    <p:anim calcmode="lin" valueType="num">
                                      <p:cBhvr>
                                        <p:cTn id="89" dur="500" fill="hold"/>
                                        <p:tgtEl>
                                          <p:spTgt spid="34"/>
                                        </p:tgtEl>
                                        <p:attrNameLst>
                                          <p:attrName>ppt_x</p:attrName>
                                        </p:attrNameLst>
                                      </p:cBhvr>
                                      <p:tavLst>
                                        <p:tav tm="0">
                                          <p:val>
                                            <p:strVal val="#ppt_x"/>
                                          </p:val>
                                        </p:tav>
                                        <p:tav tm="100000">
                                          <p:val>
                                            <p:strVal val="#ppt_x"/>
                                          </p:val>
                                        </p:tav>
                                      </p:tavLst>
                                    </p:anim>
                                    <p:anim calcmode="lin" valueType="num">
                                      <p:cBhvr>
                                        <p:cTn id="90" dur="500" fill="hold"/>
                                        <p:tgtEl>
                                          <p:spTgt spid="34"/>
                                        </p:tgtEl>
                                        <p:attrNameLst>
                                          <p:attrName>ppt_y</p:attrName>
                                        </p:attrNameLst>
                                      </p:cBhvr>
                                      <p:tavLst>
                                        <p:tav tm="0">
                                          <p:val>
                                            <p:strVal val="#ppt_y-#ppt_h/2"/>
                                          </p:val>
                                        </p:tav>
                                        <p:tav tm="100000">
                                          <p:val>
                                            <p:strVal val="#ppt_y"/>
                                          </p:val>
                                        </p:tav>
                                      </p:tavLst>
                                    </p:anim>
                                    <p:anim calcmode="lin" valueType="num">
                                      <p:cBhvr>
                                        <p:cTn id="91" dur="500" fill="hold"/>
                                        <p:tgtEl>
                                          <p:spTgt spid="34"/>
                                        </p:tgtEl>
                                        <p:attrNameLst>
                                          <p:attrName>ppt_w</p:attrName>
                                        </p:attrNameLst>
                                      </p:cBhvr>
                                      <p:tavLst>
                                        <p:tav tm="0">
                                          <p:val>
                                            <p:strVal val="#ppt_w"/>
                                          </p:val>
                                        </p:tav>
                                        <p:tav tm="100000">
                                          <p:val>
                                            <p:strVal val="#ppt_w"/>
                                          </p:val>
                                        </p:tav>
                                      </p:tavLst>
                                    </p:anim>
                                    <p:anim calcmode="lin" valueType="num">
                                      <p:cBhvr>
                                        <p:cTn id="92" dur="500" fill="hold"/>
                                        <p:tgtEl>
                                          <p:spTgt spid="34"/>
                                        </p:tgtEl>
                                        <p:attrNameLst>
                                          <p:attrName>ppt_h</p:attrName>
                                        </p:attrNameLst>
                                      </p:cBhvr>
                                      <p:tavLst>
                                        <p:tav tm="0">
                                          <p:val>
                                            <p:fltVal val="0"/>
                                          </p:val>
                                        </p:tav>
                                        <p:tav tm="100000">
                                          <p:val>
                                            <p:strVal val="#ppt_h"/>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4"/>
                                        </p:tgtEl>
                                        <p:attrNameLst>
                                          <p:attrName>style.visibility</p:attrName>
                                        </p:attrNameLst>
                                      </p:cBhvr>
                                      <p:to>
                                        <p:strVal val="visible"/>
                                      </p:to>
                                    </p:set>
                                    <p:animEffect transition="in" filter="fade">
                                      <p:cBhvr>
                                        <p:cTn id="97" dur="500"/>
                                        <p:tgtEl>
                                          <p:spTgt spid="4"/>
                                        </p:tgtEl>
                                      </p:cBhvr>
                                    </p:animEffect>
                                    <p:anim calcmode="lin" valueType="num">
                                      <p:cBhvr>
                                        <p:cTn id="98" dur="500" fill="hold"/>
                                        <p:tgtEl>
                                          <p:spTgt spid="4"/>
                                        </p:tgtEl>
                                        <p:attrNameLst>
                                          <p:attrName>ppt_x</p:attrName>
                                        </p:attrNameLst>
                                      </p:cBhvr>
                                      <p:tavLst>
                                        <p:tav tm="0">
                                          <p:val>
                                            <p:strVal val="#ppt_x"/>
                                          </p:val>
                                        </p:tav>
                                        <p:tav tm="100000">
                                          <p:val>
                                            <p:strVal val="#ppt_x"/>
                                          </p:val>
                                        </p:tav>
                                      </p:tavLst>
                                    </p:anim>
                                    <p:anim calcmode="lin" valueType="num">
                                      <p:cBhvr>
                                        <p:cTn id="99" dur="500" fill="hold"/>
                                        <p:tgtEl>
                                          <p:spTgt spid="4"/>
                                        </p:tgtEl>
                                        <p:attrNameLst>
                                          <p:attrName>ppt_y</p:attrName>
                                        </p:attrNameLst>
                                      </p:cBhvr>
                                      <p:tavLst>
                                        <p:tav tm="0">
                                          <p:val>
                                            <p:strVal val="#ppt_y+.1"/>
                                          </p:val>
                                        </p:tav>
                                        <p:tav tm="100000">
                                          <p:val>
                                            <p:strVal val="#ppt_y"/>
                                          </p:val>
                                        </p:tav>
                                      </p:tavLst>
                                    </p:anim>
                                  </p:childTnLst>
                                </p:cTn>
                              </p:par>
                            </p:childTnLst>
                          </p:cTn>
                        </p:par>
                        <p:par>
                          <p:cTn id="100" fill="hold">
                            <p:stCondLst>
                              <p:cond delay="500"/>
                            </p:stCondLst>
                            <p:childTnLst>
                              <p:par>
                                <p:cTn id="101" presetID="23" presetClass="entr" presetSubtype="288" fill="hold" grpId="0" nodeType="afterEffect">
                                  <p:stCondLst>
                                    <p:cond delay="0"/>
                                  </p:stCondLst>
                                  <p:childTnLst>
                                    <p:set>
                                      <p:cBhvr>
                                        <p:cTn id="102" dur="1" fill="hold">
                                          <p:stCondLst>
                                            <p:cond delay="0"/>
                                          </p:stCondLst>
                                        </p:cTn>
                                        <p:tgtEl>
                                          <p:spTgt spid="15"/>
                                        </p:tgtEl>
                                        <p:attrNameLst>
                                          <p:attrName>style.visibility</p:attrName>
                                        </p:attrNameLst>
                                      </p:cBhvr>
                                      <p:to>
                                        <p:strVal val="visible"/>
                                      </p:to>
                                    </p:set>
                                    <p:anim calcmode="lin" valueType="num">
                                      <p:cBhvr>
                                        <p:cTn id="103" dur="500" fill="hold"/>
                                        <p:tgtEl>
                                          <p:spTgt spid="15"/>
                                        </p:tgtEl>
                                        <p:attrNameLst>
                                          <p:attrName>ppt_w</p:attrName>
                                        </p:attrNameLst>
                                      </p:cBhvr>
                                      <p:tavLst>
                                        <p:tav tm="0">
                                          <p:val>
                                            <p:strVal val="4/3*#ppt_w"/>
                                          </p:val>
                                        </p:tav>
                                        <p:tav tm="100000">
                                          <p:val>
                                            <p:strVal val="#ppt_w"/>
                                          </p:val>
                                        </p:tav>
                                      </p:tavLst>
                                    </p:anim>
                                    <p:anim calcmode="lin" valueType="num">
                                      <p:cBhvr>
                                        <p:cTn id="104" dur="500" fill="hold"/>
                                        <p:tgtEl>
                                          <p:spTgt spid="15"/>
                                        </p:tgtEl>
                                        <p:attrNameLst>
                                          <p:attrName>ppt_h</p:attrName>
                                        </p:attrNameLst>
                                      </p:cBhvr>
                                      <p:tavLst>
                                        <p:tav tm="0">
                                          <p:val>
                                            <p:strVal val="4/3*#ppt_h"/>
                                          </p:val>
                                        </p:tav>
                                        <p:tav tm="100000">
                                          <p:val>
                                            <p:strVal val="#ppt_h"/>
                                          </p:val>
                                        </p:tav>
                                      </p:tavLst>
                                    </p:anim>
                                  </p:childTnLst>
                                </p:cTn>
                              </p:par>
                            </p:childTnLst>
                          </p:cTn>
                        </p:par>
                        <p:par>
                          <p:cTn id="105" fill="hold">
                            <p:stCondLst>
                              <p:cond delay="1000"/>
                            </p:stCondLst>
                            <p:childTnLst>
                              <p:par>
                                <p:cTn id="106" presetID="17" presetClass="entr" presetSubtype="8" fill="hold" grpId="0" nodeType="afterEffect">
                                  <p:stCondLst>
                                    <p:cond delay="0"/>
                                  </p:stCondLst>
                                  <p:childTnLst>
                                    <p:set>
                                      <p:cBhvr>
                                        <p:cTn id="107" dur="1" fill="hold">
                                          <p:stCondLst>
                                            <p:cond delay="0"/>
                                          </p:stCondLst>
                                        </p:cTn>
                                        <p:tgtEl>
                                          <p:spTgt spid="19"/>
                                        </p:tgtEl>
                                        <p:attrNameLst>
                                          <p:attrName>style.visibility</p:attrName>
                                        </p:attrNameLst>
                                      </p:cBhvr>
                                      <p:to>
                                        <p:strVal val="visible"/>
                                      </p:to>
                                    </p:set>
                                    <p:anim calcmode="lin" valueType="num">
                                      <p:cBhvr>
                                        <p:cTn id="108" dur="500" fill="hold"/>
                                        <p:tgtEl>
                                          <p:spTgt spid="19"/>
                                        </p:tgtEl>
                                        <p:attrNameLst>
                                          <p:attrName>ppt_x</p:attrName>
                                        </p:attrNameLst>
                                      </p:cBhvr>
                                      <p:tavLst>
                                        <p:tav tm="0">
                                          <p:val>
                                            <p:strVal val="#ppt_x-#ppt_w/2"/>
                                          </p:val>
                                        </p:tav>
                                        <p:tav tm="100000">
                                          <p:val>
                                            <p:strVal val="#ppt_x"/>
                                          </p:val>
                                        </p:tav>
                                      </p:tavLst>
                                    </p:anim>
                                    <p:anim calcmode="lin" valueType="num">
                                      <p:cBhvr>
                                        <p:cTn id="109" dur="500" fill="hold"/>
                                        <p:tgtEl>
                                          <p:spTgt spid="19"/>
                                        </p:tgtEl>
                                        <p:attrNameLst>
                                          <p:attrName>ppt_y</p:attrName>
                                        </p:attrNameLst>
                                      </p:cBhvr>
                                      <p:tavLst>
                                        <p:tav tm="0">
                                          <p:val>
                                            <p:strVal val="#ppt_y"/>
                                          </p:val>
                                        </p:tav>
                                        <p:tav tm="100000">
                                          <p:val>
                                            <p:strVal val="#ppt_y"/>
                                          </p:val>
                                        </p:tav>
                                      </p:tavLst>
                                    </p:anim>
                                    <p:anim calcmode="lin" valueType="num">
                                      <p:cBhvr>
                                        <p:cTn id="110" dur="500" fill="hold"/>
                                        <p:tgtEl>
                                          <p:spTgt spid="19"/>
                                        </p:tgtEl>
                                        <p:attrNameLst>
                                          <p:attrName>ppt_w</p:attrName>
                                        </p:attrNameLst>
                                      </p:cBhvr>
                                      <p:tavLst>
                                        <p:tav tm="0">
                                          <p:val>
                                            <p:fltVal val="0"/>
                                          </p:val>
                                        </p:tav>
                                        <p:tav tm="100000">
                                          <p:val>
                                            <p:strVal val="#ppt_w"/>
                                          </p:val>
                                        </p:tav>
                                      </p:tavLst>
                                    </p:anim>
                                    <p:anim calcmode="lin" valueType="num">
                                      <p:cBhvr>
                                        <p:cTn id="111" dur="500" fill="hold"/>
                                        <p:tgtEl>
                                          <p:spTgt spid="19"/>
                                        </p:tgtEl>
                                        <p:attrNameLst>
                                          <p:attrName>ppt_h</p:attrName>
                                        </p:attrNameLst>
                                      </p:cBhvr>
                                      <p:tavLst>
                                        <p:tav tm="0">
                                          <p:val>
                                            <p:strVal val="#ppt_h"/>
                                          </p:val>
                                        </p:tav>
                                        <p:tav tm="100000">
                                          <p:val>
                                            <p:strVal val="#ppt_h"/>
                                          </p:val>
                                        </p:tav>
                                      </p:tavLst>
                                    </p:anim>
                                  </p:childTnLst>
                                </p:cTn>
                              </p:par>
                            </p:childTnLst>
                          </p:cTn>
                        </p:par>
                        <p:par>
                          <p:cTn id="112" fill="hold">
                            <p:stCondLst>
                              <p:cond delay="1500"/>
                            </p:stCondLst>
                            <p:childTnLst>
                              <p:par>
                                <p:cTn id="113" presetID="17" presetClass="entr" presetSubtype="8" fill="hold" nodeType="afterEffect">
                                  <p:stCondLst>
                                    <p:cond delay="0"/>
                                  </p:stCondLst>
                                  <p:childTnLst>
                                    <p:set>
                                      <p:cBhvr>
                                        <p:cTn id="114" dur="1" fill="hold">
                                          <p:stCondLst>
                                            <p:cond delay="0"/>
                                          </p:stCondLst>
                                        </p:cTn>
                                        <p:tgtEl>
                                          <p:spTgt spid="35"/>
                                        </p:tgtEl>
                                        <p:attrNameLst>
                                          <p:attrName>style.visibility</p:attrName>
                                        </p:attrNameLst>
                                      </p:cBhvr>
                                      <p:to>
                                        <p:strVal val="visible"/>
                                      </p:to>
                                    </p:set>
                                    <p:anim calcmode="lin" valueType="num">
                                      <p:cBhvr>
                                        <p:cTn id="115" dur="500" fill="hold"/>
                                        <p:tgtEl>
                                          <p:spTgt spid="35"/>
                                        </p:tgtEl>
                                        <p:attrNameLst>
                                          <p:attrName>ppt_x</p:attrName>
                                        </p:attrNameLst>
                                      </p:cBhvr>
                                      <p:tavLst>
                                        <p:tav tm="0">
                                          <p:val>
                                            <p:strVal val="#ppt_x-#ppt_w/2"/>
                                          </p:val>
                                        </p:tav>
                                        <p:tav tm="100000">
                                          <p:val>
                                            <p:strVal val="#ppt_x"/>
                                          </p:val>
                                        </p:tav>
                                      </p:tavLst>
                                    </p:anim>
                                    <p:anim calcmode="lin" valueType="num">
                                      <p:cBhvr>
                                        <p:cTn id="116" dur="500" fill="hold"/>
                                        <p:tgtEl>
                                          <p:spTgt spid="35"/>
                                        </p:tgtEl>
                                        <p:attrNameLst>
                                          <p:attrName>ppt_y</p:attrName>
                                        </p:attrNameLst>
                                      </p:cBhvr>
                                      <p:tavLst>
                                        <p:tav tm="0">
                                          <p:val>
                                            <p:strVal val="#ppt_y"/>
                                          </p:val>
                                        </p:tav>
                                        <p:tav tm="100000">
                                          <p:val>
                                            <p:strVal val="#ppt_y"/>
                                          </p:val>
                                        </p:tav>
                                      </p:tavLst>
                                    </p:anim>
                                    <p:anim calcmode="lin" valueType="num">
                                      <p:cBhvr>
                                        <p:cTn id="117" dur="500" fill="hold"/>
                                        <p:tgtEl>
                                          <p:spTgt spid="35"/>
                                        </p:tgtEl>
                                        <p:attrNameLst>
                                          <p:attrName>ppt_w</p:attrName>
                                        </p:attrNameLst>
                                      </p:cBhvr>
                                      <p:tavLst>
                                        <p:tav tm="0">
                                          <p:val>
                                            <p:fltVal val="0"/>
                                          </p:val>
                                        </p:tav>
                                        <p:tav tm="100000">
                                          <p:val>
                                            <p:strVal val="#ppt_w"/>
                                          </p:val>
                                        </p:tav>
                                      </p:tavLst>
                                    </p:anim>
                                    <p:anim calcmode="lin" valueType="num">
                                      <p:cBhvr>
                                        <p:cTn id="118" dur="500" fill="hold"/>
                                        <p:tgtEl>
                                          <p:spTgt spid="35"/>
                                        </p:tgtEl>
                                        <p:attrNameLst>
                                          <p:attrName>ppt_h</p:attrName>
                                        </p:attrNameLst>
                                      </p:cBhvr>
                                      <p:tavLst>
                                        <p:tav tm="0">
                                          <p:val>
                                            <p:strVal val="#ppt_h"/>
                                          </p:val>
                                        </p:tav>
                                        <p:tav tm="100000">
                                          <p:val>
                                            <p:strVal val="#ppt_h"/>
                                          </p:val>
                                        </p:tav>
                                      </p:tavLst>
                                    </p:anim>
                                  </p:childTnLst>
                                </p:cTn>
                              </p:par>
                            </p:childTnLst>
                          </p:cTn>
                        </p:par>
                        <p:par>
                          <p:cTn id="119" fill="hold">
                            <p:stCondLst>
                              <p:cond delay="2000"/>
                            </p:stCondLst>
                            <p:childTnLst>
                              <p:par>
                                <p:cTn id="120" presetID="17" presetClass="entr" presetSubtype="10" fill="hold" grpId="0" nodeType="afterEffect">
                                  <p:stCondLst>
                                    <p:cond delay="0"/>
                                  </p:stCondLst>
                                  <p:childTnLst>
                                    <p:set>
                                      <p:cBhvr>
                                        <p:cTn id="121" dur="1" fill="hold">
                                          <p:stCondLst>
                                            <p:cond delay="0"/>
                                          </p:stCondLst>
                                        </p:cTn>
                                        <p:tgtEl>
                                          <p:spTgt spid="55"/>
                                        </p:tgtEl>
                                        <p:attrNameLst>
                                          <p:attrName>style.visibility</p:attrName>
                                        </p:attrNameLst>
                                      </p:cBhvr>
                                      <p:to>
                                        <p:strVal val="visible"/>
                                      </p:to>
                                    </p:set>
                                    <p:anim calcmode="lin" valueType="num">
                                      <p:cBhvr>
                                        <p:cTn id="122" dur="500" fill="hold"/>
                                        <p:tgtEl>
                                          <p:spTgt spid="55"/>
                                        </p:tgtEl>
                                        <p:attrNameLst>
                                          <p:attrName>ppt_w</p:attrName>
                                        </p:attrNameLst>
                                      </p:cBhvr>
                                      <p:tavLst>
                                        <p:tav tm="0">
                                          <p:val>
                                            <p:fltVal val="0"/>
                                          </p:val>
                                        </p:tav>
                                        <p:tav tm="100000">
                                          <p:val>
                                            <p:strVal val="#ppt_w"/>
                                          </p:val>
                                        </p:tav>
                                      </p:tavLst>
                                    </p:anim>
                                    <p:anim calcmode="lin" valueType="num">
                                      <p:cBhvr>
                                        <p:cTn id="123" dur="500" fill="hold"/>
                                        <p:tgtEl>
                                          <p:spTgt spid="55"/>
                                        </p:tgtEl>
                                        <p:attrNameLst>
                                          <p:attrName>ppt_h</p:attrName>
                                        </p:attrNameLst>
                                      </p:cBhvr>
                                      <p:tavLst>
                                        <p:tav tm="0">
                                          <p:val>
                                            <p:strVal val="#ppt_h"/>
                                          </p:val>
                                        </p:tav>
                                        <p:tav tm="100000">
                                          <p:val>
                                            <p:strVal val="#ppt_h"/>
                                          </p:val>
                                        </p:tav>
                                      </p:tavLst>
                                    </p:anim>
                                  </p:childTnLst>
                                </p:cTn>
                              </p:par>
                            </p:childTnLst>
                          </p:cTn>
                        </p:par>
                        <p:par>
                          <p:cTn id="124" fill="hold">
                            <p:stCondLst>
                              <p:cond delay="2500"/>
                            </p:stCondLst>
                            <p:childTnLst>
                              <p:par>
                                <p:cTn id="125" presetID="17" presetClass="entr" presetSubtype="4" fill="hold" grpId="0" nodeType="afterEffect">
                                  <p:stCondLst>
                                    <p:cond delay="0"/>
                                  </p:stCondLst>
                                  <p:childTnLst>
                                    <p:set>
                                      <p:cBhvr>
                                        <p:cTn id="126" dur="1" fill="hold">
                                          <p:stCondLst>
                                            <p:cond delay="0"/>
                                          </p:stCondLst>
                                        </p:cTn>
                                        <p:tgtEl>
                                          <p:spTgt spid="33"/>
                                        </p:tgtEl>
                                        <p:attrNameLst>
                                          <p:attrName>style.visibility</p:attrName>
                                        </p:attrNameLst>
                                      </p:cBhvr>
                                      <p:to>
                                        <p:strVal val="visible"/>
                                      </p:to>
                                    </p:set>
                                    <p:anim calcmode="lin" valueType="num">
                                      <p:cBhvr>
                                        <p:cTn id="127" dur="500" fill="hold"/>
                                        <p:tgtEl>
                                          <p:spTgt spid="33"/>
                                        </p:tgtEl>
                                        <p:attrNameLst>
                                          <p:attrName>ppt_x</p:attrName>
                                        </p:attrNameLst>
                                      </p:cBhvr>
                                      <p:tavLst>
                                        <p:tav tm="0">
                                          <p:val>
                                            <p:strVal val="#ppt_x"/>
                                          </p:val>
                                        </p:tav>
                                        <p:tav tm="100000">
                                          <p:val>
                                            <p:strVal val="#ppt_x"/>
                                          </p:val>
                                        </p:tav>
                                      </p:tavLst>
                                    </p:anim>
                                    <p:anim calcmode="lin" valueType="num">
                                      <p:cBhvr>
                                        <p:cTn id="128" dur="500" fill="hold"/>
                                        <p:tgtEl>
                                          <p:spTgt spid="33"/>
                                        </p:tgtEl>
                                        <p:attrNameLst>
                                          <p:attrName>ppt_y</p:attrName>
                                        </p:attrNameLst>
                                      </p:cBhvr>
                                      <p:tavLst>
                                        <p:tav tm="0">
                                          <p:val>
                                            <p:strVal val="#ppt_y+#ppt_h/2"/>
                                          </p:val>
                                        </p:tav>
                                        <p:tav tm="100000">
                                          <p:val>
                                            <p:strVal val="#ppt_y"/>
                                          </p:val>
                                        </p:tav>
                                      </p:tavLst>
                                    </p:anim>
                                    <p:anim calcmode="lin" valueType="num">
                                      <p:cBhvr>
                                        <p:cTn id="129" dur="500" fill="hold"/>
                                        <p:tgtEl>
                                          <p:spTgt spid="33"/>
                                        </p:tgtEl>
                                        <p:attrNameLst>
                                          <p:attrName>ppt_w</p:attrName>
                                        </p:attrNameLst>
                                      </p:cBhvr>
                                      <p:tavLst>
                                        <p:tav tm="0">
                                          <p:val>
                                            <p:strVal val="#ppt_w"/>
                                          </p:val>
                                        </p:tav>
                                        <p:tav tm="100000">
                                          <p:val>
                                            <p:strVal val="#ppt_w"/>
                                          </p:val>
                                        </p:tav>
                                      </p:tavLst>
                                    </p:anim>
                                    <p:anim calcmode="lin" valueType="num">
                                      <p:cBhvr>
                                        <p:cTn id="130" dur="500" fill="hold"/>
                                        <p:tgtEl>
                                          <p:spTgt spid="33"/>
                                        </p:tgtEl>
                                        <p:attrNameLst>
                                          <p:attrName>ppt_h</p:attrName>
                                        </p:attrNameLst>
                                      </p:cBhvr>
                                      <p:tavLst>
                                        <p:tav tm="0">
                                          <p:val>
                                            <p:fltVal val="0"/>
                                          </p:val>
                                        </p:tav>
                                        <p:tav tm="100000">
                                          <p:val>
                                            <p:strVal val="#ppt_h"/>
                                          </p:val>
                                        </p:tav>
                                      </p:tavLst>
                                    </p:anim>
                                  </p:childTnLst>
                                </p:cTn>
                              </p:par>
                            </p:childTnLst>
                          </p:cTn>
                        </p:par>
                        <p:par>
                          <p:cTn id="131" fill="hold">
                            <p:stCondLst>
                              <p:cond delay="3000"/>
                            </p:stCondLst>
                            <p:childTnLst>
                              <p:par>
                                <p:cTn id="132" presetID="42" presetClass="entr" presetSubtype="0" fill="hold" grpId="0" nodeType="afterEffect">
                                  <p:stCondLst>
                                    <p:cond delay="0"/>
                                  </p:stCondLst>
                                  <p:childTnLst>
                                    <p:set>
                                      <p:cBhvr>
                                        <p:cTn id="133" dur="1" fill="hold">
                                          <p:stCondLst>
                                            <p:cond delay="0"/>
                                          </p:stCondLst>
                                        </p:cTn>
                                        <p:tgtEl>
                                          <p:spTgt spid="6"/>
                                        </p:tgtEl>
                                        <p:attrNameLst>
                                          <p:attrName>style.visibility</p:attrName>
                                        </p:attrNameLst>
                                      </p:cBhvr>
                                      <p:to>
                                        <p:strVal val="visible"/>
                                      </p:to>
                                    </p:set>
                                    <p:animEffect transition="in" filter="fade">
                                      <p:cBhvr>
                                        <p:cTn id="134" dur="500"/>
                                        <p:tgtEl>
                                          <p:spTgt spid="6"/>
                                        </p:tgtEl>
                                      </p:cBhvr>
                                    </p:animEffect>
                                    <p:anim calcmode="lin" valueType="num">
                                      <p:cBhvr>
                                        <p:cTn id="135" dur="500" fill="hold"/>
                                        <p:tgtEl>
                                          <p:spTgt spid="6"/>
                                        </p:tgtEl>
                                        <p:attrNameLst>
                                          <p:attrName>ppt_x</p:attrName>
                                        </p:attrNameLst>
                                      </p:cBhvr>
                                      <p:tavLst>
                                        <p:tav tm="0">
                                          <p:val>
                                            <p:strVal val="#ppt_x"/>
                                          </p:val>
                                        </p:tav>
                                        <p:tav tm="100000">
                                          <p:val>
                                            <p:strVal val="#ppt_x"/>
                                          </p:val>
                                        </p:tav>
                                      </p:tavLst>
                                    </p:anim>
                                    <p:anim calcmode="lin" valueType="num">
                                      <p:cBhvr>
                                        <p:cTn id="136"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P spid="12" grpId="0" animBg="1"/>
      <p:bldP spid="14" grpId="0"/>
      <p:bldP spid="15" grpId="0"/>
      <p:bldP spid="18" grpId="0" animBg="1"/>
      <p:bldP spid="19" grpId="0" animBg="1"/>
      <p:bldP spid="20" grpId="0"/>
      <p:bldP spid="21" grpId="0"/>
      <p:bldP spid="24" grpId="0" animBg="1"/>
      <p:bldP spid="33" grpId="0" animBg="1"/>
      <p:bldP spid="34" grpId="0" animBg="1"/>
      <p:bldP spid="55" grpId="0" animBg="1"/>
      <p:bldP spid="56" grpId="0" animBg="1"/>
      <p:bldP spid="3" grpId="0"/>
      <p:bldP spid="4"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19569" y="484695"/>
            <a:ext cx="8904855" cy="731458"/>
          </a:xfrm>
          <a:prstGeom prst="rect">
            <a:avLst/>
          </a:prstGeom>
        </p:spPr>
        <p:txBody>
          <a:bodyPr/>
          <a:lstStyle>
            <a:lvl1pPr algn="l" defTabSz="457200" rtl="0" eaLnBrk="1" latinLnBrk="0" hangingPunct="1">
              <a:spcBef>
                <a:spcPct val="0"/>
              </a:spcBef>
              <a:buNone/>
              <a:defRPr sz="3800" kern="1200">
                <a:solidFill>
                  <a:schemeClr val="bg1"/>
                </a:solidFill>
                <a:latin typeface="Century Schoolbook" pitchFamily="18" charset="0"/>
                <a:ea typeface="+mj-ea"/>
                <a:cs typeface="Times New Roman" pitchFamily="18" charset="0"/>
              </a:defRPr>
            </a:lvl1pPr>
          </a:lstStyle>
          <a:p>
            <a:r>
              <a:rPr lang="en-US" dirty="0"/>
              <a:t>Changes in the Exchange Rate</a:t>
            </a:r>
          </a:p>
        </p:txBody>
      </p:sp>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54482"/>
            <a:ext cx="8883750" cy="4498846"/>
          </a:xfrm>
        </p:spPr>
        <p:txBody>
          <a:bodyPr/>
          <a:lstStyle/>
          <a:p>
            <a:pPr marL="231775" indent="-231775"/>
            <a:r>
              <a:rPr lang="en-US" sz="2600" dirty="0">
                <a:solidFill>
                  <a:schemeClr val="tx1"/>
                </a:solidFill>
              </a:rPr>
              <a:t>Factors that cause a currency to depreciate: </a:t>
            </a:r>
          </a:p>
          <a:p>
            <a:pPr marL="631825" lvl="1" indent="-231775"/>
            <a:r>
              <a:rPr lang="en-US" dirty="0">
                <a:solidFill>
                  <a:schemeClr val="tx1"/>
                </a:solidFill>
              </a:rPr>
              <a:t>a rapid growth of income (relative to trading partners) </a:t>
            </a:r>
            <a:r>
              <a:rPr lang="en-US" dirty="0" smtClean="0">
                <a:solidFill>
                  <a:schemeClr val="tx1"/>
                </a:solidFill>
              </a:rPr>
              <a:t/>
            </a:r>
            <a:br>
              <a:rPr lang="en-US" dirty="0" smtClean="0">
                <a:solidFill>
                  <a:schemeClr val="tx1"/>
                </a:solidFill>
              </a:rPr>
            </a:br>
            <a:r>
              <a:rPr lang="en-US" dirty="0" smtClean="0">
                <a:solidFill>
                  <a:schemeClr val="tx1"/>
                </a:solidFill>
              </a:rPr>
              <a:t>that </a:t>
            </a:r>
            <a:r>
              <a:rPr lang="en-US" dirty="0">
                <a:solidFill>
                  <a:schemeClr val="tx1"/>
                </a:solidFill>
              </a:rPr>
              <a:t>stimulates imports relative to exports </a:t>
            </a:r>
          </a:p>
          <a:p>
            <a:pPr marL="631825" lvl="1" indent="-231775"/>
            <a:r>
              <a:rPr lang="en-US" dirty="0">
                <a:solidFill>
                  <a:schemeClr val="tx1"/>
                </a:solidFill>
              </a:rPr>
              <a:t>a higher rate of inflation than one's trading partners</a:t>
            </a:r>
          </a:p>
          <a:p>
            <a:pPr marL="631825" lvl="1" indent="-231775"/>
            <a:r>
              <a:rPr lang="en-US" dirty="0">
                <a:solidFill>
                  <a:schemeClr val="tx1"/>
                </a:solidFill>
              </a:rPr>
              <a:t>a reduction in domestic real interest rates (relative to rates abroad) </a:t>
            </a:r>
          </a:p>
          <a:p>
            <a:pPr marL="631825" lvl="1" indent="-231775"/>
            <a:r>
              <a:rPr lang="en-US" dirty="0">
                <a:solidFill>
                  <a:schemeClr val="tx1"/>
                </a:solidFill>
              </a:rPr>
              <a:t>a reduction in the attractiveness of the domestic investment environment that leads to an outflow of capital</a:t>
            </a:r>
          </a:p>
        </p:txBody>
      </p:sp>
    </p:spTree>
    <p:extLst>
      <p:ext uri="{BB962C8B-B14F-4D97-AF65-F5344CB8AC3E}">
        <p14:creationId xmlns:p14="http://schemas.microsoft.com/office/powerpoint/2010/main" val="268198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500"/>
                                        <p:tgtEl>
                                          <p:spTgt spid="3">
                                            <p:txEl>
                                              <p:pRg st="0" end="0"/>
                                            </p:txEl>
                                          </p:spTgt>
                                        </p:tgtEl>
                                      </p:cBhvr>
                                    </p:animEffect>
                                  </p:childTnLst>
                                </p:cTn>
                              </p:par>
                            </p:childTnLst>
                          </p:cTn>
                        </p:par>
                        <p:par>
                          <p:cTn id="8" fill="hold">
                            <p:stCondLst>
                              <p:cond delay="500"/>
                            </p:stCondLst>
                            <p:childTnLst>
                              <p:par>
                                <p:cTn id="9" presetID="14" presetClass="entr" presetSubtype="5"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vertical)">
                                      <p:cBhvr>
                                        <p:cTn id="11" dur="500"/>
                                        <p:tgtEl>
                                          <p:spTgt spid="3">
                                            <p:txEl>
                                              <p:pRg st="1" end="1"/>
                                            </p:txEl>
                                          </p:spTgt>
                                        </p:tgtEl>
                                      </p:cBhvr>
                                    </p:animEffect>
                                  </p:childTnLst>
                                </p:cTn>
                              </p:par>
                            </p:childTnLst>
                          </p:cTn>
                        </p:par>
                        <p:par>
                          <p:cTn id="12" fill="hold">
                            <p:stCondLst>
                              <p:cond delay="1000"/>
                            </p:stCondLst>
                            <p:childTnLst>
                              <p:par>
                                <p:cTn id="13" presetID="14" presetClass="entr" presetSubtype="5"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vertical)">
                                      <p:cBhvr>
                                        <p:cTn id="15" dur="500"/>
                                        <p:tgtEl>
                                          <p:spTgt spid="3">
                                            <p:txEl>
                                              <p:pRg st="2" end="2"/>
                                            </p:txEl>
                                          </p:spTgt>
                                        </p:tgtEl>
                                      </p:cBhvr>
                                    </p:animEffect>
                                  </p:childTnLst>
                                </p:cTn>
                              </p:par>
                            </p:childTnLst>
                          </p:cTn>
                        </p:par>
                        <p:par>
                          <p:cTn id="16" fill="hold">
                            <p:stCondLst>
                              <p:cond delay="1500"/>
                            </p:stCondLst>
                            <p:childTnLst>
                              <p:par>
                                <p:cTn id="17" presetID="14" presetClass="entr" presetSubtype="5"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vertical)">
                                      <p:cBhvr>
                                        <p:cTn id="19" dur="500"/>
                                        <p:tgtEl>
                                          <p:spTgt spid="3">
                                            <p:txEl>
                                              <p:pRg st="3" end="3"/>
                                            </p:txEl>
                                          </p:spTgt>
                                        </p:tgtEl>
                                      </p:cBhvr>
                                    </p:animEffect>
                                  </p:childTnLst>
                                </p:cTn>
                              </p:par>
                            </p:childTnLst>
                          </p:cTn>
                        </p:par>
                        <p:par>
                          <p:cTn id="20" fill="hold">
                            <p:stCondLst>
                              <p:cond delay="2000"/>
                            </p:stCondLst>
                            <p:childTnLst>
                              <p:par>
                                <p:cTn id="21" presetID="14" presetClass="entr" presetSubtype="5"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vertic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85081"/>
            <a:ext cx="8904855" cy="1216326"/>
          </a:xfrm>
        </p:spPr>
        <p:txBody>
          <a:bodyPr/>
          <a:lstStyle/>
          <a:p>
            <a:r>
              <a:rPr lang="en-US" sz="3400" dirty="0"/>
              <a:t>Foreign Exchange</a:t>
            </a:r>
            <a:br>
              <a:rPr lang="en-US" sz="3400" dirty="0"/>
            </a:br>
            <a:r>
              <a:rPr lang="en-US" sz="3400" dirty="0"/>
              <a:t>Market Equilibrium</a:t>
            </a:r>
          </a:p>
        </p:txBody>
      </p:sp>
      <p:sp>
        <p:nvSpPr>
          <p:cNvPr id="61" name="Text Box 10"/>
          <p:cNvSpPr txBox="1">
            <a:spLocks noChangeArrowheads="1"/>
          </p:cNvSpPr>
          <p:nvPr/>
        </p:nvSpPr>
        <p:spPr bwMode="auto">
          <a:xfrm>
            <a:off x="73112" y="1663261"/>
            <a:ext cx="4054961" cy="2868478"/>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200" dirty="0" smtClean="0">
                <a:latin typeface="Times New Roman" pitchFamily="18" charset="0"/>
                <a:cs typeface="Times New Roman" pitchFamily="18" charset="0"/>
              </a:rPr>
              <a:t>Other </a:t>
            </a:r>
            <a:r>
              <a:rPr lang="en-US" sz="2200" dirty="0">
                <a:latin typeface="Times New Roman" pitchFamily="18" charset="0"/>
                <a:cs typeface="Times New Roman" pitchFamily="18" charset="0"/>
              </a:rPr>
              <a:t>things constant, if </a:t>
            </a:r>
            <a:r>
              <a:rPr lang="en-US" sz="2200" dirty="0" smtClean="0">
                <a:latin typeface="Times New Roman" pitchFamily="18" charset="0"/>
                <a:cs typeface="Times New Roman" pitchFamily="18" charset="0"/>
              </a:rPr>
              <a:t>incomes increase </a:t>
            </a:r>
            <a:r>
              <a:rPr lang="en-US" sz="2200" dirty="0">
                <a:latin typeface="Times New Roman" pitchFamily="18" charset="0"/>
                <a:cs typeface="Times New Roman" pitchFamily="18" charset="0"/>
              </a:rPr>
              <a:t>in the United States, U.S</a:t>
            </a:r>
            <a:r>
              <a:rPr lang="en-US" sz="2200" dirty="0" smtClean="0">
                <a:latin typeface="Times New Roman" pitchFamily="18" charset="0"/>
                <a:cs typeface="Times New Roman" pitchFamily="18" charset="0"/>
              </a:rPr>
              <a:t>. imports </a:t>
            </a:r>
            <a:r>
              <a:rPr lang="en-US" sz="2200" dirty="0">
                <a:latin typeface="Times New Roman" pitchFamily="18" charset="0"/>
                <a:cs typeface="Times New Roman" pitchFamily="18" charset="0"/>
              </a:rPr>
              <a:t>of foreign goods </a:t>
            </a:r>
            <a:r>
              <a:rPr lang="en-US" sz="2200" dirty="0" smtClean="0">
                <a:latin typeface="Times New Roman" pitchFamily="18" charset="0"/>
                <a:cs typeface="Times New Roman" pitchFamily="18" charset="0"/>
              </a:rPr>
              <a:t>and services </a:t>
            </a:r>
            <a:r>
              <a:rPr lang="en-US" sz="2200" dirty="0">
                <a:latin typeface="Times New Roman" pitchFamily="18" charset="0"/>
                <a:cs typeface="Times New Roman" pitchFamily="18" charset="0"/>
              </a:rPr>
              <a:t>will grow</a:t>
            </a:r>
            <a:r>
              <a:rPr lang="en-US" sz="2200" dirty="0" smtClean="0">
                <a:latin typeface="Times New Roman" pitchFamily="18" charset="0"/>
                <a:cs typeface="Times New Roman" pitchFamily="18" charset="0"/>
              </a:rPr>
              <a:t>.</a:t>
            </a:r>
          </a:p>
          <a:p>
            <a:pPr marL="115888" indent="-115888">
              <a:lnSpc>
                <a:spcPct val="90000"/>
              </a:lnSpc>
              <a:spcBef>
                <a:spcPct val="50000"/>
              </a:spcBef>
              <a:buFontTx/>
              <a:buChar char="•"/>
            </a:pPr>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increase in imports </a:t>
            </a:r>
            <a:r>
              <a:rPr lang="en-US" sz="2200" dirty="0" smtClean="0">
                <a:latin typeface="Times New Roman" pitchFamily="18" charset="0"/>
                <a:cs typeface="Times New Roman" pitchFamily="18" charset="0"/>
              </a:rPr>
              <a:t>will increase </a:t>
            </a:r>
            <a:r>
              <a:rPr lang="en-US" sz="2200" dirty="0">
                <a:latin typeface="Times New Roman" pitchFamily="18" charset="0"/>
                <a:cs typeface="Times New Roman" pitchFamily="18" charset="0"/>
              </a:rPr>
              <a:t>the </a:t>
            </a:r>
            <a:r>
              <a:rPr lang="en-US" sz="2200" b="1" i="1" dirty="0">
                <a:solidFill>
                  <a:srgbClr val="C00000"/>
                </a:solidFill>
                <a:latin typeface="Times New Roman" pitchFamily="18" charset="0"/>
                <a:cs typeface="Times New Roman" pitchFamily="18" charset="0"/>
              </a:rPr>
              <a:t>demand</a:t>
            </a:r>
            <a:r>
              <a:rPr lang="en-US" sz="2200" dirty="0">
                <a:latin typeface="Times New Roman" pitchFamily="18" charset="0"/>
                <a:cs typeface="Times New Roman" pitchFamily="18" charset="0"/>
              </a:rPr>
              <a:t> for </a:t>
            </a:r>
            <a:r>
              <a:rPr lang="en-US" sz="2200" dirty="0" smtClean="0">
                <a:latin typeface="Times New Roman" pitchFamily="18" charset="0"/>
                <a:cs typeface="Times New Roman" pitchFamily="18" charset="0"/>
              </a:rPr>
              <a:t>pounds (</a:t>
            </a:r>
            <a:r>
              <a:rPr lang="en-US" sz="2200" dirty="0">
                <a:latin typeface="Times New Roman" pitchFamily="18" charset="0"/>
                <a:cs typeface="Times New Roman" pitchFamily="18" charset="0"/>
              </a:rPr>
              <a:t>in the foreign </a:t>
            </a:r>
            <a:r>
              <a:rPr lang="en-US" sz="2200" dirty="0" smtClean="0">
                <a:latin typeface="Times New Roman" pitchFamily="18" charset="0"/>
                <a:cs typeface="Times New Roman" pitchFamily="18" charset="0"/>
              </a:rPr>
              <a:t>exchange market</a:t>
            </a:r>
            <a:r>
              <a:rPr lang="en-US" sz="2200" dirty="0">
                <a:latin typeface="Times New Roman" pitchFamily="18" charset="0"/>
                <a:cs typeface="Times New Roman" pitchFamily="18" charset="0"/>
              </a:rPr>
              <a:t>) </a:t>
            </a:r>
          </a:p>
          <a:p>
            <a:pPr marL="115888" indent="-115888">
              <a:lnSpc>
                <a:spcPct val="90000"/>
              </a:lnSpc>
              <a:spcBef>
                <a:spcPct val="50000"/>
              </a:spcBef>
              <a:buFontTx/>
              <a:buChar char="•"/>
            </a:pPr>
            <a:endParaRPr lang="en-US" sz="2200" dirty="0">
              <a:latin typeface="Times New Roman" pitchFamily="18" charset="0"/>
              <a:cs typeface="Times New Roman" pitchFamily="18" charset="0"/>
            </a:endParaRP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202962" y="3959214"/>
            <a:ext cx="3959475" cy="1107996"/>
          </a:xfrm>
          <a:prstGeom prst="rect">
            <a:avLst/>
          </a:prstGeom>
        </p:spPr>
        <p:txBody>
          <a:bodyPr wrap="square">
            <a:spAutoFit/>
          </a:bodyPr>
          <a:lstStyle/>
          <a:p>
            <a:r>
              <a:rPr lang="en-US" sz="2200" dirty="0" smtClean="0">
                <a:latin typeface="Times New Roman" pitchFamily="18" charset="0"/>
                <a:cs typeface="Times New Roman" pitchFamily="18" charset="0"/>
              </a:rPr>
              <a:t>causing </a:t>
            </a:r>
            <a:r>
              <a:rPr lang="en-US" sz="2200" dirty="0">
                <a:latin typeface="Times New Roman" pitchFamily="18" charset="0"/>
                <a:cs typeface="Times New Roman" pitchFamily="18" charset="0"/>
              </a:rPr>
              <a:t>the dollar price of </a:t>
            </a:r>
            <a:r>
              <a:rPr lang="en-US" sz="2200" dirty="0" smtClean="0">
                <a:latin typeface="Times New Roman" pitchFamily="18" charset="0"/>
                <a:cs typeface="Times New Roman" pitchFamily="18" charset="0"/>
              </a:rPr>
              <a:t>the pound </a:t>
            </a:r>
            <a:r>
              <a:rPr lang="en-US" sz="2200" dirty="0">
                <a:latin typeface="Times New Roman" pitchFamily="18" charset="0"/>
                <a:cs typeface="Times New Roman" pitchFamily="18" charset="0"/>
              </a:rPr>
              <a:t>to </a:t>
            </a:r>
            <a:r>
              <a:rPr lang="en-US" sz="2200" dirty="0" smtClean="0">
                <a:latin typeface="Times New Roman" pitchFamily="18" charset="0"/>
                <a:cs typeface="Times New Roman" pitchFamily="18" charset="0"/>
              </a:rPr>
              <a:t>increase </a:t>
            </a:r>
            <a:r>
              <a:rPr lang="en-US" sz="2200" dirty="0">
                <a:latin typeface="Times New Roman" pitchFamily="18" charset="0"/>
                <a:cs typeface="Times New Roman" pitchFamily="18" charset="0"/>
              </a:rPr>
              <a:t>from $1.80 </a:t>
            </a: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to </a:t>
            </a:r>
            <a:r>
              <a:rPr lang="en-US" sz="2200" dirty="0">
                <a:latin typeface="Times New Roman" pitchFamily="18" charset="0"/>
                <a:cs typeface="Times New Roman" pitchFamily="18" charset="0"/>
              </a:rPr>
              <a:t>$2.00.</a:t>
            </a:r>
          </a:p>
        </p:txBody>
      </p:sp>
      <p:sp>
        <p:nvSpPr>
          <p:cNvPr id="13" name="Line 2"/>
          <p:cNvSpPr>
            <a:spLocks noChangeShapeType="1"/>
          </p:cNvSpPr>
          <p:nvPr/>
        </p:nvSpPr>
        <p:spPr bwMode="auto">
          <a:xfrm>
            <a:off x="6488240" y="4014153"/>
            <a:ext cx="0" cy="1524000"/>
          </a:xfrm>
          <a:prstGeom prst="line">
            <a:avLst/>
          </a:prstGeom>
          <a:noFill/>
          <a:ln w="31750" cap="rnd">
            <a:solidFill>
              <a:schemeClr val="tx1"/>
            </a:solidFill>
            <a:prstDash val="sysDot"/>
            <a:round/>
            <a:headEnd/>
            <a:tailEnd type="none" w="lg" len="lg"/>
          </a:ln>
          <a:effectLst/>
        </p:spPr>
        <p:txBody>
          <a:bodyPr>
            <a:prstTxWarp prst="textNoShape">
              <a:avLst/>
            </a:prstTxWarp>
            <a:spAutoFit/>
          </a:bodyPr>
          <a:lstStyle/>
          <a:p>
            <a:endParaRPr lang="en-US" sz="1600">
              <a:latin typeface="Times New Roman" pitchFamily="18" charset="0"/>
              <a:cs typeface="Times New Roman" pitchFamily="18" charset="0"/>
            </a:endParaRPr>
          </a:p>
        </p:txBody>
      </p:sp>
      <p:sp>
        <p:nvSpPr>
          <p:cNvPr id="14" name="Rectangle 3"/>
          <p:cNvSpPr>
            <a:spLocks noChangeArrowheads="1"/>
          </p:cNvSpPr>
          <p:nvPr/>
        </p:nvSpPr>
        <p:spPr bwMode="auto">
          <a:xfrm>
            <a:off x="7701090" y="5339525"/>
            <a:ext cx="1106072" cy="480131"/>
          </a:xfrm>
          <a:prstGeom prst="rect">
            <a:avLst/>
          </a:prstGeom>
          <a:noFill/>
          <a:ln w="9525">
            <a:noFill/>
            <a:miter lim="800000"/>
            <a:headEnd/>
            <a:tailEnd/>
          </a:ln>
        </p:spPr>
        <p:txBody>
          <a:bodyPr wrap="none" lIns="0" tIns="0" rIns="0" bIns="0">
            <a:prstTxWarp prst="textNoShape">
              <a:avLst/>
            </a:prstTxWarp>
            <a:spAutoFit/>
          </a:bodyPr>
          <a:lstStyle/>
          <a:p>
            <a:pPr algn="l">
              <a:lnSpc>
                <a:spcPct val="80000"/>
              </a:lnSpc>
            </a:pPr>
            <a:r>
              <a:rPr kumimoji="0" lang="en-US" sz="1600" dirty="0">
                <a:solidFill>
                  <a:srgbClr val="000000"/>
                </a:solidFill>
                <a:latin typeface="Times New Roman" pitchFamily="18" charset="0"/>
                <a:cs typeface="Times New Roman" pitchFamily="18" charset="0"/>
              </a:rPr>
              <a:t>Q</a:t>
            </a:r>
            <a:r>
              <a:rPr kumimoji="0" lang="en-US" sz="1200" dirty="0">
                <a:solidFill>
                  <a:srgbClr val="000000"/>
                </a:solidFill>
                <a:latin typeface="Times New Roman" pitchFamily="18" charset="0"/>
                <a:cs typeface="Times New Roman" pitchFamily="18" charset="0"/>
              </a:rPr>
              <a:t>uantity of</a:t>
            </a:r>
          </a:p>
          <a:p>
            <a:pPr algn="l">
              <a:lnSpc>
                <a:spcPct val="80000"/>
              </a:lnSpc>
            </a:pPr>
            <a:r>
              <a:rPr kumimoji="0" lang="en-US" sz="1200" dirty="0">
                <a:solidFill>
                  <a:srgbClr val="000000"/>
                </a:solidFill>
                <a:latin typeface="Times New Roman" pitchFamily="18" charset="0"/>
                <a:cs typeface="Times New Roman" pitchFamily="18" charset="0"/>
              </a:rPr>
              <a:t>foreign exchange </a:t>
            </a:r>
            <a:br>
              <a:rPr kumimoji="0" lang="en-US" sz="1200" dirty="0">
                <a:solidFill>
                  <a:srgbClr val="000000"/>
                </a:solidFill>
                <a:latin typeface="Times New Roman" pitchFamily="18" charset="0"/>
                <a:cs typeface="Times New Roman" pitchFamily="18" charset="0"/>
              </a:rPr>
            </a:br>
            <a:r>
              <a:rPr kumimoji="0" lang="en-US" sz="1100" i="1" dirty="0">
                <a:solidFill>
                  <a:srgbClr val="000000"/>
                </a:solidFill>
                <a:latin typeface="Times New Roman" pitchFamily="18" charset="0"/>
                <a:cs typeface="Times New Roman" pitchFamily="18" charset="0"/>
              </a:rPr>
              <a:t>(pounds)</a:t>
            </a:r>
            <a:endParaRPr kumimoji="0" lang="en-US" sz="1100" i="1" dirty="0">
              <a:solidFill>
                <a:schemeClr val="tx1"/>
              </a:solidFill>
              <a:latin typeface="Times New Roman" pitchFamily="18" charset="0"/>
              <a:cs typeface="Times New Roman" pitchFamily="18" charset="0"/>
            </a:endParaRPr>
          </a:p>
        </p:txBody>
      </p:sp>
      <p:sp>
        <p:nvSpPr>
          <p:cNvPr id="15" name="Rectangle 4"/>
          <p:cNvSpPr>
            <a:spLocks noChangeArrowheads="1"/>
          </p:cNvSpPr>
          <p:nvPr/>
        </p:nvSpPr>
        <p:spPr bwMode="auto">
          <a:xfrm>
            <a:off x="6437884" y="5557584"/>
            <a:ext cx="216406" cy="246221"/>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600" b="1" i="1" dirty="0" smtClean="0">
                <a:solidFill>
                  <a:srgbClr val="000000"/>
                </a:solidFill>
                <a:latin typeface="Times New Roman" pitchFamily="18" charset="0"/>
                <a:cs typeface="Times New Roman" pitchFamily="18" charset="0"/>
              </a:rPr>
              <a:t>Q</a:t>
            </a:r>
            <a:r>
              <a:rPr kumimoji="0" lang="en-US" sz="1600" b="1" i="1" baseline="-25000" dirty="0" smtClean="0">
                <a:solidFill>
                  <a:srgbClr val="000000"/>
                </a:solidFill>
                <a:latin typeface="Times New Roman" pitchFamily="18" charset="0"/>
                <a:cs typeface="Times New Roman" pitchFamily="18" charset="0"/>
              </a:rPr>
              <a:t>1</a:t>
            </a:r>
            <a:endParaRPr kumimoji="0" lang="en-US" sz="1600" baseline="-25000" dirty="0">
              <a:solidFill>
                <a:schemeClr val="tx1"/>
              </a:solidFill>
              <a:latin typeface="Times New Roman" pitchFamily="18" charset="0"/>
              <a:cs typeface="Times New Roman" pitchFamily="18" charset="0"/>
            </a:endParaRPr>
          </a:p>
        </p:txBody>
      </p:sp>
      <p:sp>
        <p:nvSpPr>
          <p:cNvPr id="17" name="Freeform 6"/>
          <p:cNvSpPr>
            <a:spLocks/>
          </p:cNvSpPr>
          <p:nvPr/>
        </p:nvSpPr>
        <p:spPr bwMode="auto">
          <a:xfrm>
            <a:off x="5455984" y="2145665"/>
            <a:ext cx="1908175" cy="2784475"/>
          </a:xfrm>
          <a:custGeom>
            <a:avLst/>
            <a:gdLst/>
            <a:ahLst/>
            <a:cxnLst>
              <a:cxn ang="0">
                <a:pos x="72" y="175"/>
              </a:cxn>
              <a:cxn ang="0">
                <a:pos x="179" y="434"/>
              </a:cxn>
              <a:cxn ang="0">
                <a:pos x="288" y="686"/>
              </a:cxn>
              <a:cxn ang="0">
                <a:pos x="399" y="933"/>
              </a:cxn>
              <a:cxn ang="0">
                <a:pos x="511" y="1176"/>
              </a:cxn>
              <a:cxn ang="0">
                <a:pos x="624" y="1413"/>
              </a:cxn>
              <a:cxn ang="0">
                <a:pos x="739" y="1645"/>
              </a:cxn>
              <a:cxn ang="0">
                <a:pos x="855" y="1872"/>
              </a:cxn>
              <a:cxn ang="0">
                <a:pos x="971" y="2093"/>
              </a:cxn>
              <a:cxn ang="0">
                <a:pos x="1089" y="2310"/>
              </a:cxn>
              <a:cxn ang="0">
                <a:pos x="1207" y="2522"/>
              </a:cxn>
              <a:cxn ang="0">
                <a:pos x="1325" y="2729"/>
              </a:cxn>
              <a:cxn ang="0">
                <a:pos x="1444" y="2930"/>
              </a:cxn>
              <a:cxn ang="0">
                <a:pos x="1562" y="3126"/>
              </a:cxn>
              <a:cxn ang="0">
                <a:pos x="1681" y="3318"/>
              </a:cxn>
              <a:cxn ang="0">
                <a:pos x="1800" y="3504"/>
              </a:cxn>
              <a:cxn ang="0">
                <a:pos x="1918" y="3685"/>
              </a:cxn>
              <a:cxn ang="0">
                <a:pos x="2036" y="3862"/>
              </a:cxn>
              <a:cxn ang="0">
                <a:pos x="2154" y="4033"/>
              </a:cxn>
              <a:cxn ang="0">
                <a:pos x="2270" y="4200"/>
              </a:cxn>
              <a:cxn ang="0">
                <a:pos x="2386" y="4361"/>
              </a:cxn>
              <a:cxn ang="0">
                <a:pos x="2500" y="4517"/>
              </a:cxn>
              <a:cxn ang="0">
                <a:pos x="2614" y="4668"/>
              </a:cxn>
              <a:cxn ang="0">
                <a:pos x="2725" y="4815"/>
              </a:cxn>
              <a:cxn ang="0">
                <a:pos x="2837" y="4957"/>
              </a:cxn>
              <a:cxn ang="0">
                <a:pos x="2947" y="5094"/>
              </a:cxn>
              <a:cxn ang="0">
                <a:pos x="3054" y="5226"/>
              </a:cxn>
              <a:cxn ang="0">
                <a:pos x="3160" y="5352"/>
              </a:cxn>
              <a:cxn ang="0">
                <a:pos x="3265" y="5475"/>
              </a:cxn>
              <a:cxn ang="0">
                <a:pos x="3366" y="5593"/>
              </a:cxn>
              <a:cxn ang="0">
                <a:pos x="3466" y="5706"/>
              </a:cxn>
              <a:cxn ang="0">
                <a:pos x="3563" y="5813"/>
              </a:cxn>
              <a:cxn ang="0">
                <a:pos x="3658" y="5917"/>
              </a:cxn>
              <a:cxn ang="0">
                <a:pos x="3750" y="6016"/>
              </a:cxn>
              <a:cxn ang="0">
                <a:pos x="3839" y="6109"/>
              </a:cxn>
              <a:cxn ang="0">
                <a:pos x="3926" y="6198"/>
              </a:cxn>
              <a:cxn ang="0">
                <a:pos x="4008" y="6283"/>
              </a:cxn>
              <a:cxn ang="0">
                <a:pos x="4088" y="6362"/>
              </a:cxn>
              <a:cxn ang="0">
                <a:pos x="4165" y="6438"/>
              </a:cxn>
              <a:cxn ang="0">
                <a:pos x="4238" y="6508"/>
              </a:cxn>
              <a:cxn ang="0">
                <a:pos x="4307" y="6573"/>
              </a:cxn>
              <a:cxn ang="0">
                <a:pos x="4372" y="6634"/>
              </a:cxn>
              <a:cxn ang="0">
                <a:pos x="4434" y="6690"/>
              </a:cxn>
              <a:cxn ang="0">
                <a:pos x="4492" y="6743"/>
              </a:cxn>
              <a:cxn ang="0">
                <a:pos x="4544" y="6789"/>
              </a:cxn>
              <a:cxn ang="0">
                <a:pos x="4593" y="6832"/>
              </a:cxn>
              <a:cxn ang="0">
                <a:pos x="4638" y="6870"/>
              </a:cxn>
              <a:cxn ang="0">
                <a:pos x="4677" y="6903"/>
              </a:cxn>
              <a:cxn ang="0">
                <a:pos x="4712" y="6933"/>
              </a:cxn>
              <a:cxn ang="0">
                <a:pos x="4742" y="6957"/>
              </a:cxn>
              <a:cxn ang="0">
                <a:pos x="4767" y="6977"/>
              </a:cxn>
              <a:cxn ang="0">
                <a:pos x="4786" y="6993"/>
              </a:cxn>
              <a:cxn ang="0">
                <a:pos x="4800" y="7005"/>
              </a:cxn>
              <a:cxn ang="0">
                <a:pos x="4808" y="7011"/>
              </a:cxn>
              <a:cxn ang="0">
                <a:pos x="4811" y="7013"/>
              </a:cxn>
            </a:cxnLst>
            <a:rect l="0" t="0" r="r" b="b"/>
            <a:pathLst>
              <a:path w="4811" h="7013">
                <a:moveTo>
                  <a:pt x="0" y="0"/>
                </a:moveTo>
                <a:lnTo>
                  <a:pt x="36" y="88"/>
                </a:lnTo>
                <a:lnTo>
                  <a:pt x="72" y="175"/>
                </a:lnTo>
                <a:lnTo>
                  <a:pt x="106" y="262"/>
                </a:lnTo>
                <a:lnTo>
                  <a:pt x="143" y="348"/>
                </a:lnTo>
                <a:lnTo>
                  <a:pt x="179" y="434"/>
                </a:lnTo>
                <a:lnTo>
                  <a:pt x="215" y="518"/>
                </a:lnTo>
                <a:lnTo>
                  <a:pt x="251" y="602"/>
                </a:lnTo>
                <a:lnTo>
                  <a:pt x="288" y="686"/>
                </a:lnTo>
                <a:lnTo>
                  <a:pt x="324" y="769"/>
                </a:lnTo>
                <a:lnTo>
                  <a:pt x="361" y="852"/>
                </a:lnTo>
                <a:lnTo>
                  <a:pt x="399" y="933"/>
                </a:lnTo>
                <a:lnTo>
                  <a:pt x="436" y="1015"/>
                </a:lnTo>
                <a:lnTo>
                  <a:pt x="473" y="1096"/>
                </a:lnTo>
                <a:lnTo>
                  <a:pt x="511" y="1176"/>
                </a:lnTo>
                <a:lnTo>
                  <a:pt x="548" y="1256"/>
                </a:lnTo>
                <a:lnTo>
                  <a:pt x="586" y="1335"/>
                </a:lnTo>
                <a:lnTo>
                  <a:pt x="624" y="1413"/>
                </a:lnTo>
                <a:lnTo>
                  <a:pt x="662" y="1491"/>
                </a:lnTo>
                <a:lnTo>
                  <a:pt x="701" y="1568"/>
                </a:lnTo>
                <a:lnTo>
                  <a:pt x="739" y="1645"/>
                </a:lnTo>
                <a:lnTo>
                  <a:pt x="778" y="1722"/>
                </a:lnTo>
                <a:lnTo>
                  <a:pt x="816" y="1797"/>
                </a:lnTo>
                <a:lnTo>
                  <a:pt x="855" y="1872"/>
                </a:lnTo>
                <a:lnTo>
                  <a:pt x="893" y="1947"/>
                </a:lnTo>
                <a:lnTo>
                  <a:pt x="933" y="2021"/>
                </a:lnTo>
                <a:lnTo>
                  <a:pt x="971" y="2093"/>
                </a:lnTo>
                <a:lnTo>
                  <a:pt x="1010" y="2166"/>
                </a:lnTo>
                <a:lnTo>
                  <a:pt x="1049" y="2239"/>
                </a:lnTo>
                <a:lnTo>
                  <a:pt x="1089" y="2310"/>
                </a:lnTo>
                <a:lnTo>
                  <a:pt x="1128" y="2382"/>
                </a:lnTo>
                <a:lnTo>
                  <a:pt x="1167" y="2452"/>
                </a:lnTo>
                <a:lnTo>
                  <a:pt x="1207" y="2522"/>
                </a:lnTo>
                <a:lnTo>
                  <a:pt x="1246" y="2592"/>
                </a:lnTo>
                <a:lnTo>
                  <a:pt x="1285" y="2661"/>
                </a:lnTo>
                <a:lnTo>
                  <a:pt x="1325" y="2729"/>
                </a:lnTo>
                <a:lnTo>
                  <a:pt x="1364" y="2796"/>
                </a:lnTo>
                <a:lnTo>
                  <a:pt x="1404" y="2863"/>
                </a:lnTo>
                <a:lnTo>
                  <a:pt x="1444" y="2930"/>
                </a:lnTo>
                <a:lnTo>
                  <a:pt x="1483" y="2997"/>
                </a:lnTo>
                <a:lnTo>
                  <a:pt x="1522" y="3062"/>
                </a:lnTo>
                <a:lnTo>
                  <a:pt x="1562" y="3126"/>
                </a:lnTo>
                <a:lnTo>
                  <a:pt x="1602" y="3191"/>
                </a:lnTo>
                <a:lnTo>
                  <a:pt x="1641" y="3255"/>
                </a:lnTo>
                <a:lnTo>
                  <a:pt x="1681" y="3318"/>
                </a:lnTo>
                <a:lnTo>
                  <a:pt x="1720" y="3380"/>
                </a:lnTo>
                <a:lnTo>
                  <a:pt x="1761" y="3442"/>
                </a:lnTo>
                <a:lnTo>
                  <a:pt x="1800" y="3504"/>
                </a:lnTo>
                <a:lnTo>
                  <a:pt x="1839" y="3565"/>
                </a:lnTo>
                <a:lnTo>
                  <a:pt x="1878" y="3626"/>
                </a:lnTo>
                <a:lnTo>
                  <a:pt x="1918" y="3685"/>
                </a:lnTo>
                <a:lnTo>
                  <a:pt x="1957" y="3745"/>
                </a:lnTo>
                <a:lnTo>
                  <a:pt x="1996" y="3803"/>
                </a:lnTo>
                <a:lnTo>
                  <a:pt x="2036" y="3862"/>
                </a:lnTo>
                <a:lnTo>
                  <a:pt x="2075" y="3920"/>
                </a:lnTo>
                <a:lnTo>
                  <a:pt x="2114" y="3977"/>
                </a:lnTo>
                <a:lnTo>
                  <a:pt x="2154" y="4033"/>
                </a:lnTo>
                <a:lnTo>
                  <a:pt x="2192" y="4089"/>
                </a:lnTo>
                <a:lnTo>
                  <a:pt x="2231" y="4145"/>
                </a:lnTo>
                <a:lnTo>
                  <a:pt x="2270" y="4200"/>
                </a:lnTo>
                <a:lnTo>
                  <a:pt x="2308" y="4254"/>
                </a:lnTo>
                <a:lnTo>
                  <a:pt x="2348" y="4307"/>
                </a:lnTo>
                <a:lnTo>
                  <a:pt x="2386" y="4361"/>
                </a:lnTo>
                <a:lnTo>
                  <a:pt x="2424" y="4413"/>
                </a:lnTo>
                <a:lnTo>
                  <a:pt x="2462" y="4464"/>
                </a:lnTo>
                <a:lnTo>
                  <a:pt x="2500" y="4517"/>
                </a:lnTo>
                <a:lnTo>
                  <a:pt x="2538" y="4567"/>
                </a:lnTo>
                <a:lnTo>
                  <a:pt x="2576" y="4618"/>
                </a:lnTo>
                <a:lnTo>
                  <a:pt x="2614" y="4668"/>
                </a:lnTo>
                <a:lnTo>
                  <a:pt x="2651" y="4717"/>
                </a:lnTo>
                <a:lnTo>
                  <a:pt x="2688" y="4766"/>
                </a:lnTo>
                <a:lnTo>
                  <a:pt x="2725" y="4815"/>
                </a:lnTo>
                <a:lnTo>
                  <a:pt x="2763" y="4862"/>
                </a:lnTo>
                <a:lnTo>
                  <a:pt x="2800" y="4910"/>
                </a:lnTo>
                <a:lnTo>
                  <a:pt x="2837" y="4957"/>
                </a:lnTo>
                <a:lnTo>
                  <a:pt x="2873" y="5003"/>
                </a:lnTo>
                <a:lnTo>
                  <a:pt x="2910" y="5048"/>
                </a:lnTo>
                <a:lnTo>
                  <a:pt x="2947" y="5094"/>
                </a:lnTo>
                <a:lnTo>
                  <a:pt x="2982" y="5138"/>
                </a:lnTo>
                <a:lnTo>
                  <a:pt x="3018" y="5182"/>
                </a:lnTo>
                <a:lnTo>
                  <a:pt x="3054" y="5226"/>
                </a:lnTo>
                <a:lnTo>
                  <a:pt x="3090" y="5269"/>
                </a:lnTo>
                <a:lnTo>
                  <a:pt x="3125" y="5310"/>
                </a:lnTo>
                <a:lnTo>
                  <a:pt x="3160" y="5352"/>
                </a:lnTo>
                <a:lnTo>
                  <a:pt x="3196" y="5394"/>
                </a:lnTo>
                <a:lnTo>
                  <a:pt x="3230" y="5434"/>
                </a:lnTo>
                <a:lnTo>
                  <a:pt x="3265" y="5475"/>
                </a:lnTo>
                <a:lnTo>
                  <a:pt x="3298" y="5515"/>
                </a:lnTo>
                <a:lnTo>
                  <a:pt x="3333" y="5553"/>
                </a:lnTo>
                <a:lnTo>
                  <a:pt x="3366" y="5593"/>
                </a:lnTo>
                <a:lnTo>
                  <a:pt x="3399" y="5631"/>
                </a:lnTo>
                <a:lnTo>
                  <a:pt x="3433" y="5668"/>
                </a:lnTo>
                <a:lnTo>
                  <a:pt x="3466" y="5706"/>
                </a:lnTo>
                <a:lnTo>
                  <a:pt x="3498" y="5742"/>
                </a:lnTo>
                <a:lnTo>
                  <a:pt x="3530" y="5777"/>
                </a:lnTo>
                <a:lnTo>
                  <a:pt x="3563" y="5813"/>
                </a:lnTo>
                <a:lnTo>
                  <a:pt x="3595" y="5849"/>
                </a:lnTo>
                <a:lnTo>
                  <a:pt x="3627" y="5882"/>
                </a:lnTo>
                <a:lnTo>
                  <a:pt x="3658" y="5917"/>
                </a:lnTo>
                <a:lnTo>
                  <a:pt x="3689" y="5950"/>
                </a:lnTo>
                <a:lnTo>
                  <a:pt x="3720" y="5982"/>
                </a:lnTo>
                <a:lnTo>
                  <a:pt x="3750" y="6016"/>
                </a:lnTo>
                <a:lnTo>
                  <a:pt x="3780" y="6047"/>
                </a:lnTo>
                <a:lnTo>
                  <a:pt x="3809" y="6079"/>
                </a:lnTo>
                <a:lnTo>
                  <a:pt x="3839" y="6109"/>
                </a:lnTo>
                <a:lnTo>
                  <a:pt x="3869" y="6140"/>
                </a:lnTo>
                <a:lnTo>
                  <a:pt x="3897" y="6169"/>
                </a:lnTo>
                <a:lnTo>
                  <a:pt x="3926" y="6198"/>
                </a:lnTo>
                <a:lnTo>
                  <a:pt x="3953" y="6227"/>
                </a:lnTo>
                <a:lnTo>
                  <a:pt x="3981" y="6255"/>
                </a:lnTo>
                <a:lnTo>
                  <a:pt x="4008" y="6283"/>
                </a:lnTo>
                <a:lnTo>
                  <a:pt x="4035" y="6310"/>
                </a:lnTo>
                <a:lnTo>
                  <a:pt x="4062" y="6336"/>
                </a:lnTo>
                <a:lnTo>
                  <a:pt x="4088" y="6362"/>
                </a:lnTo>
                <a:lnTo>
                  <a:pt x="4114" y="6388"/>
                </a:lnTo>
                <a:lnTo>
                  <a:pt x="4140" y="6413"/>
                </a:lnTo>
                <a:lnTo>
                  <a:pt x="4165" y="6438"/>
                </a:lnTo>
                <a:lnTo>
                  <a:pt x="4189" y="6461"/>
                </a:lnTo>
                <a:lnTo>
                  <a:pt x="4214" y="6484"/>
                </a:lnTo>
                <a:lnTo>
                  <a:pt x="4238" y="6508"/>
                </a:lnTo>
                <a:lnTo>
                  <a:pt x="4262" y="6529"/>
                </a:lnTo>
                <a:lnTo>
                  <a:pt x="4284" y="6552"/>
                </a:lnTo>
                <a:lnTo>
                  <a:pt x="4307" y="6573"/>
                </a:lnTo>
                <a:lnTo>
                  <a:pt x="4330" y="6594"/>
                </a:lnTo>
                <a:lnTo>
                  <a:pt x="4351" y="6614"/>
                </a:lnTo>
                <a:lnTo>
                  <a:pt x="4372" y="6634"/>
                </a:lnTo>
                <a:lnTo>
                  <a:pt x="4394" y="6653"/>
                </a:lnTo>
                <a:lnTo>
                  <a:pt x="4414" y="6672"/>
                </a:lnTo>
                <a:lnTo>
                  <a:pt x="4434" y="6690"/>
                </a:lnTo>
                <a:lnTo>
                  <a:pt x="4453" y="6708"/>
                </a:lnTo>
                <a:lnTo>
                  <a:pt x="4472" y="6726"/>
                </a:lnTo>
                <a:lnTo>
                  <a:pt x="4492" y="6743"/>
                </a:lnTo>
                <a:lnTo>
                  <a:pt x="4509" y="6758"/>
                </a:lnTo>
                <a:lnTo>
                  <a:pt x="4527" y="6775"/>
                </a:lnTo>
                <a:lnTo>
                  <a:pt x="4544" y="6789"/>
                </a:lnTo>
                <a:lnTo>
                  <a:pt x="4562" y="6805"/>
                </a:lnTo>
                <a:lnTo>
                  <a:pt x="4577" y="6819"/>
                </a:lnTo>
                <a:lnTo>
                  <a:pt x="4593" y="6832"/>
                </a:lnTo>
                <a:lnTo>
                  <a:pt x="4608" y="6845"/>
                </a:lnTo>
                <a:lnTo>
                  <a:pt x="4624" y="6858"/>
                </a:lnTo>
                <a:lnTo>
                  <a:pt x="4638" y="6870"/>
                </a:lnTo>
                <a:lnTo>
                  <a:pt x="4651" y="6882"/>
                </a:lnTo>
                <a:lnTo>
                  <a:pt x="4664" y="6893"/>
                </a:lnTo>
                <a:lnTo>
                  <a:pt x="4677" y="6903"/>
                </a:lnTo>
                <a:lnTo>
                  <a:pt x="4689" y="6914"/>
                </a:lnTo>
                <a:lnTo>
                  <a:pt x="4701" y="6924"/>
                </a:lnTo>
                <a:lnTo>
                  <a:pt x="4712" y="6933"/>
                </a:lnTo>
                <a:lnTo>
                  <a:pt x="4723" y="6942"/>
                </a:lnTo>
                <a:lnTo>
                  <a:pt x="4732" y="6950"/>
                </a:lnTo>
                <a:lnTo>
                  <a:pt x="4742" y="6957"/>
                </a:lnTo>
                <a:lnTo>
                  <a:pt x="4750" y="6964"/>
                </a:lnTo>
                <a:lnTo>
                  <a:pt x="4758" y="6971"/>
                </a:lnTo>
                <a:lnTo>
                  <a:pt x="4767" y="6977"/>
                </a:lnTo>
                <a:lnTo>
                  <a:pt x="4774" y="6983"/>
                </a:lnTo>
                <a:lnTo>
                  <a:pt x="4780" y="6988"/>
                </a:lnTo>
                <a:lnTo>
                  <a:pt x="4786" y="6993"/>
                </a:lnTo>
                <a:lnTo>
                  <a:pt x="4790" y="6998"/>
                </a:lnTo>
                <a:lnTo>
                  <a:pt x="4795" y="7001"/>
                </a:lnTo>
                <a:lnTo>
                  <a:pt x="4800" y="7005"/>
                </a:lnTo>
                <a:lnTo>
                  <a:pt x="4804" y="7007"/>
                </a:lnTo>
                <a:lnTo>
                  <a:pt x="4806" y="7009"/>
                </a:lnTo>
                <a:lnTo>
                  <a:pt x="4808" y="7011"/>
                </a:lnTo>
                <a:lnTo>
                  <a:pt x="4810" y="7012"/>
                </a:lnTo>
                <a:lnTo>
                  <a:pt x="4811" y="7013"/>
                </a:lnTo>
                <a:lnTo>
                  <a:pt x="4811" y="7013"/>
                </a:lnTo>
              </a:path>
            </a:pathLst>
          </a:custGeom>
          <a:noFill/>
          <a:ln w="19050">
            <a:solidFill>
              <a:srgbClr val="FFFFFF"/>
            </a:solidFill>
            <a:prstDash val="solid"/>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8" name="Freeform 7"/>
          <p:cNvSpPr>
            <a:spLocks/>
          </p:cNvSpPr>
          <p:nvPr/>
        </p:nvSpPr>
        <p:spPr bwMode="auto">
          <a:xfrm>
            <a:off x="5452809" y="2131378"/>
            <a:ext cx="2184400" cy="2784475"/>
          </a:xfrm>
          <a:custGeom>
            <a:avLst/>
            <a:gdLst/>
            <a:ahLst/>
            <a:cxnLst>
              <a:cxn ang="0">
                <a:pos x="5462" y="136"/>
              </a:cxn>
              <a:cxn ang="0">
                <a:pos x="5398" y="339"/>
              </a:cxn>
              <a:cxn ang="0">
                <a:pos x="5329" y="539"/>
              </a:cxn>
              <a:cxn ang="0">
                <a:pos x="5255" y="738"/>
              </a:cxn>
              <a:cxn ang="0">
                <a:pos x="5175" y="934"/>
              </a:cxn>
              <a:cxn ang="0">
                <a:pos x="5092" y="1129"/>
              </a:cxn>
              <a:cxn ang="0">
                <a:pos x="5004" y="1322"/>
              </a:cxn>
              <a:cxn ang="0">
                <a:pos x="4911" y="1511"/>
              </a:cxn>
              <a:cxn ang="0">
                <a:pos x="4815" y="1701"/>
              </a:cxn>
              <a:cxn ang="0">
                <a:pos x="4714" y="1886"/>
              </a:cxn>
              <a:cxn ang="0">
                <a:pos x="4611" y="2070"/>
              </a:cxn>
              <a:cxn ang="0">
                <a:pos x="4505" y="2251"/>
              </a:cxn>
              <a:cxn ang="0">
                <a:pos x="4395" y="2431"/>
              </a:cxn>
              <a:cxn ang="0">
                <a:pos x="4282" y="2607"/>
              </a:cxn>
              <a:cxn ang="0">
                <a:pos x="4167" y="2781"/>
              </a:cxn>
              <a:cxn ang="0">
                <a:pos x="4050" y="2953"/>
              </a:cxn>
              <a:cxn ang="0">
                <a:pos x="3930" y="3122"/>
              </a:cxn>
              <a:cxn ang="0">
                <a:pos x="3808" y="3288"/>
              </a:cxn>
              <a:cxn ang="0">
                <a:pos x="3685" y="3451"/>
              </a:cxn>
              <a:cxn ang="0">
                <a:pos x="3562" y="3612"/>
              </a:cxn>
              <a:cxn ang="0">
                <a:pos x="3435" y="3769"/>
              </a:cxn>
              <a:cxn ang="0">
                <a:pos x="3308" y="3924"/>
              </a:cxn>
              <a:cxn ang="0">
                <a:pos x="3180" y="4075"/>
              </a:cxn>
              <a:cxn ang="0">
                <a:pos x="3053" y="4224"/>
              </a:cxn>
              <a:cxn ang="0">
                <a:pos x="2924" y="4369"/>
              </a:cxn>
              <a:cxn ang="0">
                <a:pos x="2796" y="4510"/>
              </a:cxn>
              <a:cxn ang="0">
                <a:pos x="2668" y="4649"/>
              </a:cxn>
              <a:cxn ang="0">
                <a:pos x="2541" y="4785"/>
              </a:cxn>
              <a:cxn ang="0">
                <a:pos x="2413" y="4918"/>
              </a:cxn>
              <a:cxn ang="0">
                <a:pos x="2287" y="5046"/>
              </a:cxn>
              <a:cxn ang="0">
                <a:pos x="2162" y="5171"/>
              </a:cxn>
              <a:cxn ang="0">
                <a:pos x="2038" y="5294"/>
              </a:cxn>
              <a:cxn ang="0">
                <a:pos x="1916" y="5412"/>
              </a:cxn>
              <a:cxn ang="0">
                <a:pos x="1794" y="5526"/>
              </a:cxn>
              <a:cxn ang="0">
                <a:pos x="1675" y="5637"/>
              </a:cxn>
              <a:cxn ang="0">
                <a:pos x="1558" y="5744"/>
              </a:cxn>
              <a:cxn ang="0">
                <a:pos x="1445" y="5847"/>
              </a:cxn>
              <a:cxn ang="0">
                <a:pos x="1333" y="5946"/>
              </a:cxn>
              <a:cxn ang="0">
                <a:pos x="1224" y="6041"/>
              </a:cxn>
              <a:cxn ang="0">
                <a:pos x="1119" y="6133"/>
              </a:cxn>
              <a:cxn ang="0">
                <a:pos x="1016" y="6220"/>
              </a:cxn>
              <a:cxn ang="0">
                <a:pos x="918" y="6302"/>
              </a:cxn>
              <a:cxn ang="0">
                <a:pos x="822" y="6381"/>
              </a:cxn>
              <a:cxn ang="0">
                <a:pos x="732" y="6456"/>
              </a:cxn>
              <a:cxn ang="0">
                <a:pos x="645" y="6525"/>
              </a:cxn>
              <a:cxn ang="0">
                <a:pos x="563" y="6590"/>
              </a:cxn>
              <a:cxn ang="0">
                <a:pos x="484" y="6651"/>
              </a:cxn>
              <a:cxn ang="0">
                <a:pos x="411" y="6708"/>
              </a:cxn>
              <a:cxn ang="0">
                <a:pos x="345" y="6761"/>
              </a:cxn>
              <a:cxn ang="0">
                <a:pos x="281" y="6807"/>
              </a:cxn>
              <a:cxn ang="0">
                <a:pos x="226" y="6850"/>
              </a:cxn>
              <a:cxn ang="0">
                <a:pos x="174" y="6888"/>
              </a:cxn>
              <a:cxn ang="0">
                <a:pos x="129" y="6920"/>
              </a:cxn>
              <a:cxn ang="0">
                <a:pos x="91" y="6949"/>
              </a:cxn>
              <a:cxn ang="0">
                <a:pos x="59" y="6972"/>
              </a:cxn>
              <a:cxn ang="0">
                <a:pos x="34" y="6989"/>
              </a:cxn>
              <a:cxn ang="0">
                <a:pos x="15" y="7003"/>
              </a:cxn>
              <a:cxn ang="0">
                <a:pos x="4" y="7011"/>
              </a:cxn>
              <a:cxn ang="0">
                <a:pos x="0" y="7013"/>
              </a:cxn>
            </a:cxnLst>
            <a:rect l="0" t="0" r="r" b="b"/>
            <a:pathLst>
              <a:path w="5502" h="7013">
                <a:moveTo>
                  <a:pt x="5502" y="0"/>
                </a:moveTo>
                <a:lnTo>
                  <a:pt x="5483" y="68"/>
                </a:lnTo>
                <a:lnTo>
                  <a:pt x="5462" y="136"/>
                </a:lnTo>
                <a:lnTo>
                  <a:pt x="5442" y="204"/>
                </a:lnTo>
                <a:lnTo>
                  <a:pt x="5421" y="271"/>
                </a:lnTo>
                <a:lnTo>
                  <a:pt x="5398" y="339"/>
                </a:lnTo>
                <a:lnTo>
                  <a:pt x="5375" y="405"/>
                </a:lnTo>
                <a:lnTo>
                  <a:pt x="5353" y="472"/>
                </a:lnTo>
                <a:lnTo>
                  <a:pt x="5329" y="539"/>
                </a:lnTo>
                <a:lnTo>
                  <a:pt x="5305" y="606"/>
                </a:lnTo>
                <a:lnTo>
                  <a:pt x="5280" y="671"/>
                </a:lnTo>
                <a:lnTo>
                  <a:pt x="5255" y="738"/>
                </a:lnTo>
                <a:lnTo>
                  <a:pt x="5229" y="803"/>
                </a:lnTo>
                <a:lnTo>
                  <a:pt x="5203" y="869"/>
                </a:lnTo>
                <a:lnTo>
                  <a:pt x="5175" y="934"/>
                </a:lnTo>
                <a:lnTo>
                  <a:pt x="5148" y="999"/>
                </a:lnTo>
                <a:lnTo>
                  <a:pt x="5121" y="1064"/>
                </a:lnTo>
                <a:lnTo>
                  <a:pt x="5092" y="1129"/>
                </a:lnTo>
                <a:lnTo>
                  <a:pt x="5062" y="1193"/>
                </a:lnTo>
                <a:lnTo>
                  <a:pt x="5034" y="1257"/>
                </a:lnTo>
                <a:lnTo>
                  <a:pt x="5004" y="1322"/>
                </a:lnTo>
                <a:lnTo>
                  <a:pt x="4973" y="1385"/>
                </a:lnTo>
                <a:lnTo>
                  <a:pt x="4942" y="1448"/>
                </a:lnTo>
                <a:lnTo>
                  <a:pt x="4911" y="1511"/>
                </a:lnTo>
                <a:lnTo>
                  <a:pt x="4879" y="1574"/>
                </a:lnTo>
                <a:lnTo>
                  <a:pt x="4848" y="1637"/>
                </a:lnTo>
                <a:lnTo>
                  <a:pt x="4815" y="1701"/>
                </a:lnTo>
                <a:lnTo>
                  <a:pt x="4782" y="1763"/>
                </a:lnTo>
                <a:lnTo>
                  <a:pt x="4749" y="1824"/>
                </a:lnTo>
                <a:lnTo>
                  <a:pt x="4714" y="1886"/>
                </a:lnTo>
                <a:lnTo>
                  <a:pt x="4681" y="1947"/>
                </a:lnTo>
                <a:lnTo>
                  <a:pt x="4647" y="2009"/>
                </a:lnTo>
                <a:lnTo>
                  <a:pt x="4611" y="2070"/>
                </a:lnTo>
                <a:lnTo>
                  <a:pt x="4576" y="2131"/>
                </a:lnTo>
                <a:lnTo>
                  <a:pt x="4541" y="2191"/>
                </a:lnTo>
                <a:lnTo>
                  <a:pt x="4505" y="2251"/>
                </a:lnTo>
                <a:lnTo>
                  <a:pt x="4468" y="2312"/>
                </a:lnTo>
                <a:lnTo>
                  <a:pt x="4432" y="2371"/>
                </a:lnTo>
                <a:lnTo>
                  <a:pt x="4395" y="2431"/>
                </a:lnTo>
                <a:lnTo>
                  <a:pt x="4357" y="2489"/>
                </a:lnTo>
                <a:lnTo>
                  <a:pt x="4320" y="2549"/>
                </a:lnTo>
                <a:lnTo>
                  <a:pt x="4282" y="2607"/>
                </a:lnTo>
                <a:lnTo>
                  <a:pt x="4244" y="2666"/>
                </a:lnTo>
                <a:lnTo>
                  <a:pt x="4206" y="2723"/>
                </a:lnTo>
                <a:lnTo>
                  <a:pt x="4167" y="2781"/>
                </a:lnTo>
                <a:lnTo>
                  <a:pt x="4128" y="2838"/>
                </a:lnTo>
                <a:lnTo>
                  <a:pt x="4089" y="2896"/>
                </a:lnTo>
                <a:lnTo>
                  <a:pt x="4050" y="2953"/>
                </a:lnTo>
                <a:lnTo>
                  <a:pt x="4011" y="3009"/>
                </a:lnTo>
                <a:lnTo>
                  <a:pt x="3970" y="3066"/>
                </a:lnTo>
                <a:lnTo>
                  <a:pt x="3930" y="3122"/>
                </a:lnTo>
                <a:lnTo>
                  <a:pt x="3890" y="3177"/>
                </a:lnTo>
                <a:lnTo>
                  <a:pt x="3850" y="3233"/>
                </a:lnTo>
                <a:lnTo>
                  <a:pt x="3808" y="3288"/>
                </a:lnTo>
                <a:lnTo>
                  <a:pt x="3768" y="3342"/>
                </a:lnTo>
                <a:lnTo>
                  <a:pt x="3727" y="3397"/>
                </a:lnTo>
                <a:lnTo>
                  <a:pt x="3685" y="3451"/>
                </a:lnTo>
                <a:lnTo>
                  <a:pt x="3644" y="3504"/>
                </a:lnTo>
                <a:lnTo>
                  <a:pt x="3602" y="3558"/>
                </a:lnTo>
                <a:lnTo>
                  <a:pt x="3562" y="3612"/>
                </a:lnTo>
                <a:lnTo>
                  <a:pt x="3519" y="3664"/>
                </a:lnTo>
                <a:lnTo>
                  <a:pt x="3477" y="3717"/>
                </a:lnTo>
                <a:lnTo>
                  <a:pt x="3435" y="3769"/>
                </a:lnTo>
                <a:lnTo>
                  <a:pt x="3394" y="3821"/>
                </a:lnTo>
                <a:lnTo>
                  <a:pt x="3351" y="3873"/>
                </a:lnTo>
                <a:lnTo>
                  <a:pt x="3308" y="3924"/>
                </a:lnTo>
                <a:lnTo>
                  <a:pt x="3266" y="3975"/>
                </a:lnTo>
                <a:lnTo>
                  <a:pt x="3223" y="4025"/>
                </a:lnTo>
                <a:lnTo>
                  <a:pt x="3180" y="4075"/>
                </a:lnTo>
                <a:lnTo>
                  <a:pt x="3139" y="4125"/>
                </a:lnTo>
                <a:lnTo>
                  <a:pt x="3096" y="4175"/>
                </a:lnTo>
                <a:lnTo>
                  <a:pt x="3053" y="4224"/>
                </a:lnTo>
                <a:lnTo>
                  <a:pt x="3010" y="4273"/>
                </a:lnTo>
                <a:lnTo>
                  <a:pt x="2967" y="4322"/>
                </a:lnTo>
                <a:lnTo>
                  <a:pt x="2924" y="4369"/>
                </a:lnTo>
                <a:lnTo>
                  <a:pt x="2881" y="4417"/>
                </a:lnTo>
                <a:lnTo>
                  <a:pt x="2839" y="4465"/>
                </a:lnTo>
                <a:lnTo>
                  <a:pt x="2796" y="4510"/>
                </a:lnTo>
                <a:lnTo>
                  <a:pt x="2753" y="4558"/>
                </a:lnTo>
                <a:lnTo>
                  <a:pt x="2711" y="4604"/>
                </a:lnTo>
                <a:lnTo>
                  <a:pt x="2668" y="4649"/>
                </a:lnTo>
                <a:lnTo>
                  <a:pt x="2627" y="4695"/>
                </a:lnTo>
                <a:lnTo>
                  <a:pt x="2584" y="4740"/>
                </a:lnTo>
                <a:lnTo>
                  <a:pt x="2541" y="4785"/>
                </a:lnTo>
                <a:lnTo>
                  <a:pt x="2499" y="4829"/>
                </a:lnTo>
                <a:lnTo>
                  <a:pt x="2456" y="4873"/>
                </a:lnTo>
                <a:lnTo>
                  <a:pt x="2413" y="4918"/>
                </a:lnTo>
                <a:lnTo>
                  <a:pt x="2372" y="4960"/>
                </a:lnTo>
                <a:lnTo>
                  <a:pt x="2330" y="5003"/>
                </a:lnTo>
                <a:lnTo>
                  <a:pt x="2287" y="5046"/>
                </a:lnTo>
                <a:lnTo>
                  <a:pt x="2245" y="5089"/>
                </a:lnTo>
                <a:lnTo>
                  <a:pt x="2204" y="5131"/>
                </a:lnTo>
                <a:lnTo>
                  <a:pt x="2162" y="5171"/>
                </a:lnTo>
                <a:lnTo>
                  <a:pt x="2120" y="5213"/>
                </a:lnTo>
                <a:lnTo>
                  <a:pt x="2079" y="5253"/>
                </a:lnTo>
                <a:lnTo>
                  <a:pt x="2038" y="5294"/>
                </a:lnTo>
                <a:lnTo>
                  <a:pt x="1997" y="5333"/>
                </a:lnTo>
                <a:lnTo>
                  <a:pt x="1956" y="5373"/>
                </a:lnTo>
                <a:lnTo>
                  <a:pt x="1916" y="5412"/>
                </a:lnTo>
                <a:lnTo>
                  <a:pt x="1875" y="5450"/>
                </a:lnTo>
                <a:lnTo>
                  <a:pt x="1835" y="5488"/>
                </a:lnTo>
                <a:lnTo>
                  <a:pt x="1794" y="5526"/>
                </a:lnTo>
                <a:lnTo>
                  <a:pt x="1755" y="5563"/>
                </a:lnTo>
                <a:lnTo>
                  <a:pt x="1715" y="5600"/>
                </a:lnTo>
                <a:lnTo>
                  <a:pt x="1675" y="5637"/>
                </a:lnTo>
                <a:lnTo>
                  <a:pt x="1637" y="5673"/>
                </a:lnTo>
                <a:lnTo>
                  <a:pt x="1598" y="5709"/>
                </a:lnTo>
                <a:lnTo>
                  <a:pt x="1558" y="5744"/>
                </a:lnTo>
                <a:lnTo>
                  <a:pt x="1520" y="5779"/>
                </a:lnTo>
                <a:lnTo>
                  <a:pt x="1482" y="5813"/>
                </a:lnTo>
                <a:lnTo>
                  <a:pt x="1445" y="5847"/>
                </a:lnTo>
                <a:lnTo>
                  <a:pt x="1407" y="5880"/>
                </a:lnTo>
                <a:lnTo>
                  <a:pt x="1370" y="5914"/>
                </a:lnTo>
                <a:lnTo>
                  <a:pt x="1333" y="5946"/>
                </a:lnTo>
                <a:lnTo>
                  <a:pt x="1296" y="5978"/>
                </a:lnTo>
                <a:lnTo>
                  <a:pt x="1261" y="6010"/>
                </a:lnTo>
                <a:lnTo>
                  <a:pt x="1224" y="6041"/>
                </a:lnTo>
                <a:lnTo>
                  <a:pt x="1189" y="6072"/>
                </a:lnTo>
                <a:lnTo>
                  <a:pt x="1153" y="6103"/>
                </a:lnTo>
                <a:lnTo>
                  <a:pt x="1119" y="6133"/>
                </a:lnTo>
                <a:lnTo>
                  <a:pt x="1084" y="6161"/>
                </a:lnTo>
                <a:lnTo>
                  <a:pt x="1050" y="6191"/>
                </a:lnTo>
                <a:lnTo>
                  <a:pt x="1016" y="6220"/>
                </a:lnTo>
                <a:lnTo>
                  <a:pt x="983" y="6247"/>
                </a:lnTo>
                <a:lnTo>
                  <a:pt x="950" y="6275"/>
                </a:lnTo>
                <a:lnTo>
                  <a:pt x="918" y="6302"/>
                </a:lnTo>
                <a:lnTo>
                  <a:pt x="885" y="6329"/>
                </a:lnTo>
                <a:lnTo>
                  <a:pt x="853" y="6356"/>
                </a:lnTo>
                <a:lnTo>
                  <a:pt x="822" y="6381"/>
                </a:lnTo>
                <a:lnTo>
                  <a:pt x="791" y="6406"/>
                </a:lnTo>
                <a:lnTo>
                  <a:pt x="761" y="6431"/>
                </a:lnTo>
                <a:lnTo>
                  <a:pt x="732" y="6456"/>
                </a:lnTo>
                <a:lnTo>
                  <a:pt x="702" y="6480"/>
                </a:lnTo>
                <a:lnTo>
                  <a:pt x="673" y="6502"/>
                </a:lnTo>
                <a:lnTo>
                  <a:pt x="645" y="6525"/>
                </a:lnTo>
                <a:lnTo>
                  <a:pt x="616" y="6547"/>
                </a:lnTo>
                <a:lnTo>
                  <a:pt x="589" y="6569"/>
                </a:lnTo>
                <a:lnTo>
                  <a:pt x="563" y="6590"/>
                </a:lnTo>
                <a:lnTo>
                  <a:pt x="535" y="6612"/>
                </a:lnTo>
                <a:lnTo>
                  <a:pt x="510" y="6632"/>
                </a:lnTo>
                <a:lnTo>
                  <a:pt x="484" y="6651"/>
                </a:lnTo>
                <a:lnTo>
                  <a:pt x="460" y="6671"/>
                </a:lnTo>
                <a:lnTo>
                  <a:pt x="435" y="6690"/>
                </a:lnTo>
                <a:lnTo>
                  <a:pt x="411" y="6708"/>
                </a:lnTo>
                <a:lnTo>
                  <a:pt x="389" y="6726"/>
                </a:lnTo>
                <a:lnTo>
                  <a:pt x="366" y="6743"/>
                </a:lnTo>
                <a:lnTo>
                  <a:pt x="345" y="6761"/>
                </a:lnTo>
                <a:lnTo>
                  <a:pt x="323" y="6776"/>
                </a:lnTo>
                <a:lnTo>
                  <a:pt x="302" y="6792"/>
                </a:lnTo>
                <a:lnTo>
                  <a:pt x="281" y="6807"/>
                </a:lnTo>
                <a:lnTo>
                  <a:pt x="262" y="6823"/>
                </a:lnTo>
                <a:lnTo>
                  <a:pt x="243" y="6836"/>
                </a:lnTo>
                <a:lnTo>
                  <a:pt x="226" y="6850"/>
                </a:lnTo>
                <a:lnTo>
                  <a:pt x="208" y="6863"/>
                </a:lnTo>
                <a:lnTo>
                  <a:pt x="191" y="6876"/>
                </a:lnTo>
                <a:lnTo>
                  <a:pt x="174" y="6888"/>
                </a:lnTo>
                <a:lnTo>
                  <a:pt x="159" y="6899"/>
                </a:lnTo>
                <a:lnTo>
                  <a:pt x="143" y="6911"/>
                </a:lnTo>
                <a:lnTo>
                  <a:pt x="129" y="6920"/>
                </a:lnTo>
                <a:lnTo>
                  <a:pt x="116" y="6931"/>
                </a:lnTo>
                <a:lnTo>
                  <a:pt x="103" y="6939"/>
                </a:lnTo>
                <a:lnTo>
                  <a:pt x="91" y="6949"/>
                </a:lnTo>
                <a:lnTo>
                  <a:pt x="79" y="6957"/>
                </a:lnTo>
                <a:lnTo>
                  <a:pt x="68" y="6964"/>
                </a:lnTo>
                <a:lnTo>
                  <a:pt x="59" y="6972"/>
                </a:lnTo>
                <a:lnTo>
                  <a:pt x="49" y="6979"/>
                </a:lnTo>
                <a:lnTo>
                  <a:pt x="41" y="6985"/>
                </a:lnTo>
                <a:lnTo>
                  <a:pt x="34" y="6989"/>
                </a:lnTo>
                <a:lnTo>
                  <a:pt x="27" y="6994"/>
                </a:lnTo>
                <a:lnTo>
                  <a:pt x="21" y="6999"/>
                </a:lnTo>
                <a:lnTo>
                  <a:pt x="15" y="7003"/>
                </a:lnTo>
                <a:lnTo>
                  <a:pt x="11" y="7006"/>
                </a:lnTo>
                <a:lnTo>
                  <a:pt x="8" y="7009"/>
                </a:lnTo>
                <a:lnTo>
                  <a:pt x="4" y="7011"/>
                </a:lnTo>
                <a:lnTo>
                  <a:pt x="2" y="7012"/>
                </a:lnTo>
                <a:lnTo>
                  <a:pt x="0" y="7013"/>
                </a:lnTo>
                <a:lnTo>
                  <a:pt x="0" y="7013"/>
                </a:lnTo>
              </a:path>
            </a:pathLst>
          </a:custGeom>
          <a:noFill/>
          <a:ln w="19050">
            <a:solidFill>
              <a:srgbClr val="FFFFFF"/>
            </a:solidFill>
            <a:prstDash val="solid"/>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1" name="Rectangle 15"/>
          <p:cNvSpPr>
            <a:spLocks noChangeArrowheads="1"/>
          </p:cNvSpPr>
          <p:nvPr/>
        </p:nvSpPr>
        <p:spPr bwMode="auto">
          <a:xfrm>
            <a:off x="4450080" y="3863785"/>
            <a:ext cx="461665" cy="246221"/>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600" dirty="0">
                <a:latin typeface="Times New Roman" pitchFamily="18" charset="0"/>
                <a:cs typeface="Times New Roman" pitchFamily="18" charset="0"/>
              </a:rPr>
              <a:t>$1.80</a:t>
            </a:r>
          </a:p>
        </p:txBody>
      </p:sp>
      <p:sp>
        <p:nvSpPr>
          <p:cNvPr id="23" name="Line 17"/>
          <p:cNvSpPr>
            <a:spLocks noChangeShapeType="1"/>
          </p:cNvSpPr>
          <p:nvPr/>
        </p:nvSpPr>
        <p:spPr bwMode="auto">
          <a:xfrm>
            <a:off x="4962271" y="1939290"/>
            <a:ext cx="0" cy="3605213"/>
          </a:xfrm>
          <a:prstGeom prst="line">
            <a:avLst/>
          </a:prstGeom>
          <a:noFill/>
          <a:ln w="28575">
            <a:solidFill>
              <a:schemeClr val="tx1"/>
            </a:solidFill>
            <a:round/>
            <a:headEnd/>
            <a:tailEnd type="none" w="lg" len="lg"/>
          </a:ln>
          <a:effectLst/>
        </p:spPr>
        <p:txBody>
          <a:bodyPr>
            <a:prstTxWarp prst="textNoShape">
              <a:avLst/>
            </a:prstTxWarp>
            <a:spAutoFit/>
          </a:bodyPr>
          <a:lstStyle/>
          <a:p>
            <a:endParaRPr lang="en-US" sz="1600">
              <a:latin typeface="Times New Roman" pitchFamily="18" charset="0"/>
              <a:cs typeface="Times New Roman" pitchFamily="18" charset="0"/>
            </a:endParaRPr>
          </a:p>
        </p:txBody>
      </p:sp>
      <p:sp>
        <p:nvSpPr>
          <p:cNvPr id="24" name="Line 18"/>
          <p:cNvSpPr>
            <a:spLocks noChangeShapeType="1"/>
          </p:cNvSpPr>
          <p:nvPr/>
        </p:nvSpPr>
        <p:spPr bwMode="auto">
          <a:xfrm>
            <a:off x="4952746" y="5536565"/>
            <a:ext cx="2692400" cy="0"/>
          </a:xfrm>
          <a:prstGeom prst="line">
            <a:avLst/>
          </a:prstGeom>
          <a:noFill/>
          <a:ln w="28575">
            <a:solidFill>
              <a:schemeClr val="tx1"/>
            </a:solidFill>
            <a:round/>
            <a:headEnd/>
            <a:tailEnd type="none" w="lg" len="lg"/>
          </a:ln>
          <a:effectLst/>
        </p:spPr>
        <p:txBody>
          <a:bodyPr>
            <a:prstTxWarp prst="textNoShape">
              <a:avLst/>
            </a:prstTxWarp>
            <a:spAutoFit/>
          </a:bodyPr>
          <a:lstStyle/>
          <a:p>
            <a:endParaRPr lang="en-US" sz="1600">
              <a:latin typeface="Times New Roman" pitchFamily="18" charset="0"/>
              <a:cs typeface="Times New Roman" pitchFamily="18" charset="0"/>
            </a:endParaRPr>
          </a:p>
        </p:txBody>
      </p:sp>
      <p:sp>
        <p:nvSpPr>
          <p:cNvPr id="25" name="Line 22"/>
          <p:cNvSpPr>
            <a:spLocks noChangeShapeType="1"/>
          </p:cNvSpPr>
          <p:nvPr/>
        </p:nvSpPr>
        <p:spPr bwMode="auto">
          <a:xfrm flipH="1">
            <a:off x="4973384" y="3988753"/>
            <a:ext cx="1524000" cy="0"/>
          </a:xfrm>
          <a:prstGeom prst="line">
            <a:avLst/>
          </a:prstGeom>
          <a:noFill/>
          <a:ln w="31750" cap="rnd">
            <a:solidFill>
              <a:schemeClr val="tx1"/>
            </a:solidFill>
            <a:prstDash val="sysDot"/>
            <a:round/>
            <a:headEnd/>
            <a:tailEnd type="none" w="lg" len="lg"/>
          </a:ln>
          <a:effectLst/>
        </p:spPr>
        <p:txBody>
          <a:bodyPr>
            <a:prstTxWarp prst="textNoShape">
              <a:avLst/>
            </a:prstTxWarp>
            <a:spAutoFit/>
          </a:bodyPr>
          <a:lstStyle/>
          <a:p>
            <a:endParaRPr lang="en-US" sz="1600">
              <a:latin typeface="Times New Roman" pitchFamily="18" charset="0"/>
              <a:cs typeface="Times New Roman" pitchFamily="18" charset="0"/>
            </a:endParaRPr>
          </a:p>
        </p:txBody>
      </p:sp>
      <p:sp>
        <p:nvSpPr>
          <p:cNvPr id="26" name="Text Box 40"/>
          <p:cNvSpPr txBox="1">
            <a:spLocks noChangeArrowheads="1"/>
          </p:cNvSpPr>
          <p:nvPr/>
        </p:nvSpPr>
        <p:spPr bwMode="auto">
          <a:xfrm>
            <a:off x="4427157" y="1475994"/>
            <a:ext cx="1252266" cy="483850"/>
          </a:xfrm>
          <a:prstGeom prst="rect">
            <a:avLst/>
          </a:prstGeom>
          <a:noFill/>
          <a:ln w="19050" cap="rnd">
            <a:noFill/>
            <a:prstDash val="sysDot"/>
            <a:miter lim="800000"/>
            <a:headEnd/>
            <a:tailEnd type="none" w="lg" len="lg"/>
          </a:ln>
          <a:effectLst/>
        </p:spPr>
        <p:txBody>
          <a:bodyPr wrap="none">
            <a:prstTxWarp prst="textNoShape">
              <a:avLst/>
            </a:prstTxWarp>
            <a:spAutoFit/>
          </a:bodyPr>
          <a:lstStyle/>
          <a:p>
            <a:pPr algn="l">
              <a:lnSpc>
                <a:spcPct val="70000"/>
              </a:lnSpc>
            </a:pPr>
            <a:r>
              <a:rPr kumimoji="0" lang="en-US" sz="1200" dirty="0" smtClean="0">
                <a:solidFill>
                  <a:srgbClr val="000000"/>
                </a:solidFill>
                <a:latin typeface="Times New Roman" pitchFamily="18" charset="0"/>
                <a:cs typeface="Times New Roman" pitchFamily="18" charset="0"/>
              </a:rPr>
              <a:t>Dollar price </a:t>
            </a:r>
            <a:r>
              <a:rPr kumimoji="0" lang="en-US" sz="1200" dirty="0">
                <a:solidFill>
                  <a:srgbClr val="000000"/>
                </a:solidFill>
                <a:latin typeface="Times New Roman" pitchFamily="18" charset="0"/>
                <a:cs typeface="Times New Roman" pitchFamily="18" charset="0"/>
              </a:rPr>
              <a:t>of </a:t>
            </a:r>
            <a:br>
              <a:rPr kumimoji="0" lang="en-US" sz="1200" dirty="0">
                <a:solidFill>
                  <a:srgbClr val="000000"/>
                </a:solidFill>
                <a:latin typeface="Times New Roman" pitchFamily="18" charset="0"/>
                <a:cs typeface="Times New Roman" pitchFamily="18" charset="0"/>
              </a:rPr>
            </a:br>
            <a:r>
              <a:rPr kumimoji="0" lang="en-US" sz="1200" dirty="0">
                <a:solidFill>
                  <a:srgbClr val="000000"/>
                </a:solidFill>
                <a:latin typeface="Times New Roman" pitchFamily="18" charset="0"/>
                <a:cs typeface="Times New Roman" pitchFamily="18" charset="0"/>
              </a:rPr>
              <a:t>foreign exchange</a:t>
            </a:r>
            <a:br>
              <a:rPr kumimoji="0" lang="en-US" sz="1200" dirty="0">
                <a:solidFill>
                  <a:srgbClr val="000000"/>
                </a:solidFill>
                <a:latin typeface="Times New Roman" pitchFamily="18" charset="0"/>
                <a:cs typeface="Times New Roman" pitchFamily="18" charset="0"/>
              </a:rPr>
            </a:br>
            <a:r>
              <a:rPr kumimoji="0" lang="en-US" sz="1100" i="1" dirty="0">
                <a:solidFill>
                  <a:srgbClr val="000000"/>
                </a:solidFill>
                <a:latin typeface="Times New Roman" pitchFamily="18" charset="0"/>
                <a:cs typeface="Times New Roman" pitchFamily="18" charset="0"/>
              </a:rPr>
              <a:t>(for pounds</a:t>
            </a:r>
            <a:r>
              <a:rPr kumimoji="0" lang="en-US" sz="1200" dirty="0" smtClean="0">
                <a:solidFill>
                  <a:srgbClr val="000000"/>
                </a:solidFill>
                <a:latin typeface="Times New Roman" pitchFamily="18" charset="0"/>
                <a:cs typeface="Times New Roman" pitchFamily="18" charset="0"/>
              </a:rPr>
              <a:t>)</a:t>
            </a:r>
            <a:endParaRPr kumimoji="0" lang="en-US" sz="1200" dirty="0">
              <a:solidFill>
                <a:srgbClr val="000000"/>
              </a:solidFill>
              <a:latin typeface="Times New Roman" pitchFamily="18" charset="0"/>
              <a:cs typeface="Times New Roman" pitchFamily="18" charset="0"/>
            </a:endParaRPr>
          </a:p>
        </p:txBody>
      </p:sp>
      <p:grpSp>
        <p:nvGrpSpPr>
          <p:cNvPr id="27" name="Group 74"/>
          <p:cNvGrpSpPr>
            <a:grpSpLocks/>
          </p:cNvGrpSpPr>
          <p:nvPr/>
        </p:nvGrpSpPr>
        <p:grpSpPr bwMode="auto">
          <a:xfrm>
            <a:off x="5452809" y="1853565"/>
            <a:ext cx="3049587" cy="3062288"/>
            <a:chOff x="3383" y="1110"/>
            <a:chExt cx="1921" cy="1929"/>
          </a:xfrm>
        </p:grpSpPr>
        <p:sp>
          <p:nvSpPr>
            <p:cNvPr id="28" name="Freeform 9"/>
            <p:cNvSpPr>
              <a:spLocks/>
            </p:cNvSpPr>
            <p:nvPr/>
          </p:nvSpPr>
          <p:spPr bwMode="auto">
            <a:xfrm>
              <a:off x="3383" y="1285"/>
              <a:ext cx="1376" cy="1754"/>
            </a:xfrm>
            <a:custGeom>
              <a:avLst/>
              <a:gdLst/>
              <a:ahLst/>
              <a:cxnLst>
                <a:cxn ang="0">
                  <a:pos x="5462" y="136"/>
                </a:cxn>
                <a:cxn ang="0">
                  <a:pos x="5398" y="339"/>
                </a:cxn>
                <a:cxn ang="0">
                  <a:pos x="5329" y="539"/>
                </a:cxn>
                <a:cxn ang="0">
                  <a:pos x="5255" y="738"/>
                </a:cxn>
                <a:cxn ang="0">
                  <a:pos x="5175" y="934"/>
                </a:cxn>
                <a:cxn ang="0">
                  <a:pos x="5092" y="1129"/>
                </a:cxn>
                <a:cxn ang="0">
                  <a:pos x="5004" y="1322"/>
                </a:cxn>
                <a:cxn ang="0">
                  <a:pos x="4911" y="1511"/>
                </a:cxn>
                <a:cxn ang="0">
                  <a:pos x="4815" y="1701"/>
                </a:cxn>
                <a:cxn ang="0">
                  <a:pos x="4714" y="1886"/>
                </a:cxn>
                <a:cxn ang="0">
                  <a:pos x="4611" y="2070"/>
                </a:cxn>
                <a:cxn ang="0">
                  <a:pos x="4505" y="2251"/>
                </a:cxn>
                <a:cxn ang="0">
                  <a:pos x="4395" y="2431"/>
                </a:cxn>
                <a:cxn ang="0">
                  <a:pos x="4282" y="2607"/>
                </a:cxn>
                <a:cxn ang="0">
                  <a:pos x="4167" y="2781"/>
                </a:cxn>
                <a:cxn ang="0">
                  <a:pos x="4050" y="2953"/>
                </a:cxn>
                <a:cxn ang="0">
                  <a:pos x="3930" y="3122"/>
                </a:cxn>
                <a:cxn ang="0">
                  <a:pos x="3808" y="3288"/>
                </a:cxn>
                <a:cxn ang="0">
                  <a:pos x="3685" y="3451"/>
                </a:cxn>
                <a:cxn ang="0">
                  <a:pos x="3562" y="3612"/>
                </a:cxn>
                <a:cxn ang="0">
                  <a:pos x="3435" y="3769"/>
                </a:cxn>
                <a:cxn ang="0">
                  <a:pos x="3308" y="3924"/>
                </a:cxn>
                <a:cxn ang="0">
                  <a:pos x="3180" y="4075"/>
                </a:cxn>
                <a:cxn ang="0">
                  <a:pos x="3053" y="4224"/>
                </a:cxn>
                <a:cxn ang="0">
                  <a:pos x="2924" y="4369"/>
                </a:cxn>
                <a:cxn ang="0">
                  <a:pos x="2796" y="4510"/>
                </a:cxn>
                <a:cxn ang="0">
                  <a:pos x="2668" y="4649"/>
                </a:cxn>
                <a:cxn ang="0">
                  <a:pos x="2541" y="4785"/>
                </a:cxn>
                <a:cxn ang="0">
                  <a:pos x="2413" y="4918"/>
                </a:cxn>
                <a:cxn ang="0">
                  <a:pos x="2287" y="5046"/>
                </a:cxn>
                <a:cxn ang="0">
                  <a:pos x="2162" y="5171"/>
                </a:cxn>
                <a:cxn ang="0">
                  <a:pos x="2038" y="5294"/>
                </a:cxn>
                <a:cxn ang="0">
                  <a:pos x="1916" y="5412"/>
                </a:cxn>
                <a:cxn ang="0">
                  <a:pos x="1794" y="5526"/>
                </a:cxn>
                <a:cxn ang="0">
                  <a:pos x="1675" y="5637"/>
                </a:cxn>
                <a:cxn ang="0">
                  <a:pos x="1558" y="5744"/>
                </a:cxn>
                <a:cxn ang="0">
                  <a:pos x="1445" y="5847"/>
                </a:cxn>
                <a:cxn ang="0">
                  <a:pos x="1333" y="5946"/>
                </a:cxn>
                <a:cxn ang="0">
                  <a:pos x="1224" y="6041"/>
                </a:cxn>
                <a:cxn ang="0">
                  <a:pos x="1119" y="6133"/>
                </a:cxn>
                <a:cxn ang="0">
                  <a:pos x="1016" y="6220"/>
                </a:cxn>
                <a:cxn ang="0">
                  <a:pos x="918" y="6302"/>
                </a:cxn>
                <a:cxn ang="0">
                  <a:pos x="822" y="6381"/>
                </a:cxn>
                <a:cxn ang="0">
                  <a:pos x="732" y="6456"/>
                </a:cxn>
                <a:cxn ang="0">
                  <a:pos x="645" y="6525"/>
                </a:cxn>
                <a:cxn ang="0">
                  <a:pos x="563" y="6590"/>
                </a:cxn>
                <a:cxn ang="0">
                  <a:pos x="484" y="6651"/>
                </a:cxn>
                <a:cxn ang="0">
                  <a:pos x="411" y="6708"/>
                </a:cxn>
                <a:cxn ang="0">
                  <a:pos x="345" y="6761"/>
                </a:cxn>
                <a:cxn ang="0">
                  <a:pos x="281" y="6807"/>
                </a:cxn>
                <a:cxn ang="0">
                  <a:pos x="226" y="6850"/>
                </a:cxn>
                <a:cxn ang="0">
                  <a:pos x="174" y="6888"/>
                </a:cxn>
                <a:cxn ang="0">
                  <a:pos x="129" y="6920"/>
                </a:cxn>
                <a:cxn ang="0">
                  <a:pos x="91" y="6949"/>
                </a:cxn>
                <a:cxn ang="0">
                  <a:pos x="59" y="6972"/>
                </a:cxn>
                <a:cxn ang="0">
                  <a:pos x="34" y="6989"/>
                </a:cxn>
                <a:cxn ang="0">
                  <a:pos x="15" y="7003"/>
                </a:cxn>
                <a:cxn ang="0">
                  <a:pos x="4" y="7011"/>
                </a:cxn>
                <a:cxn ang="0">
                  <a:pos x="0" y="7013"/>
                </a:cxn>
              </a:cxnLst>
              <a:rect l="0" t="0" r="r" b="b"/>
              <a:pathLst>
                <a:path w="5502" h="7013">
                  <a:moveTo>
                    <a:pt x="5502" y="0"/>
                  </a:moveTo>
                  <a:lnTo>
                    <a:pt x="5483" y="68"/>
                  </a:lnTo>
                  <a:lnTo>
                    <a:pt x="5462" y="136"/>
                  </a:lnTo>
                  <a:lnTo>
                    <a:pt x="5442" y="204"/>
                  </a:lnTo>
                  <a:lnTo>
                    <a:pt x="5421" y="271"/>
                  </a:lnTo>
                  <a:lnTo>
                    <a:pt x="5398" y="339"/>
                  </a:lnTo>
                  <a:lnTo>
                    <a:pt x="5375" y="405"/>
                  </a:lnTo>
                  <a:lnTo>
                    <a:pt x="5353" y="472"/>
                  </a:lnTo>
                  <a:lnTo>
                    <a:pt x="5329" y="539"/>
                  </a:lnTo>
                  <a:lnTo>
                    <a:pt x="5305" y="606"/>
                  </a:lnTo>
                  <a:lnTo>
                    <a:pt x="5280" y="671"/>
                  </a:lnTo>
                  <a:lnTo>
                    <a:pt x="5255" y="738"/>
                  </a:lnTo>
                  <a:lnTo>
                    <a:pt x="5229" y="803"/>
                  </a:lnTo>
                  <a:lnTo>
                    <a:pt x="5203" y="869"/>
                  </a:lnTo>
                  <a:lnTo>
                    <a:pt x="5175" y="934"/>
                  </a:lnTo>
                  <a:lnTo>
                    <a:pt x="5148" y="999"/>
                  </a:lnTo>
                  <a:lnTo>
                    <a:pt x="5121" y="1064"/>
                  </a:lnTo>
                  <a:lnTo>
                    <a:pt x="5092" y="1129"/>
                  </a:lnTo>
                  <a:lnTo>
                    <a:pt x="5062" y="1193"/>
                  </a:lnTo>
                  <a:lnTo>
                    <a:pt x="5034" y="1257"/>
                  </a:lnTo>
                  <a:lnTo>
                    <a:pt x="5004" y="1322"/>
                  </a:lnTo>
                  <a:lnTo>
                    <a:pt x="4973" y="1385"/>
                  </a:lnTo>
                  <a:lnTo>
                    <a:pt x="4942" y="1448"/>
                  </a:lnTo>
                  <a:lnTo>
                    <a:pt x="4911" y="1511"/>
                  </a:lnTo>
                  <a:lnTo>
                    <a:pt x="4879" y="1574"/>
                  </a:lnTo>
                  <a:lnTo>
                    <a:pt x="4848" y="1637"/>
                  </a:lnTo>
                  <a:lnTo>
                    <a:pt x="4815" y="1701"/>
                  </a:lnTo>
                  <a:lnTo>
                    <a:pt x="4782" y="1763"/>
                  </a:lnTo>
                  <a:lnTo>
                    <a:pt x="4749" y="1824"/>
                  </a:lnTo>
                  <a:lnTo>
                    <a:pt x="4714" y="1886"/>
                  </a:lnTo>
                  <a:lnTo>
                    <a:pt x="4681" y="1947"/>
                  </a:lnTo>
                  <a:lnTo>
                    <a:pt x="4647" y="2009"/>
                  </a:lnTo>
                  <a:lnTo>
                    <a:pt x="4611" y="2070"/>
                  </a:lnTo>
                  <a:lnTo>
                    <a:pt x="4576" y="2131"/>
                  </a:lnTo>
                  <a:lnTo>
                    <a:pt x="4541" y="2191"/>
                  </a:lnTo>
                  <a:lnTo>
                    <a:pt x="4505" y="2251"/>
                  </a:lnTo>
                  <a:lnTo>
                    <a:pt x="4468" y="2312"/>
                  </a:lnTo>
                  <a:lnTo>
                    <a:pt x="4432" y="2371"/>
                  </a:lnTo>
                  <a:lnTo>
                    <a:pt x="4395" y="2431"/>
                  </a:lnTo>
                  <a:lnTo>
                    <a:pt x="4357" y="2489"/>
                  </a:lnTo>
                  <a:lnTo>
                    <a:pt x="4320" y="2549"/>
                  </a:lnTo>
                  <a:lnTo>
                    <a:pt x="4282" y="2607"/>
                  </a:lnTo>
                  <a:lnTo>
                    <a:pt x="4244" y="2666"/>
                  </a:lnTo>
                  <a:lnTo>
                    <a:pt x="4206" y="2723"/>
                  </a:lnTo>
                  <a:lnTo>
                    <a:pt x="4167" y="2781"/>
                  </a:lnTo>
                  <a:lnTo>
                    <a:pt x="4128" y="2838"/>
                  </a:lnTo>
                  <a:lnTo>
                    <a:pt x="4089" y="2896"/>
                  </a:lnTo>
                  <a:lnTo>
                    <a:pt x="4050" y="2953"/>
                  </a:lnTo>
                  <a:lnTo>
                    <a:pt x="4011" y="3009"/>
                  </a:lnTo>
                  <a:lnTo>
                    <a:pt x="3970" y="3066"/>
                  </a:lnTo>
                  <a:lnTo>
                    <a:pt x="3930" y="3122"/>
                  </a:lnTo>
                  <a:lnTo>
                    <a:pt x="3890" y="3177"/>
                  </a:lnTo>
                  <a:lnTo>
                    <a:pt x="3850" y="3233"/>
                  </a:lnTo>
                  <a:lnTo>
                    <a:pt x="3808" y="3288"/>
                  </a:lnTo>
                  <a:lnTo>
                    <a:pt x="3768" y="3342"/>
                  </a:lnTo>
                  <a:lnTo>
                    <a:pt x="3727" y="3397"/>
                  </a:lnTo>
                  <a:lnTo>
                    <a:pt x="3685" y="3451"/>
                  </a:lnTo>
                  <a:lnTo>
                    <a:pt x="3644" y="3504"/>
                  </a:lnTo>
                  <a:lnTo>
                    <a:pt x="3602" y="3558"/>
                  </a:lnTo>
                  <a:lnTo>
                    <a:pt x="3562" y="3612"/>
                  </a:lnTo>
                  <a:lnTo>
                    <a:pt x="3519" y="3664"/>
                  </a:lnTo>
                  <a:lnTo>
                    <a:pt x="3477" y="3717"/>
                  </a:lnTo>
                  <a:lnTo>
                    <a:pt x="3435" y="3769"/>
                  </a:lnTo>
                  <a:lnTo>
                    <a:pt x="3394" y="3821"/>
                  </a:lnTo>
                  <a:lnTo>
                    <a:pt x="3351" y="3873"/>
                  </a:lnTo>
                  <a:lnTo>
                    <a:pt x="3308" y="3924"/>
                  </a:lnTo>
                  <a:lnTo>
                    <a:pt x="3266" y="3975"/>
                  </a:lnTo>
                  <a:lnTo>
                    <a:pt x="3223" y="4025"/>
                  </a:lnTo>
                  <a:lnTo>
                    <a:pt x="3180" y="4075"/>
                  </a:lnTo>
                  <a:lnTo>
                    <a:pt x="3139" y="4125"/>
                  </a:lnTo>
                  <a:lnTo>
                    <a:pt x="3096" y="4175"/>
                  </a:lnTo>
                  <a:lnTo>
                    <a:pt x="3053" y="4224"/>
                  </a:lnTo>
                  <a:lnTo>
                    <a:pt x="3010" y="4273"/>
                  </a:lnTo>
                  <a:lnTo>
                    <a:pt x="2967" y="4322"/>
                  </a:lnTo>
                  <a:lnTo>
                    <a:pt x="2924" y="4369"/>
                  </a:lnTo>
                  <a:lnTo>
                    <a:pt x="2881" y="4417"/>
                  </a:lnTo>
                  <a:lnTo>
                    <a:pt x="2839" y="4465"/>
                  </a:lnTo>
                  <a:lnTo>
                    <a:pt x="2796" y="4510"/>
                  </a:lnTo>
                  <a:lnTo>
                    <a:pt x="2753" y="4558"/>
                  </a:lnTo>
                  <a:lnTo>
                    <a:pt x="2711" y="4604"/>
                  </a:lnTo>
                  <a:lnTo>
                    <a:pt x="2668" y="4649"/>
                  </a:lnTo>
                  <a:lnTo>
                    <a:pt x="2627" y="4695"/>
                  </a:lnTo>
                  <a:lnTo>
                    <a:pt x="2584" y="4740"/>
                  </a:lnTo>
                  <a:lnTo>
                    <a:pt x="2541" y="4785"/>
                  </a:lnTo>
                  <a:lnTo>
                    <a:pt x="2499" y="4829"/>
                  </a:lnTo>
                  <a:lnTo>
                    <a:pt x="2456" y="4873"/>
                  </a:lnTo>
                  <a:lnTo>
                    <a:pt x="2413" y="4918"/>
                  </a:lnTo>
                  <a:lnTo>
                    <a:pt x="2372" y="4960"/>
                  </a:lnTo>
                  <a:lnTo>
                    <a:pt x="2330" y="5003"/>
                  </a:lnTo>
                  <a:lnTo>
                    <a:pt x="2287" y="5046"/>
                  </a:lnTo>
                  <a:lnTo>
                    <a:pt x="2245" y="5089"/>
                  </a:lnTo>
                  <a:lnTo>
                    <a:pt x="2204" y="5131"/>
                  </a:lnTo>
                  <a:lnTo>
                    <a:pt x="2162" y="5171"/>
                  </a:lnTo>
                  <a:lnTo>
                    <a:pt x="2120" y="5213"/>
                  </a:lnTo>
                  <a:lnTo>
                    <a:pt x="2079" y="5253"/>
                  </a:lnTo>
                  <a:lnTo>
                    <a:pt x="2038" y="5294"/>
                  </a:lnTo>
                  <a:lnTo>
                    <a:pt x="1997" y="5333"/>
                  </a:lnTo>
                  <a:lnTo>
                    <a:pt x="1956" y="5373"/>
                  </a:lnTo>
                  <a:lnTo>
                    <a:pt x="1916" y="5412"/>
                  </a:lnTo>
                  <a:lnTo>
                    <a:pt x="1875" y="5450"/>
                  </a:lnTo>
                  <a:lnTo>
                    <a:pt x="1835" y="5488"/>
                  </a:lnTo>
                  <a:lnTo>
                    <a:pt x="1794" y="5526"/>
                  </a:lnTo>
                  <a:lnTo>
                    <a:pt x="1755" y="5563"/>
                  </a:lnTo>
                  <a:lnTo>
                    <a:pt x="1715" y="5600"/>
                  </a:lnTo>
                  <a:lnTo>
                    <a:pt x="1675" y="5637"/>
                  </a:lnTo>
                  <a:lnTo>
                    <a:pt x="1637" y="5673"/>
                  </a:lnTo>
                  <a:lnTo>
                    <a:pt x="1598" y="5709"/>
                  </a:lnTo>
                  <a:lnTo>
                    <a:pt x="1558" y="5744"/>
                  </a:lnTo>
                  <a:lnTo>
                    <a:pt x="1520" y="5779"/>
                  </a:lnTo>
                  <a:lnTo>
                    <a:pt x="1482" y="5813"/>
                  </a:lnTo>
                  <a:lnTo>
                    <a:pt x="1445" y="5847"/>
                  </a:lnTo>
                  <a:lnTo>
                    <a:pt x="1407" y="5880"/>
                  </a:lnTo>
                  <a:lnTo>
                    <a:pt x="1370" y="5914"/>
                  </a:lnTo>
                  <a:lnTo>
                    <a:pt x="1333" y="5946"/>
                  </a:lnTo>
                  <a:lnTo>
                    <a:pt x="1296" y="5978"/>
                  </a:lnTo>
                  <a:lnTo>
                    <a:pt x="1261" y="6010"/>
                  </a:lnTo>
                  <a:lnTo>
                    <a:pt x="1224" y="6041"/>
                  </a:lnTo>
                  <a:lnTo>
                    <a:pt x="1189" y="6072"/>
                  </a:lnTo>
                  <a:lnTo>
                    <a:pt x="1153" y="6103"/>
                  </a:lnTo>
                  <a:lnTo>
                    <a:pt x="1119" y="6133"/>
                  </a:lnTo>
                  <a:lnTo>
                    <a:pt x="1084" y="6161"/>
                  </a:lnTo>
                  <a:lnTo>
                    <a:pt x="1050" y="6191"/>
                  </a:lnTo>
                  <a:lnTo>
                    <a:pt x="1016" y="6220"/>
                  </a:lnTo>
                  <a:lnTo>
                    <a:pt x="983" y="6247"/>
                  </a:lnTo>
                  <a:lnTo>
                    <a:pt x="950" y="6275"/>
                  </a:lnTo>
                  <a:lnTo>
                    <a:pt x="918" y="6302"/>
                  </a:lnTo>
                  <a:lnTo>
                    <a:pt x="885" y="6329"/>
                  </a:lnTo>
                  <a:lnTo>
                    <a:pt x="853" y="6356"/>
                  </a:lnTo>
                  <a:lnTo>
                    <a:pt x="822" y="6381"/>
                  </a:lnTo>
                  <a:lnTo>
                    <a:pt x="791" y="6406"/>
                  </a:lnTo>
                  <a:lnTo>
                    <a:pt x="761" y="6431"/>
                  </a:lnTo>
                  <a:lnTo>
                    <a:pt x="732" y="6456"/>
                  </a:lnTo>
                  <a:lnTo>
                    <a:pt x="702" y="6480"/>
                  </a:lnTo>
                  <a:lnTo>
                    <a:pt x="673" y="6502"/>
                  </a:lnTo>
                  <a:lnTo>
                    <a:pt x="645" y="6525"/>
                  </a:lnTo>
                  <a:lnTo>
                    <a:pt x="616" y="6547"/>
                  </a:lnTo>
                  <a:lnTo>
                    <a:pt x="589" y="6569"/>
                  </a:lnTo>
                  <a:lnTo>
                    <a:pt x="563" y="6590"/>
                  </a:lnTo>
                  <a:lnTo>
                    <a:pt x="535" y="6612"/>
                  </a:lnTo>
                  <a:lnTo>
                    <a:pt x="510" y="6632"/>
                  </a:lnTo>
                  <a:lnTo>
                    <a:pt x="484" y="6651"/>
                  </a:lnTo>
                  <a:lnTo>
                    <a:pt x="460" y="6671"/>
                  </a:lnTo>
                  <a:lnTo>
                    <a:pt x="435" y="6690"/>
                  </a:lnTo>
                  <a:lnTo>
                    <a:pt x="411" y="6708"/>
                  </a:lnTo>
                  <a:lnTo>
                    <a:pt x="389" y="6726"/>
                  </a:lnTo>
                  <a:lnTo>
                    <a:pt x="366" y="6743"/>
                  </a:lnTo>
                  <a:lnTo>
                    <a:pt x="345" y="6761"/>
                  </a:lnTo>
                  <a:lnTo>
                    <a:pt x="323" y="6776"/>
                  </a:lnTo>
                  <a:lnTo>
                    <a:pt x="302" y="6792"/>
                  </a:lnTo>
                  <a:lnTo>
                    <a:pt x="281" y="6807"/>
                  </a:lnTo>
                  <a:lnTo>
                    <a:pt x="262" y="6823"/>
                  </a:lnTo>
                  <a:lnTo>
                    <a:pt x="243" y="6836"/>
                  </a:lnTo>
                  <a:lnTo>
                    <a:pt x="226" y="6850"/>
                  </a:lnTo>
                  <a:lnTo>
                    <a:pt x="208" y="6863"/>
                  </a:lnTo>
                  <a:lnTo>
                    <a:pt x="191" y="6876"/>
                  </a:lnTo>
                  <a:lnTo>
                    <a:pt x="174" y="6888"/>
                  </a:lnTo>
                  <a:lnTo>
                    <a:pt x="159" y="6899"/>
                  </a:lnTo>
                  <a:lnTo>
                    <a:pt x="143" y="6911"/>
                  </a:lnTo>
                  <a:lnTo>
                    <a:pt x="129" y="6920"/>
                  </a:lnTo>
                  <a:lnTo>
                    <a:pt x="116" y="6931"/>
                  </a:lnTo>
                  <a:lnTo>
                    <a:pt x="103" y="6939"/>
                  </a:lnTo>
                  <a:lnTo>
                    <a:pt x="91" y="6949"/>
                  </a:lnTo>
                  <a:lnTo>
                    <a:pt x="79" y="6957"/>
                  </a:lnTo>
                  <a:lnTo>
                    <a:pt x="68" y="6964"/>
                  </a:lnTo>
                  <a:lnTo>
                    <a:pt x="59" y="6972"/>
                  </a:lnTo>
                  <a:lnTo>
                    <a:pt x="49" y="6979"/>
                  </a:lnTo>
                  <a:lnTo>
                    <a:pt x="41" y="6985"/>
                  </a:lnTo>
                  <a:lnTo>
                    <a:pt x="34" y="6989"/>
                  </a:lnTo>
                  <a:lnTo>
                    <a:pt x="27" y="6994"/>
                  </a:lnTo>
                  <a:lnTo>
                    <a:pt x="21" y="6999"/>
                  </a:lnTo>
                  <a:lnTo>
                    <a:pt x="15" y="7003"/>
                  </a:lnTo>
                  <a:lnTo>
                    <a:pt x="11" y="7006"/>
                  </a:lnTo>
                  <a:lnTo>
                    <a:pt x="8" y="7009"/>
                  </a:lnTo>
                  <a:lnTo>
                    <a:pt x="4" y="7011"/>
                  </a:lnTo>
                  <a:lnTo>
                    <a:pt x="2" y="7012"/>
                  </a:lnTo>
                  <a:lnTo>
                    <a:pt x="0" y="7013"/>
                  </a:lnTo>
                  <a:lnTo>
                    <a:pt x="0" y="7013"/>
                  </a:lnTo>
                </a:path>
              </a:pathLst>
            </a:custGeom>
            <a:noFill/>
            <a:ln w="57150" cmpd="sng">
              <a:solidFill>
                <a:schemeClr val="tx2"/>
              </a:solidFill>
              <a:prstDash val="solid"/>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9" name="Rectangle 57"/>
            <p:cNvSpPr>
              <a:spLocks noChangeArrowheads="1"/>
            </p:cNvSpPr>
            <p:nvPr/>
          </p:nvSpPr>
          <p:spPr bwMode="auto">
            <a:xfrm>
              <a:off x="4742" y="1110"/>
              <a:ext cx="562" cy="219"/>
            </a:xfrm>
            <a:prstGeom prst="rect">
              <a:avLst/>
            </a:prstGeom>
            <a:noFill/>
            <a:ln w="9525">
              <a:noFill/>
              <a:miter lim="800000"/>
              <a:headEnd/>
              <a:tailEnd/>
            </a:ln>
          </p:spPr>
          <p:txBody>
            <a:bodyPr wrap="none" lIns="0" tIns="0" rIns="0" bIns="0">
              <a:prstTxWarp prst="textNoShape">
                <a:avLst/>
              </a:prstTxWarp>
              <a:spAutoFit/>
            </a:bodyPr>
            <a:lstStyle/>
            <a:p>
              <a:pPr algn="l">
                <a:lnSpc>
                  <a:spcPct val="70000"/>
                </a:lnSpc>
              </a:pPr>
              <a:r>
                <a:rPr kumimoji="0" lang="en-US" sz="2000" b="1" i="1">
                  <a:solidFill>
                    <a:schemeClr val="tx2"/>
                  </a:solidFill>
                  <a:latin typeface="Times New Roman" pitchFamily="18" charset="0"/>
                  <a:cs typeface="Times New Roman" pitchFamily="18" charset="0"/>
                </a:rPr>
                <a:t>S</a:t>
              </a:r>
              <a:r>
                <a:rPr kumimoji="0" lang="en-US" b="1" i="1" baseline="-25000">
                  <a:solidFill>
                    <a:schemeClr val="tx2"/>
                  </a:solidFill>
                  <a:latin typeface="Times New Roman" pitchFamily="18" charset="0"/>
                  <a:cs typeface="Times New Roman" pitchFamily="18" charset="0"/>
                </a:rPr>
                <a:t>(sales to</a:t>
              </a:r>
              <a:br>
                <a:rPr kumimoji="0" lang="en-US" b="1" i="1" baseline="-25000">
                  <a:solidFill>
                    <a:schemeClr val="tx2"/>
                  </a:solidFill>
                  <a:latin typeface="Times New Roman" pitchFamily="18" charset="0"/>
                  <a:cs typeface="Times New Roman" pitchFamily="18" charset="0"/>
                </a:rPr>
              </a:br>
              <a:r>
                <a:rPr kumimoji="0" lang="en-US" b="1" i="1" baseline="-25000">
                  <a:solidFill>
                    <a:schemeClr val="tx2"/>
                  </a:solidFill>
                  <a:latin typeface="Times New Roman" pitchFamily="18" charset="0"/>
                  <a:cs typeface="Times New Roman" pitchFamily="18" charset="0"/>
                </a:rPr>
                <a:t>     foreigners)</a:t>
              </a:r>
            </a:p>
          </p:txBody>
        </p:sp>
      </p:grpSp>
      <p:grpSp>
        <p:nvGrpSpPr>
          <p:cNvPr id="48" name="Group 75"/>
          <p:cNvGrpSpPr>
            <a:grpSpLocks/>
          </p:cNvGrpSpPr>
          <p:nvPr/>
        </p:nvGrpSpPr>
        <p:grpSpPr bwMode="auto">
          <a:xfrm>
            <a:off x="5455985" y="2145665"/>
            <a:ext cx="2208213" cy="2933700"/>
            <a:chOff x="3385" y="1294"/>
            <a:chExt cx="1391" cy="1848"/>
          </a:xfrm>
        </p:grpSpPr>
        <p:sp>
          <p:nvSpPr>
            <p:cNvPr id="49" name="Freeform 8"/>
            <p:cNvSpPr>
              <a:spLocks/>
            </p:cNvSpPr>
            <p:nvPr/>
          </p:nvSpPr>
          <p:spPr bwMode="auto">
            <a:xfrm>
              <a:off x="3385" y="1294"/>
              <a:ext cx="1202" cy="1754"/>
            </a:xfrm>
            <a:custGeom>
              <a:avLst/>
              <a:gdLst/>
              <a:ahLst/>
              <a:cxnLst>
                <a:cxn ang="0">
                  <a:pos x="72" y="175"/>
                </a:cxn>
                <a:cxn ang="0">
                  <a:pos x="179" y="434"/>
                </a:cxn>
                <a:cxn ang="0">
                  <a:pos x="288" y="686"/>
                </a:cxn>
                <a:cxn ang="0">
                  <a:pos x="399" y="933"/>
                </a:cxn>
                <a:cxn ang="0">
                  <a:pos x="511" y="1176"/>
                </a:cxn>
                <a:cxn ang="0">
                  <a:pos x="624" y="1413"/>
                </a:cxn>
                <a:cxn ang="0">
                  <a:pos x="739" y="1645"/>
                </a:cxn>
                <a:cxn ang="0">
                  <a:pos x="855" y="1872"/>
                </a:cxn>
                <a:cxn ang="0">
                  <a:pos x="971" y="2093"/>
                </a:cxn>
                <a:cxn ang="0">
                  <a:pos x="1089" y="2310"/>
                </a:cxn>
                <a:cxn ang="0">
                  <a:pos x="1207" y="2522"/>
                </a:cxn>
                <a:cxn ang="0">
                  <a:pos x="1325" y="2729"/>
                </a:cxn>
                <a:cxn ang="0">
                  <a:pos x="1444" y="2930"/>
                </a:cxn>
                <a:cxn ang="0">
                  <a:pos x="1562" y="3126"/>
                </a:cxn>
                <a:cxn ang="0">
                  <a:pos x="1681" y="3318"/>
                </a:cxn>
                <a:cxn ang="0">
                  <a:pos x="1800" y="3504"/>
                </a:cxn>
                <a:cxn ang="0">
                  <a:pos x="1918" y="3685"/>
                </a:cxn>
                <a:cxn ang="0">
                  <a:pos x="2036" y="3862"/>
                </a:cxn>
                <a:cxn ang="0">
                  <a:pos x="2154" y="4033"/>
                </a:cxn>
                <a:cxn ang="0">
                  <a:pos x="2270" y="4200"/>
                </a:cxn>
                <a:cxn ang="0">
                  <a:pos x="2386" y="4361"/>
                </a:cxn>
                <a:cxn ang="0">
                  <a:pos x="2500" y="4517"/>
                </a:cxn>
                <a:cxn ang="0">
                  <a:pos x="2614" y="4668"/>
                </a:cxn>
                <a:cxn ang="0">
                  <a:pos x="2725" y="4815"/>
                </a:cxn>
                <a:cxn ang="0">
                  <a:pos x="2837" y="4957"/>
                </a:cxn>
                <a:cxn ang="0">
                  <a:pos x="2947" y="5094"/>
                </a:cxn>
                <a:cxn ang="0">
                  <a:pos x="3054" y="5226"/>
                </a:cxn>
                <a:cxn ang="0">
                  <a:pos x="3160" y="5352"/>
                </a:cxn>
                <a:cxn ang="0">
                  <a:pos x="3265" y="5475"/>
                </a:cxn>
                <a:cxn ang="0">
                  <a:pos x="3366" y="5593"/>
                </a:cxn>
                <a:cxn ang="0">
                  <a:pos x="3466" y="5706"/>
                </a:cxn>
                <a:cxn ang="0">
                  <a:pos x="3563" y="5813"/>
                </a:cxn>
                <a:cxn ang="0">
                  <a:pos x="3658" y="5917"/>
                </a:cxn>
                <a:cxn ang="0">
                  <a:pos x="3750" y="6016"/>
                </a:cxn>
                <a:cxn ang="0">
                  <a:pos x="3839" y="6109"/>
                </a:cxn>
                <a:cxn ang="0">
                  <a:pos x="3926" y="6198"/>
                </a:cxn>
                <a:cxn ang="0">
                  <a:pos x="4008" y="6283"/>
                </a:cxn>
                <a:cxn ang="0">
                  <a:pos x="4088" y="6362"/>
                </a:cxn>
                <a:cxn ang="0">
                  <a:pos x="4165" y="6438"/>
                </a:cxn>
                <a:cxn ang="0">
                  <a:pos x="4238" y="6508"/>
                </a:cxn>
                <a:cxn ang="0">
                  <a:pos x="4307" y="6573"/>
                </a:cxn>
                <a:cxn ang="0">
                  <a:pos x="4372" y="6634"/>
                </a:cxn>
                <a:cxn ang="0">
                  <a:pos x="4434" y="6690"/>
                </a:cxn>
                <a:cxn ang="0">
                  <a:pos x="4492" y="6743"/>
                </a:cxn>
                <a:cxn ang="0">
                  <a:pos x="4544" y="6789"/>
                </a:cxn>
                <a:cxn ang="0">
                  <a:pos x="4593" y="6832"/>
                </a:cxn>
                <a:cxn ang="0">
                  <a:pos x="4638" y="6870"/>
                </a:cxn>
                <a:cxn ang="0">
                  <a:pos x="4677" y="6903"/>
                </a:cxn>
                <a:cxn ang="0">
                  <a:pos x="4712" y="6933"/>
                </a:cxn>
                <a:cxn ang="0">
                  <a:pos x="4742" y="6957"/>
                </a:cxn>
                <a:cxn ang="0">
                  <a:pos x="4767" y="6977"/>
                </a:cxn>
                <a:cxn ang="0">
                  <a:pos x="4786" y="6993"/>
                </a:cxn>
                <a:cxn ang="0">
                  <a:pos x="4800" y="7005"/>
                </a:cxn>
                <a:cxn ang="0">
                  <a:pos x="4808" y="7011"/>
                </a:cxn>
                <a:cxn ang="0">
                  <a:pos x="4811" y="7013"/>
                </a:cxn>
              </a:cxnLst>
              <a:rect l="0" t="0" r="r" b="b"/>
              <a:pathLst>
                <a:path w="4811" h="7013">
                  <a:moveTo>
                    <a:pt x="0" y="0"/>
                  </a:moveTo>
                  <a:lnTo>
                    <a:pt x="36" y="88"/>
                  </a:lnTo>
                  <a:lnTo>
                    <a:pt x="72" y="175"/>
                  </a:lnTo>
                  <a:lnTo>
                    <a:pt x="106" y="262"/>
                  </a:lnTo>
                  <a:lnTo>
                    <a:pt x="143" y="348"/>
                  </a:lnTo>
                  <a:lnTo>
                    <a:pt x="179" y="434"/>
                  </a:lnTo>
                  <a:lnTo>
                    <a:pt x="215" y="518"/>
                  </a:lnTo>
                  <a:lnTo>
                    <a:pt x="251" y="602"/>
                  </a:lnTo>
                  <a:lnTo>
                    <a:pt x="288" y="686"/>
                  </a:lnTo>
                  <a:lnTo>
                    <a:pt x="324" y="769"/>
                  </a:lnTo>
                  <a:lnTo>
                    <a:pt x="361" y="852"/>
                  </a:lnTo>
                  <a:lnTo>
                    <a:pt x="399" y="933"/>
                  </a:lnTo>
                  <a:lnTo>
                    <a:pt x="436" y="1015"/>
                  </a:lnTo>
                  <a:lnTo>
                    <a:pt x="473" y="1096"/>
                  </a:lnTo>
                  <a:lnTo>
                    <a:pt x="511" y="1176"/>
                  </a:lnTo>
                  <a:lnTo>
                    <a:pt x="548" y="1256"/>
                  </a:lnTo>
                  <a:lnTo>
                    <a:pt x="586" y="1335"/>
                  </a:lnTo>
                  <a:lnTo>
                    <a:pt x="624" y="1413"/>
                  </a:lnTo>
                  <a:lnTo>
                    <a:pt x="662" y="1491"/>
                  </a:lnTo>
                  <a:lnTo>
                    <a:pt x="701" y="1568"/>
                  </a:lnTo>
                  <a:lnTo>
                    <a:pt x="739" y="1645"/>
                  </a:lnTo>
                  <a:lnTo>
                    <a:pt x="778" y="1722"/>
                  </a:lnTo>
                  <a:lnTo>
                    <a:pt x="816" y="1797"/>
                  </a:lnTo>
                  <a:lnTo>
                    <a:pt x="855" y="1872"/>
                  </a:lnTo>
                  <a:lnTo>
                    <a:pt x="893" y="1947"/>
                  </a:lnTo>
                  <a:lnTo>
                    <a:pt x="933" y="2021"/>
                  </a:lnTo>
                  <a:lnTo>
                    <a:pt x="971" y="2093"/>
                  </a:lnTo>
                  <a:lnTo>
                    <a:pt x="1010" y="2166"/>
                  </a:lnTo>
                  <a:lnTo>
                    <a:pt x="1049" y="2239"/>
                  </a:lnTo>
                  <a:lnTo>
                    <a:pt x="1089" y="2310"/>
                  </a:lnTo>
                  <a:lnTo>
                    <a:pt x="1128" y="2382"/>
                  </a:lnTo>
                  <a:lnTo>
                    <a:pt x="1167" y="2452"/>
                  </a:lnTo>
                  <a:lnTo>
                    <a:pt x="1207" y="2522"/>
                  </a:lnTo>
                  <a:lnTo>
                    <a:pt x="1246" y="2592"/>
                  </a:lnTo>
                  <a:lnTo>
                    <a:pt x="1285" y="2661"/>
                  </a:lnTo>
                  <a:lnTo>
                    <a:pt x="1325" y="2729"/>
                  </a:lnTo>
                  <a:lnTo>
                    <a:pt x="1364" y="2796"/>
                  </a:lnTo>
                  <a:lnTo>
                    <a:pt x="1404" y="2863"/>
                  </a:lnTo>
                  <a:lnTo>
                    <a:pt x="1444" y="2930"/>
                  </a:lnTo>
                  <a:lnTo>
                    <a:pt x="1483" y="2997"/>
                  </a:lnTo>
                  <a:lnTo>
                    <a:pt x="1522" y="3062"/>
                  </a:lnTo>
                  <a:lnTo>
                    <a:pt x="1562" y="3126"/>
                  </a:lnTo>
                  <a:lnTo>
                    <a:pt x="1602" y="3191"/>
                  </a:lnTo>
                  <a:lnTo>
                    <a:pt x="1641" y="3255"/>
                  </a:lnTo>
                  <a:lnTo>
                    <a:pt x="1681" y="3318"/>
                  </a:lnTo>
                  <a:lnTo>
                    <a:pt x="1720" y="3380"/>
                  </a:lnTo>
                  <a:lnTo>
                    <a:pt x="1761" y="3442"/>
                  </a:lnTo>
                  <a:lnTo>
                    <a:pt x="1800" y="3504"/>
                  </a:lnTo>
                  <a:lnTo>
                    <a:pt x="1839" y="3565"/>
                  </a:lnTo>
                  <a:lnTo>
                    <a:pt x="1878" y="3626"/>
                  </a:lnTo>
                  <a:lnTo>
                    <a:pt x="1918" y="3685"/>
                  </a:lnTo>
                  <a:lnTo>
                    <a:pt x="1957" y="3745"/>
                  </a:lnTo>
                  <a:lnTo>
                    <a:pt x="1996" y="3803"/>
                  </a:lnTo>
                  <a:lnTo>
                    <a:pt x="2036" y="3862"/>
                  </a:lnTo>
                  <a:lnTo>
                    <a:pt x="2075" y="3920"/>
                  </a:lnTo>
                  <a:lnTo>
                    <a:pt x="2114" y="3977"/>
                  </a:lnTo>
                  <a:lnTo>
                    <a:pt x="2154" y="4033"/>
                  </a:lnTo>
                  <a:lnTo>
                    <a:pt x="2192" y="4089"/>
                  </a:lnTo>
                  <a:lnTo>
                    <a:pt x="2231" y="4145"/>
                  </a:lnTo>
                  <a:lnTo>
                    <a:pt x="2270" y="4200"/>
                  </a:lnTo>
                  <a:lnTo>
                    <a:pt x="2308" y="4254"/>
                  </a:lnTo>
                  <a:lnTo>
                    <a:pt x="2348" y="4307"/>
                  </a:lnTo>
                  <a:lnTo>
                    <a:pt x="2386" y="4361"/>
                  </a:lnTo>
                  <a:lnTo>
                    <a:pt x="2424" y="4413"/>
                  </a:lnTo>
                  <a:lnTo>
                    <a:pt x="2462" y="4464"/>
                  </a:lnTo>
                  <a:lnTo>
                    <a:pt x="2500" y="4517"/>
                  </a:lnTo>
                  <a:lnTo>
                    <a:pt x="2538" y="4567"/>
                  </a:lnTo>
                  <a:lnTo>
                    <a:pt x="2576" y="4618"/>
                  </a:lnTo>
                  <a:lnTo>
                    <a:pt x="2614" y="4668"/>
                  </a:lnTo>
                  <a:lnTo>
                    <a:pt x="2651" y="4717"/>
                  </a:lnTo>
                  <a:lnTo>
                    <a:pt x="2688" y="4766"/>
                  </a:lnTo>
                  <a:lnTo>
                    <a:pt x="2725" y="4815"/>
                  </a:lnTo>
                  <a:lnTo>
                    <a:pt x="2763" y="4862"/>
                  </a:lnTo>
                  <a:lnTo>
                    <a:pt x="2800" y="4910"/>
                  </a:lnTo>
                  <a:lnTo>
                    <a:pt x="2837" y="4957"/>
                  </a:lnTo>
                  <a:lnTo>
                    <a:pt x="2873" y="5003"/>
                  </a:lnTo>
                  <a:lnTo>
                    <a:pt x="2910" y="5048"/>
                  </a:lnTo>
                  <a:lnTo>
                    <a:pt x="2947" y="5094"/>
                  </a:lnTo>
                  <a:lnTo>
                    <a:pt x="2982" y="5138"/>
                  </a:lnTo>
                  <a:lnTo>
                    <a:pt x="3018" y="5182"/>
                  </a:lnTo>
                  <a:lnTo>
                    <a:pt x="3054" y="5226"/>
                  </a:lnTo>
                  <a:lnTo>
                    <a:pt x="3090" y="5269"/>
                  </a:lnTo>
                  <a:lnTo>
                    <a:pt x="3125" y="5310"/>
                  </a:lnTo>
                  <a:lnTo>
                    <a:pt x="3160" y="5352"/>
                  </a:lnTo>
                  <a:lnTo>
                    <a:pt x="3196" y="5394"/>
                  </a:lnTo>
                  <a:lnTo>
                    <a:pt x="3230" y="5434"/>
                  </a:lnTo>
                  <a:lnTo>
                    <a:pt x="3265" y="5475"/>
                  </a:lnTo>
                  <a:lnTo>
                    <a:pt x="3298" y="5515"/>
                  </a:lnTo>
                  <a:lnTo>
                    <a:pt x="3333" y="5553"/>
                  </a:lnTo>
                  <a:lnTo>
                    <a:pt x="3366" y="5593"/>
                  </a:lnTo>
                  <a:lnTo>
                    <a:pt x="3399" y="5631"/>
                  </a:lnTo>
                  <a:lnTo>
                    <a:pt x="3433" y="5668"/>
                  </a:lnTo>
                  <a:lnTo>
                    <a:pt x="3466" y="5706"/>
                  </a:lnTo>
                  <a:lnTo>
                    <a:pt x="3498" y="5742"/>
                  </a:lnTo>
                  <a:lnTo>
                    <a:pt x="3530" y="5777"/>
                  </a:lnTo>
                  <a:lnTo>
                    <a:pt x="3563" y="5813"/>
                  </a:lnTo>
                  <a:lnTo>
                    <a:pt x="3595" y="5849"/>
                  </a:lnTo>
                  <a:lnTo>
                    <a:pt x="3627" y="5882"/>
                  </a:lnTo>
                  <a:lnTo>
                    <a:pt x="3658" y="5917"/>
                  </a:lnTo>
                  <a:lnTo>
                    <a:pt x="3689" y="5950"/>
                  </a:lnTo>
                  <a:lnTo>
                    <a:pt x="3720" y="5982"/>
                  </a:lnTo>
                  <a:lnTo>
                    <a:pt x="3750" y="6016"/>
                  </a:lnTo>
                  <a:lnTo>
                    <a:pt x="3780" y="6047"/>
                  </a:lnTo>
                  <a:lnTo>
                    <a:pt x="3809" y="6079"/>
                  </a:lnTo>
                  <a:lnTo>
                    <a:pt x="3839" y="6109"/>
                  </a:lnTo>
                  <a:lnTo>
                    <a:pt x="3869" y="6140"/>
                  </a:lnTo>
                  <a:lnTo>
                    <a:pt x="3897" y="6169"/>
                  </a:lnTo>
                  <a:lnTo>
                    <a:pt x="3926" y="6198"/>
                  </a:lnTo>
                  <a:lnTo>
                    <a:pt x="3953" y="6227"/>
                  </a:lnTo>
                  <a:lnTo>
                    <a:pt x="3981" y="6255"/>
                  </a:lnTo>
                  <a:lnTo>
                    <a:pt x="4008" y="6283"/>
                  </a:lnTo>
                  <a:lnTo>
                    <a:pt x="4035" y="6310"/>
                  </a:lnTo>
                  <a:lnTo>
                    <a:pt x="4062" y="6336"/>
                  </a:lnTo>
                  <a:lnTo>
                    <a:pt x="4088" y="6362"/>
                  </a:lnTo>
                  <a:lnTo>
                    <a:pt x="4114" y="6388"/>
                  </a:lnTo>
                  <a:lnTo>
                    <a:pt x="4140" y="6413"/>
                  </a:lnTo>
                  <a:lnTo>
                    <a:pt x="4165" y="6438"/>
                  </a:lnTo>
                  <a:lnTo>
                    <a:pt x="4189" y="6461"/>
                  </a:lnTo>
                  <a:lnTo>
                    <a:pt x="4214" y="6484"/>
                  </a:lnTo>
                  <a:lnTo>
                    <a:pt x="4238" y="6508"/>
                  </a:lnTo>
                  <a:lnTo>
                    <a:pt x="4262" y="6529"/>
                  </a:lnTo>
                  <a:lnTo>
                    <a:pt x="4284" y="6552"/>
                  </a:lnTo>
                  <a:lnTo>
                    <a:pt x="4307" y="6573"/>
                  </a:lnTo>
                  <a:lnTo>
                    <a:pt x="4330" y="6594"/>
                  </a:lnTo>
                  <a:lnTo>
                    <a:pt x="4351" y="6614"/>
                  </a:lnTo>
                  <a:lnTo>
                    <a:pt x="4372" y="6634"/>
                  </a:lnTo>
                  <a:lnTo>
                    <a:pt x="4394" y="6653"/>
                  </a:lnTo>
                  <a:lnTo>
                    <a:pt x="4414" y="6672"/>
                  </a:lnTo>
                  <a:lnTo>
                    <a:pt x="4434" y="6690"/>
                  </a:lnTo>
                  <a:lnTo>
                    <a:pt x="4453" y="6708"/>
                  </a:lnTo>
                  <a:lnTo>
                    <a:pt x="4472" y="6726"/>
                  </a:lnTo>
                  <a:lnTo>
                    <a:pt x="4492" y="6743"/>
                  </a:lnTo>
                  <a:lnTo>
                    <a:pt x="4509" y="6758"/>
                  </a:lnTo>
                  <a:lnTo>
                    <a:pt x="4527" y="6775"/>
                  </a:lnTo>
                  <a:lnTo>
                    <a:pt x="4544" y="6789"/>
                  </a:lnTo>
                  <a:lnTo>
                    <a:pt x="4562" y="6805"/>
                  </a:lnTo>
                  <a:lnTo>
                    <a:pt x="4577" y="6819"/>
                  </a:lnTo>
                  <a:lnTo>
                    <a:pt x="4593" y="6832"/>
                  </a:lnTo>
                  <a:lnTo>
                    <a:pt x="4608" y="6845"/>
                  </a:lnTo>
                  <a:lnTo>
                    <a:pt x="4624" y="6858"/>
                  </a:lnTo>
                  <a:lnTo>
                    <a:pt x="4638" y="6870"/>
                  </a:lnTo>
                  <a:lnTo>
                    <a:pt x="4651" y="6882"/>
                  </a:lnTo>
                  <a:lnTo>
                    <a:pt x="4664" y="6893"/>
                  </a:lnTo>
                  <a:lnTo>
                    <a:pt x="4677" y="6903"/>
                  </a:lnTo>
                  <a:lnTo>
                    <a:pt x="4689" y="6914"/>
                  </a:lnTo>
                  <a:lnTo>
                    <a:pt x="4701" y="6924"/>
                  </a:lnTo>
                  <a:lnTo>
                    <a:pt x="4712" y="6933"/>
                  </a:lnTo>
                  <a:lnTo>
                    <a:pt x="4723" y="6942"/>
                  </a:lnTo>
                  <a:lnTo>
                    <a:pt x="4732" y="6950"/>
                  </a:lnTo>
                  <a:lnTo>
                    <a:pt x="4742" y="6957"/>
                  </a:lnTo>
                  <a:lnTo>
                    <a:pt x="4750" y="6964"/>
                  </a:lnTo>
                  <a:lnTo>
                    <a:pt x="4758" y="6971"/>
                  </a:lnTo>
                  <a:lnTo>
                    <a:pt x="4767" y="6977"/>
                  </a:lnTo>
                  <a:lnTo>
                    <a:pt x="4774" y="6983"/>
                  </a:lnTo>
                  <a:lnTo>
                    <a:pt x="4780" y="6988"/>
                  </a:lnTo>
                  <a:lnTo>
                    <a:pt x="4786" y="6993"/>
                  </a:lnTo>
                  <a:lnTo>
                    <a:pt x="4790" y="6998"/>
                  </a:lnTo>
                  <a:lnTo>
                    <a:pt x="4795" y="7001"/>
                  </a:lnTo>
                  <a:lnTo>
                    <a:pt x="4800" y="7005"/>
                  </a:lnTo>
                  <a:lnTo>
                    <a:pt x="4804" y="7007"/>
                  </a:lnTo>
                  <a:lnTo>
                    <a:pt x="4806" y="7009"/>
                  </a:lnTo>
                  <a:lnTo>
                    <a:pt x="4808" y="7011"/>
                  </a:lnTo>
                  <a:lnTo>
                    <a:pt x="4810" y="7012"/>
                  </a:lnTo>
                  <a:lnTo>
                    <a:pt x="4811" y="7013"/>
                  </a:lnTo>
                  <a:lnTo>
                    <a:pt x="4811" y="7013"/>
                  </a:lnTo>
                </a:path>
              </a:pathLst>
            </a:custGeom>
            <a:noFill/>
            <a:ln w="57150" cmpd="sng">
              <a:solidFill>
                <a:srgbClr val="A80000"/>
              </a:solidFill>
              <a:prstDash val="solid"/>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0" name="Rectangle 73"/>
            <p:cNvSpPr>
              <a:spLocks noChangeArrowheads="1"/>
            </p:cNvSpPr>
            <p:nvPr/>
          </p:nvSpPr>
          <p:spPr bwMode="auto">
            <a:xfrm>
              <a:off x="4610" y="3002"/>
              <a:ext cx="166" cy="140"/>
            </a:xfrm>
            <a:prstGeom prst="rect">
              <a:avLst/>
            </a:prstGeom>
            <a:noFill/>
            <a:ln w="9525">
              <a:noFill/>
              <a:miter lim="800000"/>
              <a:headEnd/>
              <a:tailEnd/>
            </a:ln>
          </p:spPr>
          <p:txBody>
            <a:bodyPr wrap="none" lIns="0" tIns="0" rIns="0" bIns="0">
              <a:prstTxWarp prst="textNoShape">
                <a:avLst/>
              </a:prstTxWarp>
              <a:spAutoFit/>
            </a:bodyPr>
            <a:lstStyle/>
            <a:p>
              <a:pPr algn="l">
                <a:lnSpc>
                  <a:spcPct val="70000"/>
                </a:lnSpc>
              </a:pPr>
              <a:r>
                <a:rPr kumimoji="0" lang="en-US" sz="2000" b="1" i="1" dirty="0" smtClean="0">
                  <a:solidFill>
                    <a:srgbClr val="A80000"/>
                  </a:solidFill>
                  <a:latin typeface="Times New Roman" pitchFamily="18" charset="0"/>
                  <a:cs typeface="Times New Roman" pitchFamily="18" charset="0"/>
                </a:rPr>
                <a:t>D</a:t>
              </a:r>
              <a:r>
                <a:rPr kumimoji="0" lang="en-US" b="1" i="1" baseline="-25000" dirty="0" smtClean="0">
                  <a:solidFill>
                    <a:srgbClr val="A80000"/>
                  </a:solidFill>
                  <a:latin typeface="Times New Roman" pitchFamily="18" charset="0"/>
                  <a:cs typeface="Times New Roman" pitchFamily="18" charset="0"/>
                </a:rPr>
                <a:t>1</a:t>
              </a:r>
              <a:endParaRPr kumimoji="0" lang="en-US" b="1" i="1" baseline="-25000" dirty="0">
                <a:solidFill>
                  <a:srgbClr val="A80000"/>
                </a:solidFill>
                <a:latin typeface="Times New Roman" pitchFamily="18" charset="0"/>
                <a:cs typeface="Times New Roman" pitchFamily="18" charset="0"/>
              </a:endParaRPr>
            </a:p>
          </p:txBody>
        </p:sp>
      </p:grpSp>
      <p:grpSp>
        <p:nvGrpSpPr>
          <p:cNvPr id="51" name="Group 76"/>
          <p:cNvGrpSpPr>
            <a:grpSpLocks/>
          </p:cNvGrpSpPr>
          <p:nvPr/>
        </p:nvGrpSpPr>
        <p:grpSpPr bwMode="auto">
          <a:xfrm>
            <a:off x="6418773" y="3874599"/>
            <a:ext cx="439058" cy="246200"/>
            <a:chOff x="4003" y="2206"/>
            <a:chExt cx="556" cy="588"/>
          </a:xfrm>
          <a:solidFill>
            <a:srgbClr val="FFFF00"/>
          </a:solidFill>
        </p:grpSpPr>
        <p:sp>
          <p:nvSpPr>
            <p:cNvPr id="52" name="Rectangle 51"/>
            <p:cNvSpPr>
              <a:spLocks noChangeArrowheads="1"/>
            </p:cNvSpPr>
            <p:nvPr/>
          </p:nvSpPr>
          <p:spPr bwMode="auto">
            <a:xfrm>
              <a:off x="4261" y="2206"/>
              <a:ext cx="298" cy="588"/>
            </a:xfrm>
            <a:prstGeom prst="rect">
              <a:avLst/>
            </a:prstGeom>
            <a:noFill/>
            <a:ln w="9525">
              <a:noFill/>
              <a:miter lim="800000"/>
              <a:headEnd/>
              <a:tailEnd/>
            </a:ln>
          </p:spPr>
          <p:txBody>
            <a:bodyPr wrap="square" lIns="0" tIns="0" rIns="0" bIns="0">
              <a:prstTxWarp prst="textNoShape">
                <a:avLst/>
              </a:prstTxWarp>
              <a:spAutoFit/>
            </a:bodyPr>
            <a:lstStyle/>
            <a:p>
              <a:pPr algn="l"/>
              <a:r>
                <a:rPr kumimoji="0" lang="en-US" sz="1600" b="1" i="1" dirty="0" smtClean="0">
                  <a:solidFill>
                    <a:srgbClr val="000000"/>
                  </a:solidFill>
                  <a:latin typeface="Times New Roman" pitchFamily="18" charset="0"/>
                  <a:cs typeface="Times New Roman" pitchFamily="18" charset="0"/>
                </a:rPr>
                <a:t>a</a:t>
              </a:r>
              <a:endParaRPr kumimoji="0" lang="en-US" sz="1600" dirty="0">
                <a:solidFill>
                  <a:schemeClr val="tx1"/>
                </a:solidFill>
                <a:latin typeface="Times New Roman" pitchFamily="18" charset="0"/>
                <a:cs typeface="Times New Roman" pitchFamily="18" charset="0"/>
              </a:endParaRPr>
            </a:p>
          </p:txBody>
        </p:sp>
        <p:sp>
          <p:nvSpPr>
            <p:cNvPr id="53" name="Oval 52"/>
            <p:cNvSpPr>
              <a:spLocks noChangeAspect="1" noChangeArrowheads="1"/>
            </p:cNvSpPr>
            <p:nvPr/>
          </p:nvSpPr>
          <p:spPr bwMode="auto">
            <a:xfrm>
              <a:off x="4003" y="2304"/>
              <a:ext cx="164" cy="300"/>
            </a:xfrm>
            <a:prstGeom prst="ellipse">
              <a:avLst/>
            </a:prstGeom>
            <a:grpFill/>
            <a:ln w="38100">
              <a:solidFill>
                <a:schemeClr val="tx1"/>
              </a:solidFill>
              <a:round/>
              <a:headEnd/>
              <a:tailEnd type="none" w="lg" len="lg"/>
            </a:ln>
            <a:effectLst/>
          </p:spPr>
          <p:txBody>
            <a:bodyPr wrap="none" anchor="ctr">
              <a:prstTxWarp prst="textNoShape">
                <a:avLst/>
              </a:prstTxWarp>
              <a:spAutoFit/>
            </a:bodyPr>
            <a:lstStyle/>
            <a:p>
              <a:endParaRPr lang="en-US" sz="1600">
                <a:latin typeface="Times New Roman" pitchFamily="18" charset="0"/>
                <a:cs typeface="Times New Roman" pitchFamily="18" charset="0"/>
              </a:endParaRPr>
            </a:p>
          </p:txBody>
        </p:sp>
      </p:grpSp>
      <p:sp>
        <p:nvSpPr>
          <p:cNvPr id="56" name="Line 10"/>
          <p:cNvSpPr>
            <a:spLocks noChangeShapeType="1"/>
          </p:cNvSpPr>
          <p:nvPr/>
        </p:nvSpPr>
        <p:spPr bwMode="auto">
          <a:xfrm>
            <a:off x="4989322" y="3572193"/>
            <a:ext cx="1874520" cy="0"/>
          </a:xfrm>
          <a:prstGeom prst="line">
            <a:avLst/>
          </a:prstGeom>
          <a:noFill/>
          <a:ln w="31750" cap="rnd">
            <a:solidFill>
              <a:schemeClr val="tx1"/>
            </a:solidFill>
            <a:prstDash val="sysDot"/>
            <a:round/>
            <a:headEnd/>
            <a:tailEnd/>
          </a:ln>
        </p:spPr>
        <p:txBody>
          <a:bodyPr>
            <a:prstTxWarp prst="textNoShape">
              <a:avLst/>
            </a:prstTxWarp>
          </a:bodyPr>
          <a:lstStyle/>
          <a:p>
            <a:endParaRPr lang="en-US"/>
          </a:p>
        </p:txBody>
      </p:sp>
      <p:sp>
        <p:nvSpPr>
          <p:cNvPr id="57" name="Line 25"/>
          <p:cNvSpPr>
            <a:spLocks noChangeShapeType="1"/>
          </p:cNvSpPr>
          <p:nvPr/>
        </p:nvSpPr>
        <p:spPr bwMode="auto">
          <a:xfrm flipV="1">
            <a:off x="5072888" y="3610674"/>
            <a:ext cx="0" cy="304958"/>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endParaRPr lang="en-US"/>
          </a:p>
        </p:txBody>
      </p:sp>
      <p:grpSp>
        <p:nvGrpSpPr>
          <p:cNvPr id="58" name="Group 56"/>
          <p:cNvGrpSpPr>
            <a:grpSpLocks/>
          </p:cNvGrpSpPr>
          <p:nvPr/>
        </p:nvGrpSpPr>
        <p:grpSpPr bwMode="auto">
          <a:xfrm>
            <a:off x="5699060" y="1816799"/>
            <a:ext cx="2416175" cy="2933699"/>
            <a:chOff x="3613" y="976"/>
            <a:chExt cx="1522" cy="1848"/>
          </a:xfrm>
        </p:grpSpPr>
        <p:grpSp>
          <p:nvGrpSpPr>
            <p:cNvPr id="59" name="Group 54"/>
            <p:cNvGrpSpPr>
              <a:grpSpLocks/>
            </p:cNvGrpSpPr>
            <p:nvPr/>
          </p:nvGrpSpPr>
          <p:grpSpPr bwMode="auto">
            <a:xfrm>
              <a:off x="3739" y="976"/>
              <a:ext cx="1396" cy="1848"/>
              <a:chOff x="3739" y="976"/>
              <a:chExt cx="1396" cy="1848"/>
            </a:xfrm>
          </p:grpSpPr>
          <p:sp>
            <p:nvSpPr>
              <p:cNvPr id="63" name="Freeform 45"/>
              <p:cNvSpPr>
                <a:spLocks/>
              </p:cNvSpPr>
              <p:nvPr/>
            </p:nvSpPr>
            <p:spPr bwMode="auto">
              <a:xfrm>
                <a:off x="3739" y="976"/>
                <a:ext cx="1202" cy="1754"/>
              </a:xfrm>
              <a:custGeom>
                <a:avLst/>
                <a:gdLst/>
                <a:ahLst/>
                <a:cxnLst>
                  <a:cxn ang="0">
                    <a:pos x="72" y="175"/>
                  </a:cxn>
                  <a:cxn ang="0">
                    <a:pos x="179" y="434"/>
                  </a:cxn>
                  <a:cxn ang="0">
                    <a:pos x="288" y="686"/>
                  </a:cxn>
                  <a:cxn ang="0">
                    <a:pos x="399" y="933"/>
                  </a:cxn>
                  <a:cxn ang="0">
                    <a:pos x="511" y="1176"/>
                  </a:cxn>
                  <a:cxn ang="0">
                    <a:pos x="624" y="1413"/>
                  </a:cxn>
                  <a:cxn ang="0">
                    <a:pos x="739" y="1645"/>
                  </a:cxn>
                  <a:cxn ang="0">
                    <a:pos x="855" y="1872"/>
                  </a:cxn>
                  <a:cxn ang="0">
                    <a:pos x="971" y="2093"/>
                  </a:cxn>
                  <a:cxn ang="0">
                    <a:pos x="1089" y="2310"/>
                  </a:cxn>
                  <a:cxn ang="0">
                    <a:pos x="1207" y="2522"/>
                  </a:cxn>
                  <a:cxn ang="0">
                    <a:pos x="1325" y="2729"/>
                  </a:cxn>
                  <a:cxn ang="0">
                    <a:pos x="1444" y="2930"/>
                  </a:cxn>
                  <a:cxn ang="0">
                    <a:pos x="1562" y="3126"/>
                  </a:cxn>
                  <a:cxn ang="0">
                    <a:pos x="1681" y="3318"/>
                  </a:cxn>
                  <a:cxn ang="0">
                    <a:pos x="1800" y="3504"/>
                  </a:cxn>
                  <a:cxn ang="0">
                    <a:pos x="1918" y="3685"/>
                  </a:cxn>
                  <a:cxn ang="0">
                    <a:pos x="2036" y="3862"/>
                  </a:cxn>
                  <a:cxn ang="0">
                    <a:pos x="2154" y="4033"/>
                  </a:cxn>
                  <a:cxn ang="0">
                    <a:pos x="2270" y="4200"/>
                  </a:cxn>
                  <a:cxn ang="0">
                    <a:pos x="2386" y="4361"/>
                  </a:cxn>
                  <a:cxn ang="0">
                    <a:pos x="2500" y="4517"/>
                  </a:cxn>
                  <a:cxn ang="0">
                    <a:pos x="2614" y="4668"/>
                  </a:cxn>
                  <a:cxn ang="0">
                    <a:pos x="2725" y="4815"/>
                  </a:cxn>
                  <a:cxn ang="0">
                    <a:pos x="2837" y="4957"/>
                  </a:cxn>
                  <a:cxn ang="0">
                    <a:pos x="2947" y="5094"/>
                  </a:cxn>
                  <a:cxn ang="0">
                    <a:pos x="3054" y="5226"/>
                  </a:cxn>
                  <a:cxn ang="0">
                    <a:pos x="3160" y="5352"/>
                  </a:cxn>
                  <a:cxn ang="0">
                    <a:pos x="3265" y="5475"/>
                  </a:cxn>
                  <a:cxn ang="0">
                    <a:pos x="3366" y="5593"/>
                  </a:cxn>
                  <a:cxn ang="0">
                    <a:pos x="3466" y="5706"/>
                  </a:cxn>
                  <a:cxn ang="0">
                    <a:pos x="3563" y="5813"/>
                  </a:cxn>
                  <a:cxn ang="0">
                    <a:pos x="3658" y="5917"/>
                  </a:cxn>
                  <a:cxn ang="0">
                    <a:pos x="3750" y="6016"/>
                  </a:cxn>
                  <a:cxn ang="0">
                    <a:pos x="3839" y="6109"/>
                  </a:cxn>
                  <a:cxn ang="0">
                    <a:pos x="3926" y="6198"/>
                  </a:cxn>
                  <a:cxn ang="0">
                    <a:pos x="4008" y="6283"/>
                  </a:cxn>
                  <a:cxn ang="0">
                    <a:pos x="4088" y="6362"/>
                  </a:cxn>
                  <a:cxn ang="0">
                    <a:pos x="4165" y="6438"/>
                  </a:cxn>
                  <a:cxn ang="0">
                    <a:pos x="4238" y="6508"/>
                  </a:cxn>
                  <a:cxn ang="0">
                    <a:pos x="4307" y="6573"/>
                  </a:cxn>
                  <a:cxn ang="0">
                    <a:pos x="4372" y="6634"/>
                  </a:cxn>
                  <a:cxn ang="0">
                    <a:pos x="4434" y="6690"/>
                  </a:cxn>
                  <a:cxn ang="0">
                    <a:pos x="4492" y="6743"/>
                  </a:cxn>
                  <a:cxn ang="0">
                    <a:pos x="4544" y="6789"/>
                  </a:cxn>
                  <a:cxn ang="0">
                    <a:pos x="4593" y="6832"/>
                  </a:cxn>
                  <a:cxn ang="0">
                    <a:pos x="4638" y="6870"/>
                  </a:cxn>
                  <a:cxn ang="0">
                    <a:pos x="4677" y="6903"/>
                  </a:cxn>
                  <a:cxn ang="0">
                    <a:pos x="4712" y="6933"/>
                  </a:cxn>
                  <a:cxn ang="0">
                    <a:pos x="4742" y="6957"/>
                  </a:cxn>
                  <a:cxn ang="0">
                    <a:pos x="4767" y="6977"/>
                  </a:cxn>
                  <a:cxn ang="0">
                    <a:pos x="4786" y="6993"/>
                  </a:cxn>
                  <a:cxn ang="0">
                    <a:pos x="4800" y="7005"/>
                  </a:cxn>
                  <a:cxn ang="0">
                    <a:pos x="4808" y="7011"/>
                  </a:cxn>
                  <a:cxn ang="0">
                    <a:pos x="4811" y="7013"/>
                  </a:cxn>
                </a:cxnLst>
                <a:rect l="0" t="0" r="r" b="b"/>
                <a:pathLst>
                  <a:path w="4811" h="7013">
                    <a:moveTo>
                      <a:pt x="0" y="0"/>
                    </a:moveTo>
                    <a:lnTo>
                      <a:pt x="36" y="88"/>
                    </a:lnTo>
                    <a:lnTo>
                      <a:pt x="72" y="175"/>
                    </a:lnTo>
                    <a:lnTo>
                      <a:pt x="106" y="262"/>
                    </a:lnTo>
                    <a:lnTo>
                      <a:pt x="143" y="348"/>
                    </a:lnTo>
                    <a:lnTo>
                      <a:pt x="179" y="434"/>
                    </a:lnTo>
                    <a:lnTo>
                      <a:pt x="215" y="518"/>
                    </a:lnTo>
                    <a:lnTo>
                      <a:pt x="251" y="602"/>
                    </a:lnTo>
                    <a:lnTo>
                      <a:pt x="288" y="686"/>
                    </a:lnTo>
                    <a:lnTo>
                      <a:pt x="324" y="769"/>
                    </a:lnTo>
                    <a:lnTo>
                      <a:pt x="361" y="852"/>
                    </a:lnTo>
                    <a:lnTo>
                      <a:pt x="399" y="933"/>
                    </a:lnTo>
                    <a:lnTo>
                      <a:pt x="436" y="1015"/>
                    </a:lnTo>
                    <a:lnTo>
                      <a:pt x="473" y="1096"/>
                    </a:lnTo>
                    <a:lnTo>
                      <a:pt x="511" y="1176"/>
                    </a:lnTo>
                    <a:lnTo>
                      <a:pt x="548" y="1256"/>
                    </a:lnTo>
                    <a:lnTo>
                      <a:pt x="586" y="1335"/>
                    </a:lnTo>
                    <a:lnTo>
                      <a:pt x="624" y="1413"/>
                    </a:lnTo>
                    <a:lnTo>
                      <a:pt x="662" y="1491"/>
                    </a:lnTo>
                    <a:lnTo>
                      <a:pt x="701" y="1568"/>
                    </a:lnTo>
                    <a:lnTo>
                      <a:pt x="739" y="1645"/>
                    </a:lnTo>
                    <a:lnTo>
                      <a:pt x="778" y="1722"/>
                    </a:lnTo>
                    <a:lnTo>
                      <a:pt x="816" y="1797"/>
                    </a:lnTo>
                    <a:lnTo>
                      <a:pt x="855" y="1872"/>
                    </a:lnTo>
                    <a:lnTo>
                      <a:pt x="893" y="1947"/>
                    </a:lnTo>
                    <a:lnTo>
                      <a:pt x="933" y="2021"/>
                    </a:lnTo>
                    <a:lnTo>
                      <a:pt x="971" y="2093"/>
                    </a:lnTo>
                    <a:lnTo>
                      <a:pt x="1010" y="2166"/>
                    </a:lnTo>
                    <a:lnTo>
                      <a:pt x="1049" y="2239"/>
                    </a:lnTo>
                    <a:lnTo>
                      <a:pt x="1089" y="2310"/>
                    </a:lnTo>
                    <a:lnTo>
                      <a:pt x="1128" y="2382"/>
                    </a:lnTo>
                    <a:lnTo>
                      <a:pt x="1167" y="2452"/>
                    </a:lnTo>
                    <a:lnTo>
                      <a:pt x="1207" y="2522"/>
                    </a:lnTo>
                    <a:lnTo>
                      <a:pt x="1246" y="2592"/>
                    </a:lnTo>
                    <a:lnTo>
                      <a:pt x="1285" y="2661"/>
                    </a:lnTo>
                    <a:lnTo>
                      <a:pt x="1325" y="2729"/>
                    </a:lnTo>
                    <a:lnTo>
                      <a:pt x="1364" y="2796"/>
                    </a:lnTo>
                    <a:lnTo>
                      <a:pt x="1404" y="2863"/>
                    </a:lnTo>
                    <a:lnTo>
                      <a:pt x="1444" y="2930"/>
                    </a:lnTo>
                    <a:lnTo>
                      <a:pt x="1483" y="2997"/>
                    </a:lnTo>
                    <a:lnTo>
                      <a:pt x="1522" y="3062"/>
                    </a:lnTo>
                    <a:lnTo>
                      <a:pt x="1562" y="3126"/>
                    </a:lnTo>
                    <a:lnTo>
                      <a:pt x="1602" y="3191"/>
                    </a:lnTo>
                    <a:lnTo>
                      <a:pt x="1641" y="3255"/>
                    </a:lnTo>
                    <a:lnTo>
                      <a:pt x="1681" y="3318"/>
                    </a:lnTo>
                    <a:lnTo>
                      <a:pt x="1720" y="3380"/>
                    </a:lnTo>
                    <a:lnTo>
                      <a:pt x="1761" y="3442"/>
                    </a:lnTo>
                    <a:lnTo>
                      <a:pt x="1800" y="3504"/>
                    </a:lnTo>
                    <a:lnTo>
                      <a:pt x="1839" y="3565"/>
                    </a:lnTo>
                    <a:lnTo>
                      <a:pt x="1878" y="3626"/>
                    </a:lnTo>
                    <a:lnTo>
                      <a:pt x="1918" y="3685"/>
                    </a:lnTo>
                    <a:lnTo>
                      <a:pt x="1957" y="3745"/>
                    </a:lnTo>
                    <a:lnTo>
                      <a:pt x="1996" y="3803"/>
                    </a:lnTo>
                    <a:lnTo>
                      <a:pt x="2036" y="3862"/>
                    </a:lnTo>
                    <a:lnTo>
                      <a:pt x="2075" y="3920"/>
                    </a:lnTo>
                    <a:lnTo>
                      <a:pt x="2114" y="3977"/>
                    </a:lnTo>
                    <a:lnTo>
                      <a:pt x="2154" y="4033"/>
                    </a:lnTo>
                    <a:lnTo>
                      <a:pt x="2192" y="4089"/>
                    </a:lnTo>
                    <a:lnTo>
                      <a:pt x="2231" y="4145"/>
                    </a:lnTo>
                    <a:lnTo>
                      <a:pt x="2270" y="4200"/>
                    </a:lnTo>
                    <a:lnTo>
                      <a:pt x="2308" y="4254"/>
                    </a:lnTo>
                    <a:lnTo>
                      <a:pt x="2348" y="4307"/>
                    </a:lnTo>
                    <a:lnTo>
                      <a:pt x="2386" y="4361"/>
                    </a:lnTo>
                    <a:lnTo>
                      <a:pt x="2424" y="4413"/>
                    </a:lnTo>
                    <a:lnTo>
                      <a:pt x="2462" y="4464"/>
                    </a:lnTo>
                    <a:lnTo>
                      <a:pt x="2500" y="4517"/>
                    </a:lnTo>
                    <a:lnTo>
                      <a:pt x="2538" y="4567"/>
                    </a:lnTo>
                    <a:lnTo>
                      <a:pt x="2576" y="4618"/>
                    </a:lnTo>
                    <a:lnTo>
                      <a:pt x="2614" y="4668"/>
                    </a:lnTo>
                    <a:lnTo>
                      <a:pt x="2651" y="4717"/>
                    </a:lnTo>
                    <a:lnTo>
                      <a:pt x="2688" y="4766"/>
                    </a:lnTo>
                    <a:lnTo>
                      <a:pt x="2725" y="4815"/>
                    </a:lnTo>
                    <a:lnTo>
                      <a:pt x="2763" y="4862"/>
                    </a:lnTo>
                    <a:lnTo>
                      <a:pt x="2800" y="4910"/>
                    </a:lnTo>
                    <a:lnTo>
                      <a:pt x="2837" y="4957"/>
                    </a:lnTo>
                    <a:lnTo>
                      <a:pt x="2873" y="5003"/>
                    </a:lnTo>
                    <a:lnTo>
                      <a:pt x="2910" y="5048"/>
                    </a:lnTo>
                    <a:lnTo>
                      <a:pt x="2947" y="5094"/>
                    </a:lnTo>
                    <a:lnTo>
                      <a:pt x="2982" y="5138"/>
                    </a:lnTo>
                    <a:lnTo>
                      <a:pt x="3018" y="5182"/>
                    </a:lnTo>
                    <a:lnTo>
                      <a:pt x="3054" y="5226"/>
                    </a:lnTo>
                    <a:lnTo>
                      <a:pt x="3090" y="5269"/>
                    </a:lnTo>
                    <a:lnTo>
                      <a:pt x="3125" y="5310"/>
                    </a:lnTo>
                    <a:lnTo>
                      <a:pt x="3160" y="5352"/>
                    </a:lnTo>
                    <a:lnTo>
                      <a:pt x="3196" y="5394"/>
                    </a:lnTo>
                    <a:lnTo>
                      <a:pt x="3230" y="5434"/>
                    </a:lnTo>
                    <a:lnTo>
                      <a:pt x="3265" y="5475"/>
                    </a:lnTo>
                    <a:lnTo>
                      <a:pt x="3298" y="5515"/>
                    </a:lnTo>
                    <a:lnTo>
                      <a:pt x="3333" y="5553"/>
                    </a:lnTo>
                    <a:lnTo>
                      <a:pt x="3366" y="5593"/>
                    </a:lnTo>
                    <a:lnTo>
                      <a:pt x="3399" y="5631"/>
                    </a:lnTo>
                    <a:lnTo>
                      <a:pt x="3433" y="5668"/>
                    </a:lnTo>
                    <a:lnTo>
                      <a:pt x="3466" y="5706"/>
                    </a:lnTo>
                    <a:lnTo>
                      <a:pt x="3498" y="5742"/>
                    </a:lnTo>
                    <a:lnTo>
                      <a:pt x="3530" y="5777"/>
                    </a:lnTo>
                    <a:lnTo>
                      <a:pt x="3563" y="5813"/>
                    </a:lnTo>
                    <a:lnTo>
                      <a:pt x="3595" y="5849"/>
                    </a:lnTo>
                    <a:lnTo>
                      <a:pt x="3627" y="5882"/>
                    </a:lnTo>
                    <a:lnTo>
                      <a:pt x="3658" y="5917"/>
                    </a:lnTo>
                    <a:lnTo>
                      <a:pt x="3689" y="5950"/>
                    </a:lnTo>
                    <a:lnTo>
                      <a:pt x="3720" y="5982"/>
                    </a:lnTo>
                    <a:lnTo>
                      <a:pt x="3750" y="6016"/>
                    </a:lnTo>
                    <a:lnTo>
                      <a:pt x="3780" y="6047"/>
                    </a:lnTo>
                    <a:lnTo>
                      <a:pt x="3809" y="6079"/>
                    </a:lnTo>
                    <a:lnTo>
                      <a:pt x="3839" y="6109"/>
                    </a:lnTo>
                    <a:lnTo>
                      <a:pt x="3869" y="6140"/>
                    </a:lnTo>
                    <a:lnTo>
                      <a:pt x="3897" y="6169"/>
                    </a:lnTo>
                    <a:lnTo>
                      <a:pt x="3926" y="6198"/>
                    </a:lnTo>
                    <a:lnTo>
                      <a:pt x="3953" y="6227"/>
                    </a:lnTo>
                    <a:lnTo>
                      <a:pt x="3981" y="6255"/>
                    </a:lnTo>
                    <a:lnTo>
                      <a:pt x="4008" y="6283"/>
                    </a:lnTo>
                    <a:lnTo>
                      <a:pt x="4035" y="6310"/>
                    </a:lnTo>
                    <a:lnTo>
                      <a:pt x="4062" y="6336"/>
                    </a:lnTo>
                    <a:lnTo>
                      <a:pt x="4088" y="6362"/>
                    </a:lnTo>
                    <a:lnTo>
                      <a:pt x="4114" y="6388"/>
                    </a:lnTo>
                    <a:lnTo>
                      <a:pt x="4140" y="6413"/>
                    </a:lnTo>
                    <a:lnTo>
                      <a:pt x="4165" y="6438"/>
                    </a:lnTo>
                    <a:lnTo>
                      <a:pt x="4189" y="6461"/>
                    </a:lnTo>
                    <a:lnTo>
                      <a:pt x="4214" y="6484"/>
                    </a:lnTo>
                    <a:lnTo>
                      <a:pt x="4238" y="6508"/>
                    </a:lnTo>
                    <a:lnTo>
                      <a:pt x="4262" y="6529"/>
                    </a:lnTo>
                    <a:lnTo>
                      <a:pt x="4284" y="6552"/>
                    </a:lnTo>
                    <a:lnTo>
                      <a:pt x="4307" y="6573"/>
                    </a:lnTo>
                    <a:lnTo>
                      <a:pt x="4330" y="6594"/>
                    </a:lnTo>
                    <a:lnTo>
                      <a:pt x="4351" y="6614"/>
                    </a:lnTo>
                    <a:lnTo>
                      <a:pt x="4372" y="6634"/>
                    </a:lnTo>
                    <a:lnTo>
                      <a:pt x="4394" y="6653"/>
                    </a:lnTo>
                    <a:lnTo>
                      <a:pt x="4414" y="6672"/>
                    </a:lnTo>
                    <a:lnTo>
                      <a:pt x="4434" y="6690"/>
                    </a:lnTo>
                    <a:lnTo>
                      <a:pt x="4453" y="6708"/>
                    </a:lnTo>
                    <a:lnTo>
                      <a:pt x="4472" y="6726"/>
                    </a:lnTo>
                    <a:lnTo>
                      <a:pt x="4492" y="6743"/>
                    </a:lnTo>
                    <a:lnTo>
                      <a:pt x="4509" y="6758"/>
                    </a:lnTo>
                    <a:lnTo>
                      <a:pt x="4527" y="6775"/>
                    </a:lnTo>
                    <a:lnTo>
                      <a:pt x="4544" y="6789"/>
                    </a:lnTo>
                    <a:lnTo>
                      <a:pt x="4562" y="6805"/>
                    </a:lnTo>
                    <a:lnTo>
                      <a:pt x="4577" y="6819"/>
                    </a:lnTo>
                    <a:lnTo>
                      <a:pt x="4593" y="6832"/>
                    </a:lnTo>
                    <a:lnTo>
                      <a:pt x="4608" y="6845"/>
                    </a:lnTo>
                    <a:lnTo>
                      <a:pt x="4624" y="6858"/>
                    </a:lnTo>
                    <a:lnTo>
                      <a:pt x="4638" y="6870"/>
                    </a:lnTo>
                    <a:lnTo>
                      <a:pt x="4651" y="6882"/>
                    </a:lnTo>
                    <a:lnTo>
                      <a:pt x="4664" y="6893"/>
                    </a:lnTo>
                    <a:lnTo>
                      <a:pt x="4677" y="6903"/>
                    </a:lnTo>
                    <a:lnTo>
                      <a:pt x="4689" y="6914"/>
                    </a:lnTo>
                    <a:lnTo>
                      <a:pt x="4701" y="6924"/>
                    </a:lnTo>
                    <a:lnTo>
                      <a:pt x="4712" y="6933"/>
                    </a:lnTo>
                    <a:lnTo>
                      <a:pt x="4723" y="6942"/>
                    </a:lnTo>
                    <a:lnTo>
                      <a:pt x="4732" y="6950"/>
                    </a:lnTo>
                    <a:lnTo>
                      <a:pt x="4742" y="6957"/>
                    </a:lnTo>
                    <a:lnTo>
                      <a:pt x="4750" y="6964"/>
                    </a:lnTo>
                    <a:lnTo>
                      <a:pt x="4758" y="6971"/>
                    </a:lnTo>
                    <a:lnTo>
                      <a:pt x="4767" y="6977"/>
                    </a:lnTo>
                    <a:lnTo>
                      <a:pt x="4774" y="6983"/>
                    </a:lnTo>
                    <a:lnTo>
                      <a:pt x="4780" y="6988"/>
                    </a:lnTo>
                    <a:lnTo>
                      <a:pt x="4786" y="6993"/>
                    </a:lnTo>
                    <a:lnTo>
                      <a:pt x="4790" y="6998"/>
                    </a:lnTo>
                    <a:lnTo>
                      <a:pt x="4795" y="7001"/>
                    </a:lnTo>
                    <a:lnTo>
                      <a:pt x="4800" y="7005"/>
                    </a:lnTo>
                    <a:lnTo>
                      <a:pt x="4804" y="7007"/>
                    </a:lnTo>
                    <a:lnTo>
                      <a:pt x="4806" y="7009"/>
                    </a:lnTo>
                    <a:lnTo>
                      <a:pt x="4808" y="7011"/>
                    </a:lnTo>
                    <a:lnTo>
                      <a:pt x="4810" y="7012"/>
                    </a:lnTo>
                    <a:lnTo>
                      <a:pt x="4811" y="7013"/>
                    </a:lnTo>
                    <a:lnTo>
                      <a:pt x="4811" y="7013"/>
                    </a:lnTo>
                  </a:path>
                </a:pathLst>
              </a:custGeom>
              <a:noFill/>
              <a:ln w="57150" cmpd="sng">
                <a:solidFill>
                  <a:srgbClr val="A80000"/>
                </a:solidFill>
                <a:prstDash val="solid"/>
                <a:round/>
                <a:headEnd/>
                <a:tailEnd/>
              </a:ln>
            </p:spPr>
            <p:txBody>
              <a:bodyPr>
                <a:prstTxWarp prst="textNoShape">
                  <a:avLst/>
                </a:prstTxWarp>
              </a:bodyPr>
              <a:lstStyle/>
              <a:p>
                <a:endParaRPr lang="en-US"/>
              </a:p>
            </p:txBody>
          </p:sp>
          <p:sp>
            <p:nvSpPr>
              <p:cNvPr id="64" name="Rectangle 46"/>
              <p:cNvSpPr>
                <a:spLocks noChangeArrowheads="1"/>
              </p:cNvSpPr>
              <p:nvPr/>
            </p:nvSpPr>
            <p:spPr bwMode="auto">
              <a:xfrm>
                <a:off x="4964" y="2684"/>
                <a:ext cx="171" cy="140"/>
              </a:xfrm>
              <a:prstGeom prst="rect">
                <a:avLst/>
              </a:prstGeom>
              <a:noFill/>
              <a:ln w="9525">
                <a:noFill/>
                <a:miter lim="800000"/>
                <a:headEnd/>
                <a:tailEnd/>
              </a:ln>
            </p:spPr>
            <p:txBody>
              <a:bodyPr wrap="none" lIns="0" tIns="0" rIns="0" bIns="0">
                <a:prstTxWarp prst="textNoShape">
                  <a:avLst/>
                </a:prstTxWarp>
                <a:spAutoFit/>
              </a:bodyPr>
              <a:lstStyle/>
              <a:p>
                <a:pPr algn="l">
                  <a:lnSpc>
                    <a:spcPct val="70000"/>
                  </a:lnSpc>
                </a:pPr>
                <a:r>
                  <a:rPr kumimoji="0" lang="en-US" sz="2000" b="1" i="1" dirty="0">
                    <a:solidFill>
                      <a:srgbClr val="A80000"/>
                    </a:solidFill>
                    <a:latin typeface="Times New Roman" pitchFamily="18" charset="0"/>
                    <a:cs typeface="Times New Roman" pitchFamily="18" charset="0"/>
                  </a:rPr>
                  <a:t>D</a:t>
                </a:r>
                <a:r>
                  <a:rPr kumimoji="0" lang="en-US" sz="2000" b="1" i="1" baseline="-25000" dirty="0">
                    <a:solidFill>
                      <a:srgbClr val="A80000"/>
                    </a:solidFill>
                    <a:latin typeface="Times New Roman" pitchFamily="18" charset="0"/>
                    <a:cs typeface="Times New Roman" pitchFamily="18" charset="0"/>
                  </a:rPr>
                  <a:t>2</a:t>
                </a:r>
                <a:endParaRPr kumimoji="0" lang="en-US" b="1" i="1" baseline="-25000" dirty="0">
                  <a:solidFill>
                    <a:srgbClr val="A80000"/>
                  </a:solidFill>
                  <a:latin typeface="Times New Roman" pitchFamily="18" charset="0"/>
                  <a:cs typeface="Times New Roman" pitchFamily="18" charset="0"/>
                </a:endParaRPr>
              </a:p>
            </p:txBody>
          </p:sp>
        </p:grpSp>
        <p:sp>
          <p:nvSpPr>
            <p:cNvPr id="60" name="Line 51"/>
            <p:cNvSpPr>
              <a:spLocks noChangeShapeType="1"/>
            </p:cNvSpPr>
            <p:nvPr/>
          </p:nvSpPr>
          <p:spPr bwMode="auto">
            <a:xfrm rot="5400000" flipV="1">
              <a:off x="3750" y="1277"/>
              <a:ext cx="0" cy="274"/>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endParaRPr lang="en-US"/>
            </a:p>
          </p:txBody>
        </p:sp>
        <p:sp>
          <p:nvSpPr>
            <p:cNvPr id="62" name="Line 52"/>
            <p:cNvSpPr>
              <a:spLocks noChangeShapeType="1"/>
            </p:cNvSpPr>
            <p:nvPr/>
          </p:nvSpPr>
          <p:spPr bwMode="auto">
            <a:xfrm rot="5400000" flipV="1">
              <a:off x="4593" y="2479"/>
              <a:ext cx="0" cy="294"/>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endParaRPr lang="en-US"/>
            </a:p>
          </p:txBody>
        </p:sp>
      </p:grpSp>
      <p:sp>
        <p:nvSpPr>
          <p:cNvPr id="65" name="Line 53"/>
          <p:cNvSpPr>
            <a:spLocks noChangeShapeType="1"/>
          </p:cNvSpPr>
          <p:nvPr/>
        </p:nvSpPr>
        <p:spPr bwMode="auto">
          <a:xfrm rot="5400000" flipV="1">
            <a:off x="6699617" y="5256642"/>
            <a:ext cx="0" cy="292892"/>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endParaRPr lang="en-US"/>
          </a:p>
        </p:txBody>
      </p:sp>
      <p:grpSp>
        <p:nvGrpSpPr>
          <p:cNvPr id="66" name="Group 55"/>
          <p:cNvGrpSpPr>
            <a:grpSpLocks/>
          </p:cNvGrpSpPr>
          <p:nvPr/>
        </p:nvGrpSpPr>
        <p:grpSpPr bwMode="auto">
          <a:xfrm>
            <a:off x="6813487" y="3423349"/>
            <a:ext cx="322262" cy="274637"/>
            <a:chOff x="4315" y="1988"/>
            <a:chExt cx="203" cy="173"/>
          </a:xfrm>
        </p:grpSpPr>
        <p:sp>
          <p:nvSpPr>
            <p:cNvPr id="67" name="Rectangle 47"/>
            <p:cNvSpPr>
              <a:spLocks noChangeArrowheads="1"/>
            </p:cNvSpPr>
            <p:nvPr/>
          </p:nvSpPr>
          <p:spPr bwMode="auto">
            <a:xfrm>
              <a:off x="4446" y="1988"/>
              <a:ext cx="72" cy="173"/>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800" b="1" i="1" dirty="0">
                  <a:solidFill>
                    <a:srgbClr val="000000"/>
                  </a:solidFill>
                  <a:latin typeface="Times New Roman" pitchFamily="18" charset="0"/>
                  <a:cs typeface="Times New Roman" pitchFamily="18" charset="0"/>
                </a:rPr>
                <a:t>b</a:t>
              </a:r>
              <a:endParaRPr kumimoji="0" lang="en-US" sz="1800" b="1" dirty="0">
                <a:solidFill>
                  <a:schemeClr val="tx1"/>
                </a:solidFill>
                <a:latin typeface="Times New Roman" pitchFamily="18" charset="0"/>
                <a:cs typeface="Times New Roman" pitchFamily="18" charset="0"/>
              </a:endParaRPr>
            </a:p>
          </p:txBody>
        </p:sp>
        <p:sp>
          <p:nvSpPr>
            <p:cNvPr id="68" name="Oval 48"/>
            <p:cNvSpPr>
              <a:spLocks noChangeAspect="1" noChangeArrowheads="1"/>
            </p:cNvSpPr>
            <p:nvPr/>
          </p:nvSpPr>
          <p:spPr bwMode="auto">
            <a:xfrm>
              <a:off x="4315" y="2044"/>
              <a:ext cx="75" cy="75"/>
            </a:xfrm>
            <a:prstGeom prst="ellipse">
              <a:avLst/>
            </a:prstGeom>
            <a:solidFill>
              <a:srgbClr val="FFFF00"/>
            </a:solidFill>
            <a:ln w="38100">
              <a:solidFill>
                <a:schemeClr val="tx1"/>
              </a:solidFill>
              <a:round/>
              <a:headEnd/>
              <a:tailEnd type="none" w="lg" len="lg"/>
            </a:ln>
            <a:effectLst/>
          </p:spPr>
          <p:txBody>
            <a:bodyPr wrap="none" anchor="ctr">
              <a:prstTxWarp prst="textNoShape">
                <a:avLst/>
              </a:prstTxWarp>
              <a:spAutoFit/>
            </a:bodyPr>
            <a:lstStyle/>
            <a:p>
              <a:endParaRPr lang="en-US"/>
            </a:p>
          </p:txBody>
        </p:sp>
      </p:grpSp>
      <p:sp>
        <p:nvSpPr>
          <p:cNvPr id="69" name="Rectangle 49"/>
          <p:cNvSpPr>
            <a:spLocks noChangeArrowheads="1"/>
          </p:cNvSpPr>
          <p:nvPr/>
        </p:nvSpPr>
        <p:spPr bwMode="auto">
          <a:xfrm>
            <a:off x="6775069" y="5568950"/>
            <a:ext cx="216406" cy="246221"/>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600" b="1" i="1" dirty="0">
                <a:solidFill>
                  <a:srgbClr val="000000"/>
                </a:solidFill>
                <a:latin typeface="Times New Roman" pitchFamily="18" charset="0"/>
                <a:cs typeface="Times New Roman" pitchFamily="18" charset="0"/>
              </a:rPr>
              <a:t>Q</a:t>
            </a:r>
            <a:r>
              <a:rPr kumimoji="0" lang="en-US" sz="1600" b="1" i="1" baseline="-25000" dirty="0">
                <a:solidFill>
                  <a:srgbClr val="000000"/>
                </a:solidFill>
                <a:latin typeface="Times New Roman" pitchFamily="18" charset="0"/>
                <a:cs typeface="Times New Roman" pitchFamily="18" charset="0"/>
              </a:rPr>
              <a:t>2</a:t>
            </a:r>
            <a:endParaRPr kumimoji="0" lang="en-US" sz="1600" baseline="-25000" dirty="0">
              <a:solidFill>
                <a:schemeClr val="tx1"/>
              </a:solidFill>
              <a:latin typeface="Times New Roman" pitchFamily="18" charset="0"/>
              <a:cs typeface="Times New Roman" pitchFamily="18" charset="0"/>
            </a:endParaRPr>
          </a:p>
        </p:txBody>
      </p:sp>
      <p:sp>
        <p:nvSpPr>
          <p:cNvPr id="70" name="Line 50"/>
          <p:cNvSpPr>
            <a:spLocks noChangeShapeType="1"/>
          </p:cNvSpPr>
          <p:nvPr/>
        </p:nvSpPr>
        <p:spPr bwMode="auto">
          <a:xfrm>
            <a:off x="6873812" y="3632200"/>
            <a:ext cx="0" cy="1920240"/>
          </a:xfrm>
          <a:prstGeom prst="line">
            <a:avLst/>
          </a:prstGeom>
          <a:noFill/>
          <a:ln w="31750" cap="rnd">
            <a:solidFill>
              <a:schemeClr val="tx1"/>
            </a:solidFill>
            <a:prstDash val="sysDot"/>
            <a:round/>
            <a:headEnd/>
            <a:tailEnd type="none" w="lg" len="lg"/>
          </a:ln>
          <a:effectLst/>
        </p:spPr>
        <p:txBody>
          <a:bodyPr>
            <a:prstTxWarp prst="textNoShape">
              <a:avLst/>
            </a:prstTxWarp>
            <a:spAutoFit/>
          </a:bodyPr>
          <a:lstStyle/>
          <a:p>
            <a:endParaRPr lang="en-US" sz="1600">
              <a:ln>
                <a:solidFill>
                  <a:schemeClr val="tx1"/>
                </a:solidFill>
              </a:ln>
              <a:latin typeface="Times New Roman" pitchFamily="18" charset="0"/>
              <a:cs typeface="Times New Roman" pitchFamily="18" charset="0"/>
            </a:endParaRPr>
          </a:p>
        </p:txBody>
      </p:sp>
      <p:sp>
        <p:nvSpPr>
          <p:cNvPr id="71" name="Rectangle 13"/>
          <p:cNvSpPr>
            <a:spLocks noChangeArrowheads="1"/>
          </p:cNvSpPr>
          <p:nvPr/>
        </p:nvSpPr>
        <p:spPr bwMode="auto">
          <a:xfrm>
            <a:off x="4422648" y="3457575"/>
            <a:ext cx="461665" cy="246221"/>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600" dirty="0">
                <a:latin typeface="Times New Roman" pitchFamily="18" charset="0"/>
                <a:cs typeface="Times New Roman" pitchFamily="18" charset="0"/>
              </a:rPr>
              <a:t>$2.00</a:t>
            </a:r>
          </a:p>
        </p:txBody>
      </p:sp>
    </p:spTree>
    <p:extLst>
      <p:ext uri="{BB962C8B-B14F-4D97-AF65-F5344CB8AC3E}">
        <p14:creationId xmlns:p14="http://schemas.microsoft.com/office/powerpoint/2010/main" val="991285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1">
                                            <p:txEl>
                                              <p:pRg st="1" end="1"/>
                                            </p:txEl>
                                          </p:spTgt>
                                        </p:tgtEl>
                                        <p:attrNameLst>
                                          <p:attrName>style.visibility</p:attrName>
                                        </p:attrNameLst>
                                      </p:cBhvr>
                                      <p:to>
                                        <p:strVal val="visible"/>
                                      </p:to>
                                    </p:set>
                                    <p:animEffect transition="in" filter="fade">
                                      <p:cBhvr>
                                        <p:cTn id="14" dur="500"/>
                                        <p:tgtEl>
                                          <p:spTgt spid="61">
                                            <p:txEl>
                                              <p:pRg st="1" end="1"/>
                                            </p:txEl>
                                          </p:spTgt>
                                        </p:tgtEl>
                                      </p:cBhvr>
                                    </p:animEffect>
                                    <p:anim calcmode="lin" valueType="num">
                                      <p:cBhvr>
                                        <p:cTn id="15"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500"/>
                            </p:stCondLst>
                            <p:childTnLst>
                              <p:par>
                                <p:cTn id="18" presetID="12" presetClass="entr" presetSubtype="8" fill="hold" nodeType="afterEffect">
                                  <p:stCondLst>
                                    <p:cond delay="0"/>
                                  </p:stCondLst>
                                  <p:childTnLst>
                                    <p:set>
                                      <p:cBhvr>
                                        <p:cTn id="19" dur="1" fill="hold">
                                          <p:stCondLst>
                                            <p:cond delay="0"/>
                                          </p:stCondLst>
                                        </p:cTn>
                                        <p:tgtEl>
                                          <p:spTgt spid="58"/>
                                        </p:tgtEl>
                                        <p:attrNameLst>
                                          <p:attrName>style.visibility</p:attrName>
                                        </p:attrNameLst>
                                      </p:cBhvr>
                                      <p:to>
                                        <p:strVal val="visible"/>
                                      </p:to>
                                    </p:set>
                                    <p:animEffect transition="in" filter="slide(fromLeft)">
                                      <p:cBhvr>
                                        <p:cTn id="20" dur="500"/>
                                        <p:tgtEl>
                                          <p:spTgt spid="58"/>
                                        </p:tgtEl>
                                      </p:cBhvr>
                                    </p:animEffect>
                                  </p:childTnLst>
                                </p:cTn>
                              </p:par>
                            </p:childTnLst>
                          </p:cTn>
                        </p:par>
                        <p:par>
                          <p:cTn id="21" fill="hold">
                            <p:stCondLst>
                              <p:cond delay="1000"/>
                            </p:stCondLst>
                            <p:childTnLst>
                              <p:par>
                                <p:cTn id="22" presetID="23" presetClass="entr" presetSubtype="32" fill="hold" nodeType="afterEffect">
                                  <p:stCondLst>
                                    <p:cond delay="0"/>
                                  </p:stCondLst>
                                  <p:childTnLst>
                                    <p:set>
                                      <p:cBhvr>
                                        <p:cTn id="23" dur="1" fill="hold">
                                          <p:stCondLst>
                                            <p:cond delay="0"/>
                                          </p:stCondLst>
                                        </p:cTn>
                                        <p:tgtEl>
                                          <p:spTgt spid="66"/>
                                        </p:tgtEl>
                                        <p:attrNameLst>
                                          <p:attrName>style.visibility</p:attrName>
                                        </p:attrNameLst>
                                      </p:cBhvr>
                                      <p:to>
                                        <p:strVal val="visible"/>
                                      </p:to>
                                    </p:set>
                                    <p:anim calcmode="lin" valueType="num">
                                      <p:cBhvr>
                                        <p:cTn id="24" dur="500" fill="hold"/>
                                        <p:tgtEl>
                                          <p:spTgt spid="66"/>
                                        </p:tgtEl>
                                        <p:attrNameLst>
                                          <p:attrName>ppt_w</p:attrName>
                                        </p:attrNameLst>
                                      </p:cBhvr>
                                      <p:tavLst>
                                        <p:tav tm="0">
                                          <p:val>
                                            <p:strVal val="4*#ppt_w"/>
                                          </p:val>
                                        </p:tav>
                                        <p:tav tm="100000">
                                          <p:val>
                                            <p:strVal val="#ppt_w"/>
                                          </p:val>
                                        </p:tav>
                                      </p:tavLst>
                                    </p:anim>
                                    <p:anim calcmode="lin" valueType="num">
                                      <p:cBhvr>
                                        <p:cTn id="25" dur="500" fill="hold"/>
                                        <p:tgtEl>
                                          <p:spTgt spid="66"/>
                                        </p:tgtEl>
                                        <p:attrNameLst>
                                          <p:attrName>ppt_h</p:attrName>
                                        </p:attrNameLst>
                                      </p:cBhvr>
                                      <p:tavLst>
                                        <p:tav tm="0">
                                          <p:val>
                                            <p:strVal val="4*#ppt_h"/>
                                          </p:val>
                                        </p:tav>
                                        <p:tav tm="100000">
                                          <p:val>
                                            <p:strVal val="#ppt_h"/>
                                          </p:val>
                                        </p:tav>
                                      </p:tavLst>
                                    </p:anim>
                                  </p:childTnLst>
                                </p:cTn>
                              </p:par>
                            </p:childTnLst>
                          </p:cTn>
                        </p:par>
                        <p:par>
                          <p:cTn id="26" fill="hold">
                            <p:stCondLst>
                              <p:cond delay="1500"/>
                            </p:stCondLst>
                            <p:childTnLst>
                              <p:par>
                                <p:cTn id="27" presetID="17" presetClass="entr" presetSubtype="2" fill="hold" grpId="0" nodeType="afterEffect">
                                  <p:stCondLst>
                                    <p:cond delay="0"/>
                                  </p:stCondLst>
                                  <p:childTnLst>
                                    <p:set>
                                      <p:cBhvr>
                                        <p:cTn id="28" dur="1" fill="hold">
                                          <p:stCondLst>
                                            <p:cond delay="0"/>
                                          </p:stCondLst>
                                        </p:cTn>
                                        <p:tgtEl>
                                          <p:spTgt spid="56"/>
                                        </p:tgtEl>
                                        <p:attrNameLst>
                                          <p:attrName>style.visibility</p:attrName>
                                        </p:attrNameLst>
                                      </p:cBhvr>
                                      <p:to>
                                        <p:strVal val="visible"/>
                                      </p:to>
                                    </p:set>
                                    <p:anim calcmode="lin" valueType="num">
                                      <p:cBhvr>
                                        <p:cTn id="29" dur="500" fill="hold"/>
                                        <p:tgtEl>
                                          <p:spTgt spid="56"/>
                                        </p:tgtEl>
                                        <p:attrNameLst>
                                          <p:attrName>ppt_x</p:attrName>
                                        </p:attrNameLst>
                                      </p:cBhvr>
                                      <p:tavLst>
                                        <p:tav tm="0">
                                          <p:val>
                                            <p:strVal val="#ppt_x+#ppt_w/2"/>
                                          </p:val>
                                        </p:tav>
                                        <p:tav tm="100000">
                                          <p:val>
                                            <p:strVal val="#ppt_x"/>
                                          </p:val>
                                        </p:tav>
                                      </p:tavLst>
                                    </p:anim>
                                    <p:anim calcmode="lin" valueType="num">
                                      <p:cBhvr>
                                        <p:cTn id="30" dur="500" fill="hold"/>
                                        <p:tgtEl>
                                          <p:spTgt spid="56"/>
                                        </p:tgtEl>
                                        <p:attrNameLst>
                                          <p:attrName>ppt_y</p:attrName>
                                        </p:attrNameLst>
                                      </p:cBhvr>
                                      <p:tavLst>
                                        <p:tav tm="0">
                                          <p:val>
                                            <p:strVal val="#ppt_y"/>
                                          </p:val>
                                        </p:tav>
                                        <p:tav tm="100000">
                                          <p:val>
                                            <p:strVal val="#ppt_y"/>
                                          </p:val>
                                        </p:tav>
                                      </p:tavLst>
                                    </p:anim>
                                    <p:anim calcmode="lin" valueType="num">
                                      <p:cBhvr>
                                        <p:cTn id="31" dur="500" fill="hold"/>
                                        <p:tgtEl>
                                          <p:spTgt spid="56"/>
                                        </p:tgtEl>
                                        <p:attrNameLst>
                                          <p:attrName>ppt_w</p:attrName>
                                        </p:attrNameLst>
                                      </p:cBhvr>
                                      <p:tavLst>
                                        <p:tav tm="0">
                                          <p:val>
                                            <p:fltVal val="0"/>
                                          </p:val>
                                        </p:tav>
                                        <p:tav tm="100000">
                                          <p:val>
                                            <p:strVal val="#ppt_w"/>
                                          </p:val>
                                        </p:tav>
                                      </p:tavLst>
                                    </p:anim>
                                    <p:anim calcmode="lin" valueType="num">
                                      <p:cBhvr>
                                        <p:cTn id="32" dur="500" fill="hold"/>
                                        <p:tgtEl>
                                          <p:spTgt spid="56"/>
                                        </p:tgtEl>
                                        <p:attrNameLst>
                                          <p:attrName>ppt_h</p:attrName>
                                        </p:attrNameLst>
                                      </p:cBhvr>
                                      <p:tavLst>
                                        <p:tav tm="0">
                                          <p:val>
                                            <p:strVal val="#ppt_h"/>
                                          </p:val>
                                        </p:tav>
                                        <p:tav tm="100000">
                                          <p:val>
                                            <p:strVal val="#ppt_h"/>
                                          </p:val>
                                        </p:tav>
                                      </p:tavLst>
                                    </p:anim>
                                  </p:childTnLst>
                                </p:cTn>
                              </p:par>
                              <p:par>
                                <p:cTn id="33" presetID="17" presetClass="entr" presetSubtype="4" fill="hold" grpId="0" nodeType="withEffect">
                                  <p:stCondLst>
                                    <p:cond delay="0"/>
                                  </p:stCondLst>
                                  <p:childTnLst>
                                    <p:set>
                                      <p:cBhvr>
                                        <p:cTn id="34" dur="1" fill="hold">
                                          <p:stCondLst>
                                            <p:cond delay="0"/>
                                          </p:stCondLst>
                                        </p:cTn>
                                        <p:tgtEl>
                                          <p:spTgt spid="57"/>
                                        </p:tgtEl>
                                        <p:attrNameLst>
                                          <p:attrName>style.visibility</p:attrName>
                                        </p:attrNameLst>
                                      </p:cBhvr>
                                      <p:to>
                                        <p:strVal val="visible"/>
                                      </p:to>
                                    </p:set>
                                    <p:anim calcmode="lin" valueType="num">
                                      <p:cBhvr>
                                        <p:cTn id="35" dur="500" fill="hold"/>
                                        <p:tgtEl>
                                          <p:spTgt spid="57"/>
                                        </p:tgtEl>
                                        <p:attrNameLst>
                                          <p:attrName>ppt_x</p:attrName>
                                        </p:attrNameLst>
                                      </p:cBhvr>
                                      <p:tavLst>
                                        <p:tav tm="0">
                                          <p:val>
                                            <p:strVal val="#ppt_x"/>
                                          </p:val>
                                        </p:tav>
                                        <p:tav tm="100000">
                                          <p:val>
                                            <p:strVal val="#ppt_x"/>
                                          </p:val>
                                        </p:tav>
                                      </p:tavLst>
                                    </p:anim>
                                    <p:anim calcmode="lin" valueType="num">
                                      <p:cBhvr>
                                        <p:cTn id="36" dur="500" fill="hold"/>
                                        <p:tgtEl>
                                          <p:spTgt spid="57"/>
                                        </p:tgtEl>
                                        <p:attrNameLst>
                                          <p:attrName>ppt_y</p:attrName>
                                        </p:attrNameLst>
                                      </p:cBhvr>
                                      <p:tavLst>
                                        <p:tav tm="0">
                                          <p:val>
                                            <p:strVal val="#ppt_y+#ppt_h/2"/>
                                          </p:val>
                                        </p:tav>
                                        <p:tav tm="100000">
                                          <p:val>
                                            <p:strVal val="#ppt_y"/>
                                          </p:val>
                                        </p:tav>
                                      </p:tavLst>
                                    </p:anim>
                                    <p:anim calcmode="lin" valueType="num">
                                      <p:cBhvr>
                                        <p:cTn id="37" dur="500" fill="hold"/>
                                        <p:tgtEl>
                                          <p:spTgt spid="57"/>
                                        </p:tgtEl>
                                        <p:attrNameLst>
                                          <p:attrName>ppt_w</p:attrName>
                                        </p:attrNameLst>
                                      </p:cBhvr>
                                      <p:tavLst>
                                        <p:tav tm="0">
                                          <p:val>
                                            <p:strVal val="#ppt_w"/>
                                          </p:val>
                                        </p:tav>
                                        <p:tav tm="100000">
                                          <p:val>
                                            <p:strVal val="#ppt_w"/>
                                          </p:val>
                                        </p:tav>
                                      </p:tavLst>
                                    </p:anim>
                                    <p:anim calcmode="lin" valueType="num">
                                      <p:cBhvr>
                                        <p:cTn id="38" dur="500" fill="hold"/>
                                        <p:tgtEl>
                                          <p:spTgt spid="57"/>
                                        </p:tgtEl>
                                        <p:attrNameLst>
                                          <p:attrName>ppt_h</p:attrName>
                                        </p:attrNameLst>
                                      </p:cBhvr>
                                      <p:tavLst>
                                        <p:tav tm="0">
                                          <p:val>
                                            <p:fltVal val="0"/>
                                          </p:val>
                                        </p:tav>
                                        <p:tav tm="100000">
                                          <p:val>
                                            <p:strVal val="#ppt_h"/>
                                          </p:val>
                                        </p:tav>
                                      </p:tavLst>
                                    </p:anim>
                                  </p:childTnLst>
                                </p:cTn>
                              </p:par>
                              <p:par>
                                <p:cTn id="39" presetID="17" presetClass="entr" presetSubtype="8" fill="hold" grpId="0" nodeType="withEffect">
                                  <p:stCondLst>
                                    <p:cond delay="0"/>
                                  </p:stCondLst>
                                  <p:childTnLst>
                                    <p:set>
                                      <p:cBhvr>
                                        <p:cTn id="40" dur="1" fill="hold">
                                          <p:stCondLst>
                                            <p:cond delay="0"/>
                                          </p:stCondLst>
                                        </p:cTn>
                                        <p:tgtEl>
                                          <p:spTgt spid="65"/>
                                        </p:tgtEl>
                                        <p:attrNameLst>
                                          <p:attrName>style.visibility</p:attrName>
                                        </p:attrNameLst>
                                      </p:cBhvr>
                                      <p:to>
                                        <p:strVal val="visible"/>
                                      </p:to>
                                    </p:set>
                                    <p:anim calcmode="lin" valueType="num">
                                      <p:cBhvr>
                                        <p:cTn id="41" dur="500" fill="hold"/>
                                        <p:tgtEl>
                                          <p:spTgt spid="65"/>
                                        </p:tgtEl>
                                        <p:attrNameLst>
                                          <p:attrName>ppt_x</p:attrName>
                                        </p:attrNameLst>
                                      </p:cBhvr>
                                      <p:tavLst>
                                        <p:tav tm="0">
                                          <p:val>
                                            <p:strVal val="#ppt_x-#ppt_w/2"/>
                                          </p:val>
                                        </p:tav>
                                        <p:tav tm="100000">
                                          <p:val>
                                            <p:strVal val="#ppt_x"/>
                                          </p:val>
                                        </p:tav>
                                      </p:tavLst>
                                    </p:anim>
                                    <p:anim calcmode="lin" valueType="num">
                                      <p:cBhvr>
                                        <p:cTn id="42" dur="500" fill="hold"/>
                                        <p:tgtEl>
                                          <p:spTgt spid="65"/>
                                        </p:tgtEl>
                                        <p:attrNameLst>
                                          <p:attrName>ppt_y</p:attrName>
                                        </p:attrNameLst>
                                      </p:cBhvr>
                                      <p:tavLst>
                                        <p:tav tm="0">
                                          <p:val>
                                            <p:strVal val="#ppt_y"/>
                                          </p:val>
                                        </p:tav>
                                        <p:tav tm="100000">
                                          <p:val>
                                            <p:strVal val="#ppt_y"/>
                                          </p:val>
                                        </p:tav>
                                      </p:tavLst>
                                    </p:anim>
                                    <p:anim calcmode="lin" valueType="num">
                                      <p:cBhvr>
                                        <p:cTn id="43" dur="500" fill="hold"/>
                                        <p:tgtEl>
                                          <p:spTgt spid="65"/>
                                        </p:tgtEl>
                                        <p:attrNameLst>
                                          <p:attrName>ppt_w</p:attrName>
                                        </p:attrNameLst>
                                      </p:cBhvr>
                                      <p:tavLst>
                                        <p:tav tm="0">
                                          <p:val>
                                            <p:fltVal val="0"/>
                                          </p:val>
                                        </p:tav>
                                        <p:tav tm="100000">
                                          <p:val>
                                            <p:strVal val="#ppt_w"/>
                                          </p:val>
                                        </p:tav>
                                      </p:tavLst>
                                    </p:anim>
                                    <p:anim calcmode="lin" valueType="num">
                                      <p:cBhvr>
                                        <p:cTn id="44" dur="500" fill="hold"/>
                                        <p:tgtEl>
                                          <p:spTgt spid="65"/>
                                        </p:tgtEl>
                                        <p:attrNameLst>
                                          <p:attrName>ppt_h</p:attrName>
                                        </p:attrNameLst>
                                      </p:cBhvr>
                                      <p:tavLst>
                                        <p:tav tm="0">
                                          <p:val>
                                            <p:strVal val="#ppt_h"/>
                                          </p:val>
                                        </p:tav>
                                        <p:tav tm="100000">
                                          <p:val>
                                            <p:strVal val="#ppt_h"/>
                                          </p:val>
                                        </p:tav>
                                      </p:tavLst>
                                    </p:anim>
                                  </p:childTnLst>
                                </p:cTn>
                              </p:par>
                              <p:par>
                                <p:cTn id="45" presetID="17" presetClass="entr" presetSubtype="1" fill="hold" grpId="0" nodeType="withEffect">
                                  <p:stCondLst>
                                    <p:cond delay="0"/>
                                  </p:stCondLst>
                                  <p:childTnLst>
                                    <p:set>
                                      <p:cBhvr>
                                        <p:cTn id="46" dur="1" fill="hold">
                                          <p:stCondLst>
                                            <p:cond delay="0"/>
                                          </p:stCondLst>
                                        </p:cTn>
                                        <p:tgtEl>
                                          <p:spTgt spid="70"/>
                                        </p:tgtEl>
                                        <p:attrNameLst>
                                          <p:attrName>style.visibility</p:attrName>
                                        </p:attrNameLst>
                                      </p:cBhvr>
                                      <p:to>
                                        <p:strVal val="visible"/>
                                      </p:to>
                                    </p:set>
                                    <p:anim calcmode="lin" valueType="num">
                                      <p:cBhvr>
                                        <p:cTn id="47" dur="500" fill="hold"/>
                                        <p:tgtEl>
                                          <p:spTgt spid="70"/>
                                        </p:tgtEl>
                                        <p:attrNameLst>
                                          <p:attrName>ppt_x</p:attrName>
                                        </p:attrNameLst>
                                      </p:cBhvr>
                                      <p:tavLst>
                                        <p:tav tm="0">
                                          <p:val>
                                            <p:strVal val="#ppt_x"/>
                                          </p:val>
                                        </p:tav>
                                        <p:tav tm="100000">
                                          <p:val>
                                            <p:strVal val="#ppt_x"/>
                                          </p:val>
                                        </p:tav>
                                      </p:tavLst>
                                    </p:anim>
                                    <p:anim calcmode="lin" valueType="num">
                                      <p:cBhvr>
                                        <p:cTn id="48" dur="500" fill="hold"/>
                                        <p:tgtEl>
                                          <p:spTgt spid="70"/>
                                        </p:tgtEl>
                                        <p:attrNameLst>
                                          <p:attrName>ppt_y</p:attrName>
                                        </p:attrNameLst>
                                      </p:cBhvr>
                                      <p:tavLst>
                                        <p:tav tm="0">
                                          <p:val>
                                            <p:strVal val="#ppt_y-#ppt_h/2"/>
                                          </p:val>
                                        </p:tav>
                                        <p:tav tm="100000">
                                          <p:val>
                                            <p:strVal val="#ppt_y"/>
                                          </p:val>
                                        </p:tav>
                                      </p:tavLst>
                                    </p:anim>
                                    <p:anim calcmode="lin" valueType="num">
                                      <p:cBhvr>
                                        <p:cTn id="49" dur="500" fill="hold"/>
                                        <p:tgtEl>
                                          <p:spTgt spid="70"/>
                                        </p:tgtEl>
                                        <p:attrNameLst>
                                          <p:attrName>ppt_w</p:attrName>
                                        </p:attrNameLst>
                                      </p:cBhvr>
                                      <p:tavLst>
                                        <p:tav tm="0">
                                          <p:val>
                                            <p:strVal val="#ppt_w"/>
                                          </p:val>
                                        </p:tav>
                                        <p:tav tm="100000">
                                          <p:val>
                                            <p:strVal val="#ppt_w"/>
                                          </p:val>
                                        </p:tav>
                                      </p:tavLst>
                                    </p:anim>
                                    <p:anim calcmode="lin" valueType="num">
                                      <p:cBhvr>
                                        <p:cTn id="50" dur="500" fill="hold"/>
                                        <p:tgtEl>
                                          <p:spTgt spid="70"/>
                                        </p:tgtEl>
                                        <p:attrNameLst>
                                          <p:attrName>ppt_h</p:attrName>
                                        </p:attrNameLst>
                                      </p:cBhvr>
                                      <p:tavLst>
                                        <p:tav tm="0">
                                          <p:val>
                                            <p:fltVal val="0"/>
                                          </p:val>
                                        </p:tav>
                                        <p:tav tm="100000">
                                          <p:val>
                                            <p:strVal val="#ppt_h"/>
                                          </p:val>
                                        </p:tav>
                                      </p:tavLst>
                                    </p:anim>
                                  </p:childTnLst>
                                </p:cTn>
                              </p:par>
                              <p:par>
                                <p:cTn id="51" presetID="23" presetClass="entr" presetSubtype="288" fill="hold" grpId="0" nodeType="withEffect">
                                  <p:stCondLst>
                                    <p:cond delay="0"/>
                                  </p:stCondLst>
                                  <p:childTnLst>
                                    <p:set>
                                      <p:cBhvr>
                                        <p:cTn id="52" dur="1" fill="hold">
                                          <p:stCondLst>
                                            <p:cond delay="0"/>
                                          </p:stCondLst>
                                        </p:cTn>
                                        <p:tgtEl>
                                          <p:spTgt spid="69"/>
                                        </p:tgtEl>
                                        <p:attrNameLst>
                                          <p:attrName>style.visibility</p:attrName>
                                        </p:attrNameLst>
                                      </p:cBhvr>
                                      <p:to>
                                        <p:strVal val="visible"/>
                                      </p:to>
                                    </p:set>
                                    <p:anim calcmode="lin" valueType="num">
                                      <p:cBhvr>
                                        <p:cTn id="53" dur="500" fill="hold"/>
                                        <p:tgtEl>
                                          <p:spTgt spid="69"/>
                                        </p:tgtEl>
                                        <p:attrNameLst>
                                          <p:attrName>ppt_w</p:attrName>
                                        </p:attrNameLst>
                                      </p:cBhvr>
                                      <p:tavLst>
                                        <p:tav tm="0">
                                          <p:val>
                                            <p:strVal val="4/3*#ppt_w"/>
                                          </p:val>
                                        </p:tav>
                                        <p:tav tm="100000">
                                          <p:val>
                                            <p:strVal val="#ppt_w"/>
                                          </p:val>
                                        </p:tav>
                                      </p:tavLst>
                                    </p:anim>
                                    <p:anim calcmode="lin" valueType="num">
                                      <p:cBhvr>
                                        <p:cTn id="54" dur="500" fill="hold"/>
                                        <p:tgtEl>
                                          <p:spTgt spid="69"/>
                                        </p:tgtEl>
                                        <p:attrNameLst>
                                          <p:attrName>ppt_h</p:attrName>
                                        </p:attrNameLst>
                                      </p:cBhvr>
                                      <p:tavLst>
                                        <p:tav tm="0">
                                          <p:val>
                                            <p:strVal val="4/3*#ppt_h"/>
                                          </p:val>
                                        </p:tav>
                                        <p:tav tm="100000">
                                          <p:val>
                                            <p:strVal val="#ppt_h"/>
                                          </p:val>
                                        </p:tav>
                                      </p:tavLst>
                                    </p:anim>
                                  </p:childTnLst>
                                </p:cTn>
                              </p:par>
                            </p:childTnLst>
                          </p:cTn>
                        </p:par>
                        <p:par>
                          <p:cTn id="55" fill="hold">
                            <p:stCondLst>
                              <p:cond delay="2000"/>
                            </p:stCondLst>
                            <p:childTnLst>
                              <p:par>
                                <p:cTn id="56" presetID="23" presetClass="entr" presetSubtype="288" fill="hold" grpId="0" nodeType="afterEffect">
                                  <p:stCondLst>
                                    <p:cond delay="0"/>
                                  </p:stCondLst>
                                  <p:childTnLst>
                                    <p:set>
                                      <p:cBhvr>
                                        <p:cTn id="57" dur="1" fill="hold">
                                          <p:stCondLst>
                                            <p:cond delay="0"/>
                                          </p:stCondLst>
                                        </p:cTn>
                                        <p:tgtEl>
                                          <p:spTgt spid="71"/>
                                        </p:tgtEl>
                                        <p:attrNameLst>
                                          <p:attrName>style.visibility</p:attrName>
                                        </p:attrNameLst>
                                      </p:cBhvr>
                                      <p:to>
                                        <p:strVal val="visible"/>
                                      </p:to>
                                    </p:set>
                                    <p:anim calcmode="lin" valueType="num">
                                      <p:cBhvr>
                                        <p:cTn id="58" dur="500" fill="hold"/>
                                        <p:tgtEl>
                                          <p:spTgt spid="71"/>
                                        </p:tgtEl>
                                        <p:attrNameLst>
                                          <p:attrName>ppt_w</p:attrName>
                                        </p:attrNameLst>
                                      </p:cBhvr>
                                      <p:tavLst>
                                        <p:tav tm="0">
                                          <p:val>
                                            <p:strVal val="4/3*#ppt_w"/>
                                          </p:val>
                                        </p:tav>
                                        <p:tav tm="100000">
                                          <p:val>
                                            <p:strVal val="#ppt_w"/>
                                          </p:val>
                                        </p:tav>
                                      </p:tavLst>
                                    </p:anim>
                                    <p:anim calcmode="lin" valueType="num">
                                      <p:cBhvr>
                                        <p:cTn id="59" dur="500" fill="hold"/>
                                        <p:tgtEl>
                                          <p:spTgt spid="71"/>
                                        </p:tgtEl>
                                        <p:attrNameLst>
                                          <p:attrName>ppt_h</p:attrName>
                                        </p:attrNameLst>
                                      </p:cBhvr>
                                      <p:tavLst>
                                        <p:tav tm="0">
                                          <p:val>
                                            <p:strVal val="4/3*#ppt_h"/>
                                          </p:val>
                                        </p:tav>
                                        <p:tav tm="100000">
                                          <p:val>
                                            <p:strVal val="#ppt_h"/>
                                          </p:val>
                                        </p:tav>
                                      </p:tavLst>
                                    </p:anim>
                                  </p:childTnLst>
                                </p:cTn>
                              </p:par>
                            </p:childTnLst>
                          </p:cTn>
                        </p:par>
                        <p:par>
                          <p:cTn id="60" fill="hold">
                            <p:stCondLst>
                              <p:cond delay="2500"/>
                            </p:stCondLst>
                            <p:childTnLst>
                              <p:par>
                                <p:cTn id="61" presetID="42" presetClass="entr" presetSubtype="0" fill="hold" grpId="0" nodeType="afterEffect">
                                  <p:stCondLst>
                                    <p:cond delay="0"/>
                                  </p:stCondLst>
                                  <p:childTnLst>
                                    <p:set>
                                      <p:cBhvr>
                                        <p:cTn id="62" dur="1" fill="hold">
                                          <p:stCondLst>
                                            <p:cond delay="0"/>
                                          </p:stCondLst>
                                        </p:cTn>
                                        <p:tgtEl>
                                          <p:spTgt spid="3"/>
                                        </p:tgtEl>
                                        <p:attrNameLst>
                                          <p:attrName>style.visibility</p:attrName>
                                        </p:attrNameLst>
                                      </p:cBhvr>
                                      <p:to>
                                        <p:strVal val="visible"/>
                                      </p:to>
                                    </p:set>
                                    <p:animEffect transition="in" filter="fade">
                                      <p:cBhvr>
                                        <p:cTn id="63" dur="500"/>
                                        <p:tgtEl>
                                          <p:spTgt spid="3"/>
                                        </p:tgtEl>
                                      </p:cBhvr>
                                    </p:animEffect>
                                    <p:anim calcmode="lin" valueType="num">
                                      <p:cBhvr>
                                        <p:cTn id="64" dur="500" fill="hold"/>
                                        <p:tgtEl>
                                          <p:spTgt spid="3"/>
                                        </p:tgtEl>
                                        <p:attrNameLst>
                                          <p:attrName>ppt_x</p:attrName>
                                        </p:attrNameLst>
                                      </p:cBhvr>
                                      <p:tavLst>
                                        <p:tav tm="0">
                                          <p:val>
                                            <p:strVal val="#ppt_x"/>
                                          </p:val>
                                        </p:tav>
                                        <p:tav tm="100000">
                                          <p:val>
                                            <p:strVal val="#ppt_x"/>
                                          </p:val>
                                        </p:tav>
                                      </p:tavLst>
                                    </p:anim>
                                    <p:anim calcmode="lin" valueType="num">
                                      <p:cBhvr>
                                        <p:cTn id="65" dur="5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P spid="3" grpId="0"/>
      <p:bldP spid="56" grpId="0" animBg="1"/>
      <p:bldP spid="57" grpId="0" animBg="1"/>
      <p:bldP spid="65" grpId="0" animBg="1"/>
      <p:bldP spid="69" grpId="0"/>
      <p:bldP spid="70" grpId="0" animBg="1"/>
      <p:bldP spid="7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85081"/>
            <a:ext cx="8904855" cy="1216326"/>
          </a:xfrm>
        </p:spPr>
        <p:txBody>
          <a:bodyPr/>
          <a:lstStyle/>
          <a:p>
            <a:r>
              <a:rPr lang="en-US" sz="3400" dirty="0"/>
              <a:t>Inflation with</a:t>
            </a:r>
            <a:br>
              <a:rPr lang="en-US" sz="3400" dirty="0"/>
            </a:br>
            <a:r>
              <a:rPr lang="en-US" sz="3400" dirty="0"/>
              <a:t>Flexible Exchange Rates</a:t>
            </a:r>
          </a:p>
        </p:txBody>
      </p:sp>
      <p:sp>
        <p:nvSpPr>
          <p:cNvPr id="61" name="Text Box 10"/>
          <p:cNvSpPr txBox="1">
            <a:spLocks noChangeArrowheads="1"/>
          </p:cNvSpPr>
          <p:nvPr/>
        </p:nvSpPr>
        <p:spPr bwMode="auto">
          <a:xfrm>
            <a:off x="73112" y="1663261"/>
            <a:ext cx="4054961" cy="1006429"/>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200" dirty="0" smtClean="0">
                <a:latin typeface="Times New Roman" pitchFamily="18" charset="0"/>
                <a:cs typeface="Times New Roman" pitchFamily="18" charset="0"/>
              </a:rPr>
              <a:t>If </a:t>
            </a:r>
            <a:r>
              <a:rPr lang="en-US" sz="2200" dirty="0">
                <a:latin typeface="Times New Roman" pitchFamily="18" charset="0"/>
                <a:cs typeface="Times New Roman" pitchFamily="18" charset="0"/>
              </a:rPr>
              <a:t>prices were stable in </a:t>
            </a:r>
            <a:r>
              <a:rPr lang="en-US" sz="2200" dirty="0" smtClean="0">
                <a:latin typeface="Times New Roman" pitchFamily="18" charset="0"/>
                <a:cs typeface="Times New Roman" pitchFamily="18" charset="0"/>
              </a:rPr>
              <a:t>England while </a:t>
            </a:r>
            <a:r>
              <a:rPr lang="en-US" sz="2200" dirty="0">
                <a:latin typeface="Times New Roman" pitchFamily="18" charset="0"/>
                <a:cs typeface="Times New Roman" pitchFamily="18" charset="0"/>
              </a:rPr>
              <a:t>the price level in the U.S</a:t>
            </a:r>
            <a:r>
              <a:rPr lang="en-US" sz="2200" dirty="0" smtClean="0">
                <a:latin typeface="Times New Roman" pitchFamily="18" charset="0"/>
                <a:cs typeface="Times New Roman" pitchFamily="18" charset="0"/>
              </a:rPr>
              <a:t>. increased </a:t>
            </a:r>
            <a:r>
              <a:rPr lang="en-US" sz="2200" dirty="0">
                <a:latin typeface="Times New Roman" pitchFamily="18" charset="0"/>
                <a:cs typeface="Times New Roman" pitchFamily="18" charset="0"/>
              </a:rPr>
              <a:t>by </a:t>
            </a:r>
            <a:r>
              <a:rPr lang="en-US" sz="2200" dirty="0" smtClean="0">
                <a:latin typeface="Times New Roman" pitchFamily="18" charset="0"/>
                <a:cs typeface="Times New Roman" pitchFamily="18" charset="0"/>
              </a:rPr>
              <a:t>50% </a:t>
            </a:r>
            <a:r>
              <a:rPr lang="en-US" sz="2200" dirty="0">
                <a:latin typeface="Times New Roman" pitchFamily="18" charset="0"/>
                <a:cs typeface="Times New Roman" pitchFamily="18" charset="0"/>
              </a:rPr>
              <a:t>…</a:t>
            </a: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193818" y="2230998"/>
            <a:ext cx="3959475" cy="1107996"/>
          </a:xfrm>
          <a:prstGeom prst="rect">
            <a:avLst/>
          </a:prstGeom>
        </p:spPr>
        <p:txBody>
          <a:bodyPr wrap="square">
            <a:spAutoFit/>
          </a:bodyPr>
          <a:lstStyle/>
          <a:p>
            <a:r>
              <a:rPr lang="en-US" sz="2200" dirty="0" smtClean="0">
                <a:latin typeface="Times New Roman" pitchFamily="18" charset="0"/>
                <a:cs typeface="Times New Roman" pitchFamily="18" charset="0"/>
              </a:rPr>
              <a:t>                                  the U.S</a:t>
            </a:r>
            <a:r>
              <a:rPr lang="en-US" sz="2200" dirty="0">
                <a:latin typeface="Times New Roman" pitchFamily="18" charset="0"/>
                <a:cs typeface="Times New Roman" pitchFamily="18" charset="0"/>
              </a:rPr>
              <a:t>. demand for British </a:t>
            </a:r>
            <a:r>
              <a:rPr lang="en-US" sz="2200" dirty="0" smtClean="0">
                <a:latin typeface="Times New Roman" pitchFamily="18" charset="0"/>
                <a:cs typeface="Times New Roman" pitchFamily="18" charset="0"/>
              </a:rPr>
              <a:t>goods (</a:t>
            </a:r>
            <a:r>
              <a:rPr lang="en-US" sz="2200" dirty="0">
                <a:latin typeface="Times New Roman" pitchFamily="18" charset="0"/>
                <a:cs typeface="Times New Roman" pitchFamily="18" charset="0"/>
              </a:rPr>
              <a:t>and pounds) would increase …</a:t>
            </a:r>
          </a:p>
        </p:txBody>
      </p:sp>
      <p:sp>
        <p:nvSpPr>
          <p:cNvPr id="13" name="Line 2"/>
          <p:cNvSpPr>
            <a:spLocks noChangeShapeType="1"/>
          </p:cNvSpPr>
          <p:nvPr/>
        </p:nvSpPr>
        <p:spPr bwMode="auto">
          <a:xfrm>
            <a:off x="6488240" y="4014153"/>
            <a:ext cx="0" cy="1524000"/>
          </a:xfrm>
          <a:prstGeom prst="line">
            <a:avLst/>
          </a:prstGeom>
          <a:noFill/>
          <a:ln w="31750" cap="rnd">
            <a:solidFill>
              <a:schemeClr val="tx1"/>
            </a:solidFill>
            <a:prstDash val="sysDot"/>
            <a:round/>
            <a:headEnd/>
            <a:tailEnd type="none" w="lg" len="lg"/>
          </a:ln>
          <a:effectLst/>
        </p:spPr>
        <p:txBody>
          <a:bodyPr>
            <a:prstTxWarp prst="textNoShape">
              <a:avLst/>
            </a:prstTxWarp>
            <a:spAutoFit/>
          </a:bodyPr>
          <a:lstStyle/>
          <a:p>
            <a:endParaRPr lang="en-US" sz="1600">
              <a:latin typeface="Times New Roman" pitchFamily="18" charset="0"/>
              <a:cs typeface="Times New Roman" pitchFamily="18" charset="0"/>
            </a:endParaRPr>
          </a:p>
        </p:txBody>
      </p:sp>
      <p:sp>
        <p:nvSpPr>
          <p:cNvPr id="14" name="Rectangle 3"/>
          <p:cNvSpPr>
            <a:spLocks noChangeArrowheads="1"/>
          </p:cNvSpPr>
          <p:nvPr/>
        </p:nvSpPr>
        <p:spPr bwMode="auto">
          <a:xfrm>
            <a:off x="7701090" y="5339525"/>
            <a:ext cx="1106072" cy="480131"/>
          </a:xfrm>
          <a:prstGeom prst="rect">
            <a:avLst/>
          </a:prstGeom>
          <a:noFill/>
          <a:ln w="9525">
            <a:noFill/>
            <a:miter lim="800000"/>
            <a:headEnd/>
            <a:tailEnd/>
          </a:ln>
        </p:spPr>
        <p:txBody>
          <a:bodyPr wrap="none" lIns="0" tIns="0" rIns="0" bIns="0">
            <a:prstTxWarp prst="textNoShape">
              <a:avLst/>
            </a:prstTxWarp>
            <a:spAutoFit/>
          </a:bodyPr>
          <a:lstStyle/>
          <a:p>
            <a:pPr algn="l">
              <a:lnSpc>
                <a:spcPct val="80000"/>
              </a:lnSpc>
            </a:pPr>
            <a:r>
              <a:rPr kumimoji="0" lang="en-US" sz="1600" dirty="0">
                <a:solidFill>
                  <a:srgbClr val="000000"/>
                </a:solidFill>
                <a:latin typeface="Times New Roman" pitchFamily="18" charset="0"/>
                <a:cs typeface="Times New Roman" pitchFamily="18" charset="0"/>
              </a:rPr>
              <a:t>Q</a:t>
            </a:r>
            <a:r>
              <a:rPr kumimoji="0" lang="en-US" sz="1200" dirty="0">
                <a:solidFill>
                  <a:srgbClr val="000000"/>
                </a:solidFill>
                <a:latin typeface="Times New Roman" pitchFamily="18" charset="0"/>
                <a:cs typeface="Times New Roman" pitchFamily="18" charset="0"/>
              </a:rPr>
              <a:t>uantity of</a:t>
            </a:r>
          </a:p>
          <a:p>
            <a:pPr algn="l">
              <a:lnSpc>
                <a:spcPct val="80000"/>
              </a:lnSpc>
            </a:pPr>
            <a:r>
              <a:rPr kumimoji="0" lang="en-US" sz="1200" dirty="0">
                <a:solidFill>
                  <a:srgbClr val="000000"/>
                </a:solidFill>
                <a:latin typeface="Times New Roman" pitchFamily="18" charset="0"/>
                <a:cs typeface="Times New Roman" pitchFamily="18" charset="0"/>
              </a:rPr>
              <a:t>foreign exchange </a:t>
            </a:r>
            <a:br>
              <a:rPr kumimoji="0" lang="en-US" sz="1200" dirty="0">
                <a:solidFill>
                  <a:srgbClr val="000000"/>
                </a:solidFill>
                <a:latin typeface="Times New Roman" pitchFamily="18" charset="0"/>
                <a:cs typeface="Times New Roman" pitchFamily="18" charset="0"/>
              </a:rPr>
            </a:br>
            <a:r>
              <a:rPr kumimoji="0" lang="en-US" sz="1100" i="1" dirty="0">
                <a:solidFill>
                  <a:srgbClr val="000000"/>
                </a:solidFill>
                <a:latin typeface="Times New Roman" pitchFamily="18" charset="0"/>
                <a:cs typeface="Times New Roman" pitchFamily="18" charset="0"/>
              </a:rPr>
              <a:t>(pounds)</a:t>
            </a:r>
            <a:endParaRPr kumimoji="0" lang="en-US" sz="1100" i="1" dirty="0">
              <a:solidFill>
                <a:schemeClr val="tx1"/>
              </a:solidFill>
              <a:latin typeface="Times New Roman" pitchFamily="18" charset="0"/>
              <a:cs typeface="Times New Roman" pitchFamily="18" charset="0"/>
            </a:endParaRPr>
          </a:p>
        </p:txBody>
      </p:sp>
      <p:sp>
        <p:nvSpPr>
          <p:cNvPr id="15" name="Rectangle 4"/>
          <p:cNvSpPr>
            <a:spLocks noChangeArrowheads="1"/>
          </p:cNvSpPr>
          <p:nvPr/>
        </p:nvSpPr>
        <p:spPr bwMode="auto">
          <a:xfrm>
            <a:off x="6437884" y="5557584"/>
            <a:ext cx="216406" cy="246221"/>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600" b="1" i="1" dirty="0" smtClean="0">
                <a:solidFill>
                  <a:srgbClr val="000000"/>
                </a:solidFill>
                <a:latin typeface="Times New Roman" pitchFamily="18" charset="0"/>
                <a:cs typeface="Times New Roman" pitchFamily="18" charset="0"/>
              </a:rPr>
              <a:t>Q</a:t>
            </a:r>
            <a:r>
              <a:rPr kumimoji="0" lang="en-US" sz="1600" b="1" i="1" baseline="-25000" dirty="0" smtClean="0">
                <a:solidFill>
                  <a:srgbClr val="000000"/>
                </a:solidFill>
                <a:latin typeface="Times New Roman" pitchFamily="18" charset="0"/>
                <a:cs typeface="Times New Roman" pitchFamily="18" charset="0"/>
              </a:rPr>
              <a:t>1</a:t>
            </a:r>
            <a:endParaRPr kumimoji="0" lang="en-US" sz="1600" baseline="-25000" dirty="0">
              <a:solidFill>
                <a:schemeClr val="tx1"/>
              </a:solidFill>
              <a:latin typeface="Times New Roman" pitchFamily="18" charset="0"/>
              <a:cs typeface="Times New Roman" pitchFamily="18" charset="0"/>
            </a:endParaRPr>
          </a:p>
        </p:txBody>
      </p:sp>
      <p:sp>
        <p:nvSpPr>
          <p:cNvPr id="17" name="Freeform 6"/>
          <p:cNvSpPr>
            <a:spLocks/>
          </p:cNvSpPr>
          <p:nvPr/>
        </p:nvSpPr>
        <p:spPr bwMode="auto">
          <a:xfrm>
            <a:off x="5455984" y="2145665"/>
            <a:ext cx="1908175" cy="2784475"/>
          </a:xfrm>
          <a:custGeom>
            <a:avLst/>
            <a:gdLst/>
            <a:ahLst/>
            <a:cxnLst>
              <a:cxn ang="0">
                <a:pos x="72" y="175"/>
              </a:cxn>
              <a:cxn ang="0">
                <a:pos x="179" y="434"/>
              </a:cxn>
              <a:cxn ang="0">
                <a:pos x="288" y="686"/>
              </a:cxn>
              <a:cxn ang="0">
                <a:pos x="399" y="933"/>
              </a:cxn>
              <a:cxn ang="0">
                <a:pos x="511" y="1176"/>
              </a:cxn>
              <a:cxn ang="0">
                <a:pos x="624" y="1413"/>
              </a:cxn>
              <a:cxn ang="0">
                <a:pos x="739" y="1645"/>
              </a:cxn>
              <a:cxn ang="0">
                <a:pos x="855" y="1872"/>
              </a:cxn>
              <a:cxn ang="0">
                <a:pos x="971" y="2093"/>
              </a:cxn>
              <a:cxn ang="0">
                <a:pos x="1089" y="2310"/>
              </a:cxn>
              <a:cxn ang="0">
                <a:pos x="1207" y="2522"/>
              </a:cxn>
              <a:cxn ang="0">
                <a:pos x="1325" y="2729"/>
              </a:cxn>
              <a:cxn ang="0">
                <a:pos x="1444" y="2930"/>
              </a:cxn>
              <a:cxn ang="0">
                <a:pos x="1562" y="3126"/>
              </a:cxn>
              <a:cxn ang="0">
                <a:pos x="1681" y="3318"/>
              </a:cxn>
              <a:cxn ang="0">
                <a:pos x="1800" y="3504"/>
              </a:cxn>
              <a:cxn ang="0">
                <a:pos x="1918" y="3685"/>
              </a:cxn>
              <a:cxn ang="0">
                <a:pos x="2036" y="3862"/>
              </a:cxn>
              <a:cxn ang="0">
                <a:pos x="2154" y="4033"/>
              </a:cxn>
              <a:cxn ang="0">
                <a:pos x="2270" y="4200"/>
              </a:cxn>
              <a:cxn ang="0">
                <a:pos x="2386" y="4361"/>
              </a:cxn>
              <a:cxn ang="0">
                <a:pos x="2500" y="4517"/>
              </a:cxn>
              <a:cxn ang="0">
                <a:pos x="2614" y="4668"/>
              </a:cxn>
              <a:cxn ang="0">
                <a:pos x="2725" y="4815"/>
              </a:cxn>
              <a:cxn ang="0">
                <a:pos x="2837" y="4957"/>
              </a:cxn>
              <a:cxn ang="0">
                <a:pos x="2947" y="5094"/>
              </a:cxn>
              <a:cxn ang="0">
                <a:pos x="3054" y="5226"/>
              </a:cxn>
              <a:cxn ang="0">
                <a:pos x="3160" y="5352"/>
              </a:cxn>
              <a:cxn ang="0">
                <a:pos x="3265" y="5475"/>
              </a:cxn>
              <a:cxn ang="0">
                <a:pos x="3366" y="5593"/>
              </a:cxn>
              <a:cxn ang="0">
                <a:pos x="3466" y="5706"/>
              </a:cxn>
              <a:cxn ang="0">
                <a:pos x="3563" y="5813"/>
              </a:cxn>
              <a:cxn ang="0">
                <a:pos x="3658" y="5917"/>
              </a:cxn>
              <a:cxn ang="0">
                <a:pos x="3750" y="6016"/>
              </a:cxn>
              <a:cxn ang="0">
                <a:pos x="3839" y="6109"/>
              </a:cxn>
              <a:cxn ang="0">
                <a:pos x="3926" y="6198"/>
              </a:cxn>
              <a:cxn ang="0">
                <a:pos x="4008" y="6283"/>
              </a:cxn>
              <a:cxn ang="0">
                <a:pos x="4088" y="6362"/>
              </a:cxn>
              <a:cxn ang="0">
                <a:pos x="4165" y="6438"/>
              </a:cxn>
              <a:cxn ang="0">
                <a:pos x="4238" y="6508"/>
              </a:cxn>
              <a:cxn ang="0">
                <a:pos x="4307" y="6573"/>
              </a:cxn>
              <a:cxn ang="0">
                <a:pos x="4372" y="6634"/>
              </a:cxn>
              <a:cxn ang="0">
                <a:pos x="4434" y="6690"/>
              </a:cxn>
              <a:cxn ang="0">
                <a:pos x="4492" y="6743"/>
              </a:cxn>
              <a:cxn ang="0">
                <a:pos x="4544" y="6789"/>
              </a:cxn>
              <a:cxn ang="0">
                <a:pos x="4593" y="6832"/>
              </a:cxn>
              <a:cxn ang="0">
                <a:pos x="4638" y="6870"/>
              </a:cxn>
              <a:cxn ang="0">
                <a:pos x="4677" y="6903"/>
              </a:cxn>
              <a:cxn ang="0">
                <a:pos x="4712" y="6933"/>
              </a:cxn>
              <a:cxn ang="0">
                <a:pos x="4742" y="6957"/>
              </a:cxn>
              <a:cxn ang="0">
                <a:pos x="4767" y="6977"/>
              </a:cxn>
              <a:cxn ang="0">
                <a:pos x="4786" y="6993"/>
              </a:cxn>
              <a:cxn ang="0">
                <a:pos x="4800" y="7005"/>
              </a:cxn>
              <a:cxn ang="0">
                <a:pos x="4808" y="7011"/>
              </a:cxn>
              <a:cxn ang="0">
                <a:pos x="4811" y="7013"/>
              </a:cxn>
            </a:cxnLst>
            <a:rect l="0" t="0" r="r" b="b"/>
            <a:pathLst>
              <a:path w="4811" h="7013">
                <a:moveTo>
                  <a:pt x="0" y="0"/>
                </a:moveTo>
                <a:lnTo>
                  <a:pt x="36" y="88"/>
                </a:lnTo>
                <a:lnTo>
                  <a:pt x="72" y="175"/>
                </a:lnTo>
                <a:lnTo>
                  <a:pt x="106" y="262"/>
                </a:lnTo>
                <a:lnTo>
                  <a:pt x="143" y="348"/>
                </a:lnTo>
                <a:lnTo>
                  <a:pt x="179" y="434"/>
                </a:lnTo>
                <a:lnTo>
                  <a:pt x="215" y="518"/>
                </a:lnTo>
                <a:lnTo>
                  <a:pt x="251" y="602"/>
                </a:lnTo>
                <a:lnTo>
                  <a:pt x="288" y="686"/>
                </a:lnTo>
                <a:lnTo>
                  <a:pt x="324" y="769"/>
                </a:lnTo>
                <a:lnTo>
                  <a:pt x="361" y="852"/>
                </a:lnTo>
                <a:lnTo>
                  <a:pt x="399" y="933"/>
                </a:lnTo>
                <a:lnTo>
                  <a:pt x="436" y="1015"/>
                </a:lnTo>
                <a:lnTo>
                  <a:pt x="473" y="1096"/>
                </a:lnTo>
                <a:lnTo>
                  <a:pt x="511" y="1176"/>
                </a:lnTo>
                <a:lnTo>
                  <a:pt x="548" y="1256"/>
                </a:lnTo>
                <a:lnTo>
                  <a:pt x="586" y="1335"/>
                </a:lnTo>
                <a:lnTo>
                  <a:pt x="624" y="1413"/>
                </a:lnTo>
                <a:lnTo>
                  <a:pt x="662" y="1491"/>
                </a:lnTo>
                <a:lnTo>
                  <a:pt x="701" y="1568"/>
                </a:lnTo>
                <a:lnTo>
                  <a:pt x="739" y="1645"/>
                </a:lnTo>
                <a:lnTo>
                  <a:pt x="778" y="1722"/>
                </a:lnTo>
                <a:lnTo>
                  <a:pt x="816" y="1797"/>
                </a:lnTo>
                <a:lnTo>
                  <a:pt x="855" y="1872"/>
                </a:lnTo>
                <a:lnTo>
                  <a:pt x="893" y="1947"/>
                </a:lnTo>
                <a:lnTo>
                  <a:pt x="933" y="2021"/>
                </a:lnTo>
                <a:lnTo>
                  <a:pt x="971" y="2093"/>
                </a:lnTo>
                <a:lnTo>
                  <a:pt x="1010" y="2166"/>
                </a:lnTo>
                <a:lnTo>
                  <a:pt x="1049" y="2239"/>
                </a:lnTo>
                <a:lnTo>
                  <a:pt x="1089" y="2310"/>
                </a:lnTo>
                <a:lnTo>
                  <a:pt x="1128" y="2382"/>
                </a:lnTo>
                <a:lnTo>
                  <a:pt x="1167" y="2452"/>
                </a:lnTo>
                <a:lnTo>
                  <a:pt x="1207" y="2522"/>
                </a:lnTo>
                <a:lnTo>
                  <a:pt x="1246" y="2592"/>
                </a:lnTo>
                <a:lnTo>
                  <a:pt x="1285" y="2661"/>
                </a:lnTo>
                <a:lnTo>
                  <a:pt x="1325" y="2729"/>
                </a:lnTo>
                <a:lnTo>
                  <a:pt x="1364" y="2796"/>
                </a:lnTo>
                <a:lnTo>
                  <a:pt x="1404" y="2863"/>
                </a:lnTo>
                <a:lnTo>
                  <a:pt x="1444" y="2930"/>
                </a:lnTo>
                <a:lnTo>
                  <a:pt x="1483" y="2997"/>
                </a:lnTo>
                <a:lnTo>
                  <a:pt x="1522" y="3062"/>
                </a:lnTo>
                <a:lnTo>
                  <a:pt x="1562" y="3126"/>
                </a:lnTo>
                <a:lnTo>
                  <a:pt x="1602" y="3191"/>
                </a:lnTo>
                <a:lnTo>
                  <a:pt x="1641" y="3255"/>
                </a:lnTo>
                <a:lnTo>
                  <a:pt x="1681" y="3318"/>
                </a:lnTo>
                <a:lnTo>
                  <a:pt x="1720" y="3380"/>
                </a:lnTo>
                <a:lnTo>
                  <a:pt x="1761" y="3442"/>
                </a:lnTo>
                <a:lnTo>
                  <a:pt x="1800" y="3504"/>
                </a:lnTo>
                <a:lnTo>
                  <a:pt x="1839" y="3565"/>
                </a:lnTo>
                <a:lnTo>
                  <a:pt x="1878" y="3626"/>
                </a:lnTo>
                <a:lnTo>
                  <a:pt x="1918" y="3685"/>
                </a:lnTo>
                <a:lnTo>
                  <a:pt x="1957" y="3745"/>
                </a:lnTo>
                <a:lnTo>
                  <a:pt x="1996" y="3803"/>
                </a:lnTo>
                <a:lnTo>
                  <a:pt x="2036" y="3862"/>
                </a:lnTo>
                <a:lnTo>
                  <a:pt x="2075" y="3920"/>
                </a:lnTo>
                <a:lnTo>
                  <a:pt x="2114" y="3977"/>
                </a:lnTo>
                <a:lnTo>
                  <a:pt x="2154" y="4033"/>
                </a:lnTo>
                <a:lnTo>
                  <a:pt x="2192" y="4089"/>
                </a:lnTo>
                <a:lnTo>
                  <a:pt x="2231" y="4145"/>
                </a:lnTo>
                <a:lnTo>
                  <a:pt x="2270" y="4200"/>
                </a:lnTo>
                <a:lnTo>
                  <a:pt x="2308" y="4254"/>
                </a:lnTo>
                <a:lnTo>
                  <a:pt x="2348" y="4307"/>
                </a:lnTo>
                <a:lnTo>
                  <a:pt x="2386" y="4361"/>
                </a:lnTo>
                <a:lnTo>
                  <a:pt x="2424" y="4413"/>
                </a:lnTo>
                <a:lnTo>
                  <a:pt x="2462" y="4464"/>
                </a:lnTo>
                <a:lnTo>
                  <a:pt x="2500" y="4517"/>
                </a:lnTo>
                <a:lnTo>
                  <a:pt x="2538" y="4567"/>
                </a:lnTo>
                <a:lnTo>
                  <a:pt x="2576" y="4618"/>
                </a:lnTo>
                <a:lnTo>
                  <a:pt x="2614" y="4668"/>
                </a:lnTo>
                <a:lnTo>
                  <a:pt x="2651" y="4717"/>
                </a:lnTo>
                <a:lnTo>
                  <a:pt x="2688" y="4766"/>
                </a:lnTo>
                <a:lnTo>
                  <a:pt x="2725" y="4815"/>
                </a:lnTo>
                <a:lnTo>
                  <a:pt x="2763" y="4862"/>
                </a:lnTo>
                <a:lnTo>
                  <a:pt x="2800" y="4910"/>
                </a:lnTo>
                <a:lnTo>
                  <a:pt x="2837" y="4957"/>
                </a:lnTo>
                <a:lnTo>
                  <a:pt x="2873" y="5003"/>
                </a:lnTo>
                <a:lnTo>
                  <a:pt x="2910" y="5048"/>
                </a:lnTo>
                <a:lnTo>
                  <a:pt x="2947" y="5094"/>
                </a:lnTo>
                <a:lnTo>
                  <a:pt x="2982" y="5138"/>
                </a:lnTo>
                <a:lnTo>
                  <a:pt x="3018" y="5182"/>
                </a:lnTo>
                <a:lnTo>
                  <a:pt x="3054" y="5226"/>
                </a:lnTo>
                <a:lnTo>
                  <a:pt x="3090" y="5269"/>
                </a:lnTo>
                <a:lnTo>
                  <a:pt x="3125" y="5310"/>
                </a:lnTo>
                <a:lnTo>
                  <a:pt x="3160" y="5352"/>
                </a:lnTo>
                <a:lnTo>
                  <a:pt x="3196" y="5394"/>
                </a:lnTo>
                <a:lnTo>
                  <a:pt x="3230" y="5434"/>
                </a:lnTo>
                <a:lnTo>
                  <a:pt x="3265" y="5475"/>
                </a:lnTo>
                <a:lnTo>
                  <a:pt x="3298" y="5515"/>
                </a:lnTo>
                <a:lnTo>
                  <a:pt x="3333" y="5553"/>
                </a:lnTo>
                <a:lnTo>
                  <a:pt x="3366" y="5593"/>
                </a:lnTo>
                <a:lnTo>
                  <a:pt x="3399" y="5631"/>
                </a:lnTo>
                <a:lnTo>
                  <a:pt x="3433" y="5668"/>
                </a:lnTo>
                <a:lnTo>
                  <a:pt x="3466" y="5706"/>
                </a:lnTo>
                <a:lnTo>
                  <a:pt x="3498" y="5742"/>
                </a:lnTo>
                <a:lnTo>
                  <a:pt x="3530" y="5777"/>
                </a:lnTo>
                <a:lnTo>
                  <a:pt x="3563" y="5813"/>
                </a:lnTo>
                <a:lnTo>
                  <a:pt x="3595" y="5849"/>
                </a:lnTo>
                <a:lnTo>
                  <a:pt x="3627" y="5882"/>
                </a:lnTo>
                <a:lnTo>
                  <a:pt x="3658" y="5917"/>
                </a:lnTo>
                <a:lnTo>
                  <a:pt x="3689" y="5950"/>
                </a:lnTo>
                <a:lnTo>
                  <a:pt x="3720" y="5982"/>
                </a:lnTo>
                <a:lnTo>
                  <a:pt x="3750" y="6016"/>
                </a:lnTo>
                <a:lnTo>
                  <a:pt x="3780" y="6047"/>
                </a:lnTo>
                <a:lnTo>
                  <a:pt x="3809" y="6079"/>
                </a:lnTo>
                <a:lnTo>
                  <a:pt x="3839" y="6109"/>
                </a:lnTo>
                <a:lnTo>
                  <a:pt x="3869" y="6140"/>
                </a:lnTo>
                <a:lnTo>
                  <a:pt x="3897" y="6169"/>
                </a:lnTo>
                <a:lnTo>
                  <a:pt x="3926" y="6198"/>
                </a:lnTo>
                <a:lnTo>
                  <a:pt x="3953" y="6227"/>
                </a:lnTo>
                <a:lnTo>
                  <a:pt x="3981" y="6255"/>
                </a:lnTo>
                <a:lnTo>
                  <a:pt x="4008" y="6283"/>
                </a:lnTo>
                <a:lnTo>
                  <a:pt x="4035" y="6310"/>
                </a:lnTo>
                <a:lnTo>
                  <a:pt x="4062" y="6336"/>
                </a:lnTo>
                <a:lnTo>
                  <a:pt x="4088" y="6362"/>
                </a:lnTo>
                <a:lnTo>
                  <a:pt x="4114" y="6388"/>
                </a:lnTo>
                <a:lnTo>
                  <a:pt x="4140" y="6413"/>
                </a:lnTo>
                <a:lnTo>
                  <a:pt x="4165" y="6438"/>
                </a:lnTo>
                <a:lnTo>
                  <a:pt x="4189" y="6461"/>
                </a:lnTo>
                <a:lnTo>
                  <a:pt x="4214" y="6484"/>
                </a:lnTo>
                <a:lnTo>
                  <a:pt x="4238" y="6508"/>
                </a:lnTo>
                <a:lnTo>
                  <a:pt x="4262" y="6529"/>
                </a:lnTo>
                <a:lnTo>
                  <a:pt x="4284" y="6552"/>
                </a:lnTo>
                <a:lnTo>
                  <a:pt x="4307" y="6573"/>
                </a:lnTo>
                <a:lnTo>
                  <a:pt x="4330" y="6594"/>
                </a:lnTo>
                <a:lnTo>
                  <a:pt x="4351" y="6614"/>
                </a:lnTo>
                <a:lnTo>
                  <a:pt x="4372" y="6634"/>
                </a:lnTo>
                <a:lnTo>
                  <a:pt x="4394" y="6653"/>
                </a:lnTo>
                <a:lnTo>
                  <a:pt x="4414" y="6672"/>
                </a:lnTo>
                <a:lnTo>
                  <a:pt x="4434" y="6690"/>
                </a:lnTo>
                <a:lnTo>
                  <a:pt x="4453" y="6708"/>
                </a:lnTo>
                <a:lnTo>
                  <a:pt x="4472" y="6726"/>
                </a:lnTo>
                <a:lnTo>
                  <a:pt x="4492" y="6743"/>
                </a:lnTo>
                <a:lnTo>
                  <a:pt x="4509" y="6758"/>
                </a:lnTo>
                <a:lnTo>
                  <a:pt x="4527" y="6775"/>
                </a:lnTo>
                <a:lnTo>
                  <a:pt x="4544" y="6789"/>
                </a:lnTo>
                <a:lnTo>
                  <a:pt x="4562" y="6805"/>
                </a:lnTo>
                <a:lnTo>
                  <a:pt x="4577" y="6819"/>
                </a:lnTo>
                <a:lnTo>
                  <a:pt x="4593" y="6832"/>
                </a:lnTo>
                <a:lnTo>
                  <a:pt x="4608" y="6845"/>
                </a:lnTo>
                <a:lnTo>
                  <a:pt x="4624" y="6858"/>
                </a:lnTo>
                <a:lnTo>
                  <a:pt x="4638" y="6870"/>
                </a:lnTo>
                <a:lnTo>
                  <a:pt x="4651" y="6882"/>
                </a:lnTo>
                <a:lnTo>
                  <a:pt x="4664" y="6893"/>
                </a:lnTo>
                <a:lnTo>
                  <a:pt x="4677" y="6903"/>
                </a:lnTo>
                <a:lnTo>
                  <a:pt x="4689" y="6914"/>
                </a:lnTo>
                <a:lnTo>
                  <a:pt x="4701" y="6924"/>
                </a:lnTo>
                <a:lnTo>
                  <a:pt x="4712" y="6933"/>
                </a:lnTo>
                <a:lnTo>
                  <a:pt x="4723" y="6942"/>
                </a:lnTo>
                <a:lnTo>
                  <a:pt x="4732" y="6950"/>
                </a:lnTo>
                <a:lnTo>
                  <a:pt x="4742" y="6957"/>
                </a:lnTo>
                <a:lnTo>
                  <a:pt x="4750" y="6964"/>
                </a:lnTo>
                <a:lnTo>
                  <a:pt x="4758" y="6971"/>
                </a:lnTo>
                <a:lnTo>
                  <a:pt x="4767" y="6977"/>
                </a:lnTo>
                <a:lnTo>
                  <a:pt x="4774" y="6983"/>
                </a:lnTo>
                <a:lnTo>
                  <a:pt x="4780" y="6988"/>
                </a:lnTo>
                <a:lnTo>
                  <a:pt x="4786" y="6993"/>
                </a:lnTo>
                <a:lnTo>
                  <a:pt x="4790" y="6998"/>
                </a:lnTo>
                <a:lnTo>
                  <a:pt x="4795" y="7001"/>
                </a:lnTo>
                <a:lnTo>
                  <a:pt x="4800" y="7005"/>
                </a:lnTo>
                <a:lnTo>
                  <a:pt x="4804" y="7007"/>
                </a:lnTo>
                <a:lnTo>
                  <a:pt x="4806" y="7009"/>
                </a:lnTo>
                <a:lnTo>
                  <a:pt x="4808" y="7011"/>
                </a:lnTo>
                <a:lnTo>
                  <a:pt x="4810" y="7012"/>
                </a:lnTo>
                <a:lnTo>
                  <a:pt x="4811" y="7013"/>
                </a:lnTo>
                <a:lnTo>
                  <a:pt x="4811" y="7013"/>
                </a:lnTo>
              </a:path>
            </a:pathLst>
          </a:custGeom>
          <a:noFill/>
          <a:ln w="19050">
            <a:solidFill>
              <a:srgbClr val="FFFFFF"/>
            </a:solidFill>
            <a:prstDash val="solid"/>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8" name="Freeform 7"/>
          <p:cNvSpPr>
            <a:spLocks/>
          </p:cNvSpPr>
          <p:nvPr/>
        </p:nvSpPr>
        <p:spPr bwMode="auto">
          <a:xfrm>
            <a:off x="5452809" y="2131378"/>
            <a:ext cx="2184400" cy="2784475"/>
          </a:xfrm>
          <a:custGeom>
            <a:avLst/>
            <a:gdLst/>
            <a:ahLst/>
            <a:cxnLst>
              <a:cxn ang="0">
                <a:pos x="5462" y="136"/>
              </a:cxn>
              <a:cxn ang="0">
                <a:pos x="5398" y="339"/>
              </a:cxn>
              <a:cxn ang="0">
                <a:pos x="5329" y="539"/>
              </a:cxn>
              <a:cxn ang="0">
                <a:pos x="5255" y="738"/>
              </a:cxn>
              <a:cxn ang="0">
                <a:pos x="5175" y="934"/>
              </a:cxn>
              <a:cxn ang="0">
                <a:pos x="5092" y="1129"/>
              </a:cxn>
              <a:cxn ang="0">
                <a:pos x="5004" y="1322"/>
              </a:cxn>
              <a:cxn ang="0">
                <a:pos x="4911" y="1511"/>
              </a:cxn>
              <a:cxn ang="0">
                <a:pos x="4815" y="1701"/>
              </a:cxn>
              <a:cxn ang="0">
                <a:pos x="4714" y="1886"/>
              </a:cxn>
              <a:cxn ang="0">
                <a:pos x="4611" y="2070"/>
              </a:cxn>
              <a:cxn ang="0">
                <a:pos x="4505" y="2251"/>
              </a:cxn>
              <a:cxn ang="0">
                <a:pos x="4395" y="2431"/>
              </a:cxn>
              <a:cxn ang="0">
                <a:pos x="4282" y="2607"/>
              </a:cxn>
              <a:cxn ang="0">
                <a:pos x="4167" y="2781"/>
              </a:cxn>
              <a:cxn ang="0">
                <a:pos x="4050" y="2953"/>
              </a:cxn>
              <a:cxn ang="0">
                <a:pos x="3930" y="3122"/>
              </a:cxn>
              <a:cxn ang="0">
                <a:pos x="3808" y="3288"/>
              </a:cxn>
              <a:cxn ang="0">
                <a:pos x="3685" y="3451"/>
              </a:cxn>
              <a:cxn ang="0">
                <a:pos x="3562" y="3612"/>
              </a:cxn>
              <a:cxn ang="0">
                <a:pos x="3435" y="3769"/>
              </a:cxn>
              <a:cxn ang="0">
                <a:pos x="3308" y="3924"/>
              </a:cxn>
              <a:cxn ang="0">
                <a:pos x="3180" y="4075"/>
              </a:cxn>
              <a:cxn ang="0">
                <a:pos x="3053" y="4224"/>
              </a:cxn>
              <a:cxn ang="0">
                <a:pos x="2924" y="4369"/>
              </a:cxn>
              <a:cxn ang="0">
                <a:pos x="2796" y="4510"/>
              </a:cxn>
              <a:cxn ang="0">
                <a:pos x="2668" y="4649"/>
              </a:cxn>
              <a:cxn ang="0">
                <a:pos x="2541" y="4785"/>
              </a:cxn>
              <a:cxn ang="0">
                <a:pos x="2413" y="4918"/>
              </a:cxn>
              <a:cxn ang="0">
                <a:pos x="2287" y="5046"/>
              </a:cxn>
              <a:cxn ang="0">
                <a:pos x="2162" y="5171"/>
              </a:cxn>
              <a:cxn ang="0">
                <a:pos x="2038" y="5294"/>
              </a:cxn>
              <a:cxn ang="0">
                <a:pos x="1916" y="5412"/>
              </a:cxn>
              <a:cxn ang="0">
                <a:pos x="1794" y="5526"/>
              </a:cxn>
              <a:cxn ang="0">
                <a:pos x="1675" y="5637"/>
              </a:cxn>
              <a:cxn ang="0">
                <a:pos x="1558" y="5744"/>
              </a:cxn>
              <a:cxn ang="0">
                <a:pos x="1445" y="5847"/>
              </a:cxn>
              <a:cxn ang="0">
                <a:pos x="1333" y="5946"/>
              </a:cxn>
              <a:cxn ang="0">
                <a:pos x="1224" y="6041"/>
              </a:cxn>
              <a:cxn ang="0">
                <a:pos x="1119" y="6133"/>
              </a:cxn>
              <a:cxn ang="0">
                <a:pos x="1016" y="6220"/>
              </a:cxn>
              <a:cxn ang="0">
                <a:pos x="918" y="6302"/>
              </a:cxn>
              <a:cxn ang="0">
                <a:pos x="822" y="6381"/>
              </a:cxn>
              <a:cxn ang="0">
                <a:pos x="732" y="6456"/>
              </a:cxn>
              <a:cxn ang="0">
                <a:pos x="645" y="6525"/>
              </a:cxn>
              <a:cxn ang="0">
                <a:pos x="563" y="6590"/>
              </a:cxn>
              <a:cxn ang="0">
                <a:pos x="484" y="6651"/>
              </a:cxn>
              <a:cxn ang="0">
                <a:pos x="411" y="6708"/>
              </a:cxn>
              <a:cxn ang="0">
                <a:pos x="345" y="6761"/>
              </a:cxn>
              <a:cxn ang="0">
                <a:pos x="281" y="6807"/>
              </a:cxn>
              <a:cxn ang="0">
                <a:pos x="226" y="6850"/>
              </a:cxn>
              <a:cxn ang="0">
                <a:pos x="174" y="6888"/>
              </a:cxn>
              <a:cxn ang="0">
                <a:pos x="129" y="6920"/>
              </a:cxn>
              <a:cxn ang="0">
                <a:pos x="91" y="6949"/>
              </a:cxn>
              <a:cxn ang="0">
                <a:pos x="59" y="6972"/>
              </a:cxn>
              <a:cxn ang="0">
                <a:pos x="34" y="6989"/>
              </a:cxn>
              <a:cxn ang="0">
                <a:pos x="15" y="7003"/>
              </a:cxn>
              <a:cxn ang="0">
                <a:pos x="4" y="7011"/>
              </a:cxn>
              <a:cxn ang="0">
                <a:pos x="0" y="7013"/>
              </a:cxn>
            </a:cxnLst>
            <a:rect l="0" t="0" r="r" b="b"/>
            <a:pathLst>
              <a:path w="5502" h="7013">
                <a:moveTo>
                  <a:pt x="5502" y="0"/>
                </a:moveTo>
                <a:lnTo>
                  <a:pt x="5483" y="68"/>
                </a:lnTo>
                <a:lnTo>
                  <a:pt x="5462" y="136"/>
                </a:lnTo>
                <a:lnTo>
                  <a:pt x="5442" y="204"/>
                </a:lnTo>
                <a:lnTo>
                  <a:pt x="5421" y="271"/>
                </a:lnTo>
                <a:lnTo>
                  <a:pt x="5398" y="339"/>
                </a:lnTo>
                <a:lnTo>
                  <a:pt x="5375" y="405"/>
                </a:lnTo>
                <a:lnTo>
                  <a:pt x="5353" y="472"/>
                </a:lnTo>
                <a:lnTo>
                  <a:pt x="5329" y="539"/>
                </a:lnTo>
                <a:lnTo>
                  <a:pt x="5305" y="606"/>
                </a:lnTo>
                <a:lnTo>
                  <a:pt x="5280" y="671"/>
                </a:lnTo>
                <a:lnTo>
                  <a:pt x="5255" y="738"/>
                </a:lnTo>
                <a:lnTo>
                  <a:pt x="5229" y="803"/>
                </a:lnTo>
                <a:lnTo>
                  <a:pt x="5203" y="869"/>
                </a:lnTo>
                <a:lnTo>
                  <a:pt x="5175" y="934"/>
                </a:lnTo>
                <a:lnTo>
                  <a:pt x="5148" y="999"/>
                </a:lnTo>
                <a:lnTo>
                  <a:pt x="5121" y="1064"/>
                </a:lnTo>
                <a:lnTo>
                  <a:pt x="5092" y="1129"/>
                </a:lnTo>
                <a:lnTo>
                  <a:pt x="5062" y="1193"/>
                </a:lnTo>
                <a:lnTo>
                  <a:pt x="5034" y="1257"/>
                </a:lnTo>
                <a:lnTo>
                  <a:pt x="5004" y="1322"/>
                </a:lnTo>
                <a:lnTo>
                  <a:pt x="4973" y="1385"/>
                </a:lnTo>
                <a:lnTo>
                  <a:pt x="4942" y="1448"/>
                </a:lnTo>
                <a:lnTo>
                  <a:pt x="4911" y="1511"/>
                </a:lnTo>
                <a:lnTo>
                  <a:pt x="4879" y="1574"/>
                </a:lnTo>
                <a:lnTo>
                  <a:pt x="4848" y="1637"/>
                </a:lnTo>
                <a:lnTo>
                  <a:pt x="4815" y="1701"/>
                </a:lnTo>
                <a:lnTo>
                  <a:pt x="4782" y="1763"/>
                </a:lnTo>
                <a:lnTo>
                  <a:pt x="4749" y="1824"/>
                </a:lnTo>
                <a:lnTo>
                  <a:pt x="4714" y="1886"/>
                </a:lnTo>
                <a:lnTo>
                  <a:pt x="4681" y="1947"/>
                </a:lnTo>
                <a:lnTo>
                  <a:pt x="4647" y="2009"/>
                </a:lnTo>
                <a:lnTo>
                  <a:pt x="4611" y="2070"/>
                </a:lnTo>
                <a:lnTo>
                  <a:pt x="4576" y="2131"/>
                </a:lnTo>
                <a:lnTo>
                  <a:pt x="4541" y="2191"/>
                </a:lnTo>
                <a:lnTo>
                  <a:pt x="4505" y="2251"/>
                </a:lnTo>
                <a:lnTo>
                  <a:pt x="4468" y="2312"/>
                </a:lnTo>
                <a:lnTo>
                  <a:pt x="4432" y="2371"/>
                </a:lnTo>
                <a:lnTo>
                  <a:pt x="4395" y="2431"/>
                </a:lnTo>
                <a:lnTo>
                  <a:pt x="4357" y="2489"/>
                </a:lnTo>
                <a:lnTo>
                  <a:pt x="4320" y="2549"/>
                </a:lnTo>
                <a:lnTo>
                  <a:pt x="4282" y="2607"/>
                </a:lnTo>
                <a:lnTo>
                  <a:pt x="4244" y="2666"/>
                </a:lnTo>
                <a:lnTo>
                  <a:pt x="4206" y="2723"/>
                </a:lnTo>
                <a:lnTo>
                  <a:pt x="4167" y="2781"/>
                </a:lnTo>
                <a:lnTo>
                  <a:pt x="4128" y="2838"/>
                </a:lnTo>
                <a:lnTo>
                  <a:pt x="4089" y="2896"/>
                </a:lnTo>
                <a:lnTo>
                  <a:pt x="4050" y="2953"/>
                </a:lnTo>
                <a:lnTo>
                  <a:pt x="4011" y="3009"/>
                </a:lnTo>
                <a:lnTo>
                  <a:pt x="3970" y="3066"/>
                </a:lnTo>
                <a:lnTo>
                  <a:pt x="3930" y="3122"/>
                </a:lnTo>
                <a:lnTo>
                  <a:pt x="3890" y="3177"/>
                </a:lnTo>
                <a:lnTo>
                  <a:pt x="3850" y="3233"/>
                </a:lnTo>
                <a:lnTo>
                  <a:pt x="3808" y="3288"/>
                </a:lnTo>
                <a:lnTo>
                  <a:pt x="3768" y="3342"/>
                </a:lnTo>
                <a:lnTo>
                  <a:pt x="3727" y="3397"/>
                </a:lnTo>
                <a:lnTo>
                  <a:pt x="3685" y="3451"/>
                </a:lnTo>
                <a:lnTo>
                  <a:pt x="3644" y="3504"/>
                </a:lnTo>
                <a:lnTo>
                  <a:pt x="3602" y="3558"/>
                </a:lnTo>
                <a:lnTo>
                  <a:pt x="3562" y="3612"/>
                </a:lnTo>
                <a:lnTo>
                  <a:pt x="3519" y="3664"/>
                </a:lnTo>
                <a:lnTo>
                  <a:pt x="3477" y="3717"/>
                </a:lnTo>
                <a:lnTo>
                  <a:pt x="3435" y="3769"/>
                </a:lnTo>
                <a:lnTo>
                  <a:pt x="3394" y="3821"/>
                </a:lnTo>
                <a:lnTo>
                  <a:pt x="3351" y="3873"/>
                </a:lnTo>
                <a:lnTo>
                  <a:pt x="3308" y="3924"/>
                </a:lnTo>
                <a:lnTo>
                  <a:pt x="3266" y="3975"/>
                </a:lnTo>
                <a:lnTo>
                  <a:pt x="3223" y="4025"/>
                </a:lnTo>
                <a:lnTo>
                  <a:pt x="3180" y="4075"/>
                </a:lnTo>
                <a:lnTo>
                  <a:pt x="3139" y="4125"/>
                </a:lnTo>
                <a:lnTo>
                  <a:pt x="3096" y="4175"/>
                </a:lnTo>
                <a:lnTo>
                  <a:pt x="3053" y="4224"/>
                </a:lnTo>
                <a:lnTo>
                  <a:pt x="3010" y="4273"/>
                </a:lnTo>
                <a:lnTo>
                  <a:pt x="2967" y="4322"/>
                </a:lnTo>
                <a:lnTo>
                  <a:pt x="2924" y="4369"/>
                </a:lnTo>
                <a:lnTo>
                  <a:pt x="2881" y="4417"/>
                </a:lnTo>
                <a:lnTo>
                  <a:pt x="2839" y="4465"/>
                </a:lnTo>
                <a:lnTo>
                  <a:pt x="2796" y="4510"/>
                </a:lnTo>
                <a:lnTo>
                  <a:pt x="2753" y="4558"/>
                </a:lnTo>
                <a:lnTo>
                  <a:pt x="2711" y="4604"/>
                </a:lnTo>
                <a:lnTo>
                  <a:pt x="2668" y="4649"/>
                </a:lnTo>
                <a:lnTo>
                  <a:pt x="2627" y="4695"/>
                </a:lnTo>
                <a:lnTo>
                  <a:pt x="2584" y="4740"/>
                </a:lnTo>
                <a:lnTo>
                  <a:pt x="2541" y="4785"/>
                </a:lnTo>
                <a:lnTo>
                  <a:pt x="2499" y="4829"/>
                </a:lnTo>
                <a:lnTo>
                  <a:pt x="2456" y="4873"/>
                </a:lnTo>
                <a:lnTo>
                  <a:pt x="2413" y="4918"/>
                </a:lnTo>
                <a:lnTo>
                  <a:pt x="2372" y="4960"/>
                </a:lnTo>
                <a:lnTo>
                  <a:pt x="2330" y="5003"/>
                </a:lnTo>
                <a:lnTo>
                  <a:pt x="2287" y="5046"/>
                </a:lnTo>
                <a:lnTo>
                  <a:pt x="2245" y="5089"/>
                </a:lnTo>
                <a:lnTo>
                  <a:pt x="2204" y="5131"/>
                </a:lnTo>
                <a:lnTo>
                  <a:pt x="2162" y="5171"/>
                </a:lnTo>
                <a:lnTo>
                  <a:pt x="2120" y="5213"/>
                </a:lnTo>
                <a:lnTo>
                  <a:pt x="2079" y="5253"/>
                </a:lnTo>
                <a:lnTo>
                  <a:pt x="2038" y="5294"/>
                </a:lnTo>
                <a:lnTo>
                  <a:pt x="1997" y="5333"/>
                </a:lnTo>
                <a:lnTo>
                  <a:pt x="1956" y="5373"/>
                </a:lnTo>
                <a:lnTo>
                  <a:pt x="1916" y="5412"/>
                </a:lnTo>
                <a:lnTo>
                  <a:pt x="1875" y="5450"/>
                </a:lnTo>
                <a:lnTo>
                  <a:pt x="1835" y="5488"/>
                </a:lnTo>
                <a:lnTo>
                  <a:pt x="1794" y="5526"/>
                </a:lnTo>
                <a:lnTo>
                  <a:pt x="1755" y="5563"/>
                </a:lnTo>
                <a:lnTo>
                  <a:pt x="1715" y="5600"/>
                </a:lnTo>
                <a:lnTo>
                  <a:pt x="1675" y="5637"/>
                </a:lnTo>
                <a:lnTo>
                  <a:pt x="1637" y="5673"/>
                </a:lnTo>
                <a:lnTo>
                  <a:pt x="1598" y="5709"/>
                </a:lnTo>
                <a:lnTo>
                  <a:pt x="1558" y="5744"/>
                </a:lnTo>
                <a:lnTo>
                  <a:pt x="1520" y="5779"/>
                </a:lnTo>
                <a:lnTo>
                  <a:pt x="1482" y="5813"/>
                </a:lnTo>
                <a:lnTo>
                  <a:pt x="1445" y="5847"/>
                </a:lnTo>
                <a:lnTo>
                  <a:pt x="1407" y="5880"/>
                </a:lnTo>
                <a:lnTo>
                  <a:pt x="1370" y="5914"/>
                </a:lnTo>
                <a:lnTo>
                  <a:pt x="1333" y="5946"/>
                </a:lnTo>
                <a:lnTo>
                  <a:pt x="1296" y="5978"/>
                </a:lnTo>
                <a:lnTo>
                  <a:pt x="1261" y="6010"/>
                </a:lnTo>
                <a:lnTo>
                  <a:pt x="1224" y="6041"/>
                </a:lnTo>
                <a:lnTo>
                  <a:pt x="1189" y="6072"/>
                </a:lnTo>
                <a:lnTo>
                  <a:pt x="1153" y="6103"/>
                </a:lnTo>
                <a:lnTo>
                  <a:pt x="1119" y="6133"/>
                </a:lnTo>
                <a:lnTo>
                  <a:pt x="1084" y="6161"/>
                </a:lnTo>
                <a:lnTo>
                  <a:pt x="1050" y="6191"/>
                </a:lnTo>
                <a:lnTo>
                  <a:pt x="1016" y="6220"/>
                </a:lnTo>
                <a:lnTo>
                  <a:pt x="983" y="6247"/>
                </a:lnTo>
                <a:lnTo>
                  <a:pt x="950" y="6275"/>
                </a:lnTo>
                <a:lnTo>
                  <a:pt x="918" y="6302"/>
                </a:lnTo>
                <a:lnTo>
                  <a:pt x="885" y="6329"/>
                </a:lnTo>
                <a:lnTo>
                  <a:pt x="853" y="6356"/>
                </a:lnTo>
                <a:lnTo>
                  <a:pt x="822" y="6381"/>
                </a:lnTo>
                <a:lnTo>
                  <a:pt x="791" y="6406"/>
                </a:lnTo>
                <a:lnTo>
                  <a:pt x="761" y="6431"/>
                </a:lnTo>
                <a:lnTo>
                  <a:pt x="732" y="6456"/>
                </a:lnTo>
                <a:lnTo>
                  <a:pt x="702" y="6480"/>
                </a:lnTo>
                <a:lnTo>
                  <a:pt x="673" y="6502"/>
                </a:lnTo>
                <a:lnTo>
                  <a:pt x="645" y="6525"/>
                </a:lnTo>
                <a:lnTo>
                  <a:pt x="616" y="6547"/>
                </a:lnTo>
                <a:lnTo>
                  <a:pt x="589" y="6569"/>
                </a:lnTo>
                <a:lnTo>
                  <a:pt x="563" y="6590"/>
                </a:lnTo>
                <a:lnTo>
                  <a:pt x="535" y="6612"/>
                </a:lnTo>
                <a:lnTo>
                  <a:pt x="510" y="6632"/>
                </a:lnTo>
                <a:lnTo>
                  <a:pt x="484" y="6651"/>
                </a:lnTo>
                <a:lnTo>
                  <a:pt x="460" y="6671"/>
                </a:lnTo>
                <a:lnTo>
                  <a:pt x="435" y="6690"/>
                </a:lnTo>
                <a:lnTo>
                  <a:pt x="411" y="6708"/>
                </a:lnTo>
                <a:lnTo>
                  <a:pt x="389" y="6726"/>
                </a:lnTo>
                <a:lnTo>
                  <a:pt x="366" y="6743"/>
                </a:lnTo>
                <a:lnTo>
                  <a:pt x="345" y="6761"/>
                </a:lnTo>
                <a:lnTo>
                  <a:pt x="323" y="6776"/>
                </a:lnTo>
                <a:lnTo>
                  <a:pt x="302" y="6792"/>
                </a:lnTo>
                <a:lnTo>
                  <a:pt x="281" y="6807"/>
                </a:lnTo>
                <a:lnTo>
                  <a:pt x="262" y="6823"/>
                </a:lnTo>
                <a:lnTo>
                  <a:pt x="243" y="6836"/>
                </a:lnTo>
                <a:lnTo>
                  <a:pt x="226" y="6850"/>
                </a:lnTo>
                <a:lnTo>
                  <a:pt x="208" y="6863"/>
                </a:lnTo>
                <a:lnTo>
                  <a:pt x="191" y="6876"/>
                </a:lnTo>
                <a:lnTo>
                  <a:pt x="174" y="6888"/>
                </a:lnTo>
                <a:lnTo>
                  <a:pt x="159" y="6899"/>
                </a:lnTo>
                <a:lnTo>
                  <a:pt x="143" y="6911"/>
                </a:lnTo>
                <a:lnTo>
                  <a:pt x="129" y="6920"/>
                </a:lnTo>
                <a:lnTo>
                  <a:pt x="116" y="6931"/>
                </a:lnTo>
                <a:lnTo>
                  <a:pt x="103" y="6939"/>
                </a:lnTo>
                <a:lnTo>
                  <a:pt x="91" y="6949"/>
                </a:lnTo>
                <a:lnTo>
                  <a:pt x="79" y="6957"/>
                </a:lnTo>
                <a:lnTo>
                  <a:pt x="68" y="6964"/>
                </a:lnTo>
                <a:lnTo>
                  <a:pt x="59" y="6972"/>
                </a:lnTo>
                <a:lnTo>
                  <a:pt x="49" y="6979"/>
                </a:lnTo>
                <a:lnTo>
                  <a:pt x="41" y="6985"/>
                </a:lnTo>
                <a:lnTo>
                  <a:pt x="34" y="6989"/>
                </a:lnTo>
                <a:lnTo>
                  <a:pt x="27" y="6994"/>
                </a:lnTo>
                <a:lnTo>
                  <a:pt x="21" y="6999"/>
                </a:lnTo>
                <a:lnTo>
                  <a:pt x="15" y="7003"/>
                </a:lnTo>
                <a:lnTo>
                  <a:pt x="11" y="7006"/>
                </a:lnTo>
                <a:lnTo>
                  <a:pt x="8" y="7009"/>
                </a:lnTo>
                <a:lnTo>
                  <a:pt x="4" y="7011"/>
                </a:lnTo>
                <a:lnTo>
                  <a:pt x="2" y="7012"/>
                </a:lnTo>
                <a:lnTo>
                  <a:pt x="0" y="7013"/>
                </a:lnTo>
                <a:lnTo>
                  <a:pt x="0" y="7013"/>
                </a:lnTo>
              </a:path>
            </a:pathLst>
          </a:custGeom>
          <a:noFill/>
          <a:ln w="19050">
            <a:solidFill>
              <a:srgbClr val="FFFFFF"/>
            </a:solidFill>
            <a:prstDash val="solid"/>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1" name="Rectangle 15"/>
          <p:cNvSpPr>
            <a:spLocks noChangeArrowheads="1"/>
          </p:cNvSpPr>
          <p:nvPr/>
        </p:nvSpPr>
        <p:spPr bwMode="auto">
          <a:xfrm>
            <a:off x="4450080" y="3863785"/>
            <a:ext cx="461665" cy="246221"/>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600" dirty="0">
                <a:latin typeface="Times New Roman" pitchFamily="18" charset="0"/>
                <a:cs typeface="Times New Roman" pitchFamily="18" charset="0"/>
              </a:rPr>
              <a:t>$1.80</a:t>
            </a:r>
          </a:p>
        </p:txBody>
      </p:sp>
      <p:sp>
        <p:nvSpPr>
          <p:cNvPr id="23" name="Line 17"/>
          <p:cNvSpPr>
            <a:spLocks noChangeShapeType="1"/>
          </p:cNvSpPr>
          <p:nvPr/>
        </p:nvSpPr>
        <p:spPr bwMode="auto">
          <a:xfrm>
            <a:off x="4962271" y="1939290"/>
            <a:ext cx="0" cy="3605213"/>
          </a:xfrm>
          <a:prstGeom prst="line">
            <a:avLst/>
          </a:prstGeom>
          <a:noFill/>
          <a:ln w="28575">
            <a:solidFill>
              <a:schemeClr val="tx1"/>
            </a:solidFill>
            <a:round/>
            <a:headEnd/>
            <a:tailEnd type="none" w="lg" len="lg"/>
          </a:ln>
          <a:effectLst/>
        </p:spPr>
        <p:txBody>
          <a:bodyPr>
            <a:prstTxWarp prst="textNoShape">
              <a:avLst/>
            </a:prstTxWarp>
            <a:spAutoFit/>
          </a:bodyPr>
          <a:lstStyle/>
          <a:p>
            <a:endParaRPr lang="en-US" sz="1600">
              <a:latin typeface="Times New Roman" pitchFamily="18" charset="0"/>
              <a:cs typeface="Times New Roman" pitchFamily="18" charset="0"/>
            </a:endParaRPr>
          </a:p>
        </p:txBody>
      </p:sp>
      <p:sp>
        <p:nvSpPr>
          <p:cNvPr id="24" name="Line 18"/>
          <p:cNvSpPr>
            <a:spLocks noChangeShapeType="1"/>
          </p:cNvSpPr>
          <p:nvPr/>
        </p:nvSpPr>
        <p:spPr bwMode="auto">
          <a:xfrm>
            <a:off x="4952746" y="5536565"/>
            <a:ext cx="2692400" cy="0"/>
          </a:xfrm>
          <a:prstGeom prst="line">
            <a:avLst/>
          </a:prstGeom>
          <a:noFill/>
          <a:ln w="28575">
            <a:solidFill>
              <a:schemeClr val="tx1"/>
            </a:solidFill>
            <a:round/>
            <a:headEnd/>
            <a:tailEnd type="none" w="lg" len="lg"/>
          </a:ln>
          <a:effectLst/>
        </p:spPr>
        <p:txBody>
          <a:bodyPr>
            <a:prstTxWarp prst="textNoShape">
              <a:avLst/>
            </a:prstTxWarp>
            <a:spAutoFit/>
          </a:bodyPr>
          <a:lstStyle/>
          <a:p>
            <a:endParaRPr lang="en-US" sz="1600">
              <a:latin typeface="Times New Roman" pitchFamily="18" charset="0"/>
              <a:cs typeface="Times New Roman" pitchFamily="18" charset="0"/>
            </a:endParaRPr>
          </a:p>
        </p:txBody>
      </p:sp>
      <p:sp>
        <p:nvSpPr>
          <p:cNvPr id="25" name="Line 22"/>
          <p:cNvSpPr>
            <a:spLocks noChangeShapeType="1"/>
          </p:cNvSpPr>
          <p:nvPr/>
        </p:nvSpPr>
        <p:spPr bwMode="auto">
          <a:xfrm flipH="1">
            <a:off x="4973384" y="3988753"/>
            <a:ext cx="1524000" cy="0"/>
          </a:xfrm>
          <a:prstGeom prst="line">
            <a:avLst/>
          </a:prstGeom>
          <a:noFill/>
          <a:ln w="31750" cap="rnd">
            <a:solidFill>
              <a:schemeClr val="tx1"/>
            </a:solidFill>
            <a:prstDash val="sysDot"/>
            <a:round/>
            <a:headEnd/>
            <a:tailEnd type="none" w="lg" len="lg"/>
          </a:ln>
          <a:effectLst/>
        </p:spPr>
        <p:txBody>
          <a:bodyPr>
            <a:prstTxWarp prst="textNoShape">
              <a:avLst/>
            </a:prstTxWarp>
            <a:spAutoFit/>
          </a:bodyPr>
          <a:lstStyle/>
          <a:p>
            <a:endParaRPr lang="en-US" sz="1600">
              <a:latin typeface="Times New Roman" pitchFamily="18" charset="0"/>
              <a:cs typeface="Times New Roman" pitchFamily="18" charset="0"/>
            </a:endParaRPr>
          </a:p>
        </p:txBody>
      </p:sp>
      <p:sp>
        <p:nvSpPr>
          <p:cNvPr id="26" name="Text Box 40"/>
          <p:cNvSpPr txBox="1">
            <a:spLocks noChangeArrowheads="1"/>
          </p:cNvSpPr>
          <p:nvPr/>
        </p:nvSpPr>
        <p:spPr bwMode="auto">
          <a:xfrm>
            <a:off x="4427157" y="1475994"/>
            <a:ext cx="1252266" cy="483850"/>
          </a:xfrm>
          <a:prstGeom prst="rect">
            <a:avLst/>
          </a:prstGeom>
          <a:noFill/>
          <a:ln w="19050" cap="rnd">
            <a:noFill/>
            <a:prstDash val="sysDot"/>
            <a:miter lim="800000"/>
            <a:headEnd/>
            <a:tailEnd type="none" w="lg" len="lg"/>
          </a:ln>
          <a:effectLst/>
        </p:spPr>
        <p:txBody>
          <a:bodyPr wrap="none">
            <a:prstTxWarp prst="textNoShape">
              <a:avLst/>
            </a:prstTxWarp>
            <a:spAutoFit/>
          </a:bodyPr>
          <a:lstStyle/>
          <a:p>
            <a:pPr algn="l">
              <a:lnSpc>
                <a:spcPct val="70000"/>
              </a:lnSpc>
            </a:pPr>
            <a:r>
              <a:rPr kumimoji="0" lang="en-US" sz="1200" dirty="0" smtClean="0">
                <a:solidFill>
                  <a:srgbClr val="000000"/>
                </a:solidFill>
                <a:latin typeface="Times New Roman" pitchFamily="18" charset="0"/>
                <a:cs typeface="Times New Roman" pitchFamily="18" charset="0"/>
              </a:rPr>
              <a:t>Dollar price </a:t>
            </a:r>
            <a:r>
              <a:rPr kumimoji="0" lang="en-US" sz="1200" dirty="0">
                <a:solidFill>
                  <a:srgbClr val="000000"/>
                </a:solidFill>
                <a:latin typeface="Times New Roman" pitchFamily="18" charset="0"/>
                <a:cs typeface="Times New Roman" pitchFamily="18" charset="0"/>
              </a:rPr>
              <a:t>of </a:t>
            </a:r>
            <a:br>
              <a:rPr kumimoji="0" lang="en-US" sz="1200" dirty="0">
                <a:solidFill>
                  <a:srgbClr val="000000"/>
                </a:solidFill>
                <a:latin typeface="Times New Roman" pitchFamily="18" charset="0"/>
                <a:cs typeface="Times New Roman" pitchFamily="18" charset="0"/>
              </a:rPr>
            </a:br>
            <a:r>
              <a:rPr kumimoji="0" lang="en-US" sz="1200" dirty="0">
                <a:solidFill>
                  <a:srgbClr val="000000"/>
                </a:solidFill>
                <a:latin typeface="Times New Roman" pitchFamily="18" charset="0"/>
                <a:cs typeface="Times New Roman" pitchFamily="18" charset="0"/>
              </a:rPr>
              <a:t>foreign exchange</a:t>
            </a:r>
            <a:br>
              <a:rPr kumimoji="0" lang="en-US" sz="1200" dirty="0">
                <a:solidFill>
                  <a:srgbClr val="000000"/>
                </a:solidFill>
                <a:latin typeface="Times New Roman" pitchFamily="18" charset="0"/>
                <a:cs typeface="Times New Roman" pitchFamily="18" charset="0"/>
              </a:rPr>
            </a:br>
            <a:r>
              <a:rPr kumimoji="0" lang="en-US" sz="1100" i="1" dirty="0">
                <a:solidFill>
                  <a:srgbClr val="000000"/>
                </a:solidFill>
                <a:latin typeface="Times New Roman" pitchFamily="18" charset="0"/>
                <a:cs typeface="Times New Roman" pitchFamily="18" charset="0"/>
              </a:rPr>
              <a:t>(for pounds</a:t>
            </a:r>
            <a:r>
              <a:rPr kumimoji="0" lang="en-US" sz="1200" dirty="0" smtClean="0">
                <a:solidFill>
                  <a:srgbClr val="000000"/>
                </a:solidFill>
                <a:latin typeface="Times New Roman" pitchFamily="18" charset="0"/>
                <a:cs typeface="Times New Roman" pitchFamily="18" charset="0"/>
              </a:rPr>
              <a:t>)</a:t>
            </a:r>
            <a:endParaRPr kumimoji="0" lang="en-US" sz="1200" dirty="0">
              <a:solidFill>
                <a:srgbClr val="000000"/>
              </a:solidFill>
              <a:latin typeface="Times New Roman" pitchFamily="18" charset="0"/>
              <a:cs typeface="Times New Roman" pitchFamily="18" charset="0"/>
            </a:endParaRPr>
          </a:p>
        </p:txBody>
      </p:sp>
      <p:grpSp>
        <p:nvGrpSpPr>
          <p:cNvPr id="27" name="Group 74"/>
          <p:cNvGrpSpPr>
            <a:grpSpLocks/>
          </p:cNvGrpSpPr>
          <p:nvPr/>
        </p:nvGrpSpPr>
        <p:grpSpPr bwMode="auto">
          <a:xfrm>
            <a:off x="5452809" y="1853565"/>
            <a:ext cx="2376487" cy="3062288"/>
            <a:chOff x="3383" y="1110"/>
            <a:chExt cx="1497" cy="1929"/>
          </a:xfrm>
        </p:grpSpPr>
        <p:sp>
          <p:nvSpPr>
            <p:cNvPr id="28" name="Freeform 9"/>
            <p:cNvSpPr>
              <a:spLocks/>
            </p:cNvSpPr>
            <p:nvPr/>
          </p:nvSpPr>
          <p:spPr bwMode="auto">
            <a:xfrm>
              <a:off x="3383" y="1285"/>
              <a:ext cx="1376" cy="1754"/>
            </a:xfrm>
            <a:custGeom>
              <a:avLst/>
              <a:gdLst/>
              <a:ahLst/>
              <a:cxnLst>
                <a:cxn ang="0">
                  <a:pos x="5462" y="136"/>
                </a:cxn>
                <a:cxn ang="0">
                  <a:pos x="5398" y="339"/>
                </a:cxn>
                <a:cxn ang="0">
                  <a:pos x="5329" y="539"/>
                </a:cxn>
                <a:cxn ang="0">
                  <a:pos x="5255" y="738"/>
                </a:cxn>
                <a:cxn ang="0">
                  <a:pos x="5175" y="934"/>
                </a:cxn>
                <a:cxn ang="0">
                  <a:pos x="5092" y="1129"/>
                </a:cxn>
                <a:cxn ang="0">
                  <a:pos x="5004" y="1322"/>
                </a:cxn>
                <a:cxn ang="0">
                  <a:pos x="4911" y="1511"/>
                </a:cxn>
                <a:cxn ang="0">
                  <a:pos x="4815" y="1701"/>
                </a:cxn>
                <a:cxn ang="0">
                  <a:pos x="4714" y="1886"/>
                </a:cxn>
                <a:cxn ang="0">
                  <a:pos x="4611" y="2070"/>
                </a:cxn>
                <a:cxn ang="0">
                  <a:pos x="4505" y="2251"/>
                </a:cxn>
                <a:cxn ang="0">
                  <a:pos x="4395" y="2431"/>
                </a:cxn>
                <a:cxn ang="0">
                  <a:pos x="4282" y="2607"/>
                </a:cxn>
                <a:cxn ang="0">
                  <a:pos x="4167" y="2781"/>
                </a:cxn>
                <a:cxn ang="0">
                  <a:pos x="4050" y="2953"/>
                </a:cxn>
                <a:cxn ang="0">
                  <a:pos x="3930" y="3122"/>
                </a:cxn>
                <a:cxn ang="0">
                  <a:pos x="3808" y="3288"/>
                </a:cxn>
                <a:cxn ang="0">
                  <a:pos x="3685" y="3451"/>
                </a:cxn>
                <a:cxn ang="0">
                  <a:pos x="3562" y="3612"/>
                </a:cxn>
                <a:cxn ang="0">
                  <a:pos x="3435" y="3769"/>
                </a:cxn>
                <a:cxn ang="0">
                  <a:pos x="3308" y="3924"/>
                </a:cxn>
                <a:cxn ang="0">
                  <a:pos x="3180" y="4075"/>
                </a:cxn>
                <a:cxn ang="0">
                  <a:pos x="3053" y="4224"/>
                </a:cxn>
                <a:cxn ang="0">
                  <a:pos x="2924" y="4369"/>
                </a:cxn>
                <a:cxn ang="0">
                  <a:pos x="2796" y="4510"/>
                </a:cxn>
                <a:cxn ang="0">
                  <a:pos x="2668" y="4649"/>
                </a:cxn>
                <a:cxn ang="0">
                  <a:pos x="2541" y="4785"/>
                </a:cxn>
                <a:cxn ang="0">
                  <a:pos x="2413" y="4918"/>
                </a:cxn>
                <a:cxn ang="0">
                  <a:pos x="2287" y="5046"/>
                </a:cxn>
                <a:cxn ang="0">
                  <a:pos x="2162" y="5171"/>
                </a:cxn>
                <a:cxn ang="0">
                  <a:pos x="2038" y="5294"/>
                </a:cxn>
                <a:cxn ang="0">
                  <a:pos x="1916" y="5412"/>
                </a:cxn>
                <a:cxn ang="0">
                  <a:pos x="1794" y="5526"/>
                </a:cxn>
                <a:cxn ang="0">
                  <a:pos x="1675" y="5637"/>
                </a:cxn>
                <a:cxn ang="0">
                  <a:pos x="1558" y="5744"/>
                </a:cxn>
                <a:cxn ang="0">
                  <a:pos x="1445" y="5847"/>
                </a:cxn>
                <a:cxn ang="0">
                  <a:pos x="1333" y="5946"/>
                </a:cxn>
                <a:cxn ang="0">
                  <a:pos x="1224" y="6041"/>
                </a:cxn>
                <a:cxn ang="0">
                  <a:pos x="1119" y="6133"/>
                </a:cxn>
                <a:cxn ang="0">
                  <a:pos x="1016" y="6220"/>
                </a:cxn>
                <a:cxn ang="0">
                  <a:pos x="918" y="6302"/>
                </a:cxn>
                <a:cxn ang="0">
                  <a:pos x="822" y="6381"/>
                </a:cxn>
                <a:cxn ang="0">
                  <a:pos x="732" y="6456"/>
                </a:cxn>
                <a:cxn ang="0">
                  <a:pos x="645" y="6525"/>
                </a:cxn>
                <a:cxn ang="0">
                  <a:pos x="563" y="6590"/>
                </a:cxn>
                <a:cxn ang="0">
                  <a:pos x="484" y="6651"/>
                </a:cxn>
                <a:cxn ang="0">
                  <a:pos x="411" y="6708"/>
                </a:cxn>
                <a:cxn ang="0">
                  <a:pos x="345" y="6761"/>
                </a:cxn>
                <a:cxn ang="0">
                  <a:pos x="281" y="6807"/>
                </a:cxn>
                <a:cxn ang="0">
                  <a:pos x="226" y="6850"/>
                </a:cxn>
                <a:cxn ang="0">
                  <a:pos x="174" y="6888"/>
                </a:cxn>
                <a:cxn ang="0">
                  <a:pos x="129" y="6920"/>
                </a:cxn>
                <a:cxn ang="0">
                  <a:pos x="91" y="6949"/>
                </a:cxn>
                <a:cxn ang="0">
                  <a:pos x="59" y="6972"/>
                </a:cxn>
                <a:cxn ang="0">
                  <a:pos x="34" y="6989"/>
                </a:cxn>
                <a:cxn ang="0">
                  <a:pos x="15" y="7003"/>
                </a:cxn>
                <a:cxn ang="0">
                  <a:pos x="4" y="7011"/>
                </a:cxn>
                <a:cxn ang="0">
                  <a:pos x="0" y="7013"/>
                </a:cxn>
              </a:cxnLst>
              <a:rect l="0" t="0" r="r" b="b"/>
              <a:pathLst>
                <a:path w="5502" h="7013">
                  <a:moveTo>
                    <a:pt x="5502" y="0"/>
                  </a:moveTo>
                  <a:lnTo>
                    <a:pt x="5483" y="68"/>
                  </a:lnTo>
                  <a:lnTo>
                    <a:pt x="5462" y="136"/>
                  </a:lnTo>
                  <a:lnTo>
                    <a:pt x="5442" y="204"/>
                  </a:lnTo>
                  <a:lnTo>
                    <a:pt x="5421" y="271"/>
                  </a:lnTo>
                  <a:lnTo>
                    <a:pt x="5398" y="339"/>
                  </a:lnTo>
                  <a:lnTo>
                    <a:pt x="5375" y="405"/>
                  </a:lnTo>
                  <a:lnTo>
                    <a:pt x="5353" y="472"/>
                  </a:lnTo>
                  <a:lnTo>
                    <a:pt x="5329" y="539"/>
                  </a:lnTo>
                  <a:lnTo>
                    <a:pt x="5305" y="606"/>
                  </a:lnTo>
                  <a:lnTo>
                    <a:pt x="5280" y="671"/>
                  </a:lnTo>
                  <a:lnTo>
                    <a:pt x="5255" y="738"/>
                  </a:lnTo>
                  <a:lnTo>
                    <a:pt x="5229" y="803"/>
                  </a:lnTo>
                  <a:lnTo>
                    <a:pt x="5203" y="869"/>
                  </a:lnTo>
                  <a:lnTo>
                    <a:pt x="5175" y="934"/>
                  </a:lnTo>
                  <a:lnTo>
                    <a:pt x="5148" y="999"/>
                  </a:lnTo>
                  <a:lnTo>
                    <a:pt x="5121" y="1064"/>
                  </a:lnTo>
                  <a:lnTo>
                    <a:pt x="5092" y="1129"/>
                  </a:lnTo>
                  <a:lnTo>
                    <a:pt x="5062" y="1193"/>
                  </a:lnTo>
                  <a:lnTo>
                    <a:pt x="5034" y="1257"/>
                  </a:lnTo>
                  <a:lnTo>
                    <a:pt x="5004" y="1322"/>
                  </a:lnTo>
                  <a:lnTo>
                    <a:pt x="4973" y="1385"/>
                  </a:lnTo>
                  <a:lnTo>
                    <a:pt x="4942" y="1448"/>
                  </a:lnTo>
                  <a:lnTo>
                    <a:pt x="4911" y="1511"/>
                  </a:lnTo>
                  <a:lnTo>
                    <a:pt x="4879" y="1574"/>
                  </a:lnTo>
                  <a:lnTo>
                    <a:pt x="4848" y="1637"/>
                  </a:lnTo>
                  <a:lnTo>
                    <a:pt x="4815" y="1701"/>
                  </a:lnTo>
                  <a:lnTo>
                    <a:pt x="4782" y="1763"/>
                  </a:lnTo>
                  <a:lnTo>
                    <a:pt x="4749" y="1824"/>
                  </a:lnTo>
                  <a:lnTo>
                    <a:pt x="4714" y="1886"/>
                  </a:lnTo>
                  <a:lnTo>
                    <a:pt x="4681" y="1947"/>
                  </a:lnTo>
                  <a:lnTo>
                    <a:pt x="4647" y="2009"/>
                  </a:lnTo>
                  <a:lnTo>
                    <a:pt x="4611" y="2070"/>
                  </a:lnTo>
                  <a:lnTo>
                    <a:pt x="4576" y="2131"/>
                  </a:lnTo>
                  <a:lnTo>
                    <a:pt x="4541" y="2191"/>
                  </a:lnTo>
                  <a:lnTo>
                    <a:pt x="4505" y="2251"/>
                  </a:lnTo>
                  <a:lnTo>
                    <a:pt x="4468" y="2312"/>
                  </a:lnTo>
                  <a:lnTo>
                    <a:pt x="4432" y="2371"/>
                  </a:lnTo>
                  <a:lnTo>
                    <a:pt x="4395" y="2431"/>
                  </a:lnTo>
                  <a:lnTo>
                    <a:pt x="4357" y="2489"/>
                  </a:lnTo>
                  <a:lnTo>
                    <a:pt x="4320" y="2549"/>
                  </a:lnTo>
                  <a:lnTo>
                    <a:pt x="4282" y="2607"/>
                  </a:lnTo>
                  <a:lnTo>
                    <a:pt x="4244" y="2666"/>
                  </a:lnTo>
                  <a:lnTo>
                    <a:pt x="4206" y="2723"/>
                  </a:lnTo>
                  <a:lnTo>
                    <a:pt x="4167" y="2781"/>
                  </a:lnTo>
                  <a:lnTo>
                    <a:pt x="4128" y="2838"/>
                  </a:lnTo>
                  <a:lnTo>
                    <a:pt x="4089" y="2896"/>
                  </a:lnTo>
                  <a:lnTo>
                    <a:pt x="4050" y="2953"/>
                  </a:lnTo>
                  <a:lnTo>
                    <a:pt x="4011" y="3009"/>
                  </a:lnTo>
                  <a:lnTo>
                    <a:pt x="3970" y="3066"/>
                  </a:lnTo>
                  <a:lnTo>
                    <a:pt x="3930" y="3122"/>
                  </a:lnTo>
                  <a:lnTo>
                    <a:pt x="3890" y="3177"/>
                  </a:lnTo>
                  <a:lnTo>
                    <a:pt x="3850" y="3233"/>
                  </a:lnTo>
                  <a:lnTo>
                    <a:pt x="3808" y="3288"/>
                  </a:lnTo>
                  <a:lnTo>
                    <a:pt x="3768" y="3342"/>
                  </a:lnTo>
                  <a:lnTo>
                    <a:pt x="3727" y="3397"/>
                  </a:lnTo>
                  <a:lnTo>
                    <a:pt x="3685" y="3451"/>
                  </a:lnTo>
                  <a:lnTo>
                    <a:pt x="3644" y="3504"/>
                  </a:lnTo>
                  <a:lnTo>
                    <a:pt x="3602" y="3558"/>
                  </a:lnTo>
                  <a:lnTo>
                    <a:pt x="3562" y="3612"/>
                  </a:lnTo>
                  <a:lnTo>
                    <a:pt x="3519" y="3664"/>
                  </a:lnTo>
                  <a:lnTo>
                    <a:pt x="3477" y="3717"/>
                  </a:lnTo>
                  <a:lnTo>
                    <a:pt x="3435" y="3769"/>
                  </a:lnTo>
                  <a:lnTo>
                    <a:pt x="3394" y="3821"/>
                  </a:lnTo>
                  <a:lnTo>
                    <a:pt x="3351" y="3873"/>
                  </a:lnTo>
                  <a:lnTo>
                    <a:pt x="3308" y="3924"/>
                  </a:lnTo>
                  <a:lnTo>
                    <a:pt x="3266" y="3975"/>
                  </a:lnTo>
                  <a:lnTo>
                    <a:pt x="3223" y="4025"/>
                  </a:lnTo>
                  <a:lnTo>
                    <a:pt x="3180" y="4075"/>
                  </a:lnTo>
                  <a:lnTo>
                    <a:pt x="3139" y="4125"/>
                  </a:lnTo>
                  <a:lnTo>
                    <a:pt x="3096" y="4175"/>
                  </a:lnTo>
                  <a:lnTo>
                    <a:pt x="3053" y="4224"/>
                  </a:lnTo>
                  <a:lnTo>
                    <a:pt x="3010" y="4273"/>
                  </a:lnTo>
                  <a:lnTo>
                    <a:pt x="2967" y="4322"/>
                  </a:lnTo>
                  <a:lnTo>
                    <a:pt x="2924" y="4369"/>
                  </a:lnTo>
                  <a:lnTo>
                    <a:pt x="2881" y="4417"/>
                  </a:lnTo>
                  <a:lnTo>
                    <a:pt x="2839" y="4465"/>
                  </a:lnTo>
                  <a:lnTo>
                    <a:pt x="2796" y="4510"/>
                  </a:lnTo>
                  <a:lnTo>
                    <a:pt x="2753" y="4558"/>
                  </a:lnTo>
                  <a:lnTo>
                    <a:pt x="2711" y="4604"/>
                  </a:lnTo>
                  <a:lnTo>
                    <a:pt x="2668" y="4649"/>
                  </a:lnTo>
                  <a:lnTo>
                    <a:pt x="2627" y="4695"/>
                  </a:lnTo>
                  <a:lnTo>
                    <a:pt x="2584" y="4740"/>
                  </a:lnTo>
                  <a:lnTo>
                    <a:pt x="2541" y="4785"/>
                  </a:lnTo>
                  <a:lnTo>
                    <a:pt x="2499" y="4829"/>
                  </a:lnTo>
                  <a:lnTo>
                    <a:pt x="2456" y="4873"/>
                  </a:lnTo>
                  <a:lnTo>
                    <a:pt x="2413" y="4918"/>
                  </a:lnTo>
                  <a:lnTo>
                    <a:pt x="2372" y="4960"/>
                  </a:lnTo>
                  <a:lnTo>
                    <a:pt x="2330" y="5003"/>
                  </a:lnTo>
                  <a:lnTo>
                    <a:pt x="2287" y="5046"/>
                  </a:lnTo>
                  <a:lnTo>
                    <a:pt x="2245" y="5089"/>
                  </a:lnTo>
                  <a:lnTo>
                    <a:pt x="2204" y="5131"/>
                  </a:lnTo>
                  <a:lnTo>
                    <a:pt x="2162" y="5171"/>
                  </a:lnTo>
                  <a:lnTo>
                    <a:pt x="2120" y="5213"/>
                  </a:lnTo>
                  <a:lnTo>
                    <a:pt x="2079" y="5253"/>
                  </a:lnTo>
                  <a:lnTo>
                    <a:pt x="2038" y="5294"/>
                  </a:lnTo>
                  <a:lnTo>
                    <a:pt x="1997" y="5333"/>
                  </a:lnTo>
                  <a:lnTo>
                    <a:pt x="1956" y="5373"/>
                  </a:lnTo>
                  <a:lnTo>
                    <a:pt x="1916" y="5412"/>
                  </a:lnTo>
                  <a:lnTo>
                    <a:pt x="1875" y="5450"/>
                  </a:lnTo>
                  <a:lnTo>
                    <a:pt x="1835" y="5488"/>
                  </a:lnTo>
                  <a:lnTo>
                    <a:pt x="1794" y="5526"/>
                  </a:lnTo>
                  <a:lnTo>
                    <a:pt x="1755" y="5563"/>
                  </a:lnTo>
                  <a:lnTo>
                    <a:pt x="1715" y="5600"/>
                  </a:lnTo>
                  <a:lnTo>
                    <a:pt x="1675" y="5637"/>
                  </a:lnTo>
                  <a:lnTo>
                    <a:pt x="1637" y="5673"/>
                  </a:lnTo>
                  <a:lnTo>
                    <a:pt x="1598" y="5709"/>
                  </a:lnTo>
                  <a:lnTo>
                    <a:pt x="1558" y="5744"/>
                  </a:lnTo>
                  <a:lnTo>
                    <a:pt x="1520" y="5779"/>
                  </a:lnTo>
                  <a:lnTo>
                    <a:pt x="1482" y="5813"/>
                  </a:lnTo>
                  <a:lnTo>
                    <a:pt x="1445" y="5847"/>
                  </a:lnTo>
                  <a:lnTo>
                    <a:pt x="1407" y="5880"/>
                  </a:lnTo>
                  <a:lnTo>
                    <a:pt x="1370" y="5914"/>
                  </a:lnTo>
                  <a:lnTo>
                    <a:pt x="1333" y="5946"/>
                  </a:lnTo>
                  <a:lnTo>
                    <a:pt x="1296" y="5978"/>
                  </a:lnTo>
                  <a:lnTo>
                    <a:pt x="1261" y="6010"/>
                  </a:lnTo>
                  <a:lnTo>
                    <a:pt x="1224" y="6041"/>
                  </a:lnTo>
                  <a:lnTo>
                    <a:pt x="1189" y="6072"/>
                  </a:lnTo>
                  <a:lnTo>
                    <a:pt x="1153" y="6103"/>
                  </a:lnTo>
                  <a:lnTo>
                    <a:pt x="1119" y="6133"/>
                  </a:lnTo>
                  <a:lnTo>
                    <a:pt x="1084" y="6161"/>
                  </a:lnTo>
                  <a:lnTo>
                    <a:pt x="1050" y="6191"/>
                  </a:lnTo>
                  <a:lnTo>
                    <a:pt x="1016" y="6220"/>
                  </a:lnTo>
                  <a:lnTo>
                    <a:pt x="983" y="6247"/>
                  </a:lnTo>
                  <a:lnTo>
                    <a:pt x="950" y="6275"/>
                  </a:lnTo>
                  <a:lnTo>
                    <a:pt x="918" y="6302"/>
                  </a:lnTo>
                  <a:lnTo>
                    <a:pt x="885" y="6329"/>
                  </a:lnTo>
                  <a:lnTo>
                    <a:pt x="853" y="6356"/>
                  </a:lnTo>
                  <a:lnTo>
                    <a:pt x="822" y="6381"/>
                  </a:lnTo>
                  <a:lnTo>
                    <a:pt x="791" y="6406"/>
                  </a:lnTo>
                  <a:lnTo>
                    <a:pt x="761" y="6431"/>
                  </a:lnTo>
                  <a:lnTo>
                    <a:pt x="732" y="6456"/>
                  </a:lnTo>
                  <a:lnTo>
                    <a:pt x="702" y="6480"/>
                  </a:lnTo>
                  <a:lnTo>
                    <a:pt x="673" y="6502"/>
                  </a:lnTo>
                  <a:lnTo>
                    <a:pt x="645" y="6525"/>
                  </a:lnTo>
                  <a:lnTo>
                    <a:pt x="616" y="6547"/>
                  </a:lnTo>
                  <a:lnTo>
                    <a:pt x="589" y="6569"/>
                  </a:lnTo>
                  <a:lnTo>
                    <a:pt x="563" y="6590"/>
                  </a:lnTo>
                  <a:lnTo>
                    <a:pt x="535" y="6612"/>
                  </a:lnTo>
                  <a:lnTo>
                    <a:pt x="510" y="6632"/>
                  </a:lnTo>
                  <a:lnTo>
                    <a:pt x="484" y="6651"/>
                  </a:lnTo>
                  <a:lnTo>
                    <a:pt x="460" y="6671"/>
                  </a:lnTo>
                  <a:lnTo>
                    <a:pt x="435" y="6690"/>
                  </a:lnTo>
                  <a:lnTo>
                    <a:pt x="411" y="6708"/>
                  </a:lnTo>
                  <a:lnTo>
                    <a:pt x="389" y="6726"/>
                  </a:lnTo>
                  <a:lnTo>
                    <a:pt x="366" y="6743"/>
                  </a:lnTo>
                  <a:lnTo>
                    <a:pt x="345" y="6761"/>
                  </a:lnTo>
                  <a:lnTo>
                    <a:pt x="323" y="6776"/>
                  </a:lnTo>
                  <a:lnTo>
                    <a:pt x="302" y="6792"/>
                  </a:lnTo>
                  <a:lnTo>
                    <a:pt x="281" y="6807"/>
                  </a:lnTo>
                  <a:lnTo>
                    <a:pt x="262" y="6823"/>
                  </a:lnTo>
                  <a:lnTo>
                    <a:pt x="243" y="6836"/>
                  </a:lnTo>
                  <a:lnTo>
                    <a:pt x="226" y="6850"/>
                  </a:lnTo>
                  <a:lnTo>
                    <a:pt x="208" y="6863"/>
                  </a:lnTo>
                  <a:lnTo>
                    <a:pt x="191" y="6876"/>
                  </a:lnTo>
                  <a:lnTo>
                    <a:pt x="174" y="6888"/>
                  </a:lnTo>
                  <a:lnTo>
                    <a:pt x="159" y="6899"/>
                  </a:lnTo>
                  <a:lnTo>
                    <a:pt x="143" y="6911"/>
                  </a:lnTo>
                  <a:lnTo>
                    <a:pt x="129" y="6920"/>
                  </a:lnTo>
                  <a:lnTo>
                    <a:pt x="116" y="6931"/>
                  </a:lnTo>
                  <a:lnTo>
                    <a:pt x="103" y="6939"/>
                  </a:lnTo>
                  <a:lnTo>
                    <a:pt x="91" y="6949"/>
                  </a:lnTo>
                  <a:lnTo>
                    <a:pt x="79" y="6957"/>
                  </a:lnTo>
                  <a:lnTo>
                    <a:pt x="68" y="6964"/>
                  </a:lnTo>
                  <a:lnTo>
                    <a:pt x="59" y="6972"/>
                  </a:lnTo>
                  <a:lnTo>
                    <a:pt x="49" y="6979"/>
                  </a:lnTo>
                  <a:lnTo>
                    <a:pt x="41" y="6985"/>
                  </a:lnTo>
                  <a:lnTo>
                    <a:pt x="34" y="6989"/>
                  </a:lnTo>
                  <a:lnTo>
                    <a:pt x="27" y="6994"/>
                  </a:lnTo>
                  <a:lnTo>
                    <a:pt x="21" y="6999"/>
                  </a:lnTo>
                  <a:lnTo>
                    <a:pt x="15" y="7003"/>
                  </a:lnTo>
                  <a:lnTo>
                    <a:pt x="11" y="7006"/>
                  </a:lnTo>
                  <a:lnTo>
                    <a:pt x="8" y="7009"/>
                  </a:lnTo>
                  <a:lnTo>
                    <a:pt x="4" y="7011"/>
                  </a:lnTo>
                  <a:lnTo>
                    <a:pt x="2" y="7012"/>
                  </a:lnTo>
                  <a:lnTo>
                    <a:pt x="0" y="7013"/>
                  </a:lnTo>
                  <a:lnTo>
                    <a:pt x="0" y="7013"/>
                  </a:lnTo>
                </a:path>
              </a:pathLst>
            </a:custGeom>
            <a:noFill/>
            <a:ln w="57150" cmpd="sng">
              <a:solidFill>
                <a:schemeClr val="tx2"/>
              </a:solidFill>
              <a:prstDash val="solid"/>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9" name="Rectangle 57"/>
            <p:cNvSpPr>
              <a:spLocks noChangeArrowheads="1"/>
            </p:cNvSpPr>
            <p:nvPr/>
          </p:nvSpPr>
          <p:spPr bwMode="auto">
            <a:xfrm>
              <a:off x="4742" y="1110"/>
              <a:ext cx="138" cy="140"/>
            </a:xfrm>
            <a:prstGeom prst="rect">
              <a:avLst/>
            </a:prstGeom>
            <a:noFill/>
            <a:ln w="9525">
              <a:noFill/>
              <a:miter lim="800000"/>
              <a:headEnd/>
              <a:tailEnd/>
            </a:ln>
          </p:spPr>
          <p:txBody>
            <a:bodyPr wrap="none" lIns="0" tIns="0" rIns="0" bIns="0">
              <a:prstTxWarp prst="textNoShape">
                <a:avLst/>
              </a:prstTxWarp>
              <a:spAutoFit/>
            </a:bodyPr>
            <a:lstStyle/>
            <a:p>
              <a:pPr algn="l">
                <a:lnSpc>
                  <a:spcPct val="70000"/>
                </a:lnSpc>
              </a:pPr>
              <a:r>
                <a:rPr kumimoji="0" lang="en-US" sz="2000" b="1" i="1" dirty="0" smtClean="0">
                  <a:solidFill>
                    <a:schemeClr val="tx2"/>
                  </a:solidFill>
                  <a:latin typeface="Times New Roman" pitchFamily="18" charset="0"/>
                  <a:cs typeface="Times New Roman" pitchFamily="18" charset="0"/>
                </a:rPr>
                <a:t>S</a:t>
              </a:r>
              <a:r>
                <a:rPr kumimoji="0" lang="en-US" b="1" i="1" baseline="-25000" dirty="0" smtClean="0">
                  <a:solidFill>
                    <a:schemeClr val="tx2"/>
                  </a:solidFill>
                  <a:latin typeface="Times New Roman" pitchFamily="18" charset="0"/>
                  <a:cs typeface="Times New Roman" pitchFamily="18" charset="0"/>
                </a:rPr>
                <a:t>1</a:t>
              </a:r>
              <a:endParaRPr kumimoji="0" lang="en-US" b="1" i="1" baseline="-25000" dirty="0">
                <a:solidFill>
                  <a:schemeClr val="tx2"/>
                </a:solidFill>
                <a:latin typeface="Times New Roman" pitchFamily="18" charset="0"/>
                <a:cs typeface="Times New Roman" pitchFamily="18" charset="0"/>
              </a:endParaRPr>
            </a:p>
          </p:txBody>
        </p:sp>
      </p:grpSp>
      <p:grpSp>
        <p:nvGrpSpPr>
          <p:cNvPr id="48" name="Group 75"/>
          <p:cNvGrpSpPr>
            <a:grpSpLocks/>
          </p:cNvGrpSpPr>
          <p:nvPr/>
        </p:nvGrpSpPr>
        <p:grpSpPr bwMode="auto">
          <a:xfrm>
            <a:off x="5455985" y="2145665"/>
            <a:ext cx="2208213" cy="2933700"/>
            <a:chOff x="3385" y="1294"/>
            <a:chExt cx="1391" cy="1848"/>
          </a:xfrm>
        </p:grpSpPr>
        <p:sp>
          <p:nvSpPr>
            <p:cNvPr id="49" name="Freeform 8"/>
            <p:cNvSpPr>
              <a:spLocks/>
            </p:cNvSpPr>
            <p:nvPr/>
          </p:nvSpPr>
          <p:spPr bwMode="auto">
            <a:xfrm>
              <a:off x="3385" y="1294"/>
              <a:ext cx="1202" cy="1754"/>
            </a:xfrm>
            <a:custGeom>
              <a:avLst/>
              <a:gdLst/>
              <a:ahLst/>
              <a:cxnLst>
                <a:cxn ang="0">
                  <a:pos x="72" y="175"/>
                </a:cxn>
                <a:cxn ang="0">
                  <a:pos x="179" y="434"/>
                </a:cxn>
                <a:cxn ang="0">
                  <a:pos x="288" y="686"/>
                </a:cxn>
                <a:cxn ang="0">
                  <a:pos x="399" y="933"/>
                </a:cxn>
                <a:cxn ang="0">
                  <a:pos x="511" y="1176"/>
                </a:cxn>
                <a:cxn ang="0">
                  <a:pos x="624" y="1413"/>
                </a:cxn>
                <a:cxn ang="0">
                  <a:pos x="739" y="1645"/>
                </a:cxn>
                <a:cxn ang="0">
                  <a:pos x="855" y="1872"/>
                </a:cxn>
                <a:cxn ang="0">
                  <a:pos x="971" y="2093"/>
                </a:cxn>
                <a:cxn ang="0">
                  <a:pos x="1089" y="2310"/>
                </a:cxn>
                <a:cxn ang="0">
                  <a:pos x="1207" y="2522"/>
                </a:cxn>
                <a:cxn ang="0">
                  <a:pos x="1325" y="2729"/>
                </a:cxn>
                <a:cxn ang="0">
                  <a:pos x="1444" y="2930"/>
                </a:cxn>
                <a:cxn ang="0">
                  <a:pos x="1562" y="3126"/>
                </a:cxn>
                <a:cxn ang="0">
                  <a:pos x="1681" y="3318"/>
                </a:cxn>
                <a:cxn ang="0">
                  <a:pos x="1800" y="3504"/>
                </a:cxn>
                <a:cxn ang="0">
                  <a:pos x="1918" y="3685"/>
                </a:cxn>
                <a:cxn ang="0">
                  <a:pos x="2036" y="3862"/>
                </a:cxn>
                <a:cxn ang="0">
                  <a:pos x="2154" y="4033"/>
                </a:cxn>
                <a:cxn ang="0">
                  <a:pos x="2270" y="4200"/>
                </a:cxn>
                <a:cxn ang="0">
                  <a:pos x="2386" y="4361"/>
                </a:cxn>
                <a:cxn ang="0">
                  <a:pos x="2500" y="4517"/>
                </a:cxn>
                <a:cxn ang="0">
                  <a:pos x="2614" y="4668"/>
                </a:cxn>
                <a:cxn ang="0">
                  <a:pos x="2725" y="4815"/>
                </a:cxn>
                <a:cxn ang="0">
                  <a:pos x="2837" y="4957"/>
                </a:cxn>
                <a:cxn ang="0">
                  <a:pos x="2947" y="5094"/>
                </a:cxn>
                <a:cxn ang="0">
                  <a:pos x="3054" y="5226"/>
                </a:cxn>
                <a:cxn ang="0">
                  <a:pos x="3160" y="5352"/>
                </a:cxn>
                <a:cxn ang="0">
                  <a:pos x="3265" y="5475"/>
                </a:cxn>
                <a:cxn ang="0">
                  <a:pos x="3366" y="5593"/>
                </a:cxn>
                <a:cxn ang="0">
                  <a:pos x="3466" y="5706"/>
                </a:cxn>
                <a:cxn ang="0">
                  <a:pos x="3563" y="5813"/>
                </a:cxn>
                <a:cxn ang="0">
                  <a:pos x="3658" y="5917"/>
                </a:cxn>
                <a:cxn ang="0">
                  <a:pos x="3750" y="6016"/>
                </a:cxn>
                <a:cxn ang="0">
                  <a:pos x="3839" y="6109"/>
                </a:cxn>
                <a:cxn ang="0">
                  <a:pos x="3926" y="6198"/>
                </a:cxn>
                <a:cxn ang="0">
                  <a:pos x="4008" y="6283"/>
                </a:cxn>
                <a:cxn ang="0">
                  <a:pos x="4088" y="6362"/>
                </a:cxn>
                <a:cxn ang="0">
                  <a:pos x="4165" y="6438"/>
                </a:cxn>
                <a:cxn ang="0">
                  <a:pos x="4238" y="6508"/>
                </a:cxn>
                <a:cxn ang="0">
                  <a:pos x="4307" y="6573"/>
                </a:cxn>
                <a:cxn ang="0">
                  <a:pos x="4372" y="6634"/>
                </a:cxn>
                <a:cxn ang="0">
                  <a:pos x="4434" y="6690"/>
                </a:cxn>
                <a:cxn ang="0">
                  <a:pos x="4492" y="6743"/>
                </a:cxn>
                <a:cxn ang="0">
                  <a:pos x="4544" y="6789"/>
                </a:cxn>
                <a:cxn ang="0">
                  <a:pos x="4593" y="6832"/>
                </a:cxn>
                <a:cxn ang="0">
                  <a:pos x="4638" y="6870"/>
                </a:cxn>
                <a:cxn ang="0">
                  <a:pos x="4677" y="6903"/>
                </a:cxn>
                <a:cxn ang="0">
                  <a:pos x="4712" y="6933"/>
                </a:cxn>
                <a:cxn ang="0">
                  <a:pos x="4742" y="6957"/>
                </a:cxn>
                <a:cxn ang="0">
                  <a:pos x="4767" y="6977"/>
                </a:cxn>
                <a:cxn ang="0">
                  <a:pos x="4786" y="6993"/>
                </a:cxn>
                <a:cxn ang="0">
                  <a:pos x="4800" y="7005"/>
                </a:cxn>
                <a:cxn ang="0">
                  <a:pos x="4808" y="7011"/>
                </a:cxn>
                <a:cxn ang="0">
                  <a:pos x="4811" y="7013"/>
                </a:cxn>
              </a:cxnLst>
              <a:rect l="0" t="0" r="r" b="b"/>
              <a:pathLst>
                <a:path w="4811" h="7013">
                  <a:moveTo>
                    <a:pt x="0" y="0"/>
                  </a:moveTo>
                  <a:lnTo>
                    <a:pt x="36" y="88"/>
                  </a:lnTo>
                  <a:lnTo>
                    <a:pt x="72" y="175"/>
                  </a:lnTo>
                  <a:lnTo>
                    <a:pt x="106" y="262"/>
                  </a:lnTo>
                  <a:lnTo>
                    <a:pt x="143" y="348"/>
                  </a:lnTo>
                  <a:lnTo>
                    <a:pt x="179" y="434"/>
                  </a:lnTo>
                  <a:lnTo>
                    <a:pt x="215" y="518"/>
                  </a:lnTo>
                  <a:lnTo>
                    <a:pt x="251" y="602"/>
                  </a:lnTo>
                  <a:lnTo>
                    <a:pt x="288" y="686"/>
                  </a:lnTo>
                  <a:lnTo>
                    <a:pt x="324" y="769"/>
                  </a:lnTo>
                  <a:lnTo>
                    <a:pt x="361" y="852"/>
                  </a:lnTo>
                  <a:lnTo>
                    <a:pt x="399" y="933"/>
                  </a:lnTo>
                  <a:lnTo>
                    <a:pt x="436" y="1015"/>
                  </a:lnTo>
                  <a:lnTo>
                    <a:pt x="473" y="1096"/>
                  </a:lnTo>
                  <a:lnTo>
                    <a:pt x="511" y="1176"/>
                  </a:lnTo>
                  <a:lnTo>
                    <a:pt x="548" y="1256"/>
                  </a:lnTo>
                  <a:lnTo>
                    <a:pt x="586" y="1335"/>
                  </a:lnTo>
                  <a:lnTo>
                    <a:pt x="624" y="1413"/>
                  </a:lnTo>
                  <a:lnTo>
                    <a:pt x="662" y="1491"/>
                  </a:lnTo>
                  <a:lnTo>
                    <a:pt x="701" y="1568"/>
                  </a:lnTo>
                  <a:lnTo>
                    <a:pt x="739" y="1645"/>
                  </a:lnTo>
                  <a:lnTo>
                    <a:pt x="778" y="1722"/>
                  </a:lnTo>
                  <a:lnTo>
                    <a:pt x="816" y="1797"/>
                  </a:lnTo>
                  <a:lnTo>
                    <a:pt x="855" y="1872"/>
                  </a:lnTo>
                  <a:lnTo>
                    <a:pt x="893" y="1947"/>
                  </a:lnTo>
                  <a:lnTo>
                    <a:pt x="933" y="2021"/>
                  </a:lnTo>
                  <a:lnTo>
                    <a:pt x="971" y="2093"/>
                  </a:lnTo>
                  <a:lnTo>
                    <a:pt x="1010" y="2166"/>
                  </a:lnTo>
                  <a:lnTo>
                    <a:pt x="1049" y="2239"/>
                  </a:lnTo>
                  <a:lnTo>
                    <a:pt x="1089" y="2310"/>
                  </a:lnTo>
                  <a:lnTo>
                    <a:pt x="1128" y="2382"/>
                  </a:lnTo>
                  <a:lnTo>
                    <a:pt x="1167" y="2452"/>
                  </a:lnTo>
                  <a:lnTo>
                    <a:pt x="1207" y="2522"/>
                  </a:lnTo>
                  <a:lnTo>
                    <a:pt x="1246" y="2592"/>
                  </a:lnTo>
                  <a:lnTo>
                    <a:pt x="1285" y="2661"/>
                  </a:lnTo>
                  <a:lnTo>
                    <a:pt x="1325" y="2729"/>
                  </a:lnTo>
                  <a:lnTo>
                    <a:pt x="1364" y="2796"/>
                  </a:lnTo>
                  <a:lnTo>
                    <a:pt x="1404" y="2863"/>
                  </a:lnTo>
                  <a:lnTo>
                    <a:pt x="1444" y="2930"/>
                  </a:lnTo>
                  <a:lnTo>
                    <a:pt x="1483" y="2997"/>
                  </a:lnTo>
                  <a:lnTo>
                    <a:pt x="1522" y="3062"/>
                  </a:lnTo>
                  <a:lnTo>
                    <a:pt x="1562" y="3126"/>
                  </a:lnTo>
                  <a:lnTo>
                    <a:pt x="1602" y="3191"/>
                  </a:lnTo>
                  <a:lnTo>
                    <a:pt x="1641" y="3255"/>
                  </a:lnTo>
                  <a:lnTo>
                    <a:pt x="1681" y="3318"/>
                  </a:lnTo>
                  <a:lnTo>
                    <a:pt x="1720" y="3380"/>
                  </a:lnTo>
                  <a:lnTo>
                    <a:pt x="1761" y="3442"/>
                  </a:lnTo>
                  <a:lnTo>
                    <a:pt x="1800" y="3504"/>
                  </a:lnTo>
                  <a:lnTo>
                    <a:pt x="1839" y="3565"/>
                  </a:lnTo>
                  <a:lnTo>
                    <a:pt x="1878" y="3626"/>
                  </a:lnTo>
                  <a:lnTo>
                    <a:pt x="1918" y="3685"/>
                  </a:lnTo>
                  <a:lnTo>
                    <a:pt x="1957" y="3745"/>
                  </a:lnTo>
                  <a:lnTo>
                    <a:pt x="1996" y="3803"/>
                  </a:lnTo>
                  <a:lnTo>
                    <a:pt x="2036" y="3862"/>
                  </a:lnTo>
                  <a:lnTo>
                    <a:pt x="2075" y="3920"/>
                  </a:lnTo>
                  <a:lnTo>
                    <a:pt x="2114" y="3977"/>
                  </a:lnTo>
                  <a:lnTo>
                    <a:pt x="2154" y="4033"/>
                  </a:lnTo>
                  <a:lnTo>
                    <a:pt x="2192" y="4089"/>
                  </a:lnTo>
                  <a:lnTo>
                    <a:pt x="2231" y="4145"/>
                  </a:lnTo>
                  <a:lnTo>
                    <a:pt x="2270" y="4200"/>
                  </a:lnTo>
                  <a:lnTo>
                    <a:pt x="2308" y="4254"/>
                  </a:lnTo>
                  <a:lnTo>
                    <a:pt x="2348" y="4307"/>
                  </a:lnTo>
                  <a:lnTo>
                    <a:pt x="2386" y="4361"/>
                  </a:lnTo>
                  <a:lnTo>
                    <a:pt x="2424" y="4413"/>
                  </a:lnTo>
                  <a:lnTo>
                    <a:pt x="2462" y="4464"/>
                  </a:lnTo>
                  <a:lnTo>
                    <a:pt x="2500" y="4517"/>
                  </a:lnTo>
                  <a:lnTo>
                    <a:pt x="2538" y="4567"/>
                  </a:lnTo>
                  <a:lnTo>
                    <a:pt x="2576" y="4618"/>
                  </a:lnTo>
                  <a:lnTo>
                    <a:pt x="2614" y="4668"/>
                  </a:lnTo>
                  <a:lnTo>
                    <a:pt x="2651" y="4717"/>
                  </a:lnTo>
                  <a:lnTo>
                    <a:pt x="2688" y="4766"/>
                  </a:lnTo>
                  <a:lnTo>
                    <a:pt x="2725" y="4815"/>
                  </a:lnTo>
                  <a:lnTo>
                    <a:pt x="2763" y="4862"/>
                  </a:lnTo>
                  <a:lnTo>
                    <a:pt x="2800" y="4910"/>
                  </a:lnTo>
                  <a:lnTo>
                    <a:pt x="2837" y="4957"/>
                  </a:lnTo>
                  <a:lnTo>
                    <a:pt x="2873" y="5003"/>
                  </a:lnTo>
                  <a:lnTo>
                    <a:pt x="2910" y="5048"/>
                  </a:lnTo>
                  <a:lnTo>
                    <a:pt x="2947" y="5094"/>
                  </a:lnTo>
                  <a:lnTo>
                    <a:pt x="2982" y="5138"/>
                  </a:lnTo>
                  <a:lnTo>
                    <a:pt x="3018" y="5182"/>
                  </a:lnTo>
                  <a:lnTo>
                    <a:pt x="3054" y="5226"/>
                  </a:lnTo>
                  <a:lnTo>
                    <a:pt x="3090" y="5269"/>
                  </a:lnTo>
                  <a:lnTo>
                    <a:pt x="3125" y="5310"/>
                  </a:lnTo>
                  <a:lnTo>
                    <a:pt x="3160" y="5352"/>
                  </a:lnTo>
                  <a:lnTo>
                    <a:pt x="3196" y="5394"/>
                  </a:lnTo>
                  <a:lnTo>
                    <a:pt x="3230" y="5434"/>
                  </a:lnTo>
                  <a:lnTo>
                    <a:pt x="3265" y="5475"/>
                  </a:lnTo>
                  <a:lnTo>
                    <a:pt x="3298" y="5515"/>
                  </a:lnTo>
                  <a:lnTo>
                    <a:pt x="3333" y="5553"/>
                  </a:lnTo>
                  <a:lnTo>
                    <a:pt x="3366" y="5593"/>
                  </a:lnTo>
                  <a:lnTo>
                    <a:pt x="3399" y="5631"/>
                  </a:lnTo>
                  <a:lnTo>
                    <a:pt x="3433" y="5668"/>
                  </a:lnTo>
                  <a:lnTo>
                    <a:pt x="3466" y="5706"/>
                  </a:lnTo>
                  <a:lnTo>
                    <a:pt x="3498" y="5742"/>
                  </a:lnTo>
                  <a:lnTo>
                    <a:pt x="3530" y="5777"/>
                  </a:lnTo>
                  <a:lnTo>
                    <a:pt x="3563" y="5813"/>
                  </a:lnTo>
                  <a:lnTo>
                    <a:pt x="3595" y="5849"/>
                  </a:lnTo>
                  <a:lnTo>
                    <a:pt x="3627" y="5882"/>
                  </a:lnTo>
                  <a:lnTo>
                    <a:pt x="3658" y="5917"/>
                  </a:lnTo>
                  <a:lnTo>
                    <a:pt x="3689" y="5950"/>
                  </a:lnTo>
                  <a:lnTo>
                    <a:pt x="3720" y="5982"/>
                  </a:lnTo>
                  <a:lnTo>
                    <a:pt x="3750" y="6016"/>
                  </a:lnTo>
                  <a:lnTo>
                    <a:pt x="3780" y="6047"/>
                  </a:lnTo>
                  <a:lnTo>
                    <a:pt x="3809" y="6079"/>
                  </a:lnTo>
                  <a:lnTo>
                    <a:pt x="3839" y="6109"/>
                  </a:lnTo>
                  <a:lnTo>
                    <a:pt x="3869" y="6140"/>
                  </a:lnTo>
                  <a:lnTo>
                    <a:pt x="3897" y="6169"/>
                  </a:lnTo>
                  <a:lnTo>
                    <a:pt x="3926" y="6198"/>
                  </a:lnTo>
                  <a:lnTo>
                    <a:pt x="3953" y="6227"/>
                  </a:lnTo>
                  <a:lnTo>
                    <a:pt x="3981" y="6255"/>
                  </a:lnTo>
                  <a:lnTo>
                    <a:pt x="4008" y="6283"/>
                  </a:lnTo>
                  <a:lnTo>
                    <a:pt x="4035" y="6310"/>
                  </a:lnTo>
                  <a:lnTo>
                    <a:pt x="4062" y="6336"/>
                  </a:lnTo>
                  <a:lnTo>
                    <a:pt x="4088" y="6362"/>
                  </a:lnTo>
                  <a:lnTo>
                    <a:pt x="4114" y="6388"/>
                  </a:lnTo>
                  <a:lnTo>
                    <a:pt x="4140" y="6413"/>
                  </a:lnTo>
                  <a:lnTo>
                    <a:pt x="4165" y="6438"/>
                  </a:lnTo>
                  <a:lnTo>
                    <a:pt x="4189" y="6461"/>
                  </a:lnTo>
                  <a:lnTo>
                    <a:pt x="4214" y="6484"/>
                  </a:lnTo>
                  <a:lnTo>
                    <a:pt x="4238" y="6508"/>
                  </a:lnTo>
                  <a:lnTo>
                    <a:pt x="4262" y="6529"/>
                  </a:lnTo>
                  <a:lnTo>
                    <a:pt x="4284" y="6552"/>
                  </a:lnTo>
                  <a:lnTo>
                    <a:pt x="4307" y="6573"/>
                  </a:lnTo>
                  <a:lnTo>
                    <a:pt x="4330" y="6594"/>
                  </a:lnTo>
                  <a:lnTo>
                    <a:pt x="4351" y="6614"/>
                  </a:lnTo>
                  <a:lnTo>
                    <a:pt x="4372" y="6634"/>
                  </a:lnTo>
                  <a:lnTo>
                    <a:pt x="4394" y="6653"/>
                  </a:lnTo>
                  <a:lnTo>
                    <a:pt x="4414" y="6672"/>
                  </a:lnTo>
                  <a:lnTo>
                    <a:pt x="4434" y="6690"/>
                  </a:lnTo>
                  <a:lnTo>
                    <a:pt x="4453" y="6708"/>
                  </a:lnTo>
                  <a:lnTo>
                    <a:pt x="4472" y="6726"/>
                  </a:lnTo>
                  <a:lnTo>
                    <a:pt x="4492" y="6743"/>
                  </a:lnTo>
                  <a:lnTo>
                    <a:pt x="4509" y="6758"/>
                  </a:lnTo>
                  <a:lnTo>
                    <a:pt x="4527" y="6775"/>
                  </a:lnTo>
                  <a:lnTo>
                    <a:pt x="4544" y="6789"/>
                  </a:lnTo>
                  <a:lnTo>
                    <a:pt x="4562" y="6805"/>
                  </a:lnTo>
                  <a:lnTo>
                    <a:pt x="4577" y="6819"/>
                  </a:lnTo>
                  <a:lnTo>
                    <a:pt x="4593" y="6832"/>
                  </a:lnTo>
                  <a:lnTo>
                    <a:pt x="4608" y="6845"/>
                  </a:lnTo>
                  <a:lnTo>
                    <a:pt x="4624" y="6858"/>
                  </a:lnTo>
                  <a:lnTo>
                    <a:pt x="4638" y="6870"/>
                  </a:lnTo>
                  <a:lnTo>
                    <a:pt x="4651" y="6882"/>
                  </a:lnTo>
                  <a:lnTo>
                    <a:pt x="4664" y="6893"/>
                  </a:lnTo>
                  <a:lnTo>
                    <a:pt x="4677" y="6903"/>
                  </a:lnTo>
                  <a:lnTo>
                    <a:pt x="4689" y="6914"/>
                  </a:lnTo>
                  <a:lnTo>
                    <a:pt x="4701" y="6924"/>
                  </a:lnTo>
                  <a:lnTo>
                    <a:pt x="4712" y="6933"/>
                  </a:lnTo>
                  <a:lnTo>
                    <a:pt x="4723" y="6942"/>
                  </a:lnTo>
                  <a:lnTo>
                    <a:pt x="4732" y="6950"/>
                  </a:lnTo>
                  <a:lnTo>
                    <a:pt x="4742" y="6957"/>
                  </a:lnTo>
                  <a:lnTo>
                    <a:pt x="4750" y="6964"/>
                  </a:lnTo>
                  <a:lnTo>
                    <a:pt x="4758" y="6971"/>
                  </a:lnTo>
                  <a:lnTo>
                    <a:pt x="4767" y="6977"/>
                  </a:lnTo>
                  <a:lnTo>
                    <a:pt x="4774" y="6983"/>
                  </a:lnTo>
                  <a:lnTo>
                    <a:pt x="4780" y="6988"/>
                  </a:lnTo>
                  <a:lnTo>
                    <a:pt x="4786" y="6993"/>
                  </a:lnTo>
                  <a:lnTo>
                    <a:pt x="4790" y="6998"/>
                  </a:lnTo>
                  <a:lnTo>
                    <a:pt x="4795" y="7001"/>
                  </a:lnTo>
                  <a:lnTo>
                    <a:pt x="4800" y="7005"/>
                  </a:lnTo>
                  <a:lnTo>
                    <a:pt x="4804" y="7007"/>
                  </a:lnTo>
                  <a:lnTo>
                    <a:pt x="4806" y="7009"/>
                  </a:lnTo>
                  <a:lnTo>
                    <a:pt x="4808" y="7011"/>
                  </a:lnTo>
                  <a:lnTo>
                    <a:pt x="4810" y="7012"/>
                  </a:lnTo>
                  <a:lnTo>
                    <a:pt x="4811" y="7013"/>
                  </a:lnTo>
                  <a:lnTo>
                    <a:pt x="4811" y="7013"/>
                  </a:lnTo>
                </a:path>
              </a:pathLst>
            </a:custGeom>
            <a:noFill/>
            <a:ln w="57150" cmpd="sng">
              <a:solidFill>
                <a:srgbClr val="A80000"/>
              </a:solidFill>
              <a:prstDash val="solid"/>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0" name="Rectangle 73"/>
            <p:cNvSpPr>
              <a:spLocks noChangeArrowheads="1"/>
            </p:cNvSpPr>
            <p:nvPr/>
          </p:nvSpPr>
          <p:spPr bwMode="auto">
            <a:xfrm>
              <a:off x="4610" y="3002"/>
              <a:ext cx="166" cy="140"/>
            </a:xfrm>
            <a:prstGeom prst="rect">
              <a:avLst/>
            </a:prstGeom>
            <a:noFill/>
            <a:ln w="9525">
              <a:noFill/>
              <a:miter lim="800000"/>
              <a:headEnd/>
              <a:tailEnd/>
            </a:ln>
          </p:spPr>
          <p:txBody>
            <a:bodyPr wrap="none" lIns="0" tIns="0" rIns="0" bIns="0">
              <a:prstTxWarp prst="textNoShape">
                <a:avLst/>
              </a:prstTxWarp>
              <a:spAutoFit/>
            </a:bodyPr>
            <a:lstStyle/>
            <a:p>
              <a:pPr algn="l">
                <a:lnSpc>
                  <a:spcPct val="70000"/>
                </a:lnSpc>
              </a:pPr>
              <a:r>
                <a:rPr kumimoji="0" lang="en-US" sz="2000" b="1" i="1" dirty="0" smtClean="0">
                  <a:solidFill>
                    <a:srgbClr val="A80000"/>
                  </a:solidFill>
                  <a:latin typeface="Times New Roman" pitchFamily="18" charset="0"/>
                  <a:cs typeface="Times New Roman" pitchFamily="18" charset="0"/>
                </a:rPr>
                <a:t>D</a:t>
              </a:r>
              <a:r>
                <a:rPr kumimoji="0" lang="en-US" b="1" i="1" baseline="-25000" dirty="0" smtClean="0">
                  <a:solidFill>
                    <a:srgbClr val="A80000"/>
                  </a:solidFill>
                  <a:latin typeface="Times New Roman" pitchFamily="18" charset="0"/>
                  <a:cs typeface="Times New Roman" pitchFamily="18" charset="0"/>
                </a:rPr>
                <a:t>1</a:t>
              </a:r>
              <a:endParaRPr kumimoji="0" lang="en-US" b="1" i="1" baseline="-25000" dirty="0">
                <a:solidFill>
                  <a:srgbClr val="A80000"/>
                </a:solidFill>
                <a:latin typeface="Times New Roman" pitchFamily="18" charset="0"/>
                <a:cs typeface="Times New Roman" pitchFamily="18" charset="0"/>
              </a:endParaRPr>
            </a:p>
          </p:txBody>
        </p:sp>
      </p:grpSp>
      <p:sp>
        <p:nvSpPr>
          <p:cNvPr id="57" name="Line 25"/>
          <p:cNvSpPr>
            <a:spLocks noChangeShapeType="1"/>
          </p:cNvSpPr>
          <p:nvPr/>
        </p:nvSpPr>
        <p:spPr bwMode="auto">
          <a:xfrm flipV="1">
            <a:off x="5072888" y="3126931"/>
            <a:ext cx="0" cy="788701"/>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endParaRPr lang="en-US"/>
          </a:p>
        </p:txBody>
      </p:sp>
      <p:grpSp>
        <p:nvGrpSpPr>
          <p:cNvPr id="58" name="Group 56"/>
          <p:cNvGrpSpPr>
            <a:grpSpLocks/>
          </p:cNvGrpSpPr>
          <p:nvPr/>
        </p:nvGrpSpPr>
        <p:grpSpPr bwMode="auto">
          <a:xfrm>
            <a:off x="5699060" y="1816799"/>
            <a:ext cx="2416175" cy="2933699"/>
            <a:chOff x="3613" y="976"/>
            <a:chExt cx="1522" cy="1848"/>
          </a:xfrm>
        </p:grpSpPr>
        <p:grpSp>
          <p:nvGrpSpPr>
            <p:cNvPr id="59" name="Group 54"/>
            <p:cNvGrpSpPr>
              <a:grpSpLocks/>
            </p:cNvGrpSpPr>
            <p:nvPr/>
          </p:nvGrpSpPr>
          <p:grpSpPr bwMode="auto">
            <a:xfrm>
              <a:off x="3739" y="976"/>
              <a:ext cx="1396" cy="1848"/>
              <a:chOff x="3739" y="976"/>
              <a:chExt cx="1396" cy="1848"/>
            </a:xfrm>
          </p:grpSpPr>
          <p:sp>
            <p:nvSpPr>
              <p:cNvPr id="63" name="Freeform 45"/>
              <p:cNvSpPr>
                <a:spLocks/>
              </p:cNvSpPr>
              <p:nvPr/>
            </p:nvSpPr>
            <p:spPr bwMode="auto">
              <a:xfrm>
                <a:off x="3739" y="976"/>
                <a:ext cx="1202" cy="1754"/>
              </a:xfrm>
              <a:custGeom>
                <a:avLst/>
                <a:gdLst/>
                <a:ahLst/>
                <a:cxnLst>
                  <a:cxn ang="0">
                    <a:pos x="72" y="175"/>
                  </a:cxn>
                  <a:cxn ang="0">
                    <a:pos x="179" y="434"/>
                  </a:cxn>
                  <a:cxn ang="0">
                    <a:pos x="288" y="686"/>
                  </a:cxn>
                  <a:cxn ang="0">
                    <a:pos x="399" y="933"/>
                  </a:cxn>
                  <a:cxn ang="0">
                    <a:pos x="511" y="1176"/>
                  </a:cxn>
                  <a:cxn ang="0">
                    <a:pos x="624" y="1413"/>
                  </a:cxn>
                  <a:cxn ang="0">
                    <a:pos x="739" y="1645"/>
                  </a:cxn>
                  <a:cxn ang="0">
                    <a:pos x="855" y="1872"/>
                  </a:cxn>
                  <a:cxn ang="0">
                    <a:pos x="971" y="2093"/>
                  </a:cxn>
                  <a:cxn ang="0">
                    <a:pos x="1089" y="2310"/>
                  </a:cxn>
                  <a:cxn ang="0">
                    <a:pos x="1207" y="2522"/>
                  </a:cxn>
                  <a:cxn ang="0">
                    <a:pos x="1325" y="2729"/>
                  </a:cxn>
                  <a:cxn ang="0">
                    <a:pos x="1444" y="2930"/>
                  </a:cxn>
                  <a:cxn ang="0">
                    <a:pos x="1562" y="3126"/>
                  </a:cxn>
                  <a:cxn ang="0">
                    <a:pos x="1681" y="3318"/>
                  </a:cxn>
                  <a:cxn ang="0">
                    <a:pos x="1800" y="3504"/>
                  </a:cxn>
                  <a:cxn ang="0">
                    <a:pos x="1918" y="3685"/>
                  </a:cxn>
                  <a:cxn ang="0">
                    <a:pos x="2036" y="3862"/>
                  </a:cxn>
                  <a:cxn ang="0">
                    <a:pos x="2154" y="4033"/>
                  </a:cxn>
                  <a:cxn ang="0">
                    <a:pos x="2270" y="4200"/>
                  </a:cxn>
                  <a:cxn ang="0">
                    <a:pos x="2386" y="4361"/>
                  </a:cxn>
                  <a:cxn ang="0">
                    <a:pos x="2500" y="4517"/>
                  </a:cxn>
                  <a:cxn ang="0">
                    <a:pos x="2614" y="4668"/>
                  </a:cxn>
                  <a:cxn ang="0">
                    <a:pos x="2725" y="4815"/>
                  </a:cxn>
                  <a:cxn ang="0">
                    <a:pos x="2837" y="4957"/>
                  </a:cxn>
                  <a:cxn ang="0">
                    <a:pos x="2947" y="5094"/>
                  </a:cxn>
                  <a:cxn ang="0">
                    <a:pos x="3054" y="5226"/>
                  </a:cxn>
                  <a:cxn ang="0">
                    <a:pos x="3160" y="5352"/>
                  </a:cxn>
                  <a:cxn ang="0">
                    <a:pos x="3265" y="5475"/>
                  </a:cxn>
                  <a:cxn ang="0">
                    <a:pos x="3366" y="5593"/>
                  </a:cxn>
                  <a:cxn ang="0">
                    <a:pos x="3466" y="5706"/>
                  </a:cxn>
                  <a:cxn ang="0">
                    <a:pos x="3563" y="5813"/>
                  </a:cxn>
                  <a:cxn ang="0">
                    <a:pos x="3658" y="5917"/>
                  </a:cxn>
                  <a:cxn ang="0">
                    <a:pos x="3750" y="6016"/>
                  </a:cxn>
                  <a:cxn ang="0">
                    <a:pos x="3839" y="6109"/>
                  </a:cxn>
                  <a:cxn ang="0">
                    <a:pos x="3926" y="6198"/>
                  </a:cxn>
                  <a:cxn ang="0">
                    <a:pos x="4008" y="6283"/>
                  </a:cxn>
                  <a:cxn ang="0">
                    <a:pos x="4088" y="6362"/>
                  </a:cxn>
                  <a:cxn ang="0">
                    <a:pos x="4165" y="6438"/>
                  </a:cxn>
                  <a:cxn ang="0">
                    <a:pos x="4238" y="6508"/>
                  </a:cxn>
                  <a:cxn ang="0">
                    <a:pos x="4307" y="6573"/>
                  </a:cxn>
                  <a:cxn ang="0">
                    <a:pos x="4372" y="6634"/>
                  </a:cxn>
                  <a:cxn ang="0">
                    <a:pos x="4434" y="6690"/>
                  </a:cxn>
                  <a:cxn ang="0">
                    <a:pos x="4492" y="6743"/>
                  </a:cxn>
                  <a:cxn ang="0">
                    <a:pos x="4544" y="6789"/>
                  </a:cxn>
                  <a:cxn ang="0">
                    <a:pos x="4593" y="6832"/>
                  </a:cxn>
                  <a:cxn ang="0">
                    <a:pos x="4638" y="6870"/>
                  </a:cxn>
                  <a:cxn ang="0">
                    <a:pos x="4677" y="6903"/>
                  </a:cxn>
                  <a:cxn ang="0">
                    <a:pos x="4712" y="6933"/>
                  </a:cxn>
                  <a:cxn ang="0">
                    <a:pos x="4742" y="6957"/>
                  </a:cxn>
                  <a:cxn ang="0">
                    <a:pos x="4767" y="6977"/>
                  </a:cxn>
                  <a:cxn ang="0">
                    <a:pos x="4786" y="6993"/>
                  </a:cxn>
                  <a:cxn ang="0">
                    <a:pos x="4800" y="7005"/>
                  </a:cxn>
                  <a:cxn ang="0">
                    <a:pos x="4808" y="7011"/>
                  </a:cxn>
                  <a:cxn ang="0">
                    <a:pos x="4811" y="7013"/>
                  </a:cxn>
                </a:cxnLst>
                <a:rect l="0" t="0" r="r" b="b"/>
                <a:pathLst>
                  <a:path w="4811" h="7013">
                    <a:moveTo>
                      <a:pt x="0" y="0"/>
                    </a:moveTo>
                    <a:lnTo>
                      <a:pt x="36" y="88"/>
                    </a:lnTo>
                    <a:lnTo>
                      <a:pt x="72" y="175"/>
                    </a:lnTo>
                    <a:lnTo>
                      <a:pt x="106" y="262"/>
                    </a:lnTo>
                    <a:lnTo>
                      <a:pt x="143" y="348"/>
                    </a:lnTo>
                    <a:lnTo>
                      <a:pt x="179" y="434"/>
                    </a:lnTo>
                    <a:lnTo>
                      <a:pt x="215" y="518"/>
                    </a:lnTo>
                    <a:lnTo>
                      <a:pt x="251" y="602"/>
                    </a:lnTo>
                    <a:lnTo>
                      <a:pt x="288" y="686"/>
                    </a:lnTo>
                    <a:lnTo>
                      <a:pt x="324" y="769"/>
                    </a:lnTo>
                    <a:lnTo>
                      <a:pt x="361" y="852"/>
                    </a:lnTo>
                    <a:lnTo>
                      <a:pt x="399" y="933"/>
                    </a:lnTo>
                    <a:lnTo>
                      <a:pt x="436" y="1015"/>
                    </a:lnTo>
                    <a:lnTo>
                      <a:pt x="473" y="1096"/>
                    </a:lnTo>
                    <a:lnTo>
                      <a:pt x="511" y="1176"/>
                    </a:lnTo>
                    <a:lnTo>
                      <a:pt x="548" y="1256"/>
                    </a:lnTo>
                    <a:lnTo>
                      <a:pt x="586" y="1335"/>
                    </a:lnTo>
                    <a:lnTo>
                      <a:pt x="624" y="1413"/>
                    </a:lnTo>
                    <a:lnTo>
                      <a:pt x="662" y="1491"/>
                    </a:lnTo>
                    <a:lnTo>
                      <a:pt x="701" y="1568"/>
                    </a:lnTo>
                    <a:lnTo>
                      <a:pt x="739" y="1645"/>
                    </a:lnTo>
                    <a:lnTo>
                      <a:pt x="778" y="1722"/>
                    </a:lnTo>
                    <a:lnTo>
                      <a:pt x="816" y="1797"/>
                    </a:lnTo>
                    <a:lnTo>
                      <a:pt x="855" y="1872"/>
                    </a:lnTo>
                    <a:lnTo>
                      <a:pt x="893" y="1947"/>
                    </a:lnTo>
                    <a:lnTo>
                      <a:pt x="933" y="2021"/>
                    </a:lnTo>
                    <a:lnTo>
                      <a:pt x="971" y="2093"/>
                    </a:lnTo>
                    <a:lnTo>
                      <a:pt x="1010" y="2166"/>
                    </a:lnTo>
                    <a:lnTo>
                      <a:pt x="1049" y="2239"/>
                    </a:lnTo>
                    <a:lnTo>
                      <a:pt x="1089" y="2310"/>
                    </a:lnTo>
                    <a:lnTo>
                      <a:pt x="1128" y="2382"/>
                    </a:lnTo>
                    <a:lnTo>
                      <a:pt x="1167" y="2452"/>
                    </a:lnTo>
                    <a:lnTo>
                      <a:pt x="1207" y="2522"/>
                    </a:lnTo>
                    <a:lnTo>
                      <a:pt x="1246" y="2592"/>
                    </a:lnTo>
                    <a:lnTo>
                      <a:pt x="1285" y="2661"/>
                    </a:lnTo>
                    <a:lnTo>
                      <a:pt x="1325" y="2729"/>
                    </a:lnTo>
                    <a:lnTo>
                      <a:pt x="1364" y="2796"/>
                    </a:lnTo>
                    <a:lnTo>
                      <a:pt x="1404" y="2863"/>
                    </a:lnTo>
                    <a:lnTo>
                      <a:pt x="1444" y="2930"/>
                    </a:lnTo>
                    <a:lnTo>
                      <a:pt x="1483" y="2997"/>
                    </a:lnTo>
                    <a:lnTo>
                      <a:pt x="1522" y="3062"/>
                    </a:lnTo>
                    <a:lnTo>
                      <a:pt x="1562" y="3126"/>
                    </a:lnTo>
                    <a:lnTo>
                      <a:pt x="1602" y="3191"/>
                    </a:lnTo>
                    <a:lnTo>
                      <a:pt x="1641" y="3255"/>
                    </a:lnTo>
                    <a:lnTo>
                      <a:pt x="1681" y="3318"/>
                    </a:lnTo>
                    <a:lnTo>
                      <a:pt x="1720" y="3380"/>
                    </a:lnTo>
                    <a:lnTo>
                      <a:pt x="1761" y="3442"/>
                    </a:lnTo>
                    <a:lnTo>
                      <a:pt x="1800" y="3504"/>
                    </a:lnTo>
                    <a:lnTo>
                      <a:pt x="1839" y="3565"/>
                    </a:lnTo>
                    <a:lnTo>
                      <a:pt x="1878" y="3626"/>
                    </a:lnTo>
                    <a:lnTo>
                      <a:pt x="1918" y="3685"/>
                    </a:lnTo>
                    <a:lnTo>
                      <a:pt x="1957" y="3745"/>
                    </a:lnTo>
                    <a:lnTo>
                      <a:pt x="1996" y="3803"/>
                    </a:lnTo>
                    <a:lnTo>
                      <a:pt x="2036" y="3862"/>
                    </a:lnTo>
                    <a:lnTo>
                      <a:pt x="2075" y="3920"/>
                    </a:lnTo>
                    <a:lnTo>
                      <a:pt x="2114" y="3977"/>
                    </a:lnTo>
                    <a:lnTo>
                      <a:pt x="2154" y="4033"/>
                    </a:lnTo>
                    <a:lnTo>
                      <a:pt x="2192" y="4089"/>
                    </a:lnTo>
                    <a:lnTo>
                      <a:pt x="2231" y="4145"/>
                    </a:lnTo>
                    <a:lnTo>
                      <a:pt x="2270" y="4200"/>
                    </a:lnTo>
                    <a:lnTo>
                      <a:pt x="2308" y="4254"/>
                    </a:lnTo>
                    <a:lnTo>
                      <a:pt x="2348" y="4307"/>
                    </a:lnTo>
                    <a:lnTo>
                      <a:pt x="2386" y="4361"/>
                    </a:lnTo>
                    <a:lnTo>
                      <a:pt x="2424" y="4413"/>
                    </a:lnTo>
                    <a:lnTo>
                      <a:pt x="2462" y="4464"/>
                    </a:lnTo>
                    <a:lnTo>
                      <a:pt x="2500" y="4517"/>
                    </a:lnTo>
                    <a:lnTo>
                      <a:pt x="2538" y="4567"/>
                    </a:lnTo>
                    <a:lnTo>
                      <a:pt x="2576" y="4618"/>
                    </a:lnTo>
                    <a:lnTo>
                      <a:pt x="2614" y="4668"/>
                    </a:lnTo>
                    <a:lnTo>
                      <a:pt x="2651" y="4717"/>
                    </a:lnTo>
                    <a:lnTo>
                      <a:pt x="2688" y="4766"/>
                    </a:lnTo>
                    <a:lnTo>
                      <a:pt x="2725" y="4815"/>
                    </a:lnTo>
                    <a:lnTo>
                      <a:pt x="2763" y="4862"/>
                    </a:lnTo>
                    <a:lnTo>
                      <a:pt x="2800" y="4910"/>
                    </a:lnTo>
                    <a:lnTo>
                      <a:pt x="2837" y="4957"/>
                    </a:lnTo>
                    <a:lnTo>
                      <a:pt x="2873" y="5003"/>
                    </a:lnTo>
                    <a:lnTo>
                      <a:pt x="2910" y="5048"/>
                    </a:lnTo>
                    <a:lnTo>
                      <a:pt x="2947" y="5094"/>
                    </a:lnTo>
                    <a:lnTo>
                      <a:pt x="2982" y="5138"/>
                    </a:lnTo>
                    <a:lnTo>
                      <a:pt x="3018" y="5182"/>
                    </a:lnTo>
                    <a:lnTo>
                      <a:pt x="3054" y="5226"/>
                    </a:lnTo>
                    <a:lnTo>
                      <a:pt x="3090" y="5269"/>
                    </a:lnTo>
                    <a:lnTo>
                      <a:pt x="3125" y="5310"/>
                    </a:lnTo>
                    <a:lnTo>
                      <a:pt x="3160" y="5352"/>
                    </a:lnTo>
                    <a:lnTo>
                      <a:pt x="3196" y="5394"/>
                    </a:lnTo>
                    <a:lnTo>
                      <a:pt x="3230" y="5434"/>
                    </a:lnTo>
                    <a:lnTo>
                      <a:pt x="3265" y="5475"/>
                    </a:lnTo>
                    <a:lnTo>
                      <a:pt x="3298" y="5515"/>
                    </a:lnTo>
                    <a:lnTo>
                      <a:pt x="3333" y="5553"/>
                    </a:lnTo>
                    <a:lnTo>
                      <a:pt x="3366" y="5593"/>
                    </a:lnTo>
                    <a:lnTo>
                      <a:pt x="3399" y="5631"/>
                    </a:lnTo>
                    <a:lnTo>
                      <a:pt x="3433" y="5668"/>
                    </a:lnTo>
                    <a:lnTo>
                      <a:pt x="3466" y="5706"/>
                    </a:lnTo>
                    <a:lnTo>
                      <a:pt x="3498" y="5742"/>
                    </a:lnTo>
                    <a:lnTo>
                      <a:pt x="3530" y="5777"/>
                    </a:lnTo>
                    <a:lnTo>
                      <a:pt x="3563" y="5813"/>
                    </a:lnTo>
                    <a:lnTo>
                      <a:pt x="3595" y="5849"/>
                    </a:lnTo>
                    <a:lnTo>
                      <a:pt x="3627" y="5882"/>
                    </a:lnTo>
                    <a:lnTo>
                      <a:pt x="3658" y="5917"/>
                    </a:lnTo>
                    <a:lnTo>
                      <a:pt x="3689" y="5950"/>
                    </a:lnTo>
                    <a:lnTo>
                      <a:pt x="3720" y="5982"/>
                    </a:lnTo>
                    <a:lnTo>
                      <a:pt x="3750" y="6016"/>
                    </a:lnTo>
                    <a:lnTo>
                      <a:pt x="3780" y="6047"/>
                    </a:lnTo>
                    <a:lnTo>
                      <a:pt x="3809" y="6079"/>
                    </a:lnTo>
                    <a:lnTo>
                      <a:pt x="3839" y="6109"/>
                    </a:lnTo>
                    <a:lnTo>
                      <a:pt x="3869" y="6140"/>
                    </a:lnTo>
                    <a:lnTo>
                      <a:pt x="3897" y="6169"/>
                    </a:lnTo>
                    <a:lnTo>
                      <a:pt x="3926" y="6198"/>
                    </a:lnTo>
                    <a:lnTo>
                      <a:pt x="3953" y="6227"/>
                    </a:lnTo>
                    <a:lnTo>
                      <a:pt x="3981" y="6255"/>
                    </a:lnTo>
                    <a:lnTo>
                      <a:pt x="4008" y="6283"/>
                    </a:lnTo>
                    <a:lnTo>
                      <a:pt x="4035" y="6310"/>
                    </a:lnTo>
                    <a:lnTo>
                      <a:pt x="4062" y="6336"/>
                    </a:lnTo>
                    <a:lnTo>
                      <a:pt x="4088" y="6362"/>
                    </a:lnTo>
                    <a:lnTo>
                      <a:pt x="4114" y="6388"/>
                    </a:lnTo>
                    <a:lnTo>
                      <a:pt x="4140" y="6413"/>
                    </a:lnTo>
                    <a:lnTo>
                      <a:pt x="4165" y="6438"/>
                    </a:lnTo>
                    <a:lnTo>
                      <a:pt x="4189" y="6461"/>
                    </a:lnTo>
                    <a:lnTo>
                      <a:pt x="4214" y="6484"/>
                    </a:lnTo>
                    <a:lnTo>
                      <a:pt x="4238" y="6508"/>
                    </a:lnTo>
                    <a:lnTo>
                      <a:pt x="4262" y="6529"/>
                    </a:lnTo>
                    <a:lnTo>
                      <a:pt x="4284" y="6552"/>
                    </a:lnTo>
                    <a:lnTo>
                      <a:pt x="4307" y="6573"/>
                    </a:lnTo>
                    <a:lnTo>
                      <a:pt x="4330" y="6594"/>
                    </a:lnTo>
                    <a:lnTo>
                      <a:pt x="4351" y="6614"/>
                    </a:lnTo>
                    <a:lnTo>
                      <a:pt x="4372" y="6634"/>
                    </a:lnTo>
                    <a:lnTo>
                      <a:pt x="4394" y="6653"/>
                    </a:lnTo>
                    <a:lnTo>
                      <a:pt x="4414" y="6672"/>
                    </a:lnTo>
                    <a:lnTo>
                      <a:pt x="4434" y="6690"/>
                    </a:lnTo>
                    <a:lnTo>
                      <a:pt x="4453" y="6708"/>
                    </a:lnTo>
                    <a:lnTo>
                      <a:pt x="4472" y="6726"/>
                    </a:lnTo>
                    <a:lnTo>
                      <a:pt x="4492" y="6743"/>
                    </a:lnTo>
                    <a:lnTo>
                      <a:pt x="4509" y="6758"/>
                    </a:lnTo>
                    <a:lnTo>
                      <a:pt x="4527" y="6775"/>
                    </a:lnTo>
                    <a:lnTo>
                      <a:pt x="4544" y="6789"/>
                    </a:lnTo>
                    <a:lnTo>
                      <a:pt x="4562" y="6805"/>
                    </a:lnTo>
                    <a:lnTo>
                      <a:pt x="4577" y="6819"/>
                    </a:lnTo>
                    <a:lnTo>
                      <a:pt x="4593" y="6832"/>
                    </a:lnTo>
                    <a:lnTo>
                      <a:pt x="4608" y="6845"/>
                    </a:lnTo>
                    <a:lnTo>
                      <a:pt x="4624" y="6858"/>
                    </a:lnTo>
                    <a:lnTo>
                      <a:pt x="4638" y="6870"/>
                    </a:lnTo>
                    <a:lnTo>
                      <a:pt x="4651" y="6882"/>
                    </a:lnTo>
                    <a:lnTo>
                      <a:pt x="4664" y="6893"/>
                    </a:lnTo>
                    <a:lnTo>
                      <a:pt x="4677" y="6903"/>
                    </a:lnTo>
                    <a:lnTo>
                      <a:pt x="4689" y="6914"/>
                    </a:lnTo>
                    <a:lnTo>
                      <a:pt x="4701" y="6924"/>
                    </a:lnTo>
                    <a:lnTo>
                      <a:pt x="4712" y="6933"/>
                    </a:lnTo>
                    <a:lnTo>
                      <a:pt x="4723" y="6942"/>
                    </a:lnTo>
                    <a:lnTo>
                      <a:pt x="4732" y="6950"/>
                    </a:lnTo>
                    <a:lnTo>
                      <a:pt x="4742" y="6957"/>
                    </a:lnTo>
                    <a:lnTo>
                      <a:pt x="4750" y="6964"/>
                    </a:lnTo>
                    <a:lnTo>
                      <a:pt x="4758" y="6971"/>
                    </a:lnTo>
                    <a:lnTo>
                      <a:pt x="4767" y="6977"/>
                    </a:lnTo>
                    <a:lnTo>
                      <a:pt x="4774" y="6983"/>
                    </a:lnTo>
                    <a:lnTo>
                      <a:pt x="4780" y="6988"/>
                    </a:lnTo>
                    <a:lnTo>
                      <a:pt x="4786" y="6993"/>
                    </a:lnTo>
                    <a:lnTo>
                      <a:pt x="4790" y="6998"/>
                    </a:lnTo>
                    <a:lnTo>
                      <a:pt x="4795" y="7001"/>
                    </a:lnTo>
                    <a:lnTo>
                      <a:pt x="4800" y="7005"/>
                    </a:lnTo>
                    <a:lnTo>
                      <a:pt x="4804" y="7007"/>
                    </a:lnTo>
                    <a:lnTo>
                      <a:pt x="4806" y="7009"/>
                    </a:lnTo>
                    <a:lnTo>
                      <a:pt x="4808" y="7011"/>
                    </a:lnTo>
                    <a:lnTo>
                      <a:pt x="4810" y="7012"/>
                    </a:lnTo>
                    <a:lnTo>
                      <a:pt x="4811" y="7013"/>
                    </a:lnTo>
                    <a:lnTo>
                      <a:pt x="4811" y="7013"/>
                    </a:lnTo>
                  </a:path>
                </a:pathLst>
              </a:custGeom>
              <a:noFill/>
              <a:ln w="57150" cmpd="sng">
                <a:solidFill>
                  <a:srgbClr val="A80000"/>
                </a:solidFill>
                <a:prstDash val="solid"/>
                <a:round/>
                <a:headEnd/>
                <a:tailEnd/>
              </a:ln>
            </p:spPr>
            <p:txBody>
              <a:bodyPr>
                <a:prstTxWarp prst="textNoShape">
                  <a:avLst/>
                </a:prstTxWarp>
              </a:bodyPr>
              <a:lstStyle/>
              <a:p>
                <a:endParaRPr lang="en-US"/>
              </a:p>
            </p:txBody>
          </p:sp>
          <p:sp>
            <p:nvSpPr>
              <p:cNvPr id="64" name="Rectangle 46"/>
              <p:cNvSpPr>
                <a:spLocks noChangeArrowheads="1"/>
              </p:cNvSpPr>
              <p:nvPr/>
            </p:nvSpPr>
            <p:spPr bwMode="auto">
              <a:xfrm>
                <a:off x="4964" y="2684"/>
                <a:ext cx="171" cy="140"/>
              </a:xfrm>
              <a:prstGeom prst="rect">
                <a:avLst/>
              </a:prstGeom>
              <a:noFill/>
              <a:ln w="9525">
                <a:noFill/>
                <a:miter lim="800000"/>
                <a:headEnd/>
                <a:tailEnd/>
              </a:ln>
            </p:spPr>
            <p:txBody>
              <a:bodyPr wrap="none" lIns="0" tIns="0" rIns="0" bIns="0">
                <a:prstTxWarp prst="textNoShape">
                  <a:avLst/>
                </a:prstTxWarp>
                <a:spAutoFit/>
              </a:bodyPr>
              <a:lstStyle/>
              <a:p>
                <a:pPr algn="l">
                  <a:lnSpc>
                    <a:spcPct val="70000"/>
                  </a:lnSpc>
                </a:pPr>
                <a:r>
                  <a:rPr kumimoji="0" lang="en-US" sz="2000" b="1" i="1" dirty="0">
                    <a:solidFill>
                      <a:srgbClr val="A80000"/>
                    </a:solidFill>
                    <a:latin typeface="Times New Roman" pitchFamily="18" charset="0"/>
                    <a:cs typeface="Times New Roman" pitchFamily="18" charset="0"/>
                  </a:rPr>
                  <a:t>D</a:t>
                </a:r>
                <a:r>
                  <a:rPr kumimoji="0" lang="en-US" sz="2000" b="1" i="1" baseline="-25000" dirty="0">
                    <a:solidFill>
                      <a:srgbClr val="A80000"/>
                    </a:solidFill>
                    <a:latin typeface="Times New Roman" pitchFamily="18" charset="0"/>
                    <a:cs typeface="Times New Roman" pitchFamily="18" charset="0"/>
                  </a:rPr>
                  <a:t>2</a:t>
                </a:r>
                <a:endParaRPr kumimoji="0" lang="en-US" b="1" i="1" baseline="-25000" dirty="0">
                  <a:solidFill>
                    <a:srgbClr val="A80000"/>
                  </a:solidFill>
                  <a:latin typeface="Times New Roman" pitchFamily="18" charset="0"/>
                  <a:cs typeface="Times New Roman" pitchFamily="18" charset="0"/>
                </a:endParaRPr>
              </a:p>
            </p:txBody>
          </p:sp>
        </p:grpSp>
        <p:sp>
          <p:nvSpPr>
            <p:cNvPr id="60" name="Line 51"/>
            <p:cNvSpPr>
              <a:spLocks noChangeShapeType="1"/>
            </p:cNvSpPr>
            <p:nvPr/>
          </p:nvSpPr>
          <p:spPr bwMode="auto">
            <a:xfrm rot="5400000" flipV="1">
              <a:off x="3750" y="1277"/>
              <a:ext cx="0" cy="274"/>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endParaRPr lang="en-US"/>
            </a:p>
          </p:txBody>
        </p:sp>
        <p:sp>
          <p:nvSpPr>
            <p:cNvPr id="62" name="Line 52"/>
            <p:cNvSpPr>
              <a:spLocks noChangeShapeType="1"/>
            </p:cNvSpPr>
            <p:nvPr/>
          </p:nvSpPr>
          <p:spPr bwMode="auto">
            <a:xfrm rot="5400000" flipV="1">
              <a:off x="4593" y="2479"/>
              <a:ext cx="0" cy="294"/>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endParaRPr lang="en-US"/>
            </a:p>
          </p:txBody>
        </p:sp>
      </p:grpSp>
      <p:sp>
        <p:nvSpPr>
          <p:cNvPr id="4" name="Rectangle 3"/>
          <p:cNvSpPr/>
          <p:nvPr/>
        </p:nvSpPr>
        <p:spPr>
          <a:xfrm>
            <a:off x="174433" y="2949172"/>
            <a:ext cx="3953640" cy="1615827"/>
          </a:xfrm>
          <a:prstGeom prst="rect">
            <a:avLst/>
          </a:prstGeom>
        </p:spPr>
        <p:txBody>
          <a:bodyPr wrap="square">
            <a:spAutoFit/>
          </a:bodyPr>
          <a:lstStyle/>
          <a:p>
            <a:pPr>
              <a:lnSpc>
                <a:spcPct val="90000"/>
              </a:lnSpc>
              <a:spcBef>
                <a:spcPct val="50000"/>
              </a:spcBef>
            </a:pPr>
            <a:r>
              <a:rPr lang="en-US" sz="2200" dirty="0" smtClean="0">
                <a:latin typeface="Times New Roman" pitchFamily="18" charset="0"/>
                <a:cs typeface="Times New Roman" pitchFamily="18" charset="0"/>
              </a:rPr>
              <a:t>                                            as </a:t>
            </a:r>
            <a:r>
              <a:rPr lang="en-US" sz="2200" dirty="0">
                <a:latin typeface="Times New Roman" pitchFamily="18" charset="0"/>
                <a:cs typeface="Times New Roman" pitchFamily="18" charset="0"/>
              </a:rPr>
              <a:t>U.S. exports to Britain </a:t>
            </a:r>
            <a:r>
              <a:rPr lang="en-US" sz="2200" dirty="0" smtClean="0">
                <a:latin typeface="Times New Roman" pitchFamily="18" charset="0"/>
                <a:cs typeface="Times New Roman" pitchFamily="18" charset="0"/>
              </a:rPr>
              <a:t>would be </a:t>
            </a:r>
            <a:r>
              <a:rPr lang="en-US" sz="2200" dirty="0">
                <a:latin typeface="Times New Roman" pitchFamily="18" charset="0"/>
                <a:cs typeface="Times New Roman" pitchFamily="18" charset="0"/>
              </a:rPr>
              <a:t>relatively more expensive </a:t>
            </a:r>
            <a:r>
              <a:rPr lang="en-US" sz="2200" dirty="0" smtClean="0">
                <a:latin typeface="Times New Roman" pitchFamily="18" charset="0"/>
                <a:cs typeface="Times New Roman" pitchFamily="18" charset="0"/>
              </a:rPr>
              <a:t>they would </a:t>
            </a:r>
            <a:r>
              <a:rPr lang="en-US" sz="2200" dirty="0">
                <a:latin typeface="Times New Roman" pitchFamily="18" charset="0"/>
                <a:cs typeface="Times New Roman" pitchFamily="18" charset="0"/>
              </a:rPr>
              <a:t>decline and thereby </a:t>
            </a:r>
            <a:r>
              <a:rPr lang="en-US" sz="2200" dirty="0" smtClean="0">
                <a:latin typeface="Times New Roman" pitchFamily="18" charset="0"/>
                <a:cs typeface="Times New Roman" pitchFamily="18" charset="0"/>
              </a:rPr>
              <a:t>cause the </a:t>
            </a:r>
            <a:r>
              <a:rPr lang="en-US" sz="2200" b="1" i="1" dirty="0">
                <a:solidFill>
                  <a:schemeClr val="tx2"/>
                </a:solidFill>
                <a:latin typeface="Times New Roman" pitchFamily="18" charset="0"/>
                <a:cs typeface="Times New Roman" pitchFamily="18" charset="0"/>
              </a:rPr>
              <a:t>supply</a:t>
            </a:r>
            <a:r>
              <a:rPr lang="en-US" sz="2200" dirty="0">
                <a:latin typeface="Times New Roman" pitchFamily="18" charset="0"/>
                <a:cs typeface="Times New Roman" pitchFamily="18" charset="0"/>
              </a:rPr>
              <a:t> of pounds to fall.</a:t>
            </a:r>
          </a:p>
        </p:txBody>
      </p:sp>
      <p:sp>
        <p:nvSpPr>
          <p:cNvPr id="42" name="Text Box 47"/>
          <p:cNvSpPr txBox="1">
            <a:spLocks noChangeArrowheads="1"/>
          </p:cNvSpPr>
          <p:nvPr/>
        </p:nvSpPr>
        <p:spPr bwMode="auto">
          <a:xfrm>
            <a:off x="52388" y="4559364"/>
            <a:ext cx="4090987" cy="1006429"/>
          </a:xfrm>
          <a:prstGeom prst="rect">
            <a:avLst/>
          </a:prstGeom>
          <a:noFill/>
          <a:ln w="9525">
            <a:noFill/>
            <a:miter lim="800000"/>
            <a:headEnd/>
            <a:tailEnd/>
          </a:ln>
        </p:spPr>
        <p:txBody>
          <a:bodyPr>
            <a:prstTxWarp prst="textNoShape">
              <a:avLst/>
            </a:prstTxWarp>
            <a:spAutoFit/>
          </a:bodyPr>
          <a:lstStyle/>
          <a:p>
            <a:pPr algn="l">
              <a:lnSpc>
                <a:spcPct val="90000"/>
              </a:lnSpc>
              <a:spcBef>
                <a:spcPct val="50000"/>
              </a:spcBef>
              <a:buFontTx/>
              <a:buChar char="•"/>
            </a:pPr>
            <a:r>
              <a:rPr lang="en-US" sz="2200" dirty="0" smtClean="0">
                <a:latin typeface="Times New Roman" pitchFamily="18" charset="0"/>
                <a:cs typeface="Times New Roman" pitchFamily="18" charset="0"/>
              </a:rPr>
              <a:t>These </a:t>
            </a:r>
            <a:r>
              <a:rPr lang="en-US" sz="2200" dirty="0">
                <a:latin typeface="Times New Roman" pitchFamily="18" charset="0"/>
                <a:cs typeface="Times New Roman" pitchFamily="18" charset="0"/>
              </a:rPr>
              <a:t>forces would cause the </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  dollar to </a:t>
            </a:r>
            <a:r>
              <a:rPr lang="en-US" sz="2200" b="1" i="1" dirty="0">
                <a:latin typeface="Times New Roman" pitchFamily="18" charset="0"/>
                <a:cs typeface="Times New Roman" pitchFamily="18" charset="0"/>
              </a:rPr>
              <a:t>depreciate</a:t>
            </a:r>
            <a:r>
              <a:rPr lang="en-US" sz="2200" dirty="0">
                <a:solidFill>
                  <a:schemeClr val="tx2"/>
                </a:solidFill>
                <a:latin typeface="Times New Roman" pitchFamily="18" charset="0"/>
                <a:cs typeface="Times New Roman" pitchFamily="18" charset="0"/>
              </a:rPr>
              <a:t> </a:t>
            </a:r>
            <a:r>
              <a:rPr lang="en-US" sz="2200" dirty="0">
                <a:latin typeface="Times New Roman" pitchFamily="18" charset="0"/>
                <a:cs typeface="Times New Roman" pitchFamily="18" charset="0"/>
              </a:rPr>
              <a:t>relative to </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  the pound.</a:t>
            </a:r>
          </a:p>
        </p:txBody>
      </p:sp>
      <p:sp>
        <p:nvSpPr>
          <p:cNvPr id="43" name="Line 35"/>
          <p:cNvSpPr>
            <a:spLocks noChangeShapeType="1"/>
          </p:cNvSpPr>
          <p:nvPr/>
        </p:nvSpPr>
        <p:spPr bwMode="auto">
          <a:xfrm>
            <a:off x="6488240" y="3069019"/>
            <a:ext cx="0" cy="2468880"/>
          </a:xfrm>
          <a:prstGeom prst="line">
            <a:avLst/>
          </a:prstGeom>
          <a:noFill/>
          <a:ln w="31750" cap="rnd">
            <a:solidFill>
              <a:schemeClr val="tx1"/>
            </a:solidFill>
            <a:prstDash val="sysDot"/>
            <a:round/>
            <a:headEnd/>
            <a:tailEnd type="none" w="lg" len="lg"/>
          </a:ln>
          <a:effectLst/>
        </p:spPr>
        <p:txBody>
          <a:bodyPr>
            <a:prstTxWarp prst="textNoShape">
              <a:avLst/>
            </a:prstTxWarp>
            <a:spAutoFit/>
          </a:bodyPr>
          <a:lstStyle/>
          <a:p>
            <a:endParaRPr lang="en-US"/>
          </a:p>
        </p:txBody>
      </p:sp>
      <p:sp>
        <p:nvSpPr>
          <p:cNvPr id="44" name="Rectangle 40"/>
          <p:cNvSpPr>
            <a:spLocks noChangeArrowheads="1"/>
          </p:cNvSpPr>
          <p:nvPr/>
        </p:nvSpPr>
        <p:spPr bwMode="auto">
          <a:xfrm>
            <a:off x="4459224" y="2924556"/>
            <a:ext cx="461665" cy="246221"/>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600" dirty="0">
                <a:latin typeface="Times New Roman" pitchFamily="18" charset="0"/>
                <a:cs typeface="Times New Roman" pitchFamily="18" charset="0"/>
              </a:rPr>
              <a:t>$2.70</a:t>
            </a:r>
          </a:p>
        </p:txBody>
      </p:sp>
      <p:sp>
        <p:nvSpPr>
          <p:cNvPr id="45" name="Line 41"/>
          <p:cNvSpPr>
            <a:spLocks noChangeShapeType="1"/>
          </p:cNvSpPr>
          <p:nvPr/>
        </p:nvSpPr>
        <p:spPr bwMode="auto">
          <a:xfrm flipH="1">
            <a:off x="4964240" y="3067812"/>
            <a:ext cx="1524000" cy="0"/>
          </a:xfrm>
          <a:prstGeom prst="line">
            <a:avLst/>
          </a:prstGeom>
          <a:noFill/>
          <a:ln w="31750" cap="rnd">
            <a:solidFill>
              <a:schemeClr val="tx1"/>
            </a:solidFill>
            <a:prstDash val="sysDot"/>
            <a:round/>
            <a:headEnd/>
            <a:tailEnd type="none" w="lg" len="lg"/>
          </a:ln>
          <a:effectLst/>
        </p:spPr>
        <p:txBody>
          <a:bodyPr>
            <a:prstTxWarp prst="textNoShape">
              <a:avLst/>
            </a:prstTxWarp>
            <a:spAutoFit/>
          </a:bodyPr>
          <a:lstStyle/>
          <a:p>
            <a:endParaRPr lang="en-US"/>
          </a:p>
        </p:txBody>
      </p:sp>
      <p:grpSp>
        <p:nvGrpSpPr>
          <p:cNvPr id="46" name="Group 52"/>
          <p:cNvGrpSpPr>
            <a:grpSpLocks/>
          </p:cNvGrpSpPr>
          <p:nvPr/>
        </p:nvGrpSpPr>
        <p:grpSpPr bwMode="auto">
          <a:xfrm>
            <a:off x="5212333" y="1490599"/>
            <a:ext cx="2149474" cy="2960688"/>
            <a:chOff x="3220" y="615"/>
            <a:chExt cx="1354" cy="1865"/>
          </a:xfrm>
        </p:grpSpPr>
        <p:grpSp>
          <p:nvGrpSpPr>
            <p:cNvPr id="47" name="Group 49"/>
            <p:cNvGrpSpPr>
              <a:grpSpLocks/>
            </p:cNvGrpSpPr>
            <p:nvPr/>
          </p:nvGrpSpPr>
          <p:grpSpPr bwMode="auto">
            <a:xfrm>
              <a:off x="3220" y="615"/>
              <a:ext cx="1354" cy="1865"/>
              <a:chOff x="3220" y="615"/>
              <a:chExt cx="1354" cy="1865"/>
            </a:xfrm>
          </p:grpSpPr>
          <p:sp>
            <p:nvSpPr>
              <p:cNvPr id="72" name="Freeform 36"/>
              <p:cNvSpPr>
                <a:spLocks/>
              </p:cNvSpPr>
              <p:nvPr/>
            </p:nvSpPr>
            <p:spPr bwMode="auto">
              <a:xfrm rot="220810">
                <a:off x="3220" y="738"/>
                <a:ext cx="1224" cy="1742"/>
              </a:xfrm>
              <a:custGeom>
                <a:avLst/>
                <a:gdLst/>
                <a:ahLst/>
                <a:cxnLst>
                  <a:cxn ang="0">
                    <a:pos x="5462" y="136"/>
                  </a:cxn>
                  <a:cxn ang="0">
                    <a:pos x="5398" y="339"/>
                  </a:cxn>
                  <a:cxn ang="0">
                    <a:pos x="5329" y="539"/>
                  </a:cxn>
                  <a:cxn ang="0">
                    <a:pos x="5255" y="738"/>
                  </a:cxn>
                  <a:cxn ang="0">
                    <a:pos x="5175" y="934"/>
                  </a:cxn>
                  <a:cxn ang="0">
                    <a:pos x="5092" y="1129"/>
                  </a:cxn>
                  <a:cxn ang="0">
                    <a:pos x="5004" y="1322"/>
                  </a:cxn>
                  <a:cxn ang="0">
                    <a:pos x="4911" y="1511"/>
                  </a:cxn>
                  <a:cxn ang="0">
                    <a:pos x="4815" y="1701"/>
                  </a:cxn>
                  <a:cxn ang="0">
                    <a:pos x="4714" y="1886"/>
                  </a:cxn>
                  <a:cxn ang="0">
                    <a:pos x="4611" y="2070"/>
                  </a:cxn>
                  <a:cxn ang="0">
                    <a:pos x="4505" y="2251"/>
                  </a:cxn>
                  <a:cxn ang="0">
                    <a:pos x="4395" y="2431"/>
                  </a:cxn>
                  <a:cxn ang="0">
                    <a:pos x="4282" y="2607"/>
                  </a:cxn>
                  <a:cxn ang="0">
                    <a:pos x="4167" y="2781"/>
                  </a:cxn>
                  <a:cxn ang="0">
                    <a:pos x="4050" y="2953"/>
                  </a:cxn>
                  <a:cxn ang="0">
                    <a:pos x="3930" y="3122"/>
                  </a:cxn>
                  <a:cxn ang="0">
                    <a:pos x="3808" y="3288"/>
                  </a:cxn>
                  <a:cxn ang="0">
                    <a:pos x="3685" y="3451"/>
                  </a:cxn>
                  <a:cxn ang="0">
                    <a:pos x="3562" y="3612"/>
                  </a:cxn>
                  <a:cxn ang="0">
                    <a:pos x="3435" y="3769"/>
                  </a:cxn>
                  <a:cxn ang="0">
                    <a:pos x="3308" y="3924"/>
                  </a:cxn>
                  <a:cxn ang="0">
                    <a:pos x="3180" y="4075"/>
                  </a:cxn>
                  <a:cxn ang="0">
                    <a:pos x="3053" y="4224"/>
                  </a:cxn>
                  <a:cxn ang="0">
                    <a:pos x="2924" y="4369"/>
                  </a:cxn>
                  <a:cxn ang="0">
                    <a:pos x="2796" y="4510"/>
                  </a:cxn>
                  <a:cxn ang="0">
                    <a:pos x="2668" y="4649"/>
                  </a:cxn>
                  <a:cxn ang="0">
                    <a:pos x="2541" y="4785"/>
                  </a:cxn>
                  <a:cxn ang="0">
                    <a:pos x="2413" y="4918"/>
                  </a:cxn>
                  <a:cxn ang="0">
                    <a:pos x="2287" y="5046"/>
                  </a:cxn>
                  <a:cxn ang="0">
                    <a:pos x="2162" y="5171"/>
                  </a:cxn>
                  <a:cxn ang="0">
                    <a:pos x="2038" y="5294"/>
                  </a:cxn>
                  <a:cxn ang="0">
                    <a:pos x="1916" y="5412"/>
                  </a:cxn>
                  <a:cxn ang="0">
                    <a:pos x="1794" y="5526"/>
                  </a:cxn>
                  <a:cxn ang="0">
                    <a:pos x="1675" y="5637"/>
                  </a:cxn>
                  <a:cxn ang="0">
                    <a:pos x="1558" y="5744"/>
                  </a:cxn>
                  <a:cxn ang="0">
                    <a:pos x="1445" y="5847"/>
                  </a:cxn>
                  <a:cxn ang="0">
                    <a:pos x="1333" y="5946"/>
                  </a:cxn>
                  <a:cxn ang="0">
                    <a:pos x="1224" y="6041"/>
                  </a:cxn>
                  <a:cxn ang="0">
                    <a:pos x="1119" y="6133"/>
                  </a:cxn>
                  <a:cxn ang="0">
                    <a:pos x="1016" y="6220"/>
                  </a:cxn>
                  <a:cxn ang="0">
                    <a:pos x="918" y="6302"/>
                  </a:cxn>
                  <a:cxn ang="0">
                    <a:pos x="822" y="6381"/>
                  </a:cxn>
                  <a:cxn ang="0">
                    <a:pos x="732" y="6456"/>
                  </a:cxn>
                  <a:cxn ang="0">
                    <a:pos x="645" y="6525"/>
                  </a:cxn>
                  <a:cxn ang="0">
                    <a:pos x="563" y="6590"/>
                  </a:cxn>
                  <a:cxn ang="0">
                    <a:pos x="484" y="6651"/>
                  </a:cxn>
                  <a:cxn ang="0">
                    <a:pos x="411" y="6708"/>
                  </a:cxn>
                  <a:cxn ang="0">
                    <a:pos x="345" y="6761"/>
                  </a:cxn>
                  <a:cxn ang="0">
                    <a:pos x="281" y="6807"/>
                  </a:cxn>
                  <a:cxn ang="0">
                    <a:pos x="226" y="6850"/>
                  </a:cxn>
                  <a:cxn ang="0">
                    <a:pos x="174" y="6888"/>
                  </a:cxn>
                  <a:cxn ang="0">
                    <a:pos x="129" y="6920"/>
                  </a:cxn>
                  <a:cxn ang="0">
                    <a:pos x="91" y="6949"/>
                  </a:cxn>
                  <a:cxn ang="0">
                    <a:pos x="59" y="6972"/>
                  </a:cxn>
                  <a:cxn ang="0">
                    <a:pos x="34" y="6989"/>
                  </a:cxn>
                  <a:cxn ang="0">
                    <a:pos x="15" y="7003"/>
                  </a:cxn>
                  <a:cxn ang="0">
                    <a:pos x="4" y="7011"/>
                  </a:cxn>
                  <a:cxn ang="0">
                    <a:pos x="0" y="7013"/>
                  </a:cxn>
                </a:cxnLst>
                <a:rect l="0" t="0" r="r" b="b"/>
                <a:pathLst>
                  <a:path w="5502" h="7013">
                    <a:moveTo>
                      <a:pt x="5502" y="0"/>
                    </a:moveTo>
                    <a:lnTo>
                      <a:pt x="5483" y="68"/>
                    </a:lnTo>
                    <a:lnTo>
                      <a:pt x="5462" y="136"/>
                    </a:lnTo>
                    <a:lnTo>
                      <a:pt x="5442" y="204"/>
                    </a:lnTo>
                    <a:lnTo>
                      <a:pt x="5421" y="271"/>
                    </a:lnTo>
                    <a:lnTo>
                      <a:pt x="5398" y="339"/>
                    </a:lnTo>
                    <a:lnTo>
                      <a:pt x="5375" y="405"/>
                    </a:lnTo>
                    <a:lnTo>
                      <a:pt x="5353" y="472"/>
                    </a:lnTo>
                    <a:lnTo>
                      <a:pt x="5329" y="539"/>
                    </a:lnTo>
                    <a:lnTo>
                      <a:pt x="5305" y="606"/>
                    </a:lnTo>
                    <a:lnTo>
                      <a:pt x="5280" y="671"/>
                    </a:lnTo>
                    <a:lnTo>
                      <a:pt x="5255" y="738"/>
                    </a:lnTo>
                    <a:lnTo>
                      <a:pt x="5229" y="803"/>
                    </a:lnTo>
                    <a:lnTo>
                      <a:pt x="5203" y="869"/>
                    </a:lnTo>
                    <a:lnTo>
                      <a:pt x="5175" y="934"/>
                    </a:lnTo>
                    <a:lnTo>
                      <a:pt x="5148" y="999"/>
                    </a:lnTo>
                    <a:lnTo>
                      <a:pt x="5121" y="1064"/>
                    </a:lnTo>
                    <a:lnTo>
                      <a:pt x="5092" y="1129"/>
                    </a:lnTo>
                    <a:lnTo>
                      <a:pt x="5062" y="1193"/>
                    </a:lnTo>
                    <a:lnTo>
                      <a:pt x="5034" y="1257"/>
                    </a:lnTo>
                    <a:lnTo>
                      <a:pt x="5004" y="1322"/>
                    </a:lnTo>
                    <a:lnTo>
                      <a:pt x="4973" y="1385"/>
                    </a:lnTo>
                    <a:lnTo>
                      <a:pt x="4942" y="1448"/>
                    </a:lnTo>
                    <a:lnTo>
                      <a:pt x="4911" y="1511"/>
                    </a:lnTo>
                    <a:lnTo>
                      <a:pt x="4879" y="1574"/>
                    </a:lnTo>
                    <a:lnTo>
                      <a:pt x="4848" y="1637"/>
                    </a:lnTo>
                    <a:lnTo>
                      <a:pt x="4815" y="1701"/>
                    </a:lnTo>
                    <a:lnTo>
                      <a:pt x="4782" y="1763"/>
                    </a:lnTo>
                    <a:lnTo>
                      <a:pt x="4749" y="1824"/>
                    </a:lnTo>
                    <a:lnTo>
                      <a:pt x="4714" y="1886"/>
                    </a:lnTo>
                    <a:lnTo>
                      <a:pt x="4681" y="1947"/>
                    </a:lnTo>
                    <a:lnTo>
                      <a:pt x="4647" y="2009"/>
                    </a:lnTo>
                    <a:lnTo>
                      <a:pt x="4611" y="2070"/>
                    </a:lnTo>
                    <a:lnTo>
                      <a:pt x="4576" y="2131"/>
                    </a:lnTo>
                    <a:lnTo>
                      <a:pt x="4541" y="2191"/>
                    </a:lnTo>
                    <a:lnTo>
                      <a:pt x="4505" y="2251"/>
                    </a:lnTo>
                    <a:lnTo>
                      <a:pt x="4468" y="2312"/>
                    </a:lnTo>
                    <a:lnTo>
                      <a:pt x="4432" y="2371"/>
                    </a:lnTo>
                    <a:lnTo>
                      <a:pt x="4395" y="2431"/>
                    </a:lnTo>
                    <a:lnTo>
                      <a:pt x="4357" y="2489"/>
                    </a:lnTo>
                    <a:lnTo>
                      <a:pt x="4320" y="2549"/>
                    </a:lnTo>
                    <a:lnTo>
                      <a:pt x="4282" y="2607"/>
                    </a:lnTo>
                    <a:lnTo>
                      <a:pt x="4244" y="2666"/>
                    </a:lnTo>
                    <a:lnTo>
                      <a:pt x="4206" y="2723"/>
                    </a:lnTo>
                    <a:lnTo>
                      <a:pt x="4167" y="2781"/>
                    </a:lnTo>
                    <a:lnTo>
                      <a:pt x="4128" y="2838"/>
                    </a:lnTo>
                    <a:lnTo>
                      <a:pt x="4089" y="2896"/>
                    </a:lnTo>
                    <a:lnTo>
                      <a:pt x="4050" y="2953"/>
                    </a:lnTo>
                    <a:lnTo>
                      <a:pt x="4011" y="3009"/>
                    </a:lnTo>
                    <a:lnTo>
                      <a:pt x="3970" y="3066"/>
                    </a:lnTo>
                    <a:lnTo>
                      <a:pt x="3930" y="3122"/>
                    </a:lnTo>
                    <a:lnTo>
                      <a:pt x="3890" y="3177"/>
                    </a:lnTo>
                    <a:lnTo>
                      <a:pt x="3850" y="3233"/>
                    </a:lnTo>
                    <a:lnTo>
                      <a:pt x="3808" y="3288"/>
                    </a:lnTo>
                    <a:lnTo>
                      <a:pt x="3768" y="3342"/>
                    </a:lnTo>
                    <a:lnTo>
                      <a:pt x="3727" y="3397"/>
                    </a:lnTo>
                    <a:lnTo>
                      <a:pt x="3685" y="3451"/>
                    </a:lnTo>
                    <a:lnTo>
                      <a:pt x="3644" y="3504"/>
                    </a:lnTo>
                    <a:lnTo>
                      <a:pt x="3602" y="3558"/>
                    </a:lnTo>
                    <a:lnTo>
                      <a:pt x="3562" y="3612"/>
                    </a:lnTo>
                    <a:lnTo>
                      <a:pt x="3519" y="3664"/>
                    </a:lnTo>
                    <a:lnTo>
                      <a:pt x="3477" y="3717"/>
                    </a:lnTo>
                    <a:lnTo>
                      <a:pt x="3435" y="3769"/>
                    </a:lnTo>
                    <a:lnTo>
                      <a:pt x="3394" y="3821"/>
                    </a:lnTo>
                    <a:lnTo>
                      <a:pt x="3351" y="3873"/>
                    </a:lnTo>
                    <a:lnTo>
                      <a:pt x="3308" y="3924"/>
                    </a:lnTo>
                    <a:lnTo>
                      <a:pt x="3266" y="3975"/>
                    </a:lnTo>
                    <a:lnTo>
                      <a:pt x="3223" y="4025"/>
                    </a:lnTo>
                    <a:lnTo>
                      <a:pt x="3180" y="4075"/>
                    </a:lnTo>
                    <a:lnTo>
                      <a:pt x="3139" y="4125"/>
                    </a:lnTo>
                    <a:lnTo>
                      <a:pt x="3096" y="4175"/>
                    </a:lnTo>
                    <a:lnTo>
                      <a:pt x="3053" y="4224"/>
                    </a:lnTo>
                    <a:lnTo>
                      <a:pt x="3010" y="4273"/>
                    </a:lnTo>
                    <a:lnTo>
                      <a:pt x="2967" y="4322"/>
                    </a:lnTo>
                    <a:lnTo>
                      <a:pt x="2924" y="4369"/>
                    </a:lnTo>
                    <a:lnTo>
                      <a:pt x="2881" y="4417"/>
                    </a:lnTo>
                    <a:lnTo>
                      <a:pt x="2839" y="4465"/>
                    </a:lnTo>
                    <a:lnTo>
                      <a:pt x="2796" y="4510"/>
                    </a:lnTo>
                    <a:lnTo>
                      <a:pt x="2753" y="4558"/>
                    </a:lnTo>
                    <a:lnTo>
                      <a:pt x="2711" y="4604"/>
                    </a:lnTo>
                    <a:lnTo>
                      <a:pt x="2668" y="4649"/>
                    </a:lnTo>
                    <a:lnTo>
                      <a:pt x="2627" y="4695"/>
                    </a:lnTo>
                    <a:lnTo>
                      <a:pt x="2584" y="4740"/>
                    </a:lnTo>
                    <a:lnTo>
                      <a:pt x="2541" y="4785"/>
                    </a:lnTo>
                    <a:lnTo>
                      <a:pt x="2499" y="4829"/>
                    </a:lnTo>
                    <a:lnTo>
                      <a:pt x="2456" y="4873"/>
                    </a:lnTo>
                    <a:lnTo>
                      <a:pt x="2413" y="4918"/>
                    </a:lnTo>
                    <a:lnTo>
                      <a:pt x="2372" y="4960"/>
                    </a:lnTo>
                    <a:lnTo>
                      <a:pt x="2330" y="5003"/>
                    </a:lnTo>
                    <a:lnTo>
                      <a:pt x="2287" y="5046"/>
                    </a:lnTo>
                    <a:lnTo>
                      <a:pt x="2245" y="5089"/>
                    </a:lnTo>
                    <a:lnTo>
                      <a:pt x="2204" y="5131"/>
                    </a:lnTo>
                    <a:lnTo>
                      <a:pt x="2162" y="5171"/>
                    </a:lnTo>
                    <a:lnTo>
                      <a:pt x="2120" y="5213"/>
                    </a:lnTo>
                    <a:lnTo>
                      <a:pt x="2079" y="5253"/>
                    </a:lnTo>
                    <a:lnTo>
                      <a:pt x="2038" y="5294"/>
                    </a:lnTo>
                    <a:lnTo>
                      <a:pt x="1997" y="5333"/>
                    </a:lnTo>
                    <a:lnTo>
                      <a:pt x="1956" y="5373"/>
                    </a:lnTo>
                    <a:lnTo>
                      <a:pt x="1916" y="5412"/>
                    </a:lnTo>
                    <a:lnTo>
                      <a:pt x="1875" y="5450"/>
                    </a:lnTo>
                    <a:lnTo>
                      <a:pt x="1835" y="5488"/>
                    </a:lnTo>
                    <a:lnTo>
                      <a:pt x="1794" y="5526"/>
                    </a:lnTo>
                    <a:lnTo>
                      <a:pt x="1755" y="5563"/>
                    </a:lnTo>
                    <a:lnTo>
                      <a:pt x="1715" y="5600"/>
                    </a:lnTo>
                    <a:lnTo>
                      <a:pt x="1675" y="5637"/>
                    </a:lnTo>
                    <a:lnTo>
                      <a:pt x="1637" y="5673"/>
                    </a:lnTo>
                    <a:lnTo>
                      <a:pt x="1598" y="5709"/>
                    </a:lnTo>
                    <a:lnTo>
                      <a:pt x="1558" y="5744"/>
                    </a:lnTo>
                    <a:lnTo>
                      <a:pt x="1520" y="5779"/>
                    </a:lnTo>
                    <a:lnTo>
                      <a:pt x="1482" y="5813"/>
                    </a:lnTo>
                    <a:lnTo>
                      <a:pt x="1445" y="5847"/>
                    </a:lnTo>
                    <a:lnTo>
                      <a:pt x="1407" y="5880"/>
                    </a:lnTo>
                    <a:lnTo>
                      <a:pt x="1370" y="5914"/>
                    </a:lnTo>
                    <a:lnTo>
                      <a:pt x="1333" y="5946"/>
                    </a:lnTo>
                    <a:lnTo>
                      <a:pt x="1296" y="5978"/>
                    </a:lnTo>
                    <a:lnTo>
                      <a:pt x="1261" y="6010"/>
                    </a:lnTo>
                    <a:lnTo>
                      <a:pt x="1224" y="6041"/>
                    </a:lnTo>
                    <a:lnTo>
                      <a:pt x="1189" y="6072"/>
                    </a:lnTo>
                    <a:lnTo>
                      <a:pt x="1153" y="6103"/>
                    </a:lnTo>
                    <a:lnTo>
                      <a:pt x="1119" y="6133"/>
                    </a:lnTo>
                    <a:lnTo>
                      <a:pt x="1084" y="6161"/>
                    </a:lnTo>
                    <a:lnTo>
                      <a:pt x="1050" y="6191"/>
                    </a:lnTo>
                    <a:lnTo>
                      <a:pt x="1016" y="6220"/>
                    </a:lnTo>
                    <a:lnTo>
                      <a:pt x="983" y="6247"/>
                    </a:lnTo>
                    <a:lnTo>
                      <a:pt x="950" y="6275"/>
                    </a:lnTo>
                    <a:lnTo>
                      <a:pt x="918" y="6302"/>
                    </a:lnTo>
                    <a:lnTo>
                      <a:pt x="885" y="6329"/>
                    </a:lnTo>
                    <a:lnTo>
                      <a:pt x="853" y="6356"/>
                    </a:lnTo>
                    <a:lnTo>
                      <a:pt x="822" y="6381"/>
                    </a:lnTo>
                    <a:lnTo>
                      <a:pt x="791" y="6406"/>
                    </a:lnTo>
                    <a:lnTo>
                      <a:pt x="761" y="6431"/>
                    </a:lnTo>
                    <a:lnTo>
                      <a:pt x="732" y="6456"/>
                    </a:lnTo>
                    <a:lnTo>
                      <a:pt x="702" y="6480"/>
                    </a:lnTo>
                    <a:lnTo>
                      <a:pt x="673" y="6502"/>
                    </a:lnTo>
                    <a:lnTo>
                      <a:pt x="645" y="6525"/>
                    </a:lnTo>
                    <a:lnTo>
                      <a:pt x="616" y="6547"/>
                    </a:lnTo>
                    <a:lnTo>
                      <a:pt x="589" y="6569"/>
                    </a:lnTo>
                    <a:lnTo>
                      <a:pt x="563" y="6590"/>
                    </a:lnTo>
                    <a:lnTo>
                      <a:pt x="535" y="6612"/>
                    </a:lnTo>
                    <a:lnTo>
                      <a:pt x="510" y="6632"/>
                    </a:lnTo>
                    <a:lnTo>
                      <a:pt x="484" y="6651"/>
                    </a:lnTo>
                    <a:lnTo>
                      <a:pt x="460" y="6671"/>
                    </a:lnTo>
                    <a:lnTo>
                      <a:pt x="435" y="6690"/>
                    </a:lnTo>
                    <a:lnTo>
                      <a:pt x="411" y="6708"/>
                    </a:lnTo>
                    <a:lnTo>
                      <a:pt x="389" y="6726"/>
                    </a:lnTo>
                    <a:lnTo>
                      <a:pt x="366" y="6743"/>
                    </a:lnTo>
                    <a:lnTo>
                      <a:pt x="345" y="6761"/>
                    </a:lnTo>
                    <a:lnTo>
                      <a:pt x="323" y="6776"/>
                    </a:lnTo>
                    <a:lnTo>
                      <a:pt x="302" y="6792"/>
                    </a:lnTo>
                    <a:lnTo>
                      <a:pt x="281" y="6807"/>
                    </a:lnTo>
                    <a:lnTo>
                      <a:pt x="262" y="6823"/>
                    </a:lnTo>
                    <a:lnTo>
                      <a:pt x="243" y="6836"/>
                    </a:lnTo>
                    <a:lnTo>
                      <a:pt x="226" y="6850"/>
                    </a:lnTo>
                    <a:lnTo>
                      <a:pt x="208" y="6863"/>
                    </a:lnTo>
                    <a:lnTo>
                      <a:pt x="191" y="6876"/>
                    </a:lnTo>
                    <a:lnTo>
                      <a:pt x="174" y="6888"/>
                    </a:lnTo>
                    <a:lnTo>
                      <a:pt x="159" y="6899"/>
                    </a:lnTo>
                    <a:lnTo>
                      <a:pt x="143" y="6911"/>
                    </a:lnTo>
                    <a:lnTo>
                      <a:pt x="129" y="6920"/>
                    </a:lnTo>
                    <a:lnTo>
                      <a:pt x="116" y="6931"/>
                    </a:lnTo>
                    <a:lnTo>
                      <a:pt x="103" y="6939"/>
                    </a:lnTo>
                    <a:lnTo>
                      <a:pt x="91" y="6949"/>
                    </a:lnTo>
                    <a:lnTo>
                      <a:pt x="79" y="6957"/>
                    </a:lnTo>
                    <a:lnTo>
                      <a:pt x="68" y="6964"/>
                    </a:lnTo>
                    <a:lnTo>
                      <a:pt x="59" y="6972"/>
                    </a:lnTo>
                    <a:lnTo>
                      <a:pt x="49" y="6979"/>
                    </a:lnTo>
                    <a:lnTo>
                      <a:pt x="41" y="6985"/>
                    </a:lnTo>
                    <a:lnTo>
                      <a:pt x="34" y="6989"/>
                    </a:lnTo>
                    <a:lnTo>
                      <a:pt x="27" y="6994"/>
                    </a:lnTo>
                    <a:lnTo>
                      <a:pt x="21" y="6999"/>
                    </a:lnTo>
                    <a:lnTo>
                      <a:pt x="15" y="7003"/>
                    </a:lnTo>
                    <a:lnTo>
                      <a:pt x="11" y="7006"/>
                    </a:lnTo>
                    <a:lnTo>
                      <a:pt x="8" y="7009"/>
                    </a:lnTo>
                    <a:lnTo>
                      <a:pt x="4" y="7011"/>
                    </a:lnTo>
                    <a:lnTo>
                      <a:pt x="2" y="7012"/>
                    </a:lnTo>
                    <a:lnTo>
                      <a:pt x="0" y="7013"/>
                    </a:lnTo>
                    <a:lnTo>
                      <a:pt x="0" y="7013"/>
                    </a:lnTo>
                  </a:path>
                </a:pathLst>
              </a:custGeom>
              <a:noFill/>
              <a:ln w="57150" cmpd="sng">
                <a:solidFill>
                  <a:schemeClr val="tx2"/>
                </a:solidFill>
                <a:prstDash val="solid"/>
                <a:round/>
                <a:headEnd/>
                <a:tailEnd/>
              </a:ln>
            </p:spPr>
            <p:txBody>
              <a:bodyPr>
                <a:prstTxWarp prst="textNoShape">
                  <a:avLst/>
                </a:prstTxWarp>
              </a:bodyPr>
              <a:lstStyle/>
              <a:p>
                <a:endParaRPr lang="en-US"/>
              </a:p>
            </p:txBody>
          </p:sp>
          <p:sp>
            <p:nvSpPr>
              <p:cNvPr id="73" name="Rectangle 37"/>
              <p:cNvSpPr>
                <a:spLocks noChangeArrowheads="1"/>
              </p:cNvSpPr>
              <p:nvPr/>
            </p:nvSpPr>
            <p:spPr bwMode="auto">
              <a:xfrm>
                <a:off x="4431" y="615"/>
                <a:ext cx="143" cy="140"/>
              </a:xfrm>
              <a:prstGeom prst="rect">
                <a:avLst/>
              </a:prstGeom>
              <a:noFill/>
              <a:ln w="9525">
                <a:noFill/>
                <a:miter lim="800000"/>
                <a:headEnd/>
                <a:tailEnd/>
              </a:ln>
            </p:spPr>
            <p:txBody>
              <a:bodyPr wrap="none" lIns="0" tIns="0" rIns="0" bIns="0">
                <a:prstTxWarp prst="textNoShape">
                  <a:avLst/>
                </a:prstTxWarp>
                <a:spAutoFit/>
              </a:bodyPr>
              <a:lstStyle/>
              <a:p>
                <a:pPr algn="l">
                  <a:lnSpc>
                    <a:spcPct val="70000"/>
                  </a:lnSpc>
                </a:pPr>
                <a:r>
                  <a:rPr kumimoji="0" lang="en-US" sz="2000" b="1" i="1" dirty="0">
                    <a:solidFill>
                      <a:schemeClr val="tx2"/>
                    </a:solidFill>
                    <a:latin typeface="Times New Roman" pitchFamily="18" charset="0"/>
                    <a:cs typeface="Times New Roman" pitchFamily="18" charset="0"/>
                  </a:rPr>
                  <a:t>S</a:t>
                </a:r>
                <a:r>
                  <a:rPr kumimoji="0" lang="en-US" sz="2000" b="1" i="1" baseline="-25000" dirty="0">
                    <a:solidFill>
                      <a:schemeClr val="tx2"/>
                    </a:solidFill>
                    <a:latin typeface="Times New Roman" pitchFamily="18" charset="0"/>
                    <a:cs typeface="Times New Roman" pitchFamily="18" charset="0"/>
                  </a:rPr>
                  <a:t>2</a:t>
                </a:r>
              </a:p>
            </p:txBody>
          </p:sp>
        </p:grpSp>
        <p:sp>
          <p:nvSpPr>
            <p:cNvPr id="54" name="Line 44"/>
            <p:cNvSpPr>
              <a:spLocks noChangeShapeType="1"/>
            </p:cNvSpPr>
            <p:nvPr/>
          </p:nvSpPr>
          <p:spPr bwMode="auto">
            <a:xfrm rot="5400000" flipV="1">
              <a:off x="4429" y="1182"/>
              <a:ext cx="0" cy="290"/>
            </a:xfrm>
            <a:prstGeom prst="line">
              <a:avLst/>
            </a:prstGeom>
            <a:noFill/>
            <a:ln w="31750">
              <a:solidFill>
                <a:schemeClr val="tx1"/>
              </a:solidFill>
              <a:round/>
              <a:headEnd type="stealth" w="lg" len="lg"/>
              <a:tailEnd type="none" w="lg" len="lg"/>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endParaRPr lang="en-US"/>
            </a:p>
          </p:txBody>
        </p:sp>
        <p:sp>
          <p:nvSpPr>
            <p:cNvPr id="55" name="Line 45"/>
            <p:cNvSpPr>
              <a:spLocks noChangeShapeType="1"/>
            </p:cNvSpPr>
            <p:nvPr/>
          </p:nvSpPr>
          <p:spPr bwMode="auto">
            <a:xfrm rot="5400000" flipV="1">
              <a:off x="3511" y="2303"/>
              <a:ext cx="0" cy="306"/>
            </a:xfrm>
            <a:prstGeom prst="line">
              <a:avLst/>
            </a:prstGeom>
            <a:noFill/>
            <a:ln w="31750">
              <a:solidFill>
                <a:schemeClr val="tx1"/>
              </a:solidFill>
              <a:round/>
              <a:headEnd type="stealth" w="lg" len="lg"/>
              <a:tailEnd type="none" w="lg" len="lg"/>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endParaRPr lang="en-US"/>
            </a:p>
          </p:txBody>
        </p:sp>
      </p:grpSp>
      <p:grpSp>
        <p:nvGrpSpPr>
          <p:cNvPr id="74" name="Group 50"/>
          <p:cNvGrpSpPr>
            <a:grpSpLocks/>
          </p:cNvGrpSpPr>
          <p:nvPr/>
        </p:nvGrpSpPr>
        <p:grpSpPr bwMode="auto">
          <a:xfrm>
            <a:off x="6443028" y="2918968"/>
            <a:ext cx="322262" cy="274638"/>
            <a:chOff x="4001" y="1509"/>
            <a:chExt cx="203" cy="173"/>
          </a:xfrm>
        </p:grpSpPr>
        <p:sp>
          <p:nvSpPr>
            <p:cNvPr id="75" name="Rectangle 38"/>
            <p:cNvSpPr>
              <a:spLocks noChangeArrowheads="1"/>
            </p:cNvSpPr>
            <p:nvPr/>
          </p:nvSpPr>
          <p:spPr bwMode="auto">
            <a:xfrm>
              <a:off x="4132" y="1509"/>
              <a:ext cx="72" cy="173"/>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sz="1800" b="1" i="1" dirty="0">
                  <a:solidFill>
                    <a:srgbClr val="000000"/>
                  </a:solidFill>
                  <a:latin typeface="Times New Roman" pitchFamily="18" charset="0"/>
                  <a:cs typeface="Times New Roman" pitchFamily="18" charset="0"/>
                </a:rPr>
                <a:t>b</a:t>
              </a:r>
              <a:endParaRPr kumimoji="0" lang="en-US" sz="1800" dirty="0">
                <a:solidFill>
                  <a:schemeClr val="tx1"/>
                </a:solidFill>
                <a:latin typeface="Times New Roman" pitchFamily="18" charset="0"/>
                <a:cs typeface="Times New Roman" pitchFamily="18" charset="0"/>
              </a:endParaRPr>
            </a:p>
          </p:txBody>
        </p:sp>
        <p:sp>
          <p:nvSpPr>
            <p:cNvPr id="76" name="Oval 39"/>
            <p:cNvSpPr>
              <a:spLocks noChangeAspect="1" noChangeArrowheads="1"/>
            </p:cNvSpPr>
            <p:nvPr/>
          </p:nvSpPr>
          <p:spPr bwMode="auto">
            <a:xfrm>
              <a:off x="4001" y="1565"/>
              <a:ext cx="75" cy="75"/>
            </a:xfrm>
            <a:prstGeom prst="ellipse">
              <a:avLst/>
            </a:prstGeom>
            <a:solidFill>
              <a:srgbClr val="FFFF00"/>
            </a:solidFill>
            <a:ln w="38100">
              <a:solidFill>
                <a:schemeClr val="tx1"/>
              </a:solidFill>
              <a:round/>
              <a:headEnd/>
              <a:tailEnd type="none" w="lg" len="lg"/>
            </a:ln>
            <a:effectLst/>
          </p:spPr>
          <p:txBody>
            <a:bodyPr wrap="none" anchor="ctr">
              <a:prstTxWarp prst="textNoShape">
                <a:avLst/>
              </a:prstTxWarp>
              <a:spAutoFit/>
            </a:bodyPr>
            <a:lstStyle/>
            <a:p>
              <a:endParaRPr lang="en-US"/>
            </a:p>
          </p:txBody>
        </p:sp>
      </p:grpSp>
      <p:grpSp>
        <p:nvGrpSpPr>
          <p:cNvPr id="51" name="Group 76"/>
          <p:cNvGrpSpPr>
            <a:grpSpLocks/>
          </p:cNvGrpSpPr>
          <p:nvPr/>
        </p:nvGrpSpPr>
        <p:grpSpPr bwMode="auto">
          <a:xfrm>
            <a:off x="6418773" y="3874599"/>
            <a:ext cx="439058" cy="246200"/>
            <a:chOff x="4003" y="2206"/>
            <a:chExt cx="556" cy="588"/>
          </a:xfrm>
          <a:solidFill>
            <a:srgbClr val="FFFF00"/>
          </a:solidFill>
        </p:grpSpPr>
        <p:sp>
          <p:nvSpPr>
            <p:cNvPr id="52" name="Rectangle 51"/>
            <p:cNvSpPr>
              <a:spLocks noChangeArrowheads="1"/>
            </p:cNvSpPr>
            <p:nvPr/>
          </p:nvSpPr>
          <p:spPr bwMode="auto">
            <a:xfrm>
              <a:off x="4261" y="2206"/>
              <a:ext cx="298" cy="588"/>
            </a:xfrm>
            <a:prstGeom prst="rect">
              <a:avLst/>
            </a:prstGeom>
            <a:noFill/>
            <a:ln w="9525">
              <a:noFill/>
              <a:miter lim="800000"/>
              <a:headEnd/>
              <a:tailEnd/>
            </a:ln>
          </p:spPr>
          <p:txBody>
            <a:bodyPr wrap="square" lIns="0" tIns="0" rIns="0" bIns="0">
              <a:prstTxWarp prst="textNoShape">
                <a:avLst/>
              </a:prstTxWarp>
              <a:spAutoFit/>
            </a:bodyPr>
            <a:lstStyle/>
            <a:p>
              <a:pPr algn="l"/>
              <a:r>
                <a:rPr kumimoji="0" lang="en-US" sz="1600" b="1" i="1" dirty="0" smtClean="0">
                  <a:solidFill>
                    <a:srgbClr val="000000"/>
                  </a:solidFill>
                  <a:latin typeface="Times New Roman" pitchFamily="18" charset="0"/>
                  <a:cs typeface="Times New Roman" pitchFamily="18" charset="0"/>
                </a:rPr>
                <a:t>a</a:t>
              </a:r>
              <a:endParaRPr kumimoji="0" lang="en-US" sz="1600" dirty="0">
                <a:solidFill>
                  <a:schemeClr val="tx1"/>
                </a:solidFill>
                <a:latin typeface="Times New Roman" pitchFamily="18" charset="0"/>
                <a:cs typeface="Times New Roman" pitchFamily="18" charset="0"/>
              </a:endParaRPr>
            </a:p>
          </p:txBody>
        </p:sp>
        <p:sp>
          <p:nvSpPr>
            <p:cNvPr id="53" name="Oval 52"/>
            <p:cNvSpPr>
              <a:spLocks noChangeAspect="1" noChangeArrowheads="1"/>
            </p:cNvSpPr>
            <p:nvPr/>
          </p:nvSpPr>
          <p:spPr bwMode="auto">
            <a:xfrm>
              <a:off x="4003" y="2304"/>
              <a:ext cx="164" cy="300"/>
            </a:xfrm>
            <a:prstGeom prst="ellipse">
              <a:avLst/>
            </a:prstGeom>
            <a:grpFill/>
            <a:ln w="38100">
              <a:solidFill>
                <a:schemeClr val="tx1"/>
              </a:solidFill>
              <a:round/>
              <a:headEnd/>
              <a:tailEnd type="none" w="lg" len="lg"/>
            </a:ln>
            <a:effectLst/>
          </p:spPr>
          <p:txBody>
            <a:bodyPr wrap="none" anchor="ctr">
              <a:prstTxWarp prst="textNoShape">
                <a:avLst/>
              </a:prstTxWarp>
              <a:spAutoFit/>
            </a:bodyPr>
            <a:lstStyle/>
            <a:p>
              <a:endParaRPr lang="en-US" sz="1600">
                <a:latin typeface="Times New Roman" pitchFamily="18" charset="0"/>
                <a:cs typeface="Times New Roman" pitchFamily="18" charset="0"/>
              </a:endParaRPr>
            </a:p>
          </p:txBody>
        </p:sp>
      </p:grpSp>
      <p:sp>
        <p:nvSpPr>
          <p:cNvPr id="90" name="Rectangle 4"/>
          <p:cNvSpPr>
            <a:spLocks noChangeArrowheads="1"/>
          </p:cNvSpPr>
          <p:nvPr/>
        </p:nvSpPr>
        <p:spPr bwMode="auto">
          <a:xfrm>
            <a:off x="6426835" y="5532374"/>
            <a:ext cx="243656" cy="276999"/>
          </a:xfrm>
          <a:prstGeom prst="rect">
            <a:avLst/>
          </a:prstGeom>
          <a:noFill/>
          <a:ln w="9525">
            <a:noFill/>
            <a:miter lim="800000"/>
            <a:headEnd/>
            <a:tailEnd/>
          </a:ln>
        </p:spPr>
        <p:txBody>
          <a:bodyPr wrap="none" lIns="0" tIns="0" rIns="0" bIns="0">
            <a:prstTxWarp prst="textNoShape">
              <a:avLst/>
            </a:prstTxWarp>
            <a:spAutoFit/>
          </a:bodyPr>
          <a:lstStyle/>
          <a:p>
            <a:pPr algn="l"/>
            <a:r>
              <a:rPr kumimoji="0" lang="en-US" b="1" i="1" dirty="0">
                <a:solidFill>
                  <a:srgbClr val="000000"/>
                </a:solidFill>
                <a:latin typeface="Times New Roman" pitchFamily="18" charset="0"/>
                <a:cs typeface="Times New Roman" pitchFamily="18" charset="0"/>
              </a:rPr>
              <a:t>Q</a:t>
            </a:r>
            <a:r>
              <a:rPr kumimoji="0" lang="en-US" b="1" i="1" baseline="-25000" dirty="0">
                <a:solidFill>
                  <a:srgbClr val="000000"/>
                </a:solidFill>
                <a:latin typeface="Times New Roman" pitchFamily="18" charset="0"/>
                <a:cs typeface="Times New Roman" pitchFamily="18" charset="0"/>
              </a:rPr>
              <a:t>1</a:t>
            </a:r>
            <a:endParaRPr kumimoji="0" lang="en-US" baseline="-25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096400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anim calcmode="lin" valueType="num">
                                      <p:cBhvr>
                                        <p:cTn id="15" dur="500" fill="hold"/>
                                        <p:tgtEl>
                                          <p:spTgt spid="3"/>
                                        </p:tgtEl>
                                        <p:attrNameLst>
                                          <p:attrName>ppt_x</p:attrName>
                                        </p:attrNameLst>
                                      </p:cBhvr>
                                      <p:tavLst>
                                        <p:tav tm="0">
                                          <p:val>
                                            <p:strVal val="#ppt_x"/>
                                          </p:val>
                                        </p:tav>
                                        <p:tav tm="100000">
                                          <p:val>
                                            <p:strVal val="#ppt_x"/>
                                          </p:val>
                                        </p:tav>
                                      </p:tavLst>
                                    </p:anim>
                                    <p:anim calcmode="lin" valueType="num">
                                      <p:cBhvr>
                                        <p:cTn id="16" dur="500" fill="hold"/>
                                        <p:tgtEl>
                                          <p:spTgt spid="3"/>
                                        </p:tgtEl>
                                        <p:attrNameLst>
                                          <p:attrName>ppt_y</p:attrName>
                                        </p:attrNameLst>
                                      </p:cBhvr>
                                      <p:tavLst>
                                        <p:tav tm="0">
                                          <p:val>
                                            <p:strVal val="#ppt_y+.1"/>
                                          </p:val>
                                        </p:tav>
                                        <p:tav tm="100000">
                                          <p:val>
                                            <p:strVal val="#ppt_y"/>
                                          </p:val>
                                        </p:tav>
                                      </p:tavLst>
                                    </p:anim>
                                  </p:childTnLst>
                                </p:cTn>
                              </p:par>
                            </p:childTnLst>
                          </p:cTn>
                        </p:par>
                        <p:par>
                          <p:cTn id="17" fill="hold">
                            <p:stCondLst>
                              <p:cond delay="500"/>
                            </p:stCondLst>
                            <p:childTnLst>
                              <p:par>
                                <p:cTn id="18" presetID="12" presetClass="entr" presetSubtype="8" fill="hold" nodeType="afterEffect">
                                  <p:stCondLst>
                                    <p:cond delay="0"/>
                                  </p:stCondLst>
                                  <p:childTnLst>
                                    <p:set>
                                      <p:cBhvr>
                                        <p:cTn id="19" dur="1" fill="hold">
                                          <p:stCondLst>
                                            <p:cond delay="0"/>
                                          </p:stCondLst>
                                        </p:cTn>
                                        <p:tgtEl>
                                          <p:spTgt spid="58"/>
                                        </p:tgtEl>
                                        <p:attrNameLst>
                                          <p:attrName>style.visibility</p:attrName>
                                        </p:attrNameLst>
                                      </p:cBhvr>
                                      <p:to>
                                        <p:strVal val="visible"/>
                                      </p:to>
                                    </p:set>
                                    <p:animEffect transition="in" filter="slide(fromLeft)">
                                      <p:cBhvr>
                                        <p:cTn id="20" dur="500"/>
                                        <p:tgtEl>
                                          <p:spTgt spid="58"/>
                                        </p:tgtEl>
                                      </p:cBhvr>
                                    </p:animEffect>
                                  </p:childTnLst>
                                </p:cTn>
                              </p:par>
                            </p:childTnLst>
                          </p:cTn>
                        </p:par>
                        <p:par>
                          <p:cTn id="21" fill="hold">
                            <p:stCondLst>
                              <p:cond delay="1000"/>
                            </p:stCondLst>
                            <p:childTnLst>
                              <p:par>
                                <p:cTn id="22" presetID="42" presetClass="entr" presetSubtype="0" fill="hold" grpId="0"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500"/>
                                        <p:tgtEl>
                                          <p:spTgt spid="4"/>
                                        </p:tgtEl>
                                      </p:cBhvr>
                                    </p:animEffect>
                                    <p:anim calcmode="lin" valueType="num">
                                      <p:cBhvr>
                                        <p:cTn id="25" dur="500" fill="hold"/>
                                        <p:tgtEl>
                                          <p:spTgt spid="4"/>
                                        </p:tgtEl>
                                        <p:attrNameLst>
                                          <p:attrName>ppt_x</p:attrName>
                                        </p:attrNameLst>
                                      </p:cBhvr>
                                      <p:tavLst>
                                        <p:tav tm="0">
                                          <p:val>
                                            <p:strVal val="#ppt_x"/>
                                          </p:val>
                                        </p:tav>
                                        <p:tav tm="100000">
                                          <p:val>
                                            <p:strVal val="#ppt_x"/>
                                          </p:val>
                                        </p:tav>
                                      </p:tavLst>
                                    </p:anim>
                                    <p:anim calcmode="lin" valueType="num">
                                      <p:cBhvr>
                                        <p:cTn id="26" dur="500" fill="hold"/>
                                        <p:tgtEl>
                                          <p:spTgt spid="4"/>
                                        </p:tgtEl>
                                        <p:attrNameLst>
                                          <p:attrName>ppt_y</p:attrName>
                                        </p:attrNameLst>
                                      </p:cBhvr>
                                      <p:tavLst>
                                        <p:tav tm="0">
                                          <p:val>
                                            <p:strVal val="#ppt_y+.1"/>
                                          </p:val>
                                        </p:tav>
                                        <p:tav tm="100000">
                                          <p:val>
                                            <p:strVal val="#ppt_y"/>
                                          </p:val>
                                        </p:tav>
                                      </p:tavLst>
                                    </p:anim>
                                  </p:childTnLst>
                                </p:cTn>
                              </p:par>
                            </p:childTnLst>
                          </p:cTn>
                        </p:par>
                        <p:par>
                          <p:cTn id="27" fill="hold">
                            <p:stCondLst>
                              <p:cond delay="1500"/>
                            </p:stCondLst>
                            <p:childTnLst>
                              <p:par>
                                <p:cTn id="28" presetID="12" presetClass="entr" presetSubtype="2" fill="hold" nodeType="afterEffect">
                                  <p:stCondLst>
                                    <p:cond delay="0"/>
                                  </p:stCondLst>
                                  <p:childTnLst>
                                    <p:set>
                                      <p:cBhvr>
                                        <p:cTn id="29" dur="1" fill="hold">
                                          <p:stCondLst>
                                            <p:cond delay="0"/>
                                          </p:stCondLst>
                                        </p:cTn>
                                        <p:tgtEl>
                                          <p:spTgt spid="46"/>
                                        </p:tgtEl>
                                        <p:attrNameLst>
                                          <p:attrName>style.visibility</p:attrName>
                                        </p:attrNameLst>
                                      </p:cBhvr>
                                      <p:to>
                                        <p:strVal val="visible"/>
                                      </p:to>
                                    </p:set>
                                    <p:animEffect transition="in" filter="slide(fromRight)">
                                      <p:cBhvr>
                                        <p:cTn id="30" dur="500"/>
                                        <p:tgtEl>
                                          <p:spTgt spid="46"/>
                                        </p:tgtEl>
                                      </p:cBhvr>
                                    </p:animEffect>
                                  </p:childTnLst>
                                </p:cTn>
                              </p:par>
                            </p:childTnLst>
                          </p:cTn>
                        </p:par>
                        <p:par>
                          <p:cTn id="31" fill="hold">
                            <p:stCondLst>
                              <p:cond delay="2000"/>
                            </p:stCondLst>
                            <p:childTnLst>
                              <p:par>
                                <p:cTn id="32" presetID="23" presetClass="entr" presetSubtype="32" fill="hold" nodeType="afterEffect">
                                  <p:stCondLst>
                                    <p:cond delay="0"/>
                                  </p:stCondLst>
                                  <p:childTnLst>
                                    <p:set>
                                      <p:cBhvr>
                                        <p:cTn id="33" dur="1" fill="hold">
                                          <p:stCondLst>
                                            <p:cond delay="0"/>
                                          </p:stCondLst>
                                        </p:cTn>
                                        <p:tgtEl>
                                          <p:spTgt spid="74"/>
                                        </p:tgtEl>
                                        <p:attrNameLst>
                                          <p:attrName>style.visibility</p:attrName>
                                        </p:attrNameLst>
                                      </p:cBhvr>
                                      <p:to>
                                        <p:strVal val="visible"/>
                                      </p:to>
                                    </p:set>
                                    <p:anim calcmode="lin" valueType="num">
                                      <p:cBhvr>
                                        <p:cTn id="34" dur="500" fill="hold"/>
                                        <p:tgtEl>
                                          <p:spTgt spid="74"/>
                                        </p:tgtEl>
                                        <p:attrNameLst>
                                          <p:attrName>ppt_w</p:attrName>
                                        </p:attrNameLst>
                                      </p:cBhvr>
                                      <p:tavLst>
                                        <p:tav tm="0">
                                          <p:val>
                                            <p:strVal val="4*#ppt_w"/>
                                          </p:val>
                                        </p:tav>
                                        <p:tav tm="100000">
                                          <p:val>
                                            <p:strVal val="#ppt_w"/>
                                          </p:val>
                                        </p:tav>
                                      </p:tavLst>
                                    </p:anim>
                                    <p:anim calcmode="lin" valueType="num">
                                      <p:cBhvr>
                                        <p:cTn id="35" dur="500" fill="hold"/>
                                        <p:tgtEl>
                                          <p:spTgt spid="74"/>
                                        </p:tgtEl>
                                        <p:attrNameLst>
                                          <p:attrName>ppt_h</p:attrName>
                                        </p:attrNameLst>
                                      </p:cBhvr>
                                      <p:tavLst>
                                        <p:tav tm="0">
                                          <p:val>
                                            <p:strVal val="4*#ppt_h"/>
                                          </p:val>
                                        </p:tav>
                                        <p:tav tm="100000">
                                          <p:val>
                                            <p:strVal val="#ppt_h"/>
                                          </p:val>
                                        </p:tav>
                                      </p:tavLst>
                                    </p:anim>
                                  </p:childTnLst>
                                </p:cTn>
                              </p:par>
                            </p:childTnLst>
                          </p:cTn>
                        </p:par>
                        <p:par>
                          <p:cTn id="36" fill="hold">
                            <p:stCondLst>
                              <p:cond delay="2500"/>
                            </p:stCondLst>
                            <p:childTnLst>
                              <p:par>
                                <p:cTn id="37" presetID="17" presetClass="entr" presetSubtype="2" fill="hold" grpId="0" nodeType="afterEffect">
                                  <p:stCondLst>
                                    <p:cond delay="0"/>
                                  </p:stCondLst>
                                  <p:childTnLst>
                                    <p:set>
                                      <p:cBhvr>
                                        <p:cTn id="38" dur="1" fill="hold">
                                          <p:stCondLst>
                                            <p:cond delay="0"/>
                                          </p:stCondLst>
                                        </p:cTn>
                                        <p:tgtEl>
                                          <p:spTgt spid="45"/>
                                        </p:tgtEl>
                                        <p:attrNameLst>
                                          <p:attrName>style.visibility</p:attrName>
                                        </p:attrNameLst>
                                      </p:cBhvr>
                                      <p:to>
                                        <p:strVal val="visible"/>
                                      </p:to>
                                    </p:set>
                                    <p:anim calcmode="lin" valueType="num">
                                      <p:cBhvr>
                                        <p:cTn id="39" dur="500" fill="hold"/>
                                        <p:tgtEl>
                                          <p:spTgt spid="45"/>
                                        </p:tgtEl>
                                        <p:attrNameLst>
                                          <p:attrName>ppt_x</p:attrName>
                                        </p:attrNameLst>
                                      </p:cBhvr>
                                      <p:tavLst>
                                        <p:tav tm="0">
                                          <p:val>
                                            <p:strVal val="#ppt_x+#ppt_w/2"/>
                                          </p:val>
                                        </p:tav>
                                        <p:tav tm="100000">
                                          <p:val>
                                            <p:strVal val="#ppt_x"/>
                                          </p:val>
                                        </p:tav>
                                      </p:tavLst>
                                    </p:anim>
                                    <p:anim calcmode="lin" valueType="num">
                                      <p:cBhvr>
                                        <p:cTn id="40" dur="500" fill="hold"/>
                                        <p:tgtEl>
                                          <p:spTgt spid="45"/>
                                        </p:tgtEl>
                                        <p:attrNameLst>
                                          <p:attrName>ppt_y</p:attrName>
                                        </p:attrNameLst>
                                      </p:cBhvr>
                                      <p:tavLst>
                                        <p:tav tm="0">
                                          <p:val>
                                            <p:strVal val="#ppt_y"/>
                                          </p:val>
                                        </p:tav>
                                        <p:tav tm="100000">
                                          <p:val>
                                            <p:strVal val="#ppt_y"/>
                                          </p:val>
                                        </p:tav>
                                      </p:tavLst>
                                    </p:anim>
                                    <p:anim calcmode="lin" valueType="num">
                                      <p:cBhvr>
                                        <p:cTn id="41" dur="500" fill="hold"/>
                                        <p:tgtEl>
                                          <p:spTgt spid="45"/>
                                        </p:tgtEl>
                                        <p:attrNameLst>
                                          <p:attrName>ppt_w</p:attrName>
                                        </p:attrNameLst>
                                      </p:cBhvr>
                                      <p:tavLst>
                                        <p:tav tm="0">
                                          <p:val>
                                            <p:fltVal val="0"/>
                                          </p:val>
                                        </p:tav>
                                        <p:tav tm="100000">
                                          <p:val>
                                            <p:strVal val="#ppt_w"/>
                                          </p:val>
                                        </p:tav>
                                      </p:tavLst>
                                    </p:anim>
                                    <p:anim calcmode="lin" valueType="num">
                                      <p:cBhvr>
                                        <p:cTn id="42" dur="500" fill="hold"/>
                                        <p:tgtEl>
                                          <p:spTgt spid="45"/>
                                        </p:tgtEl>
                                        <p:attrNameLst>
                                          <p:attrName>ppt_h</p:attrName>
                                        </p:attrNameLst>
                                      </p:cBhvr>
                                      <p:tavLst>
                                        <p:tav tm="0">
                                          <p:val>
                                            <p:strVal val="#ppt_h"/>
                                          </p:val>
                                        </p:tav>
                                        <p:tav tm="100000">
                                          <p:val>
                                            <p:strVal val="#ppt_h"/>
                                          </p:val>
                                        </p:tav>
                                      </p:tavLst>
                                    </p:anim>
                                  </p:childTnLst>
                                </p:cTn>
                              </p:par>
                              <p:par>
                                <p:cTn id="43" presetID="17" presetClass="entr" presetSubtype="1"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anim calcmode="lin" valueType="num">
                                      <p:cBhvr>
                                        <p:cTn id="45" dur="500" fill="hold"/>
                                        <p:tgtEl>
                                          <p:spTgt spid="43"/>
                                        </p:tgtEl>
                                        <p:attrNameLst>
                                          <p:attrName>ppt_x</p:attrName>
                                        </p:attrNameLst>
                                      </p:cBhvr>
                                      <p:tavLst>
                                        <p:tav tm="0">
                                          <p:val>
                                            <p:strVal val="#ppt_x"/>
                                          </p:val>
                                        </p:tav>
                                        <p:tav tm="100000">
                                          <p:val>
                                            <p:strVal val="#ppt_x"/>
                                          </p:val>
                                        </p:tav>
                                      </p:tavLst>
                                    </p:anim>
                                    <p:anim calcmode="lin" valueType="num">
                                      <p:cBhvr>
                                        <p:cTn id="46" dur="500" fill="hold"/>
                                        <p:tgtEl>
                                          <p:spTgt spid="43"/>
                                        </p:tgtEl>
                                        <p:attrNameLst>
                                          <p:attrName>ppt_y</p:attrName>
                                        </p:attrNameLst>
                                      </p:cBhvr>
                                      <p:tavLst>
                                        <p:tav tm="0">
                                          <p:val>
                                            <p:strVal val="#ppt_y-#ppt_h/2"/>
                                          </p:val>
                                        </p:tav>
                                        <p:tav tm="100000">
                                          <p:val>
                                            <p:strVal val="#ppt_y"/>
                                          </p:val>
                                        </p:tav>
                                      </p:tavLst>
                                    </p:anim>
                                    <p:anim calcmode="lin" valueType="num">
                                      <p:cBhvr>
                                        <p:cTn id="47" dur="500" fill="hold"/>
                                        <p:tgtEl>
                                          <p:spTgt spid="43"/>
                                        </p:tgtEl>
                                        <p:attrNameLst>
                                          <p:attrName>ppt_w</p:attrName>
                                        </p:attrNameLst>
                                      </p:cBhvr>
                                      <p:tavLst>
                                        <p:tav tm="0">
                                          <p:val>
                                            <p:strVal val="#ppt_w"/>
                                          </p:val>
                                        </p:tav>
                                        <p:tav tm="100000">
                                          <p:val>
                                            <p:strVal val="#ppt_w"/>
                                          </p:val>
                                        </p:tav>
                                      </p:tavLst>
                                    </p:anim>
                                    <p:anim calcmode="lin" valueType="num">
                                      <p:cBhvr>
                                        <p:cTn id="48" dur="500" fill="hold"/>
                                        <p:tgtEl>
                                          <p:spTgt spid="43"/>
                                        </p:tgtEl>
                                        <p:attrNameLst>
                                          <p:attrName>ppt_h</p:attrName>
                                        </p:attrNameLst>
                                      </p:cBhvr>
                                      <p:tavLst>
                                        <p:tav tm="0">
                                          <p:val>
                                            <p:fltVal val="0"/>
                                          </p:val>
                                        </p:tav>
                                        <p:tav tm="100000">
                                          <p:val>
                                            <p:strVal val="#ppt_h"/>
                                          </p:val>
                                        </p:tav>
                                      </p:tavLst>
                                    </p:anim>
                                  </p:childTnLst>
                                </p:cTn>
                              </p:par>
                            </p:childTnLst>
                          </p:cTn>
                        </p:par>
                        <p:par>
                          <p:cTn id="49" fill="hold">
                            <p:stCondLst>
                              <p:cond delay="3000"/>
                            </p:stCondLst>
                            <p:childTnLst>
                              <p:par>
                                <p:cTn id="50" presetID="23" presetClass="entr" presetSubtype="288" fill="hold" grpId="0" nodeType="afterEffect">
                                  <p:stCondLst>
                                    <p:cond delay="0"/>
                                  </p:stCondLst>
                                  <p:childTnLst>
                                    <p:set>
                                      <p:cBhvr>
                                        <p:cTn id="51" dur="1" fill="hold">
                                          <p:stCondLst>
                                            <p:cond delay="0"/>
                                          </p:stCondLst>
                                        </p:cTn>
                                        <p:tgtEl>
                                          <p:spTgt spid="44"/>
                                        </p:tgtEl>
                                        <p:attrNameLst>
                                          <p:attrName>style.visibility</p:attrName>
                                        </p:attrNameLst>
                                      </p:cBhvr>
                                      <p:to>
                                        <p:strVal val="visible"/>
                                      </p:to>
                                    </p:set>
                                    <p:anim calcmode="lin" valueType="num">
                                      <p:cBhvr>
                                        <p:cTn id="52" dur="500" fill="hold"/>
                                        <p:tgtEl>
                                          <p:spTgt spid="44"/>
                                        </p:tgtEl>
                                        <p:attrNameLst>
                                          <p:attrName>ppt_w</p:attrName>
                                        </p:attrNameLst>
                                      </p:cBhvr>
                                      <p:tavLst>
                                        <p:tav tm="0">
                                          <p:val>
                                            <p:strVal val="4/3*#ppt_w"/>
                                          </p:val>
                                        </p:tav>
                                        <p:tav tm="100000">
                                          <p:val>
                                            <p:strVal val="#ppt_w"/>
                                          </p:val>
                                        </p:tav>
                                      </p:tavLst>
                                    </p:anim>
                                    <p:anim calcmode="lin" valueType="num">
                                      <p:cBhvr>
                                        <p:cTn id="53" dur="500" fill="hold"/>
                                        <p:tgtEl>
                                          <p:spTgt spid="44"/>
                                        </p:tgtEl>
                                        <p:attrNameLst>
                                          <p:attrName>ppt_h</p:attrName>
                                        </p:attrNameLst>
                                      </p:cBhvr>
                                      <p:tavLst>
                                        <p:tav tm="0">
                                          <p:val>
                                            <p:strVal val="4/3*#ppt_h"/>
                                          </p:val>
                                        </p:tav>
                                        <p:tav tm="100000">
                                          <p:val>
                                            <p:strVal val="#ppt_h"/>
                                          </p:val>
                                        </p:tav>
                                      </p:tavLst>
                                    </p:anim>
                                  </p:childTnLst>
                                </p:cTn>
                              </p:par>
                              <p:par>
                                <p:cTn id="54" presetID="34" presetClass="emph" presetSubtype="0" fill="hold" grpId="0" nodeType="withEffect">
                                  <p:stCondLst>
                                    <p:cond delay="0"/>
                                  </p:stCondLst>
                                  <p:iterate type="lt">
                                    <p:tmPct val="10000"/>
                                  </p:iterate>
                                  <p:childTnLst>
                                    <p:animMotion origin="layout" path="M 0.0 0.0 L 0.0 -0.07213" pathEditMode="relative" ptsTypes="">
                                      <p:cBhvr>
                                        <p:cTn id="55" dur="250" accel="50000" decel="50000" autoRev="1" fill="hold">
                                          <p:stCondLst>
                                            <p:cond delay="0"/>
                                          </p:stCondLst>
                                        </p:cTn>
                                        <p:tgtEl>
                                          <p:spTgt spid="90"/>
                                        </p:tgtEl>
                                        <p:attrNameLst>
                                          <p:attrName>ppt_x</p:attrName>
                                          <p:attrName>ppt_y</p:attrName>
                                        </p:attrNameLst>
                                      </p:cBhvr>
                                    </p:animMotion>
                                    <p:animRot by="1500000">
                                      <p:cBhvr>
                                        <p:cTn id="56" dur="125" fill="hold">
                                          <p:stCondLst>
                                            <p:cond delay="0"/>
                                          </p:stCondLst>
                                        </p:cTn>
                                        <p:tgtEl>
                                          <p:spTgt spid="90"/>
                                        </p:tgtEl>
                                        <p:attrNameLst>
                                          <p:attrName>r</p:attrName>
                                        </p:attrNameLst>
                                      </p:cBhvr>
                                    </p:animRot>
                                    <p:animRot by="-1500000">
                                      <p:cBhvr>
                                        <p:cTn id="57" dur="125" fill="hold">
                                          <p:stCondLst>
                                            <p:cond delay="125"/>
                                          </p:stCondLst>
                                        </p:cTn>
                                        <p:tgtEl>
                                          <p:spTgt spid="90"/>
                                        </p:tgtEl>
                                        <p:attrNameLst>
                                          <p:attrName>r</p:attrName>
                                        </p:attrNameLst>
                                      </p:cBhvr>
                                    </p:animRot>
                                    <p:animRot by="-1500000">
                                      <p:cBhvr>
                                        <p:cTn id="58" dur="125" fill="hold">
                                          <p:stCondLst>
                                            <p:cond delay="250"/>
                                          </p:stCondLst>
                                        </p:cTn>
                                        <p:tgtEl>
                                          <p:spTgt spid="90"/>
                                        </p:tgtEl>
                                        <p:attrNameLst>
                                          <p:attrName>r</p:attrName>
                                        </p:attrNameLst>
                                      </p:cBhvr>
                                    </p:animRot>
                                    <p:animRot by="1500000">
                                      <p:cBhvr>
                                        <p:cTn id="59" dur="125" fill="hold">
                                          <p:stCondLst>
                                            <p:cond delay="375"/>
                                          </p:stCondLst>
                                        </p:cTn>
                                        <p:tgtEl>
                                          <p:spTgt spid="90"/>
                                        </p:tgtEl>
                                        <p:attrNameLst>
                                          <p:attrName>r</p:attrName>
                                        </p:attrNameLst>
                                      </p:cBhvr>
                                    </p:animRot>
                                  </p:childTnLst>
                                </p:cTn>
                              </p:par>
                              <p:par>
                                <p:cTn id="60" presetID="17" presetClass="entr" presetSubtype="4" fill="hold" grpId="0" nodeType="withEffect">
                                  <p:stCondLst>
                                    <p:cond delay="0"/>
                                  </p:stCondLst>
                                  <p:childTnLst>
                                    <p:set>
                                      <p:cBhvr>
                                        <p:cTn id="61" dur="1" fill="hold">
                                          <p:stCondLst>
                                            <p:cond delay="0"/>
                                          </p:stCondLst>
                                        </p:cTn>
                                        <p:tgtEl>
                                          <p:spTgt spid="57"/>
                                        </p:tgtEl>
                                        <p:attrNameLst>
                                          <p:attrName>style.visibility</p:attrName>
                                        </p:attrNameLst>
                                      </p:cBhvr>
                                      <p:to>
                                        <p:strVal val="visible"/>
                                      </p:to>
                                    </p:set>
                                    <p:anim calcmode="lin" valueType="num">
                                      <p:cBhvr>
                                        <p:cTn id="62" dur="500" fill="hold"/>
                                        <p:tgtEl>
                                          <p:spTgt spid="57"/>
                                        </p:tgtEl>
                                        <p:attrNameLst>
                                          <p:attrName>ppt_x</p:attrName>
                                        </p:attrNameLst>
                                      </p:cBhvr>
                                      <p:tavLst>
                                        <p:tav tm="0">
                                          <p:val>
                                            <p:strVal val="#ppt_x"/>
                                          </p:val>
                                        </p:tav>
                                        <p:tav tm="100000">
                                          <p:val>
                                            <p:strVal val="#ppt_x"/>
                                          </p:val>
                                        </p:tav>
                                      </p:tavLst>
                                    </p:anim>
                                    <p:anim calcmode="lin" valueType="num">
                                      <p:cBhvr>
                                        <p:cTn id="63" dur="500" fill="hold"/>
                                        <p:tgtEl>
                                          <p:spTgt spid="57"/>
                                        </p:tgtEl>
                                        <p:attrNameLst>
                                          <p:attrName>ppt_y</p:attrName>
                                        </p:attrNameLst>
                                      </p:cBhvr>
                                      <p:tavLst>
                                        <p:tav tm="0">
                                          <p:val>
                                            <p:strVal val="#ppt_y+#ppt_h/2"/>
                                          </p:val>
                                        </p:tav>
                                        <p:tav tm="100000">
                                          <p:val>
                                            <p:strVal val="#ppt_y"/>
                                          </p:val>
                                        </p:tav>
                                      </p:tavLst>
                                    </p:anim>
                                    <p:anim calcmode="lin" valueType="num">
                                      <p:cBhvr>
                                        <p:cTn id="64" dur="500" fill="hold"/>
                                        <p:tgtEl>
                                          <p:spTgt spid="57"/>
                                        </p:tgtEl>
                                        <p:attrNameLst>
                                          <p:attrName>ppt_w</p:attrName>
                                        </p:attrNameLst>
                                      </p:cBhvr>
                                      <p:tavLst>
                                        <p:tav tm="0">
                                          <p:val>
                                            <p:strVal val="#ppt_w"/>
                                          </p:val>
                                        </p:tav>
                                        <p:tav tm="100000">
                                          <p:val>
                                            <p:strVal val="#ppt_w"/>
                                          </p:val>
                                        </p:tav>
                                      </p:tavLst>
                                    </p:anim>
                                    <p:anim calcmode="lin" valueType="num">
                                      <p:cBhvr>
                                        <p:cTn id="65" dur="500" fill="hold"/>
                                        <p:tgtEl>
                                          <p:spTgt spid="57"/>
                                        </p:tgtEl>
                                        <p:attrNameLst>
                                          <p:attrName>ppt_h</p:attrName>
                                        </p:attrNameLst>
                                      </p:cBhvr>
                                      <p:tavLst>
                                        <p:tav tm="0">
                                          <p:val>
                                            <p:fltVal val="0"/>
                                          </p:val>
                                        </p:tav>
                                        <p:tav tm="100000">
                                          <p:val>
                                            <p:strVal val="#ppt_h"/>
                                          </p:val>
                                        </p:tav>
                                      </p:tavLst>
                                    </p:anim>
                                  </p:childTnLst>
                                </p:cTn>
                              </p:par>
                            </p:childTnLst>
                          </p:cTn>
                        </p:par>
                        <p:par>
                          <p:cTn id="66" fill="hold">
                            <p:stCondLst>
                              <p:cond delay="3550"/>
                            </p:stCondLst>
                            <p:childTnLst>
                              <p:par>
                                <p:cTn id="67" presetID="42" presetClass="entr" presetSubtype="0" fill="hold" grpId="0" nodeType="afterEffect">
                                  <p:stCondLst>
                                    <p:cond delay="0"/>
                                  </p:stCondLst>
                                  <p:childTnLst>
                                    <p:set>
                                      <p:cBhvr>
                                        <p:cTn id="68" dur="1" fill="hold">
                                          <p:stCondLst>
                                            <p:cond delay="0"/>
                                          </p:stCondLst>
                                        </p:cTn>
                                        <p:tgtEl>
                                          <p:spTgt spid="42"/>
                                        </p:tgtEl>
                                        <p:attrNameLst>
                                          <p:attrName>style.visibility</p:attrName>
                                        </p:attrNameLst>
                                      </p:cBhvr>
                                      <p:to>
                                        <p:strVal val="visible"/>
                                      </p:to>
                                    </p:set>
                                    <p:animEffect transition="in" filter="fade">
                                      <p:cBhvr>
                                        <p:cTn id="69" dur="500"/>
                                        <p:tgtEl>
                                          <p:spTgt spid="42"/>
                                        </p:tgtEl>
                                      </p:cBhvr>
                                    </p:animEffect>
                                    <p:anim calcmode="lin" valueType="num">
                                      <p:cBhvr>
                                        <p:cTn id="70" dur="500" fill="hold"/>
                                        <p:tgtEl>
                                          <p:spTgt spid="42"/>
                                        </p:tgtEl>
                                        <p:attrNameLst>
                                          <p:attrName>ppt_x</p:attrName>
                                        </p:attrNameLst>
                                      </p:cBhvr>
                                      <p:tavLst>
                                        <p:tav tm="0">
                                          <p:val>
                                            <p:strVal val="#ppt_x"/>
                                          </p:val>
                                        </p:tav>
                                        <p:tav tm="100000">
                                          <p:val>
                                            <p:strVal val="#ppt_x"/>
                                          </p:val>
                                        </p:tav>
                                      </p:tavLst>
                                    </p:anim>
                                    <p:anim calcmode="lin" valueType="num">
                                      <p:cBhvr>
                                        <p:cTn id="71" dur="5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build="p"/>
      <p:bldP spid="3" grpId="0"/>
      <p:bldP spid="57" grpId="0" animBg="1"/>
      <p:bldP spid="4" grpId="0"/>
      <p:bldP spid="42" grpId="0"/>
      <p:bldP spid="43" grpId="0" animBg="1"/>
      <p:bldP spid="44" grpId="0"/>
      <p:bldP spid="45" grpId="0" animBg="1"/>
      <p:bldP spid="90" grpId="0"/>
    </p:bldLst>
  </p:timing>
</p:sld>
</file>

<file path=ppt/theme/theme1.xml><?xml version="1.0" encoding="utf-8"?>
<a:theme xmlns:a="http://schemas.openxmlformats.org/drawingml/2006/main" name="Office Theme">
  <a:themeElements>
    <a:clrScheme name="Gwartney PPT 2011">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22495</TotalTime>
  <Words>1595</Words>
  <Application>Microsoft Office PowerPoint</Application>
  <PresentationFormat>On-screen Show (4:3)</PresentationFormat>
  <Paragraphs>280</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International Finance and  the Foreign Exchange Market</vt:lpstr>
      <vt:lpstr>Foreign Exchange Market</vt:lpstr>
      <vt:lpstr>PowerPoint Presentation</vt:lpstr>
      <vt:lpstr>Determinants of the Exchange Rate</vt:lpstr>
      <vt:lpstr>Determinants of the Exchange Rate</vt:lpstr>
      <vt:lpstr>Foreign Exchange Market Equilibrium</vt:lpstr>
      <vt:lpstr>PowerPoint Presentation</vt:lpstr>
      <vt:lpstr>Foreign Exchange Market Equilibrium</vt:lpstr>
      <vt:lpstr>Inflation with Flexible Exchange Rates</vt:lpstr>
      <vt:lpstr>PowerPoint Presentation</vt:lpstr>
      <vt:lpstr>Questions for Thought: </vt:lpstr>
      <vt:lpstr>Questions for Thought: </vt:lpstr>
      <vt:lpstr>Questions for Thought: </vt:lpstr>
      <vt:lpstr>International Finance  and Alternative Exchange  Rate Regimes</vt:lpstr>
      <vt:lpstr>Three Major Types of  Exchange Rate Regimes</vt:lpstr>
      <vt:lpstr>Fixed Rate, Unified Currency Regime</vt:lpstr>
      <vt:lpstr>Fixed Rate, Unified Currency Regime</vt:lpstr>
      <vt:lpstr>Fixed Rate, Unified Currency Regime</vt:lpstr>
      <vt:lpstr>Pegged Exchange Rate Regimes</vt:lpstr>
      <vt:lpstr>When Pegged Regimes  Lead to Problems</vt:lpstr>
      <vt:lpstr>When Pegged Regimes  Lead to Problems</vt:lpstr>
      <vt:lpstr>Questions for Thought: </vt:lpstr>
      <vt:lpstr>Questions for Thought: </vt:lpstr>
      <vt:lpstr>Balance of Payments</vt:lpstr>
      <vt:lpstr>Balance of Payments</vt:lpstr>
      <vt:lpstr>Balance of Payments</vt:lpstr>
      <vt:lpstr>Balance of Payments</vt:lpstr>
      <vt:lpstr>Balance of Payments</vt:lpstr>
      <vt:lpstr>U.S. Balance of Payments, 2010*</vt:lpstr>
      <vt:lpstr>Trade Restrictions are a Special Interest Issue</vt:lpstr>
      <vt:lpstr>Exchange Rates, Current Account Balance, and Capital Inflow</vt:lpstr>
      <vt:lpstr>Current Acct &amp; Net Foreign Investment</vt:lpstr>
      <vt:lpstr>Are Trade Deficits Good or Bad?</vt:lpstr>
      <vt:lpstr>Should Trade Between  Countries Balance?</vt:lpstr>
      <vt:lpstr>PowerPoint Presentation</vt:lpstr>
      <vt:lpstr>Questions for Thought: </vt:lpstr>
      <vt:lpstr>Questions for Thought: </vt:lpstr>
      <vt:lpstr>Questions for Thought: </vt:lpstr>
      <vt:lpstr>Questions for Thought: </vt:lpstr>
      <vt:lpstr>PowerPoint Presentation</vt:lpstr>
    </vt:vector>
  </TitlesOfParts>
  <Company>University Of Tampa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19</dc:title>
  <dc:subject>Money and the Banking System</dc:subject>
  <dc:creator>Dr. Chuck D. Skipton</dc:creator>
  <cp:keywords>International Finance and the Foreign Exchange Market</cp:keywords>
  <cp:lastModifiedBy>Todd Myers</cp:lastModifiedBy>
  <cp:revision>958</cp:revision>
  <cp:lastPrinted>2011-12-29T00:01:54Z</cp:lastPrinted>
  <dcterms:created xsi:type="dcterms:W3CDTF">2011-12-23T16:39:02Z</dcterms:created>
  <dcterms:modified xsi:type="dcterms:W3CDTF">2012-08-20T18:58:34Z</dcterms:modified>
</cp:coreProperties>
</file>