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6"/>
  </p:notesMasterIdLst>
  <p:handoutMasterIdLst>
    <p:handoutMasterId r:id="rId37"/>
  </p:handoutMasterIdLst>
  <p:sldIdLst>
    <p:sldId id="259" r:id="rId2"/>
    <p:sldId id="260" r:id="rId3"/>
    <p:sldId id="258" r:id="rId4"/>
    <p:sldId id="262" r:id="rId5"/>
    <p:sldId id="263" r:id="rId6"/>
    <p:sldId id="264" r:id="rId7"/>
    <p:sldId id="265" r:id="rId8"/>
    <p:sldId id="280" r:id="rId9"/>
    <p:sldId id="266" r:id="rId10"/>
    <p:sldId id="267" r:id="rId11"/>
    <p:sldId id="268" r:id="rId12"/>
    <p:sldId id="269" r:id="rId13"/>
    <p:sldId id="281" r:id="rId14"/>
    <p:sldId id="270" r:id="rId15"/>
    <p:sldId id="282" r:id="rId16"/>
    <p:sldId id="271" r:id="rId17"/>
    <p:sldId id="272" r:id="rId18"/>
    <p:sldId id="283" r:id="rId19"/>
    <p:sldId id="284" r:id="rId20"/>
    <p:sldId id="285" r:id="rId21"/>
    <p:sldId id="286" r:id="rId22"/>
    <p:sldId id="274" r:id="rId23"/>
    <p:sldId id="275" r:id="rId24"/>
    <p:sldId id="276" r:id="rId25"/>
    <p:sldId id="287" r:id="rId26"/>
    <p:sldId id="288" r:id="rId27"/>
    <p:sldId id="289" r:id="rId28"/>
    <p:sldId id="290" r:id="rId29"/>
    <p:sldId id="291" r:id="rId30"/>
    <p:sldId id="292" r:id="rId31"/>
    <p:sldId id="293" r:id="rId32"/>
    <p:sldId id="277" r:id="rId33"/>
    <p:sldId id="278" r:id="rId34"/>
    <p:sldId id="279" r:id="rId3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34DF3"/>
    <a:srgbClr val="32302A"/>
    <a:srgbClr val="515A61"/>
    <a:srgbClr val="444C52"/>
    <a:srgbClr val="F2F2F2"/>
    <a:srgbClr val="D7D7D7"/>
    <a:srgbClr val="C2C2C2"/>
    <a:srgbClr val="5F5F5F"/>
    <a:srgbClr val="4A5568"/>
    <a:srgbClr val="4655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snapToGrid="0" snapToObjects="1">
      <p:cViewPr varScale="1">
        <p:scale>
          <a:sx n="108" d="100"/>
          <a:sy n="108" d="100"/>
        </p:scale>
        <p:origin x="-984" y="-78"/>
      </p:cViewPr>
      <p:guideLst>
        <p:guide orient="horz" pos="514"/>
        <p:guide pos="359"/>
      </p:guideLst>
    </p:cSldViewPr>
  </p:slideViewPr>
  <p:notesTextViewPr>
    <p:cViewPr>
      <p:scale>
        <a:sx n="100" d="100"/>
        <a:sy n="100" d="100"/>
      </p:scale>
      <p:origin x="0" y="0"/>
    </p:cViewPr>
  </p:notesTextViewPr>
  <p:sorterViewPr>
    <p:cViewPr>
      <p:scale>
        <a:sx n="176" d="100"/>
        <a:sy n="176" d="100"/>
      </p:scale>
      <p:origin x="0" y="0"/>
    </p:cViewPr>
  </p:sorterViewPr>
  <p:notesViewPr>
    <p:cSldViewPr snapToGrid="0" snapToObjects="1">
      <p:cViewPr varScale="1">
        <p:scale>
          <a:sx n="101" d="100"/>
          <a:sy n="101" d="100"/>
        </p:scale>
        <p:origin x="-351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CC59276-451D-43C9-813E-64E3A18F4843}" type="datetimeFigureOut">
              <a:rPr lang="en-US" smtClean="0"/>
              <a:pPr/>
              <a:t>08/20/2012</a:t>
            </a:fld>
            <a:endParaRPr lang="en-US"/>
          </a:p>
        </p:txBody>
      </p:sp>
      <p:sp>
        <p:nvSpPr>
          <p:cNvPr id="4" name="Footer Placeholder 3"/>
          <p:cNvSpPr>
            <a:spLocks noGrp="1"/>
          </p:cNvSpPr>
          <p:nvPr>
            <p:ph type="ftr" sz="quarter" idx="2"/>
          </p:nvPr>
        </p:nvSpPr>
        <p:spPr>
          <a:xfrm>
            <a:off x="0" y="8685213"/>
            <a:ext cx="5420412" cy="457200"/>
          </a:xfrm>
          <a:prstGeom prst="rect">
            <a:avLst/>
          </a:prstGeom>
        </p:spPr>
        <p:txBody>
          <a:bodyPr vert="horz" lIns="91440" tIns="45720" rIns="91440" bIns="45720" rtlCol="0" anchor="b"/>
          <a:lstStyle>
            <a:lvl1pPr algn="l">
              <a:defRPr sz="1200"/>
            </a:lvl1pPr>
          </a:lstStyle>
          <a:p>
            <a:pPr>
              <a:defRPr/>
            </a:pPr>
            <a:r>
              <a:rPr lang="en-US" dirty="0" smtClean="0">
                <a:latin typeface="Times New Roman" pitchFamily="18" charset="0"/>
                <a:cs typeface="Times New Roman" pitchFamily="18" charset="0"/>
              </a:rPr>
              <a:t>Slides from “</a:t>
            </a:r>
            <a:r>
              <a:rPr lang="en-US" dirty="0">
                <a:latin typeface="Times New Roman" pitchFamily="18" charset="0"/>
                <a:cs typeface="Times New Roman" pitchFamily="18" charset="0"/>
              </a:rPr>
              <a:t>Private and Public Choice 14th ed.”</a:t>
            </a:r>
          </a:p>
          <a:p>
            <a:pPr>
              <a:defRPr/>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James </a:t>
            </a:r>
            <a:r>
              <a:rPr lang="en-US" dirty="0" err="1">
                <a:latin typeface="Times New Roman" pitchFamily="18" charset="0"/>
                <a:cs typeface="Times New Roman" pitchFamily="18" charset="0"/>
              </a:rPr>
              <a:t>Gwartney</a:t>
            </a:r>
            <a:r>
              <a:rPr lang="en-US" dirty="0">
                <a:latin typeface="Times New Roman" pitchFamily="18" charset="0"/>
                <a:cs typeface="Times New Roman" pitchFamily="18" charset="0"/>
              </a:rPr>
              <a:t>, Richard Stroup, Russell </a:t>
            </a:r>
            <a:r>
              <a:rPr lang="en-US" dirty="0" err="1">
                <a:latin typeface="Times New Roman" pitchFamily="18" charset="0"/>
                <a:cs typeface="Times New Roman" pitchFamily="18" charset="0"/>
              </a:rPr>
              <a:t>Sobel</a:t>
            </a:r>
            <a:r>
              <a:rPr lang="en-US" dirty="0">
                <a:latin typeface="Times New Roman" pitchFamily="18" charset="0"/>
                <a:cs typeface="Times New Roman" pitchFamily="18" charset="0"/>
              </a:rPr>
              <a:t>, &amp; David </a:t>
            </a:r>
            <a:r>
              <a:rPr lang="en-US" dirty="0" smtClean="0">
                <a:latin typeface="Times New Roman" pitchFamily="18" charset="0"/>
                <a:cs typeface="Times New Roman" pitchFamily="18" charset="0"/>
              </a:rPr>
              <a:t>Macpherson</a:t>
            </a: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3"/>
          </p:nvPr>
        </p:nvSpPr>
        <p:spPr>
          <a:xfrm>
            <a:off x="5712643" y="8685213"/>
            <a:ext cx="1143770" cy="457200"/>
          </a:xfrm>
          <a:prstGeom prst="rect">
            <a:avLst/>
          </a:prstGeom>
        </p:spPr>
        <p:txBody>
          <a:bodyPr vert="horz" lIns="91440" tIns="45720" rIns="91440" bIns="45720" rtlCol="0" anchor="b"/>
          <a:lstStyle>
            <a:lvl1pPr algn="r">
              <a:defRPr sz="1200"/>
            </a:lvl1pPr>
          </a:lstStyle>
          <a:p>
            <a:fld id="{55368962-1D3C-40FF-9F8C-4139F6810C10}" type="slidenum">
              <a:rPr lang="en-US" smtClean="0"/>
              <a:pPr/>
              <a:t>‹#›</a:t>
            </a:fld>
            <a:endParaRPr lang="en-US"/>
          </a:p>
        </p:txBody>
      </p:sp>
      <p:sp>
        <p:nvSpPr>
          <p:cNvPr id="6" name="Rectangle 5"/>
          <p:cNvSpPr/>
          <p:nvPr/>
        </p:nvSpPr>
        <p:spPr>
          <a:xfrm>
            <a:off x="103695" y="8478431"/>
            <a:ext cx="6655324" cy="200055"/>
          </a:xfrm>
          <a:prstGeom prst="rect">
            <a:avLst/>
          </a:prstGeom>
        </p:spPr>
        <p:txBody>
          <a:bodyPr wrap="square">
            <a:spAutoFit/>
          </a:bodyPr>
          <a:lstStyle/>
          <a:p>
            <a:pPr algn="ctr">
              <a:defRPr/>
            </a:pPr>
            <a:r>
              <a:rPr kumimoji="0" lang="en-US" sz="700" b="1" i="1" dirty="0" smtClean="0">
                <a:solidFill>
                  <a:schemeClr val="tx1"/>
                </a:solidFill>
                <a:latin typeface="Times New Roman" pitchFamily="-110" charset="0"/>
              </a:rPr>
              <a:t>Copyright ©2012 </a:t>
            </a:r>
            <a:r>
              <a:rPr kumimoji="0" lang="en-US" sz="700" b="1" i="1" dirty="0" err="1" smtClean="0">
                <a:solidFill>
                  <a:schemeClr val="tx1"/>
                </a:solidFill>
                <a:latin typeface="Times New Roman" pitchFamily="-110" charset="0"/>
              </a:rPr>
              <a:t>Cengage</a:t>
            </a:r>
            <a:r>
              <a:rPr kumimoji="0" lang="en-US" sz="700" b="1" i="1" dirty="0" smtClean="0">
                <a:solidFill>
                  <a:schemeClr val="tx1"/>
                </a:solidFill>
                <a:latin typeface="Times New Roman" pitchFamily="-110" charset="0"/>
              </a:rPr>
              <a:t> Learning. All rights reserved. May not be scanned, copied or duplicated, or posted to a publicly accessible web site, in whole or in part.</a:t>
            </a:r>
            <a:endParaRPr kumimoji="0" lang="en-US" sz="700" b="1" i="1" dirty="0">
              <a:solidFill>
                <a:schemeClr val="tx1"/>
              </a:solidFill>
              <a:latin typeface="Times New Roman" pitchFamily="-110" charset="0"/>
            </a:endParaRPr>
          </a:p>
        </p:txBody>
      </p:sp>
    </p:spTree>
    <p:extLst>
      <p:ext uri="{BB962C8B-B14F-4D97-AF65-F5344CB8AC3E}">
        <p14:creationId xmlns:p14="http://schemas.microsoft.com/office/powerpoint/2010/main" val="16801462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CD4C36-653B-48C7-AF84-E47CA5954DE3}" type="datetimeFigureOut">
              <a:rPr lang="en-US" smtClean="0"/>
              <a:pPr/>
              <a:t>08/20/2012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685213"/>
            <a:ext cx="5250731" cy="457200"/>
          </a:xfrm>
          <a:prstGeom prst="rect">
            <a:avLst/>
          </a:prstGeom>
        </p:spPr>
        <p:txBody>
          <a:bodyPr vert="horz" lIns="91440" tIns="45720" rIns="91440" bIns="45720" rtlCol="0" anchor="b"/>
          <a:lstStyle>
            <a:lvl1pPr algn="l">
              <a:defRPr sz="1000"/>
            </a:lvl1pPr>
          </a:lstStyle>
          <a:p>
            <a:pPr>
              <a:defRPr/>
            </a:pPr>
            <a:r>
              <a:rPr lang="en-US" dirty="0" smtClean="0">
                <a:latin typeface="Times New Roman" pitchFamily="18" charset="0"/>
                <a:cs typeface="Times New Roman" pitchFamily="18" charset="0"/>
              </a:rPr>
              <a:t>Notes for:   “Private and Public Choice 14th ed.”</a:t>
            </a:r>
          </a:p>
          <a:p>
            <a:pPr>
              <a:defRPr/>
            </a:pPr>
            <a:r>
              <a:rPr lang="en-US" sz="900" dirty="0" smtClean="0">
                <a:latin typeface="Times New Roman" pitchFamily="18" charset="0"/>
                <a:cs typeface="Times New Roman" pitchFamily="18" charset="0"/>
              </a:rPr>
              <a:t>                       James </a:t>
            </a:r>
            <a:r>
              <a:rPr lang="en-US" sz="900" dirty="0" err="1" smtClean="0">
                <a:latin typeface="Times New Roman" pitchFamily="18" charset="0"/>
                <a:cs typeface="Times New Roman" pitchFamily="18" charset="0"/>
              </a:rPr>
              <a:t>Gwartney</a:t>
            </a:r>
            <a:r>
              <a:rPr lang="en-US" sz="900" dirty="0" smtClean="0">
                <a:latin typeface="Times New Roman" pitchFamily="18" charset="0"/>
                <a:cs typeface="Times New Roman" pitchFamily="18" charset="0"/>
              </a:rPr>
              <a:t>, Richard Stroup, Russell </a:t>
            </a:r>
            <a:r>
              <a:rPr lang="en-US" sz="900" dirty="0" err="1" smtClean="0">
                <a:latin typeface="Times New Roman" pitchFamily="18" charset="0"/>
                <a:cs typeface="Times New Roman" pitchFamily="18" charset="0"/>
              </a:rPr>
              <a:t>Sobel</a:t>
            </a:r>
            <a:r>
              <a:rPr lang="en-US" sz="900" dirty="0" smtClean="0">
                <a:latin typeface="Times New Roman" pitchFamily="18" charset="0"/>
                <a:cs typeface="Times New Roman" pitchFamily="18" charset="0"/>
              </a:rPr>
              <a:t>, &amp; David Macpherson</a:t>
            </a:r>
            <a:endParaRPr lang="en-US" sz="900" dirty="0">
              <a:latin typeface="Times New Roman" pitchFamily="18" charset="0"/>
              <a:cs typeface="Times New Roman" pitchFamily="18" charset="0"/>
            </a:endParaRPr>
          </a:p>
        </p:txBody>
      </p:sp>
      <p:sp>
        <p:nvSpPr>
          <p:cNvPr id="7" name="Slide Number Placeholder 6"/>
          <p:cNvSpPr>
            <a:spLocks noGrp="1"/>
          </p:cNvSpPr>
          <p:nvPr>
            <p:ph type="sldNum" sz="quarter" idx="5"/>
          </p:nvPr>
        </p:nvSpPr>
        <p:spPr>
          <a:xfrm>
            <a:off x="5714999" y="8685213"/>
            <a:ext cx="1141413" cy="457200"/>
          </a:xfrm>
          <a:prstGeom prst="rect">
            <a:avLst/>
          </a:prstGeom>
        </p:spPr>
        <p:txBody>
          <a:bodyPr vert="horz" lIns="91440" tIns="45720" rIns="91440" bIns="45720" rtlCol="0" anchor="b"/>
          <a:lstStyle>
            <a:lvl1pPr algn="r">
              <a:defRPr sz="1200"/>
            </a:lvl1pPr>
          </a:lstStyle>
          <a:p>
            <a:fld id="{807D8D62-E453-4738-A912-78A33588ECDD}" type="slidenum">
              <a:rPr lang="en-US" smtClean="0"/>
              <a:pPr/>
              <a:t>‹#›</a:t>
            </a:fld>
            <a:endParaRPr lang="en-US"/>
          </a:p>
        </p:txBody>
      </p:sp>
      <p:sp>
        <p:nvSpPr>
          <p:cNvPr id="8" name="Rectangle 7"/>
          <p:cNvSpPr/>
          <p:nvPr/>
        </p:nvSpPr>
        <p:spPr>
          <a:xfrm>
            <a:off x="103695" y="8572701"/>
            <a:ext cx="6655324" cy="200055"/>
          </a:xfrm>
          <a:prstGeom prst="rect">
            <a:avLst/>
          </a:prstGeom>
        </p:spPr>
        <p:txBody>
          <a:bodyPr wrap="square">
            <a:spAutoFit/>
          </a:bodyPr>
          <a:lstStyle/>
          <a:p>
            <a:pPr algn="ctr">
              <a:defRPr/>
            </a:pPr>
            <a:r>
              <a:rPr kumimoji="0" lang="en-US" sz="700" b="1" i="1" dirty="0" smtClean="0">
                <a:solidFill>
                  <a:schemeClr val="tx1"/>
                </a:solidFill>
                <a:latin typeface="Times New Roman" pitchFamily="-110" charset="0"/>
              </a:rPr>
              <a:t>Copyright ©2012 </a:t>
            </a:r>
            <a:r>
              <a:rPr kumimoji="0" lang="en-US" sz="700" b="1" i="1" dirty="0" err="1" smtClean="0">
                <a:solidFill>
                  <a:schemeClr val="tx1"/>
                </a:solidFill>
                <a:latin typeface="Times New Roman" pitchFamily="-110" charset="0"/>
              </a:rPr>
              <a:t>Cengage</a:t>
            </a:r>
            <a:r>
              <a:rPr kumimoji="0" lang="en-US" sz="700" b="1" i="1" dirty="0" smtClean="0">
                <a:solidFill>
                  <a:schemeClr val="tx1"/>
                </a:solidFill>
                <a:latin typeface="Times New Roman" pitchFamily="-110" charset="0"/>
              </a:rPr>
              <a:t> Learning. All rights reserved. May not be scanned, copied or duplicated, or posted to a publicly accessible web site, in whole or in part.</a:t>
            </a:r>
            <a:endParaRPr kumimoji="0" lang="en-US" sz="700" b="1" i="1" dirty="0">
              <a:solidFill>
                <a:schemeClr val="tx1"/>
              </a:solidFill>
              <a:latin typeface="Times New Roman" pitchFamily="-110" charset="0"/>
            </a:endParaRPr>
          </a:p>
        </p:txBody>
      </p:sp>
    </p:spTree>
    <p:extLst>
      <p:ext uri="{BB962C8B-B14F-4D97-AF65-F5344CB8AC3E}">
        <p14:creationId xmlns:p14="http://schemas.microsoft.com/office/powerpoint/2010/main" val="453746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15" name="Rectangle 14"/>
          <p:cNvSpPr/>
          <p:nvPr userDrawn="1"/>
        </p:nvSpPr>
        <p:spPr>
          <a:xfrm>
            <a:off x="15764" y="1640590"/>
            <a:ext cx="1392701" cy="1524642"/>
          </a:xfrm>
          <a:prstGeom prst="rect">
            <a:avLst/>
          </a:prstGeom>
          <a:solidFill>
            <a:srgbClr val="515A61"/>
          </a:solidFill>
          <a:ln>
            <a:solidFill>
              <a:schemeClr val="tx2"/>
            </a:solidFill>
          </a:ln>
          <a:effectLst>
            <a:outerShdw blurRad="40000" dist="23000" dir="5400000" rotWithShape="0">
              <a:srgbClr val="000000">
                <a:alpha val="350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TextBox 15"/>
          <p:cNvSpPr txBox="1"/>
          <p:nvPr userDrawn="1"/>
        </p:nvSpPr>
        <p:spPr>
          <a:xfrm>
            <a:off x="252982" y="1682794"/>
            <a:ext cx="1000595" cy="646331"/>
          </a:xfrm>
          <a:prstGeom prst="rect">
            <a:avLst/>
          </a:prstGeom>
          <a:noFill/>
        </p:spPr>
        <p:txBody>
          <a:bodyPr wrap="none" rtlCol="0">
            <a:spAutoFit/>
          </a:bodyPr>
          <a:lstStyle/>
          <a:p>
            <a:pPr algn="ctr">
              <a:spcBef>
                <a:spcPts val="0"/>
              </a:spcBef>
            </a:pPr>
            <a:r>
              <a:rPr lang="en-US" sz="3600" b="0" i="1" dirty="0" smtClean="0">
                <a:solidFill>
                  <a:schemeClr val="bg1"/>
                </a:solidFill>
                <a:latin typeface="Times New Roman" pitchFamily="18" charset="0"/>
                <a:cs typeface="Times New Roman" pitchFamily="18" charset="0"/>
              </a:rPr>
              <a:t>14</a:t>
            </a:r>
            <a:r>
              <a:rPr lang="en-US" sz="3600" b="0" i="1" baseline="30000" dirty="0" smtClean="0">
                <a:solidFill>
                  <a:schemeClr val="bg1"/>
                </a:solidFill>
                <a:latin typeface="Times New Roman" pitchFamily="18" charset="0"/>
                <a:cs typeface="Times New Roman" pitchFamily="18" charset="0"/>
              </a:rPr>
              <a:t>th</a:t>
            </a:r>
            <a:r>
              <a:rPr lang="en-US" sz="3600" b="0" i="1" dirty="0" smtClean="0">
                <a:solidFill>
                  <a:schemeClr val="bg1"/>
                </a:solidFill>
                <a:latin typeface="Times New Roman" pitchFamily="18" charset="0"/>
                <a:cs typeface="Times New Roman" pitchFamily="18" charset="0"/>
              </a:rPr>
              <a:t> </a:t>
            </a:r>
          </a:p>
        </p:txBody>
      </p:sp>
      <p:sp>
        <p:nvSpPr>
          <p:cNvPr id="17" name="TextBox 16"/>
          <p:cNvSpPr txBox="1"/>
          <p:nvPr userDrawn="1"/>
        </p:nvSpPr>
        <p:spPr>
          <a:xfrm>
            <a:off x="182961" y="2151724"/>
            <a:ext cx="1037463" cy="461665"/>
          </a:xfrm>
          <a:prstGeom prst="rect">
            <a:avLst/>
          </a:prstGeom>
          <a:noFill/>
        </p:spPr>
        <p:txBody>
          <a:bodyPr wrap="none" rtlCol="0">
            <a:spAutoFit/>
          </a:bodyPr>
          <a:lstStyle/>
          <a:p>
            <a:pPr algn="ctr">
              <a:spcBef>
                <a:spcPts val="0"/>
              </a:spcBef>
            </a:pPr>
            <a:r>
              <a:rPr lang="en-US" sz="2300" i="1" dirty="0" smtClean="0">
                <a:solidFill>
                  <a:schemeClr val="bg1"/>
                </a:solidFill>
                <a:latin typeface="Times New Roman" pitchFamily="18" charset="0"/>
                <a:cs typeface="Times New Roman" pitchFamily="18" charset="0"/>
              </a:rPr>
              <a:t>edition</a:t>
            </a:r>
            <a:endParaRPr lang="en-US" sz="2300" i="1" dirty="0">
              <a:solidFill>
                <a:schemeClr val="bg1"/>
              </a:solidFill>
              <a:latin typeface="Times New Roman" pitchFamily="18" charset="0"/>
              <a:cs typeface="Times New Roman" pitchFamily="18" charset="0"/>
            </a:endParaRPr>
          </a:p>
        </p:txBody>
      </p:sp>
      <p:cxnSp>
        <p:nvCxnSpPr>
          <p:cNvPr id="18" name="Straight Connector 17"/>
          <p:cNvCxnSpPr/>
          <p:nvPr userDrawn="1"/>
        </p:nvCxnSpPr>
        <p:spPr>
          <a:xfrm>
            <a:off x="239233" y="2564151"/>
            <a:ext cx="889410" cy="0"/>
          </a:xfrm>
          <a:prstGeom prst="line">
            <a:avLst/>
          </a:prstGeom>
          <a:ln w="190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9" name="TextBox 18"/>
          <p:cNvSpPr txBox="1"/>
          <p:nvPr userDrawn="1"/>
        </p:nvSpPr>
        <p:spPr>
          <a:xfrm>
            <a:off x="34383" y="2577454"/>
            <a:ext cx="1546707" cy="461665"/>
          </a:xfrm>
          <a:prstGeom prst="rect">
            <a:avLst/>
          </a:prstGeom>
          <a:noFill/>
        </p:spPr>
        <p:txBody>
          <a:bodyPr wrap="square" rtlCol="0">
            <a:spAutoFit/>
          </a:bodyPr>
          <a:lstStyle/>
          <a:p>
            <a:pPr algn="l">
              <a:spcBef>
                <a:spcPts val="0"/>
              </a:spcBef>
            </a:pPr>
            <a:r>
              <a:rPr lang="en-US" sz="1200" i="1" dirty="0" err="1" smtClean="0">
                <a:solidFill>
                  <a:schemeClr val="bg1"/>
                </a:solidFill>
                <a:latin typeface="Times New Roman" pitchFamily="18" charset="0"/>
                <a:cs typeface="Times New Roman" pitchFamily="18" charset="0"/>
              </a:rPr>
              <a:t>Gwartney</a:t>
            </a:r>
            <a:r>
              <a:rPr lang="en-US" sz="1200" i="1" dirty="0" smtClean="0">
                <a:solidFill>
                  <a:schemeClr val="bg1"/>
                </a:solidFill>
                <a:latin typeface="Times New Roman" pitchFamily="18" charset="0"/>
                <a:cs typeface="Times New Roman" pitchFamily="18" charset="0"/>
              </a:rPr>
              <a:t>-Stroup</a:t>
            </a:r>
          </a:p>
          <a:p>
            <a:pPr algn="l">
              <a:spcBef>
                <a:spcPts val="0"/>
              </a:spcBef>
            </a:pPr>
            <a:r>
              <a:rPr lang="en-US" sz="1200" i="1" dirty="0" err="1" smtClean="0">
                <a:solidFill>
                  <a:schemeClr val="bg1"/>
                </a:solidFill>
                <a:latin typeface="Times New Roman" pitchFamily="18" charset="0"/>
                <a:cs typeface="Times New Roman" pitchFamily="18" charset="0"/>
              </a:rPr>
              <a:t>Sobel</a:t>
            </a:r>
            <a:r>
              <a:rPr lang="en-US" sz="1200" i="1" dirty="0" smtClean="0">
                <a:solidFill>
                  <a:schemeClr val="bg1"/>
                </a:solidFill>
                <a:latin typeface="Times New Roman" pitchFamily="18" charset="0"/>
                <a:cs typeface="Times New Roman" pitchFamily="18" charset="0"/>
              </a:rPr>
              <a:t>-Macpherson</a:t>
            </a:r>
            <a:endParaRPr lang="en-US" sz="1200" i="1" dirty="0">
              <a:solidFill>
                <a:schemeClr val="bg1"/>
              </a:solidFill>
              <a:latin typeface="Times New Roman" pitchFamily="18" charset="0"/>
              <a:cs typeface="Times New Roman" pitchFamily="18" charset="0"/>
            </a:endParaRPr>
          </a:p>
        </p:txBody>
      </p:sp>
      <p:sp>
        <p:nvSpPr>
          <p:cNvPr id="20" name="Title Placeholder 1"/>
          <p:cNvSpPr>
            <a:spLocks noGrp="1"/>
          </p:cNvSpPr>
          <p:nvPr userDrawn="1">
            <p:ph type="title"/>
          </p:nvPr>
        </p:nvSpPr>
        <p:spPr>
          <a:xfrm>
            <a:off x="1406939" y="1923756"/>
            <a:ext cx="7565296" cy="1143000"/>
          </a:xfrm>
          <a:prstGeom prst="rect">
            <a:avLst/>
          </a:prstGeom>
        </p:spPr>
        <p:txBody>
          <a:bodyPr vert="horz" lIns="91440" tIns="45720" rIns="91440" bIns="45720" rtlCol="0" anchor="ctr">
            <a:normAutofit/>
          </a:bodyPr>
          <a:lstStyle>
            <a:lvl1pPr algn="l">
              <a:defRPr baseline="0"/>
            </a:lvl1pPr>
          </a:lstStyle>
          <a:p>
            <a:endParaRPr lang="en-US" dirty="0"/>
          </a:p>
        </p:txBody>
      </p:sp>
      <p:sp>
        <p:nvSpPr>
          <p:cNvPr id="21" name="Line 59"/>
          <p:cNvSpPr>
            <a:spLocks noChangeShapeType="1"/>
          </p:cNvSpPr>
          <p:nvPr userDrawn="1"/>
        </p:nvSpPr>
        <p:spPr bwMode="auto">
          <a:xfrm>
            <a:off x="1428435" y="3111882"/>
            <a:ext cx="7543800" cy="0"/>
          </a:xfrm>
          <a:prstGeom prst="line">
            <a:avLst/>
          </a:prstGeom>
          <a:noFill/>
          <a:ln w="28575">
            <a:solidFill>
              <a:schemeClr val="tx1">
                <a:lumMod val="50000"/>
                <a:lumOff val="50000"/>
              </a:schemeClr>
            </a:solidFill>
            <a:round/>
            <a:headEnd/>
            <a:tailEnd/>
          </a:ln>
        </p:spPr>
        <p:txBody>
          <a:bodyPr wrap="none" anchor="ctr">
            <a:prstTxWarp prst="textNoShape">
              <a:avLst/>
            </a:prstTxWarp>
          </a:bodyPr>
          <a:lstStyle/>
          <a:p>
            <a:pPr>
              <a:defRPr/>
            </a:pPr>
            <a:endParaRPr lang="en-US" sz="2000">
              <a:latin typeface="Times New Roman" pitchFamily="-110" charset="0"/>
            </a:endParaRPr>
          </a:p>
        </p:txBody>
      </p:sp>
      <p:sp>
        <p:nvSpPr>
          <p:cNvPr id="22" name="Text Box 60"/>
          <p:cNvSpPr txBox="1">
            <a:spLocks noChangeArrowheads="1"/>
          </p:cNvSpPr>
          <p:nvPr userDrawn="1"/>
        </p:nvSpPr>
        <p:spPr bwMode="auto">
          <a:xfrm>
            <a:off x="1477120" y="4855530"/>
            <a:ext cx="7476978" cy="584775"/>
          </a:xfrm>
          <a:prstGeom prst="rect">
            <a:avLst/>
          </a:prstGeom>
          <a:noFill/>
          <a:ln w="9525">
            <a:noFill/>
            <a:miter lim="800000"/>
            <a:headEnd/>
            <a:tailEnd/>
          </a:ln>
        </p:spPr>
        <p:txBody>
          <a:bodyPr wrap="square">
            <a:prstTxWarp prst="textNoShape">
              <a:avLst/>
            </a:prstTxWarp>
            <a:spAutoFit/>
          </a:bodyPr>
          <a:lstStyle/>
          <a:p>
            <a:pPr>
              <a:defRPr/>
            </a:pPr>
            <a:r>
              <a:rPr kumimoji="0" lang="en-US" sz="1600" b="0" dirty="0">
                <a:latin typeface="Times New Roman" pitchFamily="18" charset="0"/>
                <a:cs typeface="Times New Roman" pitchFamily="18" charset="0"/>
              </a:rPr>
              <a:t>To </a:t>
            </a:r>
            <a:r>
              <a:rPr kumimoji="0" lang="en-US" sz="1600" b="0" dirty="0" smtClean="0">
                <a:latin typeface="Times New Roman" pitchFamily="18" charset="0"/>
                <a:cs typeface="Times New Roman" pitchFamily="18" charset="0"/>
              </a:rPr>
              <a:t>Accompany: </a:t>
            </a:r>
            <a:r>
              <a:rPr kumimoji="0" lang="en-US" sz="1600" b="0" dirty="0">
                <a:latin typeface="Times New Roman" pitchFamily="18" charset="0"/>
                <a:cs typeface="Times New Roman" pitchFamily="18" charset="0"/>
              </a:rPr>
              <a:t>“</a:t>
            </a:r>
            <a:r>
              <a:rPr kumimoji="0" lang="en-US" sz="1600" b="1" i="1" dirty="0">
                <a:latin typeface="Times New Roman" pitchFamily="18" charset="0"/>
                <a:cs typeface="Times New Roman" pitchFamily="18" charset="0"/>
              </a:rPr>
              <a:t>Economics:  Private and Public </a:t>
            </a:r>
            <a:r>
              <a:rPr kumimoji="0" lang="en-US" sz="1600" b="1" i="1" dirty="0" smtClean="0">
                <a:latin typeface="Times New Roman" pitchFamily="18" charset="0"/>
                <a:cs typeface="Times New Roman" pitchFamily="18" charset="0"/>
              </a:rPr>
              <a:t>Choice, 14th </a:t>
            </a:r>
            <a:r>
              <a:rPr kumimoji="0" lang="en-US" sz="1600" b="1" i="1" dirty="0">
                <a:latin typeface="Times New Roman" pitchFamily="18" charset="0"/>
                <a:cs typeface="Times New Roman" pitchFamily="18" charset="0"/>
              </a:rPr>
              <a:t>ed.</a:t>
            </a:r>
            <a:r>
              <a:rPr kumimoji="0" lang="en-US" sz="1600" b="0" dirty="0">
                <a:latin typeface="Times New Roman" pitchFamily="18" charset="0"/>
                <a:cs typeface="Times New Roman" pitchFamily="18" charset="0"/>
              </a:rPr>
              <a:t>”</a:t>
            </a:r>
          </a:p>
          <a:p>
            <a:pPr>
              <a:defRPr/>
            </a:pPr>
            <a:r>
              <a:rPr kumimoji="0" lang="en-US" sz="1600" b="0" dirty="0" smtClean="0">
                <a:latin typeface="Times New Roman" pitchFamily="18" charset="0"/>
                <a:cs typeface="Times New Roman" pitchFamily="18" charset="0"/>
              </a:rPr>
              <a:t>                            James </a:t>
            </a:r>
            <a:r>
              <a:rPr kumimoji="0" lang="en-US" sz="1600" b="0" dirty="0" err="1">
                <a:latin typeface="Times New Roman" pitchFamily="18" charset="0"/>
                <a:cs typeface="Times New Roman" pitchFamily="18" charset="0"/>
              </a:rPr>
              <a:t>Gwartney</a:t>
            </a:r>
            <a:r>
              <a:rPr kumimoji="0" lang="en-US" sz="1600" b="0" dirty="0">
                <a:latin typeface="Times New Roman" pitchFamily="18" charset="0"/>
                <a:cs typeface="Times New Roman" pitchFamily="18" charset="0"/>
              </a:rPr>
              <a:t>, Richard Stroup, Russell </a:t>
            </a:r>
            <a:r>
              <a:rPr kumimoji="0" lang="en-US" sz="1600" b="0" dirty="0" err="1">
                <a:latin typeface="Times New Roman" pitchFamily="18" charset="0"/>
                <a:cs typeface="Times New Roman" pitchFamily="18" charset="0"/>
              </a:rPr>
              <a:t>Sobel</a:t>
            </a:r>
            <a:r>
              <a:rPr kumimoji="0" lang="en-US" sz="1600" b="0" dirty="0">
                <a:latin typeface="Times New Roman" pitchFamily="18" charset="0"/>
                <a:cs typeface="Times New Roman" pitchFamily="18" charset="0"/>
              </a:rPr>
              <a:t>, &amp; David Macpherson</a:t>
            </a:r>
          </a:p>
        </p:txBody>
      </p:sp>
      <p:sp>
        <p:nvSpPr>
          <p:cNvPr id="23" name="Text Box 61"/>
          <p:cNvSpPr txBox="1">
            <a:spLocks noChangeArrowheads="1"/>
          </p:cNvSpPr>
          <p:nvPr userDrawn="1"/>
        </p:nvSpPr>
        <p:spPr bwMode="auto">
          <a:xfrm>
            <a:off x="1487952" y="5454211"/>
            <a:ext cx="5976316" cy="338554"/>
          </a:xfrm>
          <a:prstGeom prst="rect">
            <a:avLst/>
          </a:prstGeom>
          <a:noFill/>
          <a:ln w="9525">
            <a:noFill/>
            <a:miter lim="800000"/>
            <a:headEnd/>
            <a:tailEnd/>
          </a:ln>
        </p:spPr>
        <p:txBody>
          <a:bodyPr wrap="none">
            <a:prstTxWarp prst="textNoShape">
              <a:avLst/>
            </a:prstTxWarp>
            <a:spAutoFit/>
          </a:bodyPr>
          <a:lstStyle/>
          <a:p>
            <a:pPr>
              <a:defRPr/>
            </a:pPr>
            <a:r>
              <a:rPr kumimoji="0" lang="en-US" sz="1600" b="0" dirty="0">
                <a:latin typeface="Times New Roman" pitchFamily="18" charset="0"/>
                <a:cs typeface="Times New Roman" pitchFamily="18" charset="0"/>
              </a:rPr>
              <a:t>Slides authored and animated by:  </a:t>
            </a:r>
            <a:r>
              <a:rPr kumimoji="0" lang="en-US" sz="1600" b="0" dirty="0" smtClean="0">
                <a:latin typeface="Times New Roman" pitchFamily="18" charset="0"/>
                <a:cs typeface="Times New Roman" pitchFamily="18" charset="0"/>
              </a:rPr>
              <a:t>James </a:t>
            </a:r>
            <a:r>
              <a:rPr kumimoji="0" lang="en-US" sz="1600" b="0" dirty="0" err="1" smtClean="0">
                <a:latin typeface="Times New Roman" pitchFamily="18" charset="0"/>
                <a:cs typeface="Times New Roman" pitchFamily="18" charset="0"/>
              </a:rPr>
              <a:t>Gwartney</a:t>
            </a:r>
            <a:r>
              <a:rPr kumimoji="0" lang="en-US" sz="1600" b="0" dirty="0" smtClean="0">
                <a:latin typeface="Times New Roman" pitchFamily="18" charset="0"/>
                <a:cs typeface="Times New Roman" pitchFamily="18" charset="0"/>
              </a:rPr>
              <a:t> </a:t>
            </a:r>
            <a:r>
              <a:rPr kumimoji="0" lang="en-US" sz="1600" b="0" dirty="0">
                <a:latin typeface="Times New Roman" pitchFamily="18" charset="0"/>
                <a:cs typeface="Times New Roman" pitchFamily="18" charset="0"/>
              </a:rPr>
              <a:t>&amp; Charles </a:t>
            </a:r>
            <a:r>
              <a:rPr kumimoji="0" lang="en-US" sz="1600" b="0" dirty="0" err="1">
                <a:latin typeface="Times New Roman" pitchFamily="18" charset="0"/>
                <a:cs typeface="Times New Roman" pitchFamily="18" charset="0"/>
              </a:rPr>
              <a:t>Skipton</a:t>
            </a:r>
            <a:endParaRPr kumimoji="0" lang="en-US" sz="1600" b="0" dirty="0">
              <a:latin typeface="Times New Roman" pitchFamily="18" charset="0"/>
              <a:cs typeface="Times New Roman" pitchFamily="18" charset="0"/>
            </a:endParaRPr>
          </a:p>
        </p:txBody>
      </p:sp>
      <p:sp>
        <p:nvSpPr>
          <p:cNvPr id="24" name="Text Box 65"/>
          <p:cNvSpPr txBox="1">
            <a:spLocks noChangeArrowheads="1"/>
          </p:cNvSpPr>
          <p:nvPr userDrawn="1"/>
        </p:nvSpPr>
        <p:spPr bwMode="auto">
          <a:xfrm>
            <a:off x="1502249" y="3340140"/>
            <a:ext cx="2282933" cy="400110"/>
          </a:xfrm>
          <a:prstGeom prst="rect">
            <a:avLst/>
          </a:prstGeom>
          <a:noFill/>
          <a:ln w="9525">
            <a:noFill/>
            <a:miter lim="800000"/>
            <a:headEnd/>
            <a:tailEnd/>
          </a:ln>
        </p:spPr>
        <p:txBody>
          <a:bodyPr wrap="none">
            <a:prstTxWarp prst="textNoShape">
              <a:avLst/>
            </a:prstTxWarp>
            <a:spAutoFit/>
          </a:bodyPr>
          <a:lstStyle/>
          <a:p>
            <a:pPr>
              <a:defRPr/>
            </a:pPr>
            <a:r>
              <a:rPr kumimoji="0" lang="en-US" sz="2000" b="0" i="1" dirty="0">
                <a:latin typeface="Times New Roman" pitchFamily="-110" charset="0"/>
              </a:rPr>
              <a:t>Full Length</a:t>
            </a:r>
            <a:r>
              <a:rPr kumimoji="0" lang="en-US" sz="2000" b="0" dirty="0">
                <a:latin typeface="Times New Roman" pitchFamily="-110" charset="0"/>
              </a:rPr>
              <a:t> Text </a:t>
            </a:r>
            <a:r>
              <a:rPr kumimoji="0" lang="en-US" sz="2000" b="0" dirty="0">
                <a:latin typeface="Times New Roman" pitchFamily="-110" charset="0"/>
                <a:ea typeface="Times New Roman" pitchFamily="-110" charset="0"/>
                <a:cs typeface="Times New Roman" pitchFamily="-110" charset="0"/>
              </a:rPr>
              <a:t>—</a:t>
            </a:r>
            <a:r>
              <a:rPr kumimoji="0" lang="en-US" sz="2000" b="0" dirty="0">
                <a:latin typeface="Times New Roman" pitchFamily="-110" charset="0"/>
              </a:rPr>
              <a:t> </a:t>
            </a:r>
          </a:p>
        </p:txBody>
      </p:sp>
      <p:sp>
        <p:nvSpPr>
          <p:cNvPr id="25" name="Text Box 66"/>
          <p:cNvSpPr txBox="1">
            <a:spLocks noChangeArrowheads="1"/>
          </p:cNvSpPr>
          <p:nvPr userDrawn="1"/>
        </p:nvSpPr>
        <p:spPr bwMode="auto">
          <a:xfrm>
            <a:off x="1505424" y="3794165"/>
            <a:ext cx="2259016" cy="400110"/>
          </a:xfrm>
          <a:prstGeom prst="rect">
            <a:avLst/>
          </a:prstGeom>
          <a:noFill/>
          <a:ln w="9525">
            <a:noFill/>
            <a:miter lim="800000"/>
            <a:headEnd/>
            <a:tailEnd/>
          </a:ln>
        </p:spPr>
        <p:txBody>
          <a:bodyPr wrap="none">
            <a:prstTxWarp prst="textNoShape">
              <a:avLst/>
            </a:prstTxWarp>
            <a:spAutoFit/>
          </a:bodyPr>
          <a:lstStyle/>
          <a:p>
            <a:pPr>
              <a:defRPr/>
            </a:pPr>
            <a:r>
              <a:rPr kumimoji="0" lang="en-US" sz="2000" i="1">
                <a:latin typeface="Times New Roman" pitchFamily="-110" charset="0"/>
              </a:rPr>
              <a:t>Micro Only</a:t>
            </a:r>
            <a:r>
              <a:rPr kumimoji="0" lang="en-US" sz="2000" b="0">
                <a:latin typeface="Times New Roman" pitchFamily="-110" charset="0"/>
              </a:rPr>
              <a:t>  </a:t>
            </a:r>
            <a:r>
              <a:rPr kumimoji="0" lang="en-US" sz="2000">
                <a:latin typeface="Times New Roman" pitchFamily="-110" charset="0"/>
              </a:rPr>
              <a:t>Text</a:t>
            </a:r>
            <a:r>
              <a:rPr kumimoji="0" lang="en-US" sz="2000" b="0">
                <a:latin typeface="Times New Roman" pitchFamily="-110" charset="0"/>
              </a:rPr>
              <a:t> </a:t>
            </a:r>
            <a:r>
              <a:rPr kumimoji="0" lang="en-US" sz="2000" b="0">
                <a:latin typeface="Times New Roman" pitchFamily="-110" charset="0"/>
                <a:ea typeface="Times New Roman" pitchFamily="-110" charset="0"/>
                <a:cs typeface="Times New Roman" pitchFamily="-110" charset="0"/>
              </a:rPr>
              <a:t>—</a:t>
            </a:r>
          </a:p>
        </p:txBody>
      </p:sp>
      <p:sp>
        <p:nvSpPr>
          <p:cNvPr id="26" name="Text Box 67"/>
          <p:cNvSpPr txBox="1">
            <a:spLocks noChangeArrowheads="1"/>
          </p:cNvSpPr>
          <p:nvPr userDrawn="1"/>
        </p:nvSpPr>
        <p:spPr bwMode="auto">
          <a:xfrm>
            <a:off x="3791353" y="3338553"/>
            <a:ext cx="859531" cy="400110"/>
          </a:xfrm>
          <a:prstGeom prst="rect">
            <a:avLst/>
          </a:prstGeom>
          <a:noFill/>
          <a:ln w="9525">
            <a:noFill/>
            <a:miter lim="800000"/>
            <a:headEnd/>
            <a:tailEnd/>
          </a:ln>
        </p:spPr>
        <p:txBody>
          <a:bodyPr wrap="none">
            <a:prstTxWarp prst="textNoShape">
              <a:avLst/>
            </a:prstTxWarp>
            <a:spAutoFit/>
          </a:bodyPr>
          <a:lstStyle/>
          <a:p>
            <a:pPr>
              <a:defRPr/>
            </a:pPr>
            <a:r>
              <a:rPr kumimoji="0" lang="en-US" sz="2000" b="0" dirty="0">
                <a:latin typeface="Times New Roman" pitchFamily="-110" charset="0"/>
              </a:rPr>
              <a:t>Part</a:t>
            </a:r>
            <a:r>
              <a:rPr kumimoji="0" lang="en-US" sz="2000" b="0" dirty="0" smtClean="0">
                <a:latin typeface="Times New Roman" pitchFamily="-110" charset="0"/>
              </a:rPr>
              <a:t>: 1</a:t>
            </a:r>
            <a:endParaRPr kumimoji="0" lang="en-US" sz="2000" b="0" dirty="0">
              <a:latin typeface="Times New Roman" pitchFamily="-110" charset="0"/>
            </a:endParaRPr>
          </a:p>
        </p:txBody>
      </p:sp>
      <p:sp>
        <p:nvSpPr>
          <p:cNvPr id="27" name="Text Box 68"/>
          <p:cNvSpPr txBox="1">
            <a:spLocks noChangeArrowheads="1"/>
          </p:cNvSpPr>
          <p:nvPr userDrawn="1"/>
        </p:nvSpPr>
        <p:spPr bwMode="auto">
          <a:xfrm>
            <a:off x="3791353" y="3794165"/>
            <a:ext cx="859531" cy="400110"/>
          </a:xfrm>
          <a:prstGeom prst="rect">
            <a:avLst/>
          </a:prstGeom>
          <a:noFill/>
          <a:ln w="9525">
            <a:noFill/>
            <a:miter lim="800000"/>
            <a:headEnd/>
            <a:tailEnd/>
          </a:ln>
        </p:spPr>
        <p:txBody>
          <a:bodyPr wrap="none">
            <a:prstTxWarp prst="textNoShape">
              <a:avLst/>
            </a:prstTxWarp>
            <a:spAutoFit/>
          </a:bodyPr>
          <a:lstStyle/>
          <a:p>
            <a:pPr>
              <a:defRPr/>
            </a:pPr>
            <a:r>
              <a:rPr kumimoji="0" lang="en-US" sz="2000" b="0" dirty="0">
                <a:latin typeface="Times New Roman" pitchFamily="-110" charset="0"/>
              </a:rPr>
              <a:t>Part</a:t>
            </a:r>
            <a:r>
              <a:rPr kumimoji="0" lang="en-US" sz="2000" b="0" dirty="0" smtClean="0">
                <a:latin typeface="Times New Roman" pitchFamily="-110" charset="0"/>
              </a:rPr>
              <a:t>: 1</a:t>
            </a:r>
            <a:endParaRPr kumimoji="0" lang="en-US" sz="2000" b="0" dirty="0">
              <a:latin typeface="Times New Roman" pitchFamily="-110" charset="0"/>
            </a:endParaRPr>
          </a:p>
        </p:txBody>
      </p:sp>
      <p:sp>
        <p:nvSpPr>
          <p:cNvPr id="28" name="Text Box 69"/>
          <p:cNvSpPr txBox="1">
            <a:spLocks noChangeArrowheads="1"/>
          </p:cNvSpPr>
          <p:nvPr userDrawn="1"/>
        </p:nvSpPr>
        <p:spPr bwMode="auto">
          <a:xfrm>
            <a:off x="4944062" y="3338553"/>
            <a:ext cx="1258678" cy="400110"/>
          </a:xfrm>
          <a:prstGeom prst="rect">
            <a:avLst/>
          </a:prstGeom>
          <a:noFill/>
          <a:ln w="9525">
            <a:noFill/>
            <a:miter lim="800000"/>
            <a:headEnd/>
            <a:tailEnd/>
          </a:ln>
        </p:spPr>
        <p:txBody>
          <a:bodyPr wrap="none">
            <a:prstTxWarp prst="textNoShape">
              <a:avLst/>
            </a:prstTxWarp>
            <a:spAutoFit/>
          </a:bodyPr>
          <a:lstStyle/>
          <a:p>
            <a:pPr>
              <a:defRPr/>
            </a:pPr>
            <a:r>
              <a:rPr kumimoji="0" lang="en-US" sz="2000" b="0" dirty="0">
                <a:latin typeface="Times New Roman" pitchFamily="-110" charset="0"/>
              </a:rPr>
              <a:t>Chapter</a:t>
            </a:r>
            <a:r>
              <a:rPr kumimoji="0" lang="en-US" sz="2000" b="0" dirty="0" smtClean="0">
                <a:latin typeface="Times New Roman" pitchFamily="-110" charset="0"/>
              </a:rPr>
              <a:t>: 2</a:t>
            </a:r>
            <a:endParaRPr kumimoji="0" lang="en-US" sz="2000" b="0" dirty="0">
              <a:latin typeface="Times New Roman" pitchFamily="-110" charset="0"/>
            </a:endParaRPr>
          </a:p>
        </p:txBody>
      </p:sp>
      <p:sp>
        <p:nvSpPr>
          <p:cNvPr id="29" name="Text Box 70"/>
          <p:cNvSpPr txBox="1">
            <a:spLocks noChangeArrowheads="1"/>
          </p:cNvSpPr>
          <p:nvPr userDrawn="1"/>
        </p:nvSpPr>
        <p:spPr bwMode="auto">
          <a:xfrm>
            <a:off x="4944062" y="3794165"/>
            <a:ext cx="1258678" cy="400110"/>
          </a:xfrm>
          <a:prstGeom prst="rect">
            <a:avLst/>
          </a:prstGeom>
          <a:noFill/>
          <a:ln w="9525">
            <a:noFill/>
            <a:miter lim="800000"/>
            <a:headEnd/>
            <a:tailEnd/>
          </a:ln>
        </p:spPr>
        <p:txBody>
          <a:bodyPr wrap="none">
            <a:prstTxWarp prst="textNoShape">
              <a:avLst/>
            </a:prstTxWarp>
            <a:spAutoFit/>
          </a:bodyPr>
          <a:lstStyle/>
          <a:p>
            <a:pPr>
              <a:defRPr/>
            </a:pPr>
            <a:r>
              <a:rPr kumimoji="0" lang="en-US" sz="2000" b="0" dirty="0" smtClean="0">
                <a:latin typeface="Times New Roman" pitchFamily="-110" charset="0"/>
              </a:rPr>
              <a:t>Chapter: 2</a:t>
            </a:r>
            <a:endParaRPr kumimoji="0" lang="en-US" sz="2000" b="0" dirty="0">
              <a:latin typeface="Times New Roman" pitchFamily="-110" charset="0"/>
            </a:endParaRPr>
          </a:p>
        </p:txBody>
      </p:sp>
      <p:sp>
        <p:nvSpPr>
          <p:cNvPr id="30" name="Text Box 143"/>
          <p:cNvSpPr txBox="1">
            <a:spLocks noChangeArrowheads="1"/>
          </p:cNvSpPr>
          <p:nvPr userDrawn="1"/>
        </p:nvSpPr>
        <p:spPr bwMode="auto">
          <a:xfrm>
            <a:off x="1497486" y="4233903"/>
            <a:ext cx="2252604" cy="400110"/>
          </a:xfrm>
          <a:prstGeom prst="rect">
            <a:avLst/>
          </a:prstGeom>
          <a:noFill/>
          <a:ln w="9525">
            <a:noFill/>
            <a:miter lim="800000"/>
            <a:headEnd/>
            <a:tailEnd/>
          </a:ln>
        </p:spPr>
        <p:txBody>
          <a:bodyPr wrap="none">
            <a:prstTxWarp prst="textNoShape">
              <a:avLst/>
            </a:prstTxWarp>
            <a:spAutoFit/>
          </a:bodyPr>
          <a:lstStyle/>
          <a:p>
            <a:pPr>
              <a:defRPr/>
            </a:pPr>
            <a:r>
              <a:rPr kumimoji="0" lang="en-US" sz="2000" i="1">
                <a:latin typeface="Times New Roman" pitchFamily="-110" charset="0"/>
              </a:rPr>
              <a:t>Macro Only</a:t>
            </a:r>
            <a:r>
              <a:rPr kumimoji="0" lang="en-US" sz="2000" b="0">
                <a:latin typeface="Times New Roman" pitchFamily="-110" charset="0"/>
              </a:rPr>
              <a:t> </a:t>
            </a:r>
            <a:r>
              <a:rPr kumimoji="0" lang="en-US" sz="2000">
                <a:latin typeface="Times New Roman" pitchFamily="-110" charset="0"/>
              </a:rPr>
              <a:t>Text</a:t>
            </a:r>
            <a:r>
              <a:rPr kumimoji="0" lang="en-US" sz="2000" b="0">
                <a:latin typeface="Times New Roman" pitchFamily="-110" charset="0"/>
              </a:rPr>
              <a:t> </a:t>
            </a:r>
            <a:r>
              <a:rPr kumimoji="0" lang="en-US" sz="2000" b="0">
                <a:latin typeface="Times New Roman" pitchFamily="-110" charset="0"/>
                <a:ea typeface="Times New Roman" pitchFamily="-110" charset="0"/>
                <a:cs typeface="Times New Roman" pitchFamily="-110" charset="0"/>
              </a:rPr>
              <a:t>—</a:t>
            </a:r>
          </a:p>
        </p:txBody>
      </p:sp>
      <p:sp>
        <p:nvSpPr>
          <p:cNvPr id="31" name="Text Box 144"/>
          <p:cNvSpPr txBox="1">
            <a:spLocks noChangeArrowheads="1"/>
          </p:cNvSpPr>
          <p:nvPr userDrawn="1"/>
        </p:nvSpPr>
        <p:spPr bwMode="auto">
          <a:xfrm>
            <a:off x="3783415" y="4233903"/>
            <a:ext cx="859531" cy="400110"/>
          </a:xfrm>
          <a:prstGeom prst="rect">
            <a:avLst/>
          </a:prstGeom>
          <a:noFill/>
          <a:ln w="9525">
            <a:noFill/>
            <a:miter lim="800000"/>
            <a:headEnd/>
            <a:tailEnd/>
          </a:ln>
        </p:spPr>
        <p:txBody>
          <a:bodyPr wrap="none">
            <a:prstTxWarp prst="textNoShape">
              <a:avLst/>
            </a:prstTxWarp>
            <a:spAutoFit/>
          </a:bodyPr>
          <a:lstStyle/>
          <a:p>
            <a:pPr>
              <a:defRPr/>
            </a:pPr>
            <a:r>
              <a:rPr kumimoji="0" lang="en-US" sz="2000" b="0" dirty="0">
                <a:latin typeface="Times New Roman" pitchFamily="-110" charset="0"/>
              </a:rPr>
              <a:t>Part</a:t>
            </a:r>
            <a:r>
              <a:rPr kumimoji="0" lang="en-US" sz="2000" b="0" dirty="0" smtClean="0">
                <a:latin typeface="Times New Roman" pitchFamily="-110" charset="0"/>
              </a:rPr>
              <a:t>: 1</a:t>
            </a:r>
            <a:endParaRPr kumimoji="0" lang="en-US" sz="2000" b="0" dirty="0">
              <a:latin typeface="Times New Roman" pitchFamily="-110" charset="0"/>
            </a:endParaRPr>
          </a:p>
        </p:txBody>
      </p:sp>
      <p:sp>
        <p:nvSpPr>
          <p:cNvPr id="32" name="Text Box 145"/>
          <p:cNvSpPr txBox="1">
            <a:spLocks noChangeArrowheads="1"/>
          </p:cNvSpPr>
          <p:nvPr userDrawn="1"/>
        </p:nvSpPr>
        <p:spPr bwMode="auto">
          <a:xfrm>
            <a:off x="4936124" y="4233903"/>
            <a:ext cx="1258678" cy="400110"/>
          </a:xfrm>
          <a:prstGeom prst="rect">
            <a:avLst/>
          </a:prstGeom>
          <a:noFill/>
          <a:ln w="9525">
            <a:noFill/>
            <a:miter lim="800000"/>
            <a:headEnd/>
            <a:tailEnd/>
          </a:ln>
        </p:spPr>
        <p:txBody>
          <a:bodyPr wrap="none">
            <a:prstTxWarp prst="textNoShape">
              <a:avLst/>
            </a:prstTxWarp>
            <a:spAutoFit/>
          </a:bodyPr>
          <a:lstStyle/>
          <a:p>
            <a:pPr>
              <a:defRPr/>
            </a:pPr>
            <a:r>
              <a:rPr kumimoji="0" lang="en-US" sz="2000" b="0" dirty="0">
                <a:latin typeface="Times New Roman" pitchFamily="-110" charset="0"/>
              </a:rPr>
              <a:t>Chapter</a:t>
            </a:r>
            <a:r>
              <a:rPr kumimoji="0" lang="en-US" sz="2000" b="0" dirty="0" smtClean="0">
                <a:latin typeface="Times New Roman" pitchFamily="-110" charset="0"/>
              </a:rPr>
              <a:t>: 2</a:t>
            </a:r>
            <a:endParaRPr kumimoji="0" lang="en-US" sz="2000" b="0" dirty="0">
              <a:latin typeface="Times New Roman" pitchFamily="-110"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223888" y="1867484"/>
            <a:ext cx="7845499"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chemeClr val="bg2"/>
        </a:solidFill>
        <a:effectLst/>
      </p:bgPr>
    </p:bg>
    <p:spTree>
      <p:nvGrpSpPr>
        <p:cNvPr id="1" name=""/>
        <p:cNvGrpSpPr/>
        <p:nvPr/>
      </p:nvGrpSpPr>
      <p:grpSpPr>
        <a:xfrm>
          <a:off x="0" y="0"/>
          <a:ext cx="0" cy="0"/>
          <a:chOff x="0" y="0"/>
          <a:chExt cx="0" cy="0"/>
        </a:xfrm>
      </p:grpSpPr>
      <p:sp>
        <p:nvSpPr>
          <p:cNvPr id="7" name="Rounded Rectangle 6"/>
          <p:cNvSpPr/>
          <p:nvPr userDrawn="1"/>
        </p:nvSpPr>
        <p:spPr>
          <a:xfrm>
            <a:off x="685800" y="1702073"/>
            <a:ext cx="7772400" cy="2096204"/>
          </a:xfrm>
          <a:prstGeom prst="roundRect">
            <a:avLst>
              <a:gd name="adj" fmla="val 9490"/>
            </a:avLst>
          </a:prstGeom>
          <a:solidFill>
            <a:srgbClr val="515A6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1821649"/>
            <a:ext cx="7772400" cy="1864086"/>
          </a:xfrm>
          <a:prstGeom prst="rect">
            <a:avLst/>
          </a:prstGeom>
        </p:spPr>
        <p:txBody>
          <a:bodyPr/>
          <a:lstStyle>
            <a:lvl1pPr>
              <a:defRPr i="1" baseline="0">
                <a:solidFill>
                  <a:schemeClr val="bg1"/>
                </a:solidFill>
                <a:latin typeface="Century Schoolbook" pitchFamily="18" charset="0"/>
                <a:cs typeface="Times New Roman" pitchFamily="18" charset="0"/>
              </a:defRPr>
            </a:lvl1pPr>
          </a:lstStyle>
          <a:p>
            <a:r>
              <a:rPr lang="en-US" dirty="0" smtClean="0"/>
              <a:t>Click to edit Master title style</a:t>
            </a:r>
            <a:endParaRPr lang="en-US" dirty="0"/>
          </a:p>
        </p:txBody>
      </p:sp>
      <p:sp>
        <p:nvSpPr>
          <p:cNvPr id="8" name="Rectangle 7"/>
          <p:cNvSpPr/>
          <p:nvPr userDrawn="1"/>
        </p:nvSpPr>
        <p:spPr>
          <a:xfrm>
            <a:off x="6699" y="5910142"/>
            <a:ext cx="956938" cy="926755"/>
          </a:xfrm>
          <a:prstGeom prst="rect">
            <a:avLst/>
          </a:prstGeom>
          <a:solidFill>
            <a:srgbClr val="515A61"/>
          </a:solidFill>
          <a:ln>
            <a:solidFill>
              <a:schemeClr val="tx2"/>
            </a:solidFill>
          </a:ln>
          <a:effectLst>
            <a:outerShdw blurRad="40000" dist="23000" dir="5400000" rotWithShape="0">
              <a:srgbClr val="000000">
                <a:alpha val="350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p>
        </p:txBody>
      </p:sp>
      <p:sp>
        <p:nvSpPr>
          <p:cNvPr id="9" name="TextBox 8"/>
          <p:cNvSpPr txBox="1"/>
          <p:nvPr userDrawn="1"/>
        </p:nvSpPr>
        <p:spPr>
          <a:xfrm>
            <a:off x="177159" y="5917176"/>
            <a:ext cx="660758" cy="415498"/>
          </a:xfrm>
          <a:prstGeom prst="rect">
            <a:avLst/>
          </a:prstGeom>
          <a:noFill/>
        </p:spPr>
        <p:txBody>
          <a:bodyPr wrap="none" rtlCol="0">
            <a:spAutoFit/>
          </a:bodyPr>
          <a:lstStyle/>
          <a:p>
            <a:pPr algn="ctr">
              <a:spcBef>
                <a:spcPts val="0"/>
              </a:spcBef>
            </a:pPr>
            <a:r>
              <a:rPr lang="en-US" sz="2100" b="0" i="1" dirty="0" smtClean="0">
                <a:solidFill>
                  <a:schemeClr val="bg1"/>
                </a:solidFill>
                <a:latin typeface="Times New Roman" pitchFamily="18" charset="0"/>
                <a:cs typeface="Times New Roman" pitchFamily="18" charset="0"/>
              </a:rPr>
              <a:t>14</a:t>
            </a:r>
            <a:r>
              <a:rPr lang="en-US" sz="2100" b="0" i="1" baseline="30000" dirty="0" smtClean="0">
                <a:solidFill>
                  <a:schemeClr val="bg1"/>
                </a:solidFill>
                <a:latin typeface="Times New Roman" pitchFamily="18" charset="0"/>
                <a:cs typeface="Times New Roman" pitchFamily="18" charset="0"/>
              </a:rPr>
              <a:t>th</a:t>
            </a:r>
            <a:r>
              <a:rPr lang="en-US" sz="2100" b="0" i="1" dirty="0" smtClean="0">
                <a:solidFill>
                  <a:schemeClr val="bg1"/>
                </a:solidFill>
                <a:latin typeface="Times New Roman" pitchFamily="18" charset="0"/>
                <a:cs typeface="Times New Roman" pitchFamily="18" charset="0"/>
              </a:rPr>
              <a:t> </a:t>
            </a:r>
          </a:p>
        </p:txBody>
      </p:sp>
      <p:sp>
        <p:nvSpPr>
          <p:cNvPr id="10" name="TextBox 9"/>
          <p:cNvSpPr txBox="1"/>
          <p:nvPr userDrawn="1"/>
        </p:nvSpPr>
        <p:spPr>
          <a:xfrm>
            <a:off x="146051" y="6196188"/>
            <a:ext cx="647933" cy="292388"/>
          </a:xfrm>
          <a:prstGeom prst="rect">
            <a:avLst/>
          </a:prstGeom>
          <a:noFill/>
        </p:spPr>
        <p:txBody>
          <a:bodyPr wrap="none" rtlCol="0">
            <a:spAutoFit/>
          </a:bodyPr>
          <a:lstStyle/>
          <a:p>
            <a:pPr algn="ctr">
              <a:spcBef>
                <a:spcPts val="0"/>
              </a:spcBef>
            </a:pPr>
            <a:r>
              <a:rPr lang="en-US" sz="1300" i="1" dirty="0" smtClean="0">
                <a:solidFill>
                  <a:schemeClr val="bg1"/>
                </a:solidFill>
                <a:latin typeface="Times New Roman" pitchFamily="18" charset="0"/>
                <a:cs typeface="Times New Roman" pitchFamily="18" charset="0"/>
              </a:rPr>
              <a:t>edition</a:t>
            </a:r>
            <a:endParaRPr lang="en-US" sz="1300" i="1" dirty="0">
              <a:solidFill>
                <a:schemeClr val="bg1"/>
              </a:solidFill>
              <a:latin typeface="Times New Roman" pitchFamily="18" charset="0"/>
              <a:cs typeface="Times New Roman" pitchFamily="18" charset="0"/>
            </a:endParaRPr>
          </a:p>
        </p:txBody>
      </p:sp>
      <p:cxnSp>
        <p:nvCxnSpPr>
          <p:cNvPr id="11" name="Straight Connector 10"/>
          <p:cNvCxnSpPr/>
          <p:nvPr userDrawn="1"/>
        </p:nvCxnSpPr>
        <p:spPr>
          <a:xfrm>
            <a:off x="148152" y="6460901"/>
            <a:ext cx="650342"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2" name="TextBox 11"/>
          <p:cNvSpPr txBox="1"/>
          <p:nvPr userDrawn="1"/>
        </p:nvSpPr>
        <p:spPr>
          <a:xfrm>
            <a:off x="13730" y="6460136"/>
            <a:ext cx="949907" cy="338554"/>
          </a:xfrm>
          <a:prstGeom prst="rect">
            <a:avLst/>
          </a:prstGeom>
          <a:noFill/>
        </p:spPr>
        <p:txBody>
          <a:bodyPr wrap="square" rtlCol="0">
            <a:spAutoFit/>
          </a:bodyPr>
          <a:lstStyle/>
          <a:p>
            <a:pPr algn="l">
              <a:spcBef>
                <a:spcPts val="0"/>
              </a:spcBef>
            </a:pPr>
            <a:r>
              <a:rPr lang="en-US" sz="800" i="1" dirty="0" err="1" smtClean="0">
                <a:solidFill>
                  <a:schemeClr val="bg1"/>
                </a:solidFill>
                <a:latin typeface="Times New Roman" pitchFamily="18" charset="0"/>
                <a:cs typeface="Times New Roman" pitchFamily="18" charset="0"/>
              </a:rPr>
              <a:t>Gwartney</a:t>
            </a:r>
            <a:r>
              <a:rPr lang="en-US" sz="800" i="1" dirty="0" smtClean="0">
                <a:solidFill>
                  <a:schemeClr val="bg1"/>
                </a:solidFill>
                <a:latin typeface="Times New Roman" pitchFamily="18" charset="0"/>
                <a:cs typeface="Times New Roman" pitchFamily="18" charset="0"/>
              </a:rPr>
              <a:t>-Stroup</a:t>
            </a:r>
          </a:p>
          <a:p>
            <a:pPr algn="l">
              <a:spcBef>
                <a:spcPts val="0"/>
              </a:spcBef>
            </a:pPr>
            <a:r>
              <a:rPr lang="en-US" sz="800" i="1" dirty="0" err="1" smtClean="0">
                <a:solidFill>
                  <a:schemeClr val="bg1"/>
                </a:solidFill>
                <a:latin typeface="Times New Roman" pitchFamily="18" charset="0"/>
                <a:cs typeface="Times New Roman" pitchFamily="18" charset="0"/>
              </a:rPr>
              <a:t>Sobel</a:t>
            </a:r>
            <a:r>
              <a:rPr lang="en-US" sz="800" i="1" dirty="0" smtClean="0">
                <a:solidFill>
                  <a:schemeClr val="bg1"/>
                </a:solidFill>
                <a:latin typeface="Times New Roman" pitchFamily="18" charset="0"/>
                <a:cs typeface="Times New Roman" pitchFamily="18" charset="0"/>
              </a:rPr>
              <a:t>-Macpherson</a:t>
            </a:r>
            <a:endParaRPr lang="en-US" sz="800" i="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82552351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9569" y="270798"/>
            <a:ext cx="8904855" cy="657667"/>
          </a:xfrm>
          <a:prstGeom prst="rect">
            <a:avLst/>
          </a:prstGeom>
        </p:spPr>
        <p:txBody>
          <a:bodyPr/>
          <a:lstStyle>
            <a:lvl1pPr algn="l">
              <a:defRPr sz="3800">
                <a:solidFill>
                  <a:schemeClr val="bg1"/>
                </a:solidFill>
                <a:latin typeface="Century Schoolbook"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140675" y="1062111"/>
            <a:ext cx="8820445" cy="4874456"/>
          </a:xfrm>
          <a:prstGeom prst="rect">
            <a:avLst/>
          </a:prstGeom>
        </p:spPr>
        <p:txBody>
          <a:bodyPr/>
          <a:lstStyle>
            <a:lvl1pPr>
              <a:defRPr sz="2800">
                <a:solidFill>
                  <a:schemeClr val="tx2"/>
                </a:solidFill>
                <a:latin typeface="Times New Roman" pitchFamily="18" charset="0"/>
                <a:cs typeface="Times New Roman" pitchFamily="18" charset="0"/>
              </a:defRPr>
            </a:lvl1pPr>
            <a:lvl2pPr marL="742950" indent="-285750">
              <a:buFont typeface="Arial" pitchFamily="34" charset="0"/>
              <a:buChar char="•"/>
              <a:defRPr sz="2600">
                <a:solidFill>
                  <a:schemeClr val="tx2"/>
                </a:solidFill>
                <a:latin typeface="Times New Roman" pitchFamily="18" charset="0"/>
                <a:cs typeface="Times New Roman" pitchFamily="18" charset="0"/>
              </a:defRPr>
            </a:lvl2pPr>
            <a:lvl3pPr marL="1143000" indent="-228600">
              <a:buFont typeface="Arial" pitchFamily="34" charset="0"/>
              <a:buChar char="•"/>
              <a:defRPr sz="2600">
                <a:solidFill>
                  <a:schemeClr val="tx2"/>
                </a:solidFill>
                <a:latin typeface="Times New Roman" pitchFamily="18" charset="0"/>
                <a:cs typeface="Times New Roman" pitchFamily="18" charset="0"/>
              </a:defRPr>
            </a:lvl3pPr>
            <a:lvl4pPr marL="1600200" indent="-228600">
              <a:buFont typeface="Arial" pitchFamily="34" charset="0"/>
              <a:buChar char="•"/>
              <a:defRPr sz="2600">
                <a:solidFill>
                  <a:schemeClr val="tx2"/>
                </a:solidFill>
                <a:latin typeface="Times New Roman" pitchFamily="18" charset="0"/>
                <a:cs typeface="Times New Roman" pitchFamily="18" charset="0"/>
              </a:defRPr>
            </a:lvl4pPr>
            <a:lvl5pPr marL="2057400" indent="-228600">
              <a:buFont typeface="Arial" pitchFamily="34" charset="0"/>
              <a:buChar char="•"/>
              <a:defRPr sz="2600">
                <a:solidFill>
                  <a:schemeClr val="tx2"/>
                </a:solidFill>
                <a:latin typeface="Times New Roman" pitchFamily="18" charset="0"/>
                <a:cs typeface="Times New Roman"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2" name="Rectangle 21"/>
          <p:cNvSpPr/>
          <p:nvPr userDrawn="1"/>
        </p:nvSpPr>
        <p:spPr>
          <a:xfrm>
            <a:off x="6699" y="5910142"/>
            <a:ext cx="956938" cy="926755"/>
          </a:xfrm>
          <a:prstGeom prst="rect">
            <a:avLst/>
          </a:prstGeom>
          <a:solidFill>
            <a:srgbClr val="515A61"/>
          </a:solidFill>
          <a:ln>
            <a:solidFill>
              <a:schemeClr val="tx2"/>
            </a:solidFill>
          </a:ln>
          <a:effectLst>
            <a:outerShdw blurRad="40000" dist="23000" dir="5400000" rotWithShape="0">
              <a:srgbClr val="000000">
                <a:alpha val="350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p>
        </p:txBody>
      </p:sp>
      <p:sp>
        <p:nvSpPr>
          <p:cNvPr id="23" name="TextBox 22"/>
          <p:cNvSpPr txBox="1"/>
          <p:nvPr userDrawn="1"/>
        </p:nvSpPr>
        <p:spPr>
          <a:xfrm>
            <a:off x="177159" y="5917176"/>
            <a:ext cx="660758" cy="415498"/>
          </a:xfrm>
          <a:prstGeom prst="rect">
            <a:avLst/>
          </a:prstGeom>
          <a:noFill/>
        </p:spPr>
        <p:txBody>
          <a:bodyPr wrap="none" rtlCol="0">
            <a:spAutoFit/>
          </a:bodyPr>
          <a:lstStyle/>
          <a:p>
            <a:pPr algn="ctr">
              <a:spcBef>
                <a:spcPts val="0"/>
              </a:spcBef>
            </a:pPr>
            <a:r>
              <a:rPr lang="en-US" sz="2100" b="0" i="1" dirty="0" smtClean="0">
                <a:solidFill>
                  <a:schemeClr val="bg1"/>
                </a:solidFill>
                <a:latin typeface="Times New Roman" pitchFamily="18" charset="0"/>
                <a:cs typeface="Times New Roman" pitchFamily="18" charset="0"/>
              </a:rPr>
              <a:t>14</a:t>
            </a:r>
            <a:r>
              <a:rPr lang="en-US" sz="2100" b="0" i="1" baseline="30000" dirty="0" smtClean="0">
                <a:solidFill>
                  <a:schemeClr val="bg1"/>
                </a:solidFill>
                <a:latin typeface="Times New Roman" pitchFamily="18" charset="0"/>
                <a:cs typeface="Times New Roman" pitchFamily="18" charset="0"/>
              </a:rPr>
              <a:t>th</a:t>
            </a:r>
            <a:r>
              <a:rPr lang="en-US" sz="2100" b="0" i="1" dirty="0" smtClean="0">
                <a:solidFill>
                  <a:schemeClr val="bg1"/>
                </a:solidFill>
                <a:latin typeface="Times New Roman" pitchFamily="18" charset="0"/>
                <a:cs typeface="Times New Roman" pitchFamily="18" charset="0"/>
              </a:rPr>
              <a:t> </a:t>
            </a:r>
          </a:p>
        </p:txBody>
      </p:sp>
      <p:sp>
        <p:nvSpPr>
          <p:cNvPr id="24" name="TextBox 23"/>
          <p:cNvSpPr txBox="1"/>
          <p:nvPr userDrawn="1"/>
        </p:nvSpPr>
        <p:spPr>
          <a:xfrm>
            <a:off x="146051" y="6196188"/>
            <a:ext cx="647933" cy="292388"/>
          </a:xfrm>
          <a:prstGeom prst="rect">
            <a:avLst/>
          </a:prstGeom>
          <a:noFill/>
        </p:spPr>
        <p:txBody>
          <a:bodyPr wrap="none" rtlCol="0">
            <a:spAutoFit/>
          </a:bodyPr>
          <a:lstStyle/>
          <a:p>
            <a:pPr algn="ctr">
              <a:spcBef>
                <a:spcPts val="0"/>
              </a:spcBef>
            </a:pPr>
            <a:r>
              <a:rPr lang="en-US" sz="1300" i="1" dirty="0" smtClean="0">
                <a:solidFill>
                  <a:schemeClr val="bg1"/>
                </a:solidFill>
                <a:latin typeface="Times New Roman" pitchFamily="18" charset="0"/>
                <a:cs typeface="Times New Roman" pitchFamily="18" charset="0"/>
              </a:rPr>
              <a:t>edition</a:t>
            </a:r>
            <a:endParaRPr lang="en-US" sz="1300" i="1" dirty="0">
              <a:solidFill>
                <a:schemeClr val="bg1"/>
              </a:solidFill>
              <a:latin typeface="Times New Roman" pitchFamily="18" charset="0"/>
              <a:cs typeface="Times New Roman" pitchFamily="18" charset="0"/>
            </a:endParaRPr>
          </a:p>
        </p:txBody>
      </p:sp>
      <p:cxnSp>
        <p:nvCxnSpPr>
          <p:cNvPr id="25" name="Straight Connector 24"/>
          <p:cNvCxnSpPr/>
          <p:nvPr userDrawn="1"/>
        </p:nvCxnSpPr>
        <p:spPr>
          <a:xfrm>
            <a:off x="148152" y="6460901"/>
            <a:ext cx="650342"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6" name="TextBox 25"/>
          <p:cNvSpPr txBox="1"/>
          <p:nvPr userDrawn="1"/>
        </p:nvSpPr>
        <p:spPr>
          <a:xfrm>
            <a:off x="13730" y="6460136"/>
            <a:ext cx="949907" cy="338554"/>
          </a:xfrm>
          <a:prstGeom prst="rect">
            <a:avLst/>
          </a:prstGeom>
          <a:noFill/>
        </p:spPr>
        <p:txBody>
          <a:bodyPr wrap="square" rtlCol="0">
            <a:spAutoFit/>
          </a:bodyPr>
          <a:lstStyle/>
          <a:p>
            <a:pPr algn="l">
              <a:spcBef>
                <a:spcPts val="0"/>
              </a:spcBef>
            </a:pPr>
            <a:r>
              <a:rPr lang="en-US" sz="800" i="1" dirty="0" err="1" smtClean="0">
                <a:solidFill>
                  <a:schemeClr val="bg1"/>
                </a:solidFill>
                <a:latin typeface="Times New Roman" pitchFamily="18" charset="0"/>
                <a:cs typeface="Times New Roman" pitchFamily="18" charset="0"/>
              </a:rPr>
              <a:t>Gwartney</a:t>
            </a:r>
            <a:r>
              <a:rPr lang="en-US" sz="800" i="1" dirty="0" smtClean="0">
                <a:solidFill>
                  <a:schemeClr val="bg1"/>
                </a:solidFill>
                <a:latin typeface="Times New Roman" pitchFamily="18" charset="0"/>
                <a:cs typeface="Times New Roman" pitchFamily="18" charset="0"/>
              </a:rPr>
              <a:t>-Stroup</a:t>
            </a:r>
          </a:p>
          <a:p>
            <a:pPr algn="l">
              <a:spcBef>
                <a:spcPts val="0"/>
              </a:spcBef>
            </a:pPr>
            <a:r>
              <a:rPr lang="en-US" sz="800" i="1" dirty="0" err="1" smtClean="0">
                <a:solidFill>
                  <a:schemeClr val="bg1"/>
                </a:solidFill>
                <a:latin typeface="Times New Roman" pitchFamily="18" charset="0"/>
                <a:cs typeface="Times New Roman" pitchFamily="18" charset="0"/>
              </a:rPr>
              <a:t>Sobel</a:t>
            </a:r>
            <a:r>
              <a:rPr lang="en-US" sz="800" i="1" dirty="0" smtClean="0">
                <a:solidFill>
                  <a:schemeClr val="bg1"/>
                </a:solidFill>
                <a:latin typeface="Times New Roman" pitchFamily="18" charset="0"/>
                <a:cs typeface="Times New Roman" pitchFamily="18" charset="0"/>
              </a:rPr>
              <a:t>-Macpherson</a:t>
            </a:r>
            <a:endParaRPr lang="en-US" sz="800" i="1"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9569" y="270798"/>
            <a:ext cx="8904855" cy="657667"/>
          </a:xfrm>
          <a:prstGeom prst="rect">
            <a:avLst/>
          </a:prstGeom>
        </p:spPr>
        <p:txBody>
          <a:bodyPr/>
          <a:lstStyle>
            <a:lvl1pPr algn="l">
              <a:defRPr sz="3800">
                <a:solidFill>
                  <a:schemeClr val="bg1"/>
                </a:solidFill>
                <a:latin typeface="Century Schoolbook"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140675" y="1062111"/>
            <a:ext cx="8820445" cy="4874456"/>
          </a:xfrm>
          <a:prstGeom prst="rect">
            <a:avLst/>
          </a:prstGeom>
        </p:spPr>
        <p:txBody>
          <a:bodyPr/>
          <a:lstStyle>
            <a:lvl1pPr>
              <a:defRPr sz="2800">
                <a:solidFill>
                  <a:schemeClr val="tx2"/>
                </a:solidFill>
                <a:latin typeface="Times New Roman" pitchFamily="18" charset="0"/>
                <a:cs typeface="Times New Roman" pitchFamily="18" charset="0"/>
              </a:defRPr>
            </a:lvl1pPr>
            <a:lvl2pPr marL="742950" indent="-285750">
              <a:buFont typeface="Arial" pitchFamily="34" charset="0"/>
              <a:buChar char="•"/>
              <a:defRPr sz="2600">
                <a:solidFill>
                  <a:schemeClr val="tx2"/>
                </a:solidFill>
                <a:latin typeface="Times New Roman" pitchFamily="18" charset="0"/>
                <a:cs typeface="Times New Roman" pitchFamily="18" charset="0"/>
              </a:defRPr>
            </a:lvl2pPr>
            <a:lvl3pPr marL="1143000" indent="-228600">
              <a:buFont typeface="Arial" pitchFamily="34" charset="0"/>
              <a:buChar char="•"/>
              <a:defRPr sz="2600">
                <a:solidFill>
                  <a:schemeClr val="tx2"/>
                </a:solidFill>
                <a:latin typeface="Times New Roman" pitchFamily="18" charset="0"/>
                <a:cs typeface="Times New Roman" pitchFamily="18" charset="0"/>
              </a:defRPr>
            </a:lvl3pPr>
            <a:lvl4pPr marL="1600200" indent="-228600">
              <a:buFont typeface="Arial" pitchFamily="34" charset="0"/>
              <a:buChar char="•"/>
              <a:defRPr sz="2600">
                <a:solidFill>
                  <a:schemeClr val="tx2"/>
                </a:solidFill>
                <a:latin typeface="Times New Roman" pitchFamily="18" charset="0"/>
                <a:cs typeface="Times New Roman" pitchFamily="18" charset="0"/>
              </a:defRPr>
            </a:lvl4pPr>
            <a:lvl5pPr marL="2057400" indent="-228600">
              <a:buFont typeface="Arial" pitchFamily="34" charset="0"/>
              <a:buChar char="•"/>
              <a:defRPr sz="2600">
                <a:solidFill>
                  <a:schemeClr val="tx2"/>
                </a:solidFill>
                <a:latin typeface="Times New Roman" pitchFamily="18" charset="0"/>
                <a:cs typeface="Times New Roman"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2" name="Rectangle 21"/>
          <p:cNvSpPr/>
          <p:nvPr userDrawn="1"/>
        </p:nvSpPr>
        <p:spPr>
          <a:xfrm>
            <a:off x="6699" y="5910142"/>
            <a:ext cx="921769" cy="926755"/>
          </a:xfrm>
          <a:prstGeom prst="rect">
            <a:avLst/>
          </a:prstGeom>
          <a:solidFill>
            <a:srgbClr val="515A61"/>
          </a:solidFill>
          <a:ln>
            <a:solidFill>
              <a:schemeClr val="tx2"/>
            </a:solidFill>
          </a:ln>
          <a:effectLst>
            <a:outerShdw blurRad="40000" dist="23000" dir="5400000" rotWithShape="0">
              <a:srgbClr val="000000">
                <a:alpha val="350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p>
        </p:txBody>
      </p:sp>
      <p:sp>
        <p:nvSpPr>
          <p:cNvPr id="23" name="TextBox 22"/>
          <p:cNvSpPr txBox="1"/>
          <p:nvPr userDrawn="1"/>
        </p:nvSpPr>
        <p:spPr>
          <a:xfrm>
            <a:off x="177159" y="5917176"/>
            <a:ext cx="660758" cy="415498"/>
          </a:xfrm>
          <a:prstGeom prst="rect">
            <a:avLst/>
          </a:prstGeom>
          <a:noFill/>
        </p:spPr>
        <p:txBody>
          <a:bodyPr wrap="none" rtlCol="0">
            <a:spAutoFit/>
          </a:bodyPr>
          <a:lstStyle/>
          <a:p>
            <a:pPr algn="ctr">
              <a:spcBef>
                <a:spcPts val="0"/>
              </a:spcBef>
            </a:pPr>
            <a:r>
              <a:rPr lang="en-US" sz="2100" b="0" i="1" dirty="0" smtClean="0">
                <a:solidFill>
                  <a:schemeClr val="bg1"/>
                </a:solidFill>
                <a:latin typeface="Times New Roman" pitchFamily="18" charset="0"/>
                <a:cs typeface="Times New Roman" pitchFamily="18" charset="0"/>
              </a:rPr>
              <a:t>14</a:t>
            </a:r>
            <a:r>
              <a:rPr lang="en-US" sz="2100" b="0" i="1" baseline="30000" dirty="0" smtClean="0">
                <a:solidFill>
                  <a:schemeClr val="bg1"/>
                </a:solidFill>
                <a:latin typeface="Times New Roman" pitchFamily="18" charset="0"/>
                <a:cs typeface="Times New Roman" pitchFamily="18" charset="0"/>
              </a:rPr>
              <a:t>th</a:t>
            </a:r>
            <a:r>
              <a:rPr lang="en-US" sz="2100" b="0" i="1" dirty="0" smtClean="0">
                <a:solidFill>
                  <a:schemeClr val="bg1"/>
                </a:solidFill>
                <a:latin typeface="Times New Roman" pitchFamily="18" charset="0"/>
                <a:cs typeface="Times New Roman" pitchFamily="18" charset="0"/>
              </a:rPr>
              <a:t> </a:t>
            </a:r>
          </a:p>
        </p:txBody>
      </p:sp>
      <p:sp>
        <p:nvSpPr>
          <p:cNvPr id="24" name="TextBox 23"/>
          <p:cNvSpPr txBox="1"/>
          <p:nvPr userDrawn="1"/>
        </p:nvSpPr>
        <p:spPr>
          <a:xfrm>
            <a:off x="146051" y="6196188"/>
            <a:ext cx="647933" cy="292388"/>
          </a:xfrm>
          <a:prstGeom prst="rect">
            <a:avLst/>
          </a:prstGeom>
          <a:noFill/>
        </p:spPr>
        <p:txBody>
          <a:bodyPr wrap="none" rtlCol="0">
            <a:spAutoFit/>
          </a:bodyPr>
          <a:lstStyle/>
          <a:p>
            <a:pPr algn="ctr">
              <a:spcBef>
                <a:spcPts val="0"/>
              </a:spcBef>
            </a:pPr>
            <a:r>
              <a:rPr lang="en-US" sz="1300" i="1" dirty="0" smtClean="0">
                <a:solidFill>
                  <a:schemeClr val="bg1"/>
                </a:solidFill>
                <a:latin typeface="Times New Roman" pitchFamily="18" charset="0"/>
                <a:cs typeface="Times New Roman" pitchFamily="18" charset="0"/>
              </a:rPr>
              <a:t>edition</a:t>
            </a:r>
            <a:endParaRPr lang="en-US" sz="1300" i="1" dirty="0">
              <a:solidFill>
                <a:schemeClr val="bg1"/>
              </a:solidFill>
              <a:latin typeface="Times New Roman" pitchFamily="18" charset="0"/>
              <a:cs typeface="Times New Roman" pitchFamily="18" charset="0"/>
            </a:endParaRPr>
          </a:p>
        </p:txBody>
      </p:sp>
      <p:cxnSp>
        <p:nvCxnSpPr>
          <p:cNvPr id="25" name="Straight Connector 24"/>
          <p:cNvCxnSpPr/>
          <p:nvPr userDrawn="1"/>
        </p:nvCxnSpPr>
        <p:spPr>
          <a:xfrm>
            <a:off x="148152" y="6460901"/>
            <a:ext cx="650342"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6" name="TextBox 25"/>
          <p:cNvSpPr txBox="1"/>
          <p:nvPr userDrawn="1"/>
        </p:nvSpPr>
        <p:spPr>
          <a:xfrm>
            <a:off x="13730" y="6460136"/>
            <a:ext cx="949907" cy="338554"/>
          </a:xfrm>
          <a:prstGeom prst="rect">
            <a:avLst/>
          </a:prstGeom>
          <a:noFill/>
        </p:spPr>
        <p:txBody>
          <a:bodyPr wrap="square" rtlCol="0">
            <a:spAutoFit/>
          </a:bodyPr>
          <a:lstStyle/>
          <a:p>
            <a:pPr algn="l">
              <a:spcBef>
                <a:spcPts val="0"/>
              </a:spcBef>
            </a:pPr>
            <a:r>
              <a:rPr lang="en-US" sz="800" i="1" dirty="0" err="1" smtClean="0">
                <a:solidFill>
                  <a:schemeClr val="bg1"/>
                </a:solidFill>
                <a:latin typeface="Times New Roman" pitchFamily="18" charset="0"/>
                <a:cs typeface="Times New Roman" pitchFamily="18" charset="0"/>
              </a:rPr>
              <a:t>Gwartney</a:t>
            </a:r>
            <a:r>
              <a:rPr lang="en-US" sz="800" i="1" dirty="0" smtClean="0">
                <a:solidFill>
                  <a:schemeClr val="bg1"/>
                </a:solidFill>
                <a:latin typeface="Times New Roman" pitchFamily="18" charset="0"/>
                <a:cs typeface="Times New Roman" pitchFamily="18" charset="0"/>
              </a:rPr>
              <a:t>-Stroup</a:t>
            </a:r>
          </a:p>
          <a:p>
            <a:pPr algn="l">
              <a:spcBef>
                <a:spcPts val="0"/>
              </a:spcBef>
            </a:pPr>
            <a:r>
              <a:rPr lang="en-US" sz="800" i="1" dirty="0" err="1" smtClean="0">
                <a:solidFill>
                  <a:schemeClr val="bg1"/>
                </a:solidFill>
                <a:latin typeface="Times New Roman" pitchFamily="18" charset="0"/>
                <a:cs typeface="Times New Roman" pitchFamily="18" charset="0"/>
              </a:rPr>
              <a:t>Sobel</a:t>
            </a:r>
            <a:r>
              <a:rPr lang="en-US" sz="800" i="1" dirty="0" smtClean="0">
                <a:solidFill>
                  <a:schemeClr val="bg1"/>
                </a:solidFill>
                <a:latin typeface="Times New Roman" pitchFamily="18" charset="0"/>
                <a:cs typeface="Times New Roman" pitchFamily="18" charset="0"/>
              </a:rPr>
              <a:t>-Macpherson</a:t>
            </a:r>
            <a:endParaRPr lang="en-US" sz="800" i="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84617126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23888" y="1867484"/>
            <a:ext cx="7845499"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23888" y="1867484"/>
            <a:ext cx="7845499"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23888" y="1867484"/>
            <a:ext cx="7845499"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6" name="Picture 45"/>
          <p:cNvPicPr>
            <a:picLocks noChangeAspect="1"/>
          </p:cNvPicPr>
          <p:nvPr/>
        </p:nvPicPr>
        <p:blipFill>
          <a:blip r:embed="rId15"/>
          <a:srcRect t="43200"/>
          <a:stretch>
            <a:fillRect/>
          </a:stretch>
        </p:blipFill>
        <p:spPr>
          <a:xfrm>
            <a:off x="-14039" y="5906194"/>
            <a:ext cx="9172575" cy="893298"/>
          </a:xfrm>
          <a:prstGeom prst="rect">
            <a:avLst/>
          </a:prstGeom>
          <a:ln>
            <a:noFill/>
          </a:ln>
          <a:effectLst>
            <a:softEdge rad="112500"/>
          </a:effectLst>
        </p:spPr>
      </p:pic>
      <p:sp>
        <p:nvSpPr>
          <p:cNvPr id="50" name="Rounded Rectangle 49"/>
          <p:cNvSpPr>
            <a:spLocks/>
          </p:cNvSpPr>
          <p:nvPr/>
        </p:nvSpPr>
        <p:spPr>
          <a:xfrm>
            <a:off x="8147190" y="6637804"/>
            <a:ext cx="978648" cy="206967"/>
          </a:xfrm>
          <a:prstGeom prst="roundRect">
            <a:avLst/>
          </a:prstGeom>
          <a:solidFill>
            <a:srgbClr val="444C52">
              <a:alpha val="89804"/>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Text Box 33"/>
          <p:cNvSpPr txBox="1">
            <a:spLocks noChangeArrowheads="1"/>
          </p:cNvSpPr>
          <p:nvPr/>
        </p:nvSpPr>
        <p:spPr bwMode="auto">
          <a:xfrm>
            <a:off x="1033980" y="6677770"/>
            <a:ext cx="6858001" cy="215444"/>
          </a:xfrm>
          <a:prstGeom prst="rect">
            <a:avLst/>
          </a:prstGeom>
          <a:noFill/>
          <a:ln w="9525">
            <a:noFill/>
            <a:miter lim="800000"/>
            <a:headEnd/>
            <a:tailEnd/>
          </a:ln>
        </p:spPr>
        <p:txBody>
          <a:bodyPr wrap="square">
            <a:prstTxWarp prst="textNoShape">
              <a:avLst/>
            </a:prstTxWarp>
            <a:spAutoFit/>
          </a:bodyPr>
          <a:lstStyle/>
          <a:p>
            <a:pPr algn="r">
              <a:defRPr/>
            </a:pPr>
            <a:r>
              <a:rPr kumimoji="0" lang="en-US" sz="800" b="0" i="1" dirty="0">
                <a:solidFill>
                  <a:schemeClr val="tx1"/>
                </a:solidFill>
                <a:latin typeface="Times New Roman" pitchFamily="-110" charset="0"/>
              </a:rPr>
              <a:t>Copyright ©</a:t>
            </a:r>
            <a:r>
              <a:rPr kumimoji="0" lang="en-US" sz="800" b="0" i="1" dirty="0" smtClean="0">
                <a:solidFill>
                  <a:schemeClr val="tx1"/>
                </a:solidFill>
                <a:latin typeface="Times New Roman" pitchFamily="-110" charset="0"/>
              </a:rPr>
              <a:t>2013 </a:t>
            </a:r>
            <a:r>
              <a:rPr kumimoji="0" lang="en-US" sz="800" b="0" i="1" dirty="0" err="1">
                <a:solidFill>
                  <a:schemeClr val="tx1"/>
                </a:solidFill>
                <a:latin typeface="Times New Roman" pitchFamily="-110" charset="0"/>
              </a:rPr>
              <a:t>Cengage</a:t>
            </a:r>
            <a:r>
              <a:rPr kumimoji="0" lang="en-US" sz="800" b="0" i="1" dirty="0">
                <a:solidFill>
                  <a:schemeClr val="tx1"/>
                </a:solidFill>
                <a:latin typeface="Times New Roman" pitchFamily="-110" charset="0"/>
              </a:rPr>
              <a:t> Learning. All rights reserved. May not be scanned, copied or duplicated, or posted to a publicly accessible web site, in whole or in part.</a:t>
            </a:r>
          </a:p>
        </p:txBody>
      </p:sp>
      <p:pic>
        <p:nvPicPr>
          <p:cNvPr id="8" name="Picture 7" descr="gwartney_sky 1c.jpg"/>
          <p:cNvPicPr>
            <a:picLocks/>
          </p:cNvPicPr>
          <p:nvPr/>
        </p:nvPicPr>
        <p:blipFill>
          <a:blip r:embed="rId16">
            <a:alphaModFix amt="62000"/>
          </a:blip>
          <a:stretch>
            <a:fillRect/>
          </a:stretch>
        </p:blipFill>
        <p:spPr>
          <a:xfrm>
            <a:off x="-11758" y="2"/>
            <a:ext cx="9200769" cy="1600197"/>
          </a:xfrm>
          <a:prstGeom prst="rect">
            <a:avLst/>
          </a:prstGeom>
          <a:ln>
            <a:noFill/>
          </a:ln>
          <a:effectLst>
            <a:softEdge rad="112500"/>
          </a:effectLst>
        </p:spPr>
      </p:pic>
      <p:pic>
        <p:nvPicPr>
          <p:cNvPr id="12" name="Picture 11" descr="gwartney_sky 1c.jpg"/>
          <p:cNvPicPr>
            <a:picLocks/>
          </p:cNvPicPr>
          <p:nvPr/>
        </p:nvPicPr>
        <p:blipFill>
          <a:blip r:embed="rId16">
            <a:alphaModFix amt="62000"/>
          </a:blip>
          <a:stretch>
            <a:fillRect/>
          </a:stretch>
        </p:blipFill>
        <p:spPr>
          <a:xfrm>
            <a:off x="-14097" y="28136"/>
            <a:ext cx="9200769" cy="1600197"/>
          </a:xfrm>
          <a:prstGeom prst="rect">
            <a:avLst/>
          </a:prstGeom>
          <a:ln>
            <a:noFill/>
          </a:ln>
          <a:effectLst>
            <a:softEdge rad="112500"/>
          </a:effectLst>
        </p:spPr>
      </p:pic>
      <p:sp>
        <p:nvSpPr>
          <p:cNvPr id="53" name="Rectangle 4">
            <a:hlinkClick r:id="" action="ppaction://hlinkshowjump?jump=firstslide"/>
          </p:cNvPr>
          <p:cNvSpPr>
            <a:spLocks noChangeArrowheads="1"/>
          </p:cNvSpPr>
          <p:nvPr/>
        </p:nvSpPr>
        <p:spPr bwMode="auto">
          <a:xfrm>
            <a:off x="8280926" y="6599443"/>
            <a:ext cx="830794" cy="263358"/>
          </a:xfrm>
          <a:prstGeom prst="rect">
            <a:avLst/>
          </a:prstGeom>
          <a:noFill/>
          <a:ln w="9525">
            <a:noFill/>
            <a:miter lim="800000"/>
            <a:headEnd/>
            <a:tailEnd/>
          </a:ln>
          <a:effectLst/>
        </p:spPr>
        <p:txBody>
          <a:bodyPr lIns="92075" tIns="46038" rIns="92075" bIns="46038">
            <a:prstTxWarp prst="textNoShape">
              <a:avLst/>
            </a:prstTxWarp>
          </a:bodyPr>
          <a:lstStyle/>
          <a:p>
            <a:pPr>
              <a:spcBef>
                <a:spcPct val="20000"/>
              </a:spcBef>
              <a:defRPr/>
            </a:pPr>
            <a:r>
              <a:rPr lang="en-US" sz="1100" b="0" dirty="0" smtClean="0">
                <a:solidFill>
                  <a:schemeClr val="bg1"/>
                </a:solidFill>
                <a:latin typeface="Times New Roman" pitchFamily="-110" charset="0"/>
                <a:hlinkClick r:id="" action="ppaction://hlinkshowjump?jump=firstslide"/>
              </a:rPr>
              <a:t>First </a:t>
            </a:r>
            <a:r>
              <a:rPr lang="en-US" sz="1100" b="0" dirty="0">
                <a:solidFill>
                  <a:schemeClr val="bg1"/>
                </a:solidFill>
                <a:latin typeface="Times New Roman" pitchFamily="-110" charset="0"/>
                <a:hlinkClick r:id="" action="ppaction://hlinkshowjump?jump=firstslide"/>
              </a:rPr>
              <a:t>page</a:t>
            </a:r>
          </a:p>
        </p:txBody>
      </p:sp>
      <p:sp>
        <p:nvSpPr>
          <p:cNvPr id="54" name="AutoShape 5">
            <a:hlinkClick r:id="" action="ppaction://hlinkshowjump?jump=previousslide"/>
          </p:cNvPr>
          <p:cNvSpPr>
            <a:spLocks noChangeArrowheads="1"/>
          </p:cNvSpPr>
          <p:nvPr/>
        </p:nvSpPr>
        <p:spPr bwMode="auto">
          <a:xfrm>
            <a:off x="8182360" y="6663891"/>
            <a:ext cx="145314" cy="156703"/>
          </a:xfrm>
          <a:prstGeom prst="leftArrow">
            <a:avLst>
              <a:gd name="adj1" fmla="val 50000"/>
              <a:gd name="adj2" fmla="val 63796"/>
            </a:avLst>
          </a:prstGeom>
          <a:solidFill>
            <a:schemeClr val="bg1">
              <a:alpha val="96000"/>
            </a:schemeClr>
          </a:solidFill>
          <a:ln w="12700" cap="sq">
            <a:noFill/>
            <a:miter lim="800000"/>
            <a:headEnd/>
            <a:tailEnd/>
          </a:ln>
          <a:effectLst/>
        </p:spPr>
        <p:txBody>
          <a:bodyPr anchor="b">
            <a:prstTxWarp prst="textNoShape">
              <a:avLst/>
            </a:prstTxWarp>
          </a:bodyPr>
          <a:lstStyle/>
          <a:p>
            <a:pPr>
              <a:defRPr/>
            </a:pPr>
            <a:endParaRPr lang="en-US">
              <a:latin typeface="Times New Roman" pitchFamily="-110" charset="0"/>
            </a:endParaRPr>
          </a:p>
        </p:txBody>
      </p:sp>
      <p:sp>
        <p:nvSpPr>
          <p:cNvPr id="55" name="AutoShape 6">
            <a:hlinkClick r:id="" action="ppaction://hlinkshowjump?jump=nextslide"/>
          </p:cNvPr>
          <p:cNvSpPr>
            <a:spLocks noChangeArrowheads="1"/>
          </p:cNvSpPr>
          <p:nvPr/>
        </p:nvSpPr>
        <p:spPr bwMode="auto">
          <a:xfrm>
            <a:off x="8959372" y="6663891"/>
            <a:ext cx="145314" cy="156703"/>
          </a:xfrm>
          <a:prstGeom prst="rightArrow">
            <a:avLst>
              <a:gd name="adj1" fmla="val 50000"/>
              <a:gd name="adj2" fmla="val 63806"/>
            </a:avLst>
          </a:prstGeom>
          <a:solidFill>
            <a:schemeClr val="bg1">
              <a:alpha val="96000"/>
            </a:schemeClr>
          </a:solidFill>
          <a:ln w="12700" cap="sq">
            <a:noFill/>
            <a:miter lim="800000"/>
            <a:headEnd/>
            <a:tailEnd/>
          </a:ln>
          <a:effectLst/>
        </p:spPr>
        <p:txBody>
          <a:bodyPr anchor="b">
            <a:prstTxWarp prst="textNoShape">
              <a:avLst/>
            </a:prstTxWarp>
          </a:bodyPr>
          <a:lstStyle/>
          <a:p>
            <a:pPr>
              <a:defRPr/>
            </a:pPr>
            <a:endParaRPr lang="en-US">
              <a:latin typeface="Times New Roman" pitchFamily="-110" charset="0"/>
            </a:endParaRPr>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61"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xStyles>
    <p:titleStyle>
      <a:lvl1pPr algn="ctr" defTabSz="457200" rtl="0" eaLnBrk="1" latinLnBrk="0" hangingPunct="1">
        <a:spcBef>
          <a:spcPct val="0"/>
        </a:spcBef>
        <a:buNone/>
        <a:defRPr sz="4400" kern="1200">
          <a:solidFill>
            <a:schemeClr val="tx1"/>
          </a:solidFill>
          <a:latin typeface="Times New Roman" pitchFamily="18" charset="0"/>
          <a:ea typeface="+mj-ea"/>
          <a:cs typeface="Times New Roman" pitchFamily="18" charset="0"/>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426389" y="1200404"/>
            <a:ext cx="7634484" cy="1864086"/>
          </a:xfrm>
          <a:prstGeom prst="rect">
            <a:avLst/>
          </a:prstGeom>
        </p:spPr>
        <p:txBody>
          <a:bodyPr anchor="b"/>
          <a:lstStyle/>
          <a:p>
            <a:r>
              <a:rPr lang="en-US" dirty="0" smtClean="0"/>
              <a:t>Some Tools of the Economist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Private Property Rights</a:t>
            </a:r>
            <a:endParaRPr lang="en-US" dirty="0"/>
          </a:p>
        </p:txBody>
      </p:sp>
      <p:sp>
        <p:nvSpPr>
          <p:cNvPr id="5" name="Rounded Rectangle 4"/>
          <p:cNvSpPr/>
          <p:nvPr/>
        </p:nvSpPr>
        <p:spPr>
          <a:xfrm>
            <a:off x="91440" y="1611824"/>
            <a:ext cx="8932985" cy="4234757"/>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40675" y="1659143"/>
            <a:ext cx="8883750" cy="3044593"/>
          </a:xfrm>
        </p:spPr>
        <p:txBody>
          <a:bodyPr/>
          <a:lstStyle/>
          <a:p>
            <a:pPr>
              <a:lnSpc>
                <a:spcPct val="90000"/>
              </a:lnSpc>
            </a:pPr>
            <a:r>
              <a:rPr lang="en-US" b="1" i="1" dirty="0">
                <a:solidFill>
                  <a:srgbClr val="32302A"/>
                </a:solidFill>
                <a:ea typeface="ＭＳ Ｐゴシック" pitchFamily="-107" charset="-128"/>
                <a:cs typeface="ＭＳ Ｐゴシック" pitchFamily="-107" charset="-128"/>
              </a:rPr>
              <a:t>Property rights</a:t>
            </a:r>
            <a:r>
              <a:rPr lang="en-US" dirty="0">
                <a:solidFill>
                  <a:srgbClr val="32302A"/>
                </a:solidFill>
                <a:ea typeface="ＭＳ Ｐゴシック" pitchFamily="-107" charset="-128"/>
                <a:cs typeface="ＭＳ Ｐゴシック" pitchFamily="-107" charset="-128"/>
              </a:rPr>
              <a:t>:</a:t>
            </a:r>
            <a:r>
              <a:rPr lang="en-US" i="1" dirty="0">
                <a:solidFill>
                  <a:srgbClr val="32302A"/>
                </a:solidFill>
                <a:ea typeface="ＭＳ Ｐゴシック" pitchFamily="-107" charset="-128"/>
                <a:cs typeface="ＭＳ Ｐゴシック" pitchFamily="-107" charset="-128"/>
              </a:rPr>
              <a:t> </a:t>
            </a:r>
            <a:br>
              <a:rPr lang="en-US" i="1" dirty="0">
                <a:solidFill>
                  <a:srgbClr val="32302A"/>
                </a:solidFill>
                <a:ea typeface="ＭＳ Ｐゴシック" pitchFamily="-107" charset="-128"/>
                <a:cs typeface="ＭＳ Ｐゴシック" pitchFamily="-107" charset="-128"/>
              </a:rPr>
            </a:br>
            <a:r>
              <a:rPr lang="en-US" dirty="0">
                <a:solidFill>
                  <a:srgbClr val="32302A"/>
                </a:solidFill>
                <a:ea typeface="ＭＳ Ｐゴシック" pitchFamily="-107" charset="-128"/>
                <a:cs typeface="ＭＳ Ｐゴシック" pitchFamily="-107" charset="-128"/>
              </a:rPr>
              <a:t>The right to use, control, and obtain benefits from a resource, good, or </a:t>
            </a:r>
            <a:r>
              <a:rPr lang="en-US" dirty="0" smtClean="0">
                <a:solidFill>
                  <a:srgbClr val="32302A"/>
                </a:solidFill>
                <a:ea typeface="ＭＳ Ｐゴシック" pitchFamily="-107" charset="-128"/>
                <a:cs typeface="ＭＳ Ｐゴシック" pitchFamily="-107" charset="-128"/>
              </a:rPr>
              <a:t>service.</a:t>
            </a:r>
          </a:p>
          <a:p>
            <a:pPr>
              <a:lnSpc>
                <a:spcPct val="90000"/>
              </a:lnSpc>
            </a:pPr>
            <a:r>
              <a:rPr lang="en-US" b="1" i="1" dirty="0" smtClean="0">
                <a:solidFill>
                  <a:srgbClr val="32302A"/>
                </a:solidFill>
              </a:rPr>
              <a:t>Private </a:t>
            </a:r>
            <a:r>
              <a:rPr lang="en-US" b="1" i="1" dirty="0">
                <a:solidFill>
                  <a:srgbClr val="32302A"/>
                </a:solidFill>
              </a:rPr>
              <a:t>property rights</a:t>
            </a:r>
            <a:r>
              <a:rPr lang="en-US" b="1" dirty="0">
                <a:solidFill>
                  <a:srgbClr val="32302A"/>
                </a:solidFill>
              </a:rPr>
              <a:t> </a:t>
            </a:r>
            <a:r>
              <a:rPr lang="en-US" dirty="0">
                <a:solidFill>
                  <a:srgbClr val="32302A"/>
                </a:solidFill>
              </a:rPr>
              <a:t>involve:</a:t>
            </a:r>
          </a:p>
          <a:p>
            <a:pPr lvl="1">
              <a:lnSpc>
                <a:spcPct val="90000"/>
              </a:lnSpc>
              <a:buClr>
                <a:schemeClr val="tx2"/>
              </a:buClr>
              <a:buFontTx/>
              <a:buChar char="•"/>
            </a:pPr>
            <a:r>
              <a:rPr lang="en-US" dirty="0">
                <a:solidFill>
                  <a:srgbClr val="32302A"/>
                </a:solidFill>
                <a:ea typeface="ＭＳ Ｐゴシック" pitchFamily="-107" charset="-128"/>
                <a:cs typeface="ＭＳ Ｐゴシック" pitchFamily="-107" charset="-128"/>
              </a:rPr>
              <a:t>the right to exclusive use.</a:t>
            </a:r>
          </a:p>
          <a:p>
            <a:pPr lvl="1">
              <a:lnSpc>
                <a:spcPct val="90000"/>
              </a:lnSpc>
              <a:buClr>
                <a:schemeClr val="tx2"/>
              </a:buClr>
              <a:buFontTx/>
              <a:buChar char="•"/>
            </a:pPr>
            <a:r>
              <a:rPr lang="en-US" dirty="0">
                <a:solidFill>
                  <a:srgbClr val="32302A"/>
                </a:solidFill>
                <a:ea typeface="ＭＳ Ｐゴシック" pitchFamily="-107" charset="-128"/>
                <a:cs typeface="ＭＳ Ｐゴシック" pitchFamily="-107" charset="-128"/>
              </a:rPr>
              <a:t>legal protection against invaders.</a:t>
            </a:r>
          </a:p>
          <a:p>
            <a:pPr lvl="1">
              <a:lnSpc>
                <a:spcPct val="90000"/>
              </a:lnSpc>
              <a:buClr>
                <a:schemeClr val="tx2"/>
              </a:buClr>
              <a:buFontTx/>
              <a:buChar char="•"/>
            </a:pPr>
            <a:r>
              <a:rPr lang="en-US" dirty="0">
                <a:solidFill>
                  <a:srgbClr val="32302A"/>
                </a:solidFill>
                <a:ea typeface="ＭＳ Ｐゴシック" pitchFamily="-107" charset="-128"/>
                <a:cs typeface="ＭＳ Ｐゴシック" pitchFamily="-107" charset="-128"/>
              </a:rPr>
              <a:t>the right to transfer to another.</a:t>
            </a:r>
            <a:endParaRPr lang="en-US" i="1" dirty="0">
              <a:solidFill>
                <a:srgbClr val="32302A"/>
              </a:solidFill>
              <a:ea typeface="ＭＳ Ｐゴシック" pitchFamily="-107" charset="-128"/>
              <a:cs typeface="ＭＳ Ｐゴシック" pitchFamily="-107" charset="-128"/>
            </a:endParaRPr>
          </a:p>
        </p:txBody>
      </p:sp>
    </p:spTree>
    <p:extLst>
      <p:ext uri="{BB962C8B-B14F-4D97-AF65-F5344CB8AC3E}">
        <p14:creationId xmlns:p14="http://schemas.microsoft.com/office/powerpoint/2010/main" val="3427942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1" dur="500"/>
                                        <p:tgtEl>
                                          <p:spTgt spid="3">
                                            <p:txEl>
                                              <p:pRg st="1" end="1"/>
                                            </p:txEl>
                                          </p:spTgt>
                                        </p:tgtEl>
                                      </p:cBhvr>
                                    </p:animEffect>
                                  </p:childTnLst>
                                </p:cTn>
                              </p:par>
                            </p:childTnLst>
                          </p:cTn>
                        </p:par>
                        <p:par>
                          <p:cTn id="12" fill="hold">
                            <p:stCondLst>
                              <p:cond delay="1000"/>
                            </p:stCondLst>
                            <p:childTnLst>
                              <p:par>
                                <p:cTn id="13" presetID="14" presetClass="entr" presetSubtype="1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5" dur="500"/>
                                        <p:tgtEl>
                                          <p:spTgt spid="3">
                                            <p:txEl>
                                              <p:pRg st="2" end="2"/>
                                            </p:txEl>
                                          </p:spTgt>
                                        </p:tgtEl>
                                      </p:cBhvr>
                                    </p:animEffect>
                                  </p:childTnLst>
                                </p:cTn>
                              </p:par>
                            </p:childTnLst>
                          </p:cTn>
                        </p:par>
                        <p:par>
                          <p:cTn id="16" fill="hold">
                            <p:stCondLst>
                              <p:cond delay="1500"/>
                            </p:stCondLst>
                            <p:childTnLst>
                              <p:par>
                                <p:cTn id="17" presetID="14" presetClass="entr" presetSubtype="1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9" dur="500"/>
                                        <p:tgtEl>
                                          <p:spTgt spid="3">
                                            <p:txEl>
                                              <p:pRg st="3" end="3"/>
                                            </p:txEl>
                                          </p:spTgt>
                                        </p:tgtEl>
                                      </p:cBhvr>
                                    </p:animEffect>
                                  </p:childTnLst>
                                </p:cTn>
                              </p:par>
                            </p:childTnLst>
                          </p:cTn>
                        </p:par>
                        <p:par>
                          <p:cTn id="20" fill="hold">
                            <p:stCondLst>
                              <p:cond delay="2000"/>
                            </p:stCondLst>
                            <p:childTnLst>
                              <p:par>
                                <p:cTn id="21" presetID="14" presetClass="entr" presetSubtype="10"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1440" y="1611824"/>
            <a:ext cx="8932985" cy="4234757"/>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Private Property and Incentives</a:t>
            </a:r>
            <a:endParaRPr lang="en-US" dirty="0"/>
          </a:p>
        </p:txBody>
      </p:sp>
      <p:sp>
        <p:nvSpPr>
          <p:cNvPr id="3" name="Content Placeholder 2"/>
          <p:cNvSpPr>
            <a:spLocks noGrp="1"/>
          </p:cNvSpPr>
          <p:nvPr>
            <p:ph idx="1"/>
          </p:nvPr>
        </p:nvSpPr>
        <p:spPr>
          <a:xfrm>
            <a:off x="140675" y="1659143"/>
            <a:ext cx="8883750" cy="4261210"/>
          </a:xfrm>
        </p:spPr>
        <p:txBody>
          <a:bodyPr/>
          <a:lstStyle/>
          <a:p>
            <a:pPr>
              <a:lnSpc>
                <a:spcPct val="90000"/>
              </a:lnSpc>
            </a:pPr>
            <a:r>
              <a:rPr lang="en-US" dirty="0">
                <a:solidFill>
                  <a:srgbClr val="32302A"/>
                </a:solidFill>
                <a:ea typeface="ＭＳ Ｐゴシック" pitchFamily="-107" charset="-128"/>
                <a:cs typeface="ＭＳ Ｐゴシック" pitchFamily="-107" charset="-128"/>
              </a:rPr>
              <a:t>Private ownership is a key to prosperity </a:t>
            </a:r>
            <a:r>
              <a:rPr lang="en-US" dirty="0" smtClean="0">
                <a:solidFill>
                  <a:srgbClr val="32302A"/>
                </a:solidFill>
                <a:ea typeface="ＭＳ Ｐゴシック" pitchFamily="-107" charset="-128"/>
                <a:cs typeface="ＭＳ Ｐゴシック" pitchFamily="-107" charset="-128"/>
              </a:rPr>
              <a:t>as it </a:t>
            </a:r>
            <a:r>
              <a:rPr lang="en-US" dirty="0">
                <a:solidFill>
                  <a:srgbClr val="32302A"/>
                </a:solidFill>
                <a:ea typeface="ＭＳ Ｐゴシック" pitchFamily="-107" charset="-128"/>
                <a:cs typeface="ＭＳ Ｐゴシック" pitchFamily="-107" charset="-128"/>
              </a:rPr>
              <a:t>provides people with a strong incentive to take care of things and develop resources in ways that are </a:t>
            </a:r>
            <a:r>
              <a:rPr lang="en-US" dirty="0" smtClean="0">
                <a:solidFill>
                  <a:srgbClr val="32302A"/>
                </a:solidFill>
                <a:ea typeface="ＭＳ Ｐゴシック" pitchFamily="-107" charset="-128"/>
                <a:cs typeface="ＭＳ Ｐゴシック" pitchFamily="-107" charset="-128"/>
              </a:rPr>
              <a:t>valued </a:t>
            </a:r>
            <a:r>
              <a:rPr lang="en-US" dirty="0">
                <a:solidFill>
                  <a:srgbClr val="32302A"/>
                </a:solidFill>
                <a:ea typeface="ＭＳ Ｐゴシック" pitchFamily="-107" charset="-128"/>
                <a:cs typeface="ＭＳ Ｐゴシック" pitchFamily="-107" charset="-128"/>
              </a:rPr>
              <a:t>by others. </a:t>
            </a:r>
            <a:endParaRPr lang="en-US" dirty="0" smtClean="0">
              <a:solidFill>
                <a:srgbClr val="32302A"/>
              </a:solidFill>
              <a:ea typeface="ＭＳ Ｐゴシック" pitchFamily="-107" charset="-128"/>
              <a:cs typeface="ＭＳ Ｐゴシック" pitchFamily="-107" charset="-128"/>
            </a:endParaRPr>
          </a:p>
          <a:p>
            <a:pPr lvl="1">
              <a:lnSpc>
                <a:spcPct val="90000"/>
              </a:lnSpc>
            </a:pPr>
            <a:r>
              <a:rPr lang="en-US" dirty="0">
                <a:solidFill>
                  <a:srgbClr val="32302A"/>
                </a:solidFill>
                <a:ea typeface="ＭＳ Ｐゴシック" pitchFamily="-107" charset="-128"/>
                <a:cs typeface="ＭＳ Ｐゴシック" pitchFamily="-107" charset="-128"/>
              </a:rPr>
              <a:t>Private owners can gain by using their resources in ways beneficial to others.</a:t>
            </a:r>
          </a:p>
          <a:p>
            <a:pPr lvl="1">
              <a:lnSpc>
                <a:spcPct val="90000"/>
              </a:lnSpc>
            </a:pPr>
            <a:r>
              <a:rPr lang="en-US" dirty="0">
                <a:solidFill>
                  <a:srgbClr val="32302A"/>
                </a:solidFill>
                <a:ea typeface="ＭＳ Ｐゴシック" pitchFamily="-107" charset="-128"/>
                <a:cs typeface="ＭＳ Ｐゴシック" pitchFamily="-107" charset="-128"/>
              </a:rPr>
              <a:t>They have a strong incentive to care for </a:t>
            </a:r>
            <a:r>
              <a:rPr lang="en-US" dirty="0" smtClean="0">
                <a:solidFill>
                  <a:srgbClr val="32302A"/>
                </a:solidFill>
                <a:ea typeface="ＭＳ Ｐゴシック" pitchFamily="-107" charset="-128"/>
                <a:cs typeface="ＭＳ Ｐゴシック" pitchFamily="-107" charset="-128"/>
              </a:rPr>
              <a:t>and </a:t>
            </a:r>
            <a:r>
              <a:rPr lang="en-US" dirty="0">
                <a:solidFill>
                  <a:srgbClr val="32302A"/>
                </a:solidFill>
                <a:ea typeface="ＭＳ Ｐゴシック" pitchFamily="-107" charset="-128"/>
                <a:cs typeface="ＭＳ Ｐゴシック" pitchFamily="-107" charset="-128"/>
              </a:rPr>
              <a:t>manage what they own. </a:t>
            </a:r>
          </a:p>
          <a:p>
            <a:pPr lvl="1">
              <a:lnSpc>
                <a:spcPct val="90000"/>
              </a:lnSpc>
            </a:pPr>
            <a:r>
              <a:rPr lang="en-US" dirty="0">
                <a:solidFill>
                  <a:srgbClr val="32302A"/>
                </a:solidFill>
                <a:ea typeface="ＭＳ Ｐゴシック" pitchFamily="-107" charset="-128"/>
                <a:cs typeface="ＭＳ Ｐゴシック" pitchFamily="-107" charset="-128"/>
              </a:rPr>
              <a:t>They have an incentive to conserve for the </a:t>
            </a:r>
            <a:r>
              <a:rPr lang="en-US" dirty="0" smtClean="0">
                <a:solidFill>
                  <a:srgbClr val="32302A"/>
                </a:solidFill>
                <a:ea typeface="ＭＳ Ｐゴシック" pitchFamily="-107" charset="-128"/>
                <a:cs typeface="ＭＳ Ｐゴシック" pitchFamily="-107" charset="-128"/>
              </a:rPr>
              <a:t>future (especially </a:t>
            </a:r>
            <a:r>
              <a:rPr lang="en-US" dirty="0">
                <a:solidFill>
                  <a:srgbClr val="32302A"/>
                </a:solidFill>
                <a:ea typeface="ＭＳ Ｐゴシック" pitchFamily="-107" charset="-128"/>
                <a:cs typeface="ＭＳ Ｐゴシック" pitchFamily="-107" charset="-128"/>
              </a:rPr>
              <a:t>if the property’s value is expected to rise).</a:t>
            </a:r>
          </a:p>
        </p:txBody>
      </p:sp>
    </p:spTree>
    <p:extLst>
      <p:ext uri="{BB962C8B-B14F-4D97-AF65-F5344CB8AC3E}">
        <p14:creationId xmlns:p14="http://schemas.microsoft.com/office/powerpoint/2010/main" val="1490978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par>
                          <p:cTn id="8" fill="hold">
                            <p:stCondLst>
                              <p:cond delay="500"/>
                            </p:stCondLst>
                            <p:childTnLst>
                              <p:par>
                                <p:cTn id="9" presetID="16" presetClass="entr" presetSubtype="2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inVertical)">
                                      <p:cBhvr>
                                        <p:cTn id="11" dur="500"/>
                                        <p:tgtEl>
                                          <p:spTgt spid="3">
                                            <p:txEl>
                                              <p:pRg st="1" end="1"/>
                                            </p:txEl>
                                          </p:spTgt>
                                        </p:tgtEl>
                                      </p:cBhvr>
                                    </p:animEffect>
                                  </p:childTnLst>
                                </p:cTn>
                              </p:par>
                            </p:childTnLst>
                          </p:cTn>
                        </p:par>
                        <p:par>
                          <p:cTn id="12" fill="hold">
                            <p:stCondLst>
                              <p:cond delay="1000"/>
                            </p:stCondLst>
                            <p:childTnLst>
                              <p:par>
                                <p:cTn id="13" presetID="16" presetClass="entr" presetSubtype="21"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childTnLst>
                          </p:cTn>
                        </p:par>
                        <p:par>
                          <p:cTn id="16" fill="hold">
                            <p:stCondLst>
                              <p:cond delay="1500"/>
                            </p:stCondLst>
                            <p:childTnLst>
                              <p:par>
                                <p:cTn id="17" presetID="16" presetClass="entr" presetSubtype="21"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arn(inVertical)">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1440" y="1216625"/>
            <a:ext cx="8932985" cy="4657233"/>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Private Property and Incentives</a:t>
            </a:r>
            <a:endParaRPr lang="en-US" dirty="0"/>
          </a:p>
        </p:txBody>
      </p:sp>
      <p:sp>
        <p:nvSpPr>
          <p:cNvPr id="3" name="Content Placeholder 2"/>
          <p:cNvSpPr>
            <a:spLocks noGrp="1"/>
          </p:cNvSpPr>
          <p:nvPr>
            <p:ph idx="1"/>
          </p:nvPr>
        </p:nvSpPr>
        <p:spPr>
          <a:xfrm>
            <a:off x="140675" y="1263944"/>
            <a:ext cx="8883750" cy="4261210"/>
          </a:xfrm>
        </p:spPr>
        <p:txBody>
          <a:bodyPr/>
          <a:lstStyle/>
          <a:p>
            <a:pPr>
              <a:lnSpc>
                <a:spcPct val="90000"/>
              </a:lnSpc>
            </a:pPr>
            <a:r>
              <a:rPr lang="en-US" dirty="0">
                <a:solidFill>
                  <a:srgbClr val="32302A"/>
                </a:solidFill>
                <a:ea typeface="ＭＳ Ｐゴシック" pitchFamily="-107" charset="-128"/>
                <a:cs typeface="ＭＳ Ｐゴシック" pitchFamily="-107" charset="-128"/>
              </a:rPr>
              <a:t>Private ownership is a key to prosperity </a:t>
            </a:r>
            <a:r>
              <a:rPr lang="en-US" dirty="0" smtClean="0">
                <a:solidFill>
                  <a:srgbClr val="32302A"/>
                </a:solidFill>
                <a:ea typeface="ＭＳ Ｐゴシック" pitchFamily="-107" charset="-128"/>
                <a:cs typeface="ＭＳ Ｐゴシック" pitchFamily="-107" charset="-128"/>
              </a:rPr>
              <a:t>as it </a:t>
            </a:r>
            <a:r>
              <a:rPr lang="en-US" dirty="0">
                <a:solidFill>
                  <a:srgbClr val="32302A"/>
                </a:solidFill>
                <a:ea typeface="ＭＳ Ｐゴシック" pitchFamily="-107" charset="-128"/>
                <a:cs typeface="ＭＳ Ｐゴシック" pitchFamily="-107" charset="-128"/>
              </a:rPr>
              <a:t>provides people with a strong incentive to take care of things and develop resources in ways that are </a:t>
            </a:r>
            <a:r>
              <a:rPr lang="en-US" dirty="0" smtClean="0">
                <a:solidFill>
                  <a:srgbClr val="32302A"/>
                </a:solidFill>
                <a:ea typeface="ＭＳ Ｐゴシック" pitchFamily="-107" charset="-128"/>
                <a:cs typeface="ＭＳ Ｐゴシック" pitchFamily="-107" charset="-128"/>
              </a:rPr>
              <a:t>valued </a:t>
            </a:r>
            <a:r>
              <a:rPr lang="en-US" dirty="0">
                <a:solidFill>
                  <a:srgbClr val="32302A"/>
                </a:solidFill>
                <a:ea typeface="ＭＳ Ｐゴシック" pitchFamily="-107" charset="-128"/>
                <a:cs typeface="ＭＳ Ｐゴシック" pitchFamily="-107" charset="-128"/>
              </a:rPr>
              <a:t>by others. </a:t>
            </a:r>
            <a:endParaRPr lang="en-US" dirty="0" smtClean="0">
              <a:solidFill>
                <a:srgbClr val="32302A"/>
              </a:solidFill>
              <a:ea typeface="ＭＳ Ｐゴシック" pitchFamily="-107" charset="-128"/>
              <a:cs typeface="ＭＳ Ｐゴシック" pitchFamily="-107" charset="-128"/>
            </a:endParaRPr>
          </a:p>
          <a:p>
            <a:pPr lvl="1">
              <a:lnSpc>
                <a:spcPct val="90000"/>
              </a:lnSpc>
            </a:pPr>
            <a:r>
              <a:rPr lang="en-US" dirty="0">
                <a:solidFill>
                  <a:srgbClr val="32302A"/>
                </a:solidFill>
                <a:ea typeface="ＭＳ Ｐゴシック" pitchFamily="-107" charset="-128"/>
                <a:cs typeface="ＭＳ Ｐゴシック" pitchFamily="-107" charset="-128"/>
              </a:rPr>
              <a:t>With private property rights, owners are </a:t>
            </a:r>
            <a:r>
              <a:rPr lang="en-US" b="1" i="1" dirty="0">
                <a:solidFill>
                  <a:srgbClr val="32302A"/>
                </a:solidFill>
                <a:ea typeface="ＭＳ Ｐゴシック" pitchFamily="-107" charset="-128"/>
                <a:cs typeface="ＭＳ Ｐゴシック" pitchFamily="-107" charset="-128"/>
              </a:rPr>
              <a:t>liable</a:t>
            </a:r>
            <a:r>
              <a:rPr lang="en-US" dirty="0">
                <a:solidFill>
                  <a:srgbClr val="32302A"/>
                </a:solidFill>
                <a:ea typeface="ＭＳ Ｐゴシック" pitchFamily="-107" charset="-128"/>
                <a:cs typeface="ＭＳ Ｐゴシック" pitchFamily="-107" charset="-128"/>
              </a:rPr>
              <a:t> if their property is used in a manner that damages the property </a:t>
            </a:r>
            <a:r>
              <a:rPr lang="en-US" dirty="0" smtClean="0">
                <a:solidFill>
                  <a:srgbClr val="32302A"/>
                </a:solidFill>
                <a:ea typeface="ＭＳ Ｐゴシック" pitchFamily="-107" charset="-128"/>
                <a:cs typeface="ＭＳ Ｐゴシック" pitchFamily="-107" charset="-128"/>
              </a:rPr>
              <a:t/>
            </a:r>
            <a:br>
              <a:rPr lang="en-US" dirty="0" smtClean="0">
                <a:solidFill>
                  <a:srgbClr val="32302A"/>
                </a:solidFill>
                <a:ea typeface="ＭＳ Ｐゴシック" pitchFamily="-107" charset="-128"/>
                <a:cs typeface="ＭＳ Ｐゴシック" pitchFamily="-107" charset="-128"/>
              </a:rPr>
            </a:br>
            <a:r>
              <a:rPr lang="en-US" dirty="0" smtClean="0">
                <a:solidFill>
                  <a:srgbClr val="32302A"/>
                </a:solidFill>
                <a:ea typeface="ＭＳ Ｐゴシック" pitchFamily="-107" charset="-128"/>
                <a:cs typeface="ＭＳ Ｐゴシック" pitchFamily="-107" charset="-128"/>
              </a:rPr>
              <a:t>of </a:t>
            </a:r>
            <a:r>
              <a:rPr lang="en-US" dirty="0">
                <a:solidFill>
                  <a:srgbClr val="32302A"/>
                </a:solidFill>
                <a:ea typeface="ＭＳ Ｐゴシック" pitchFamily="-107" charset="-128"/>
                <a:cs typeface="ＭＳ Ｐゴシック" pitchFamily="-107" charset="-128"/>
              </a:rPr>
              <a:t>others.</a:t>
            </a:r>
          </a:p>
          <a:p>
            <a:pPr lvl="2">
              <a:lnSpc>
                <a:spcPct val="90000"/>
              </a:lnSpc>
            </a:pPr>
            <a:r>
              <a:rPr lang="en-US" dirty="0">
                <a:solidFill>
                  <a:srgbClr val="32302A"/>
                </a:solidFill>
                <a:ea typeface="ＭＳ Ｐゴシック" pitchFamily="-107" charset="-128"/>
                <a:cs typeface="ＭＳ Ｐゴシック" pitchFamily="-107" charset="-128"/>
              </a:rPr>
              <a:t>Private ownership links responsibility with the right </a:t>
            </a:r>
            <a:r>
              <a:rPr lang="en-US" dirty="0" smtClean="0">
                <a:solidFill>
                  <a:srgbClr val="32302A"/>
                </a:solidFill>
                <a:ea typeface="ＭＳ Ｐゴシック" pitchFamily="-107" charset="-128"/>
                <a:cs typeface="ＭＳ Ｐゴシック" pitchFamily="-107" charset="-128"/>
              </a:rPr>
              <a:t/>
            </a:r>
            <a:br>
              <a:rPr lang="en-US" dirty="0" smtClean="0">
                <a:solidFill>
                  <a:srgbClr val="32302A"/>
                </a:solidFill>
                <a:ea typeface="ＭＳ Ｐゴシック" pitchFamily="-107" charset="-128"/>
                <a:cs typeface="ＭＳ Ｐゴシック" pitchFamily="-107" charset="-128"/>
              </a:rPr>
            </a:br>
            <a:r>
              <a:rPr lang="en-US" dirty="0" smtClean="0">
                <a:solidFill>
                  <a:srgbClr val="32302A"/>
                </a:solidFill>
                <a:ea typeface="ＭＳ Ｐゴシック" pitchFamily="-107" charset="-128"/>
                <a:cs typeface="ＭＳ Ｐゴシック" pitchFamily="-107" charset="-128"/>
              </a:rPr>
              <a:t>of </a:t>
            </a:r>
            <a:r>
              <a:rPr lang="en-US" dirty="0">
                <a:solidFill>
                  <a:srgbClr val="32302A"/>
                </a:solidFill>
                <a:ea typeface="ＭＳ Ｐゴシック" pitchFamily="-107" charset="-128"/>
                <a:cs typeface="ＭＳ Ｐゴシック" pitchFamily="-107" charset="-128"/>
              </a:rPr>
              <a:t>control.</a:t>
            </a:r>
          </a:p>
          <a:p>
            <a:pPr lvl="1">
              <a:lnSpc>
                <a:spcPct val="90000"/>
              </a:lnSpc>
            </a:pPr>
            <a:r>
              <a:rPr lang="en-US" i="1" dirty="0">
                <a:solidFill>
                  <a:srgbClr val="32302A"/>
                </a:solidFill>
                <a:ea typeface="ＭＳ Ｐゴシック" pitchFamily="-107" charset="-128"/>
                <a:cs typeface="ＭＳ Ｐゴシック" pitchFamily="-107" charset="-128"/>
              </a:rPr>
              <a:t>In contrast</a:t>
            </a:r>
            <a:r>
              <a:rPr lang="en-US" dirty="0">
                <a:solidFill>
                  <a:srgbClr val="32302A"/>
                </a:solidFill>
                <a:ea typeface="ＭＳ Ｐゴシック" pitchFamily="-107" charset="-128"/>
                <a:cs typeface="ＭＳ Ｐゴシック" pitchFamily="-107" charset="-128"/>
              </a:rPr>
              <a:t>, commonly owned property </a:t>
            </a:r>
            <a:r>
              <a:rPr lang="en-US" dirty="0" smtClean="0">
                <a:solidFill>
                  <a:srgbClr val="32302A"/>
                </a:solidFill>
                <a:ea typeface="ＭＳ Ｐゴシック" pitchFamily="-107" charset="-128"/>
                <a:cs typeface="ＭＳ Ｐゴシック" pitchFamily="-107" charset="-128"/>
              </a:rPr>
              <a:t>will </a:t>
            </a:r>
            <a:r>
              <a:rPr lang="en-US" dirty="0">
                <a:solidFill>
                  <a:srgbClr val="32302A"/>
                </a:solidFill>
                <a:ea typeface="ＭＳ Ｐゴシック" pitchFamily="-107" charset="-128"/>
                <a:cs typeface="ＭＳ Ｐゴシック" pitchFamily="-107" charset="-128"/>
              </a:rPr>
              <a:t>be poorly maintained and over-utilized rather than conserved for </a:t>
            </a:r>
            <a:r>
              <a:rPr lang="en-US" dirty="0" smtClean="0">
                <a:solidFill>
                  <a:srgbClr val="32302A"/>
                </a:solidFill>
                <a:ea typeface="ＭＳ Ｐゴシック" pitchFamily="-107" charset="-128"/>
                <a:cs typeface="ＭＳ Ｐゴシック" pitchFamily="-107" charset="-128"/>
              </a:rPr>
              <a:t>future use. </a:t>
            </a:r>
            <a:endParaRPr lang="en-US" dirty="0">
              <a:solidFill>
                <a:srgbClr val="32302A"/>
              </a:solidFill>
              <a:ea typeface="ＭＳ Ｐゴシック" pitchFamily="-107" charset="-128"/>
              <a:cs typeface="ＭＳ Ｐゴシック" pitchFamily="-107" charset="-128"/>
            </a:endParaRPr>
          </a:p>
        </p:txBody>
      </p:sp>
    </p:spTree>
    <p:extLst>
      <p:ext uri="{BB962C8B-B14F-4D97-AF65-F5344CB8AC3E}">
        <p14:creationId xmlns:p14="http://schemas.microsoft.com/office/powerpoint/2010/main" val="2019085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1440" y="1611824"/>
            <a:ext cx="8932985" cy="4234757"/>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Private Property and Markets</a:t>
            </a:r>
            <a:endParaRPr lang="en-US" dirty="0"/>
          </a:p>
        </p:txBody>
      </p:sp>
      <p:sp>
        <p:nvSpPr>
          <p:cNvPr id="3" name="Content Placeholder 2"/>
          <p:cNvSpPr>
            <a:spLocks noGrp="1"/>
          </p:cNvSpPr>
          <p:nvPr>
            <p:ph idx="1"/>
          </p:nvPr>
        </p:nvSpPr>
        <p:spPr>
          <a:xfrm>
            <a:off x="140675" y="1659143"/>
            <a:ext cx="8883750" cy="4261210"/>
          </a:xfrm>
        </p:spPr>
        <p:txBody>
          <a:bodyPr/>
          <a:lstStyle/>
          <a:p>
            <a:pPr>
              <a:lnSpc>
                <a:spcPct val="90000"/>
              </a:lnSpc>
            </a:pPr>
            <a:r>
              <a:rPr lang="en-US" dirty="0">
                <a:solidFill>
                  <a:srgbClr val="32302A"/>
                </a:solidFill>
                <a:ea typeface="ＭＳ Ｐゴシック" pitchFamily="-107" charset="-128"/>
                <a:cs typeface="ＭＳ Ｐゴシック" pitchFamily="-107" charset="-128"/>
              </a:rPr>
              <a:t>When private property rights are protected and enforced, permission of the owner is required for use of a resource.</a:t>
            </a:r>
          </a:p>
          <a:p>
            <a:pPr lvl="1">
              <a:lnSpc>
                <a:spcPct val="90000"/>
              </a:lnSpc>
            </a:pPr>
            <a:r>
              <a:rPr lang="en-US" dirty="0">
                <a:solidFill>
                  <a:srgbClr val="32302A"/>
                </a:solidFill>
                <a:ea typeface="ＭＳ Ｐゴシック" pitchFamily="-107" charset="-128"/>
                <a:cs typeface="ＭＳ Ｐゴシック" pitchFamily="-107" charset="-128"/>
              </a:rPr>
              <a:t>If you want to use a good or resource, you must either buy or lease it from the owner.</a:t>
            </a:r>
          </a:p>
          <a:p>
            <a:pPr lvl="1">
              <a:lnSpc>
                <a:spcPct val="90000"/>
              </a:lnSpc>
            </a:pPr>
            <a:r>
              <a:rPr lang="en-US" dirty="0">
                <a:solidFill>
                  <a:srgbClr val="32302A"/>
                </a:solidFill>
                <a:ea typeface="ＭＳ Ｐゴシック" pitchFamily="-107" charset="-128"/>
                <a:cs typeface="ＭＳ Ｐゴシック" pitchFamily="-107" charset="-128"/>
              </a:rPr>
              <a:t>Individuals and firms are faced with the cost of using </a:t>
            </a:r>
            <a:r>
              <a:rPr lang="en-US" dirty="0" smtClean="0">
                <a:solidFill>
                  <a:srgbClr val="32302A"/>
                </a:solidFill>
                <a:ea typeface="ＭＳ Ｐゴシック" pitchFamily="-107" charset="-128"/>
                <a:cs typeface="ＭＳ Ｐゴシック" pitchFamily="-107" charset="-128"/>
              </a:rPr>
              <a:t/>
            </a:r>
            <a:br>
              <a:rPr lang="en-US" dirty="0" smtClean="0">
                <a:solidFill>
                  <a:srgbClr val="32302A"/>
                </a:solidFill>
                <a:ea typeface="ＭＳ Ｐゴシック" pitchFamily="-107" charset="-128"/>
                <a:cs typeface="ＭＳ Ｐゴシック" pitchFamily="-107" charset="-128"/>
              </a:rPr>
            </a:br>
            <a:r>
              <a:rPr lang="en-US" dirty="0" smtClean="0">
                <a:solidFill>
                  <a:srgbClr val="32302A"/>
                </a:solidFill>
                <a:ea typeface="ＭＳ Ｐゴシック" pitchFamily="-107" charset="-128"/>
                <a:cs typeface="ＭＳ Ｐゴシック" pitchFamily="-107" charset="-128"/>
              </a:rPr>
              <a:t>scarce </a:t>
            </a:r>
            <a:r>
              <a:rPr lang="en-US" dirty="0">
                <a:solidFill>
                  <a:srgbClr val="32302A"/>
                </a:solidFill>
                <a:ea typeface="ＭＳ Ｐゴシック" pitchFamily="-107" charset="-128"/>
                <a:cs typeface="ＭＳ Ｐゴシック" pitchFamily="-107" charset="-128"/>
              </a:rPr>
              <a:t>resources.</a:t>
            </a:r>
          </a:p>
          <a:p>
            <a:pPr>
              <a:lnSpc>
                <a:spcPct val="90000"/>
              </a:lnSpc>
            </a:pPr>
            <a:r>
              <a:rPr lang="en-US" i="1" dirty="0">
                <a:solidFill>
                  <a:srgbClr val="32302A"/>
                </a:solidFill>
                <a:ea typeface="ＭＳ Ｐゴシック" pitchFamily="-107" charset="-128"/>
                <a:cs typeface="ＭＳ Ｐゴシック" pitchFamily="-107" charset="-128"/>
              </a:rPr>
              <a:t>Market prices provide a strong incentive for private owners to consider the desires of others</a:t>
            </a:r>
            <a:r>
              <a:rPr lang="en-US" dirty="0">
                <a:solidFill>
                  <a:srgbClr val="32302A"/>
                </a:solidFill>
                <a:ea typeface="ＭＳ Ｐゴシック" pitchFamily="-107" charset="-128"/>
                <a:cs typeface="ＭＳ Ｐゴシック" pitchFamily="-107" charset="-128"/>
              </a:rPr>
              <a:t> and to use and develop resources that are highly valued by others. </a:t>
            </a:r>
          </a:p>
        </p:txBody>
      </p:sp>
    </p:spTree>
    <p:extLst>
      <p:ext uri="{BB962C8B-B14F-4D97-AF65-F5344CB8AC3E}">
        <p14:creationId xmlns:p14="http://schemas.microsoft.com/office/powerpoint/2010/main" val="959624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1" dur="500"/>
                                        <p:tgtEl>
                                          <p:spTgt spid="3">
                                            <p:txEl>
                                              <p:pRg st="1" end="1"/>
                                            </p:txEl>
                                          </p:spTgt>
                                        </p:tgtEl>
                                      </p:cBhvr>
                                    </p:animEffect>
                                  </p:childTnLst>
                                </p:cTn>
                              </p:par>
                            </p:childTnLst>
                          </p:cTn>
                        </p:par>
                        <p:par>
                          <p:cTn id="12" fill="hold">
                            <p:stCondLst>
                              <p:cond delay="1000"/>
                            </p:stCondLst>
                            <p:childTnLst>
                              <p:par>
                                <p:cTn id="13" presetID="14" presetClass="entr" presetSubtype="1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5" dur="500"/>
                                        <p:tgtEl>
                                          <p:spTgt spid="3">
                                            <p:txEl>
                                              <p:pRg st="2" end="2"/>
                                            </p:txEl>
                                          </p:spTgt>
                                        </p:tgtEl>
                                      </p:cBhvr>
                                    </p:animEffect>
                                  </p:childTnLst>
                                </p:cTn>
                              </p:par>
                            </p:childTnLst>
                          </p:cTn>
                        </p:par>
                        <p:par>
                          <p:cTn id="16" fill="hold">
                            <p:stCondLst>
                              <p:cond delay="1500"/>
                            </p:stCondLst>
                            <p:childTnLst>
                              <p:par>
                                <p:cTn id="17" presetID="14" presetClass="entr" presetSubtype="1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 for Thought:</a:t>
            </a:r>
            <a:br>
              <a:rPr lang="en-US" dirty="0"/>
            </a:br>
            <a:endParaRPr lang="en-US" dirty="0"/>
          </a:p>
        </p:txBody>
      </p:sp>
      <p:sp>
        <p:nvSpPr>
          <p:cNvPr id="5" name="Content Placeholder 4"/>
          <p:cNvSpPr>
            <a:spLocks noGrp="1"/>
          </p:cNvSpPr>
          <p:nvPr>
            <p:ph idx="1"/>
          </p:nvPr>
        </p:nvSpPr>
        <p:spPr>
          <a:xfrm>
            <a:off x="140675" y="1639873"/>
            <a:ext cx="8820445" cy="4218485"/>
          </a:xfrm>
        </p:spPr>
        <p:txBody>
          <a:bodyPr/>
          <a:lstStyle/>
          <a:p>
            <a:pPr marL="860425" indent="-860425">
              <a:lnSpc>
                <a:spcPct val="80000"/>
              </a:lnSpc>
              <a:buClr>
                <a:schemeClr val="hlink"/>
              </a:buClr>
              <a:buNone/>
            </a:pPr>
            <a:r>
              <a:rPr lang="en-US" dirty="0" smtClean="0">
                <a:solidFill>
                  <a:srgbClr val="32302A"/>
                </a:solidFill>
              </a:rPr>
              <a:t>1. (a</a:t>
            </a:r>
            <a:r>
              <a:rPr lang="en-US" dirty="0">
                <a:solidFill>
                  <a:srgbClr val="32302A"/>
                </a:solidFill>
              </a:rPr>
              <a:t>) Can private owners do anything they want with the things that they own</a:t>
            </a:r>
            <a:r>
              <a:rPr lang="en-US" dirty="0" smtClean="0">
                <a:solidFill>
                  <a:srgbClr val="32302A"/>
                </a:solidFill>
              </a:rPr>
              <a:t>?</a:t>
            </a:r>
          </a:p>
          <a:p>
            <a:pPr marL="341313" indent="-341313">
              <a:lnSpc>
                <a:spcPct val="80000"/>
              </a:lnSpc>
              <a:buClr>
                <a:schemeClr val="hlink"/>
              </a:buClr>
              <a:buAutoNum type="arabicPeriod"/>
            </a:pPr>
            <a:r>
              <a:rPr lang="en-US" dirty="0">
                <a:solidFill>
                  <a:srgbClr val="32302A"/>
                </a:solidFill>
              </a:rPr>
              <a:t>(b) Why is private ownership important?</a:t>
            </a:r>
          </a:p>
          <a:p>
            <a:pPr marL="798513" indent="-457200">
              <a:lnSpc>
                <a:spcPct val="80000"/>
              </a:lnSpc>
              <a:buClr>
                <a:schemeClr val="hlink"/>
              </a:buClr>
              <a:buNone/>
            </a:pPr>
            <a:r>
              <a:rPr lang="en-US" dirty="0">
                <a:solidFill>
                  <a:srgbClr val="32302A"/>
                </a:solidFill>
              </a:rPr>
              <a:t>(c) Do the owners of land and buildings near your campus have an incentive to use those assets to provide things that students value highly? Why or why not? </a:t>
            </a:r>
            <a:endParaRPr lang="en-US" dirty="0" smtClean="0">
              <a:solidFill>
                <a:srgbClr val="32302A"/>
              </a:solidFill>
            </a:endParaRPr>
          </a:p>
          <a:p>
            <a:pPr marL="341313" indent="-341313">
              <a:lnSpc>
                <a:spcPct val="80000"/>
              </a:lnSpc>
              <a:buClr>
                <a:schemeClr val="hlink"/>
              </a:buClr>
              <a:buNone/>
            </a:pPr>
            <a:r>
              <a:rPr lang="en-US" dirty="0">
                <a:solidFill>
                  <a:srgbClr val="32302A"/>
                </a:solidFill>
              </a:rPr>
              <a:t>2. Does a 60 year old tree farmer have an incentive to plant and care for Douglas fir </a:t>
            </a:r>
            <a:r>
              <a:rPr lang="en-US" dirty="0" smtClean="0">
                <a:solidFill>
                  <a:srgbClr val="32302A"/>
                </a:solidFill>
              </a:rPr>
              <a:t>trees </a:t>
            </a:r>
            <a:r>
              <a:rPr lang="en-US" dirty="0">
                <a:solidFill>
                  <a:srgbClr val="32302A"/>
                </a:solidFill>
              </a:rPr>
              <a:t>that will not reach optimal cutting size </a:t>
            </a:r>
            <a:r>
              <a:rPr lang="en-US" dirty="0" smtClean="0">
                <a:solidFill>
                  <a:srgbClr val="32302A"/>
                </a:solidFill>
              </a:rPr>
              <a:t>for </a:t>
            </a:r>
            <a:r>
              <a:rPr lang="en-US" dirty="0">
                <a:solidFill>
                  <a:srgbClr val="32302A"/>
                </a:solidFill>
              </a:rPr>
              <a:t>50 years? Explain.</a:t>
            </a:r>
          </a:p>
        </p:txBody>
      </p:sp>
    </p:spTree>
    <p:extLst>
      <p:ext uri="{BB962C8B-B14F-4D97-AF65-F5344CB8AC3E}">
        <p14:creationId xmlns:p14="http://schemas.microsoft.com/office/powerpoint/2010/main" val="21551088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 for Thought:</a:t>
            </a:r>
            <a:br>
              <a:rPr lang="en-US" dirty="0"/>
            </a:br>
            <a:endParaRPr lang="en-US" dirty="0"/>
          </a:p>
        </p:txBody>
      </p:sp>
      <p:sp>
        <p:nvSpPr>
          <p:cNvPr id="5" name="Content Placeholder 4"/>
          <p:cNvSpPr>
            <a:spLocks noGrp="1"/>
          </p:cNvSpPr>
          <p:nvPr>
            <p:ph idx="1"/>
          </p:nvPr>
        </p:nvSpPr>
        <p:spPr>
          <a:xfrm>
            <a:off x="140675" y="1639873"/>
            <a:ext cx="8883749" cy="4218485"/>
          </a:xfrm>
        </p:spPr>
        <p:txBody>
          <a:bodyPr/>
          <a:lstStyle/>
          <a:p>
            <a:pPr marL="341313" indent="-341313">
              <a:lnSpc>
                <a:spcPct val="80000"/>
              </a:lnSpc>
              <a:buClr>
                <a:schemeClr val="hlink"/>
              </a:buClr>
              <a:buNone/>
            </a:pPr>
            <a:r>
              <a:rPr lang="en-US" dirty="0">
                <a:solidFill>
                  <a:srgbClr val="32302A"/>
                </a:solidFill>
              </a:rPr>
              <a:t>3. Selling your organs is a violation of federal law, a </a:t>
            </a:r>
            <a:r>
              <a:rPr lang="en-US" dirty="0" smtClean="0">
                <a:solidFill>
                  <a:srgbClr val="32302A"/>
                </a:solidFill>
              </a:rPr>
              <a:t>felony punishable </a:t>
            </a:r>
            <a:r>
              <a:rPr lang="en-US" dirty="0">
                <a:solidFill>
                  <a:srgbClr val="32302A"/>
                </a:solidFill>
              </a:rPr>
              <a:t>by up to five years </a:t>
            </a:r>
            <a:r>
              <a:rPr lang="en-US" dirty="0" smtClean="0">
                <a:solidFill>
                  <a:srgbClr val="32302A"/>
                </a:solidFill>
              </a:rPr>
              <a:t>in </a:t>
            </a:r>
            <a:r>
              <a:rPr lang="en-US" dirty="0">
                <a:solidFill>
                  <a:srgbClr val="32302A"/>
                </a:solidFill>
              </a:rPr>
              <a:t>prison or a $50,000 fine.  A few years ago, eBay intervened when a person put one of his kidneys up for sale on eBay (the bidding reached $5.7 million before it was pulled).  </a:t>
            </a:r>
            <a:br>
              <a:rPr lang="en-US" dirty="0">
                <a:solidFill>
                  <a:srgbClr val="32302A"/>
                </a:solidFill>
              </a:rPr>
            </a:br>
            <a:endParaRPr lang="en-US" sz="1000" dirty="0" smtClean="0">
              <a:solidFill>
                <a:srgbClr val="32302A"/>
              </a:solidFill>
            </a:endParaRPr>
          </a:p>
          <a:p>
            <a:pPr marL="341313" indent="0">
              <a:lnSpc>
                <a:spcPct val="80000"/>
              </a:lnSpc>
              <a:buClr>
                <a:schemeClr val="hlink"/>
              </a:buClr>
              <a:buNone/>
            </a:pPr>
            <a:r>
              <a:rPr lang="en-US" dirty="0" smtClean="0">
                <a:solidFill>
                  <a:srgbClr val="32302A"/>
                </a:solidFill>
              </a:rPr>
              <a:t>If </a:t>
            </a:r>
            <a:r>
              <a:rPr lang="en-US" dirty="0">
                <a:solidFill>
                  <a:srgbClr val="32302A"/>
                </a:solidFill>
              </a:rPr>
              <a:t>you were largely incapacitated because of failure of you kidneys, how much would you be willing to pay </a:t>
            </a:r>
            <a:r>
              <a:rPr lang="en-US" dirty="0" smtClean="0">
                <a:solidFill>
                  <a:srgbClr val="32302A"/>
                </a:solidFill>
              </a:rPr>
              <a:t>to receive </a:t>
            </a:r>
            <a:r>
              <a:rPr lang="en-US" dirty="0">
                <a:solidFill>
                  <a:srgbClr val="32302A"/>
                </a:solidFill>
              </a:rPr>
              <a:t>a healthy kidney? Is the United States a better place to live because such transactions are prohibited?  </a:t>
            </a:r>
          </a:p>
          <a:p>
            <a:pPr marL="1201738" indent="-860425">
              <a:lnSpc>
                <a:spcPct val="80000"/>
              </a:lnSpc>
              <a:buClr>
                <a:schemeClr val="hlink"/>
              </a:buClr>
              <a:buNone/>
            </a:pPr>
            <a:r>
              <a:rPr lang="en-US" i="1" dirty="0">
                <a:solidFill>
                  <a:srgbClr val="32302A"/>
                </a:solidFill>
              </a:rPr>
              <a:t>Note: people are born with 2 kidneys and can </a:t>
            </a:r>
            <a:r>
              <a:rPr lang="en-US" i="1" dirty="0" smtClean="0">
                <a:solidFill>
                  <a:srgbClr val="32302A"/>
                </a:solidFill>
              </a:rPr>
              <a:t>live a </a:t>
            </a:r>
            <a:r>
              <a:rPr lang="en-US" i="1" dirty="0">
                <a:solidFill>
                  <a:srgbClr val="32302A"/>
                </a:solidFill>
              </a:rPr>
              <a:t>perfectly normal life with only </a:t>
            </a:r>
            <a:r>
              <a:rPr lang="en-US" i="1" dirty="0" smtClean="0">
                <a:solidFill>
                  <a:srgbClr val="32302A"/>
                </a:solidFill>
              </a:rPr>
              <a:t>one kidney.</a:t>
            </a:r>
            <a:endParaRPr lang="en-US" i="1" dirty="0">
              <a:solidFill>
                <a:srgbClr val="32302A"/>
              </a:solidFill>
            </a:endParaRPr>
          </a:p>
        </p:txBody>
      </p:sp>
    </p:spTree>
    <p:extLst>
      <p:ext uri="{BB962C8B-B14F-4D97-AF65-F5344CB8AC3E}">
        <p14:creationId xmlns:p14="http://schemas.microsoft.com/office/powerpoint/2010/main" val="40245539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smtClean="0"/>
              <a:t>The Production </a:t>
            </a:r>
            <a:br>
              <a:rPr lang="en-US" dirty="0" smtClean="0"/>
            </a:br>
            <a:r>
              <a:rPr lang="en-US" dirty="0" smtClean="0"/>
              <a:t>Possibilities Curve</a:t>
            </a:r>
            <a:endParaRPr lang="en-US" dirty="0"/>
          </a:p>
        </p:txBody>
      </p:sp>
    </p:spTree>
    <p:extLst>
      <p:ext uri="{BB962C8B-B14F-4D97-AF65-F5344CB8AC3E}">
        <p14:creationId xmlns:p14="http://schemas.microsoft.com/office/powerpoint/2010/main" val="36309151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77490" y="1410346"/>
            <a:ext cx="8977930" cy="4479010"/>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Production Possibilities Curve</a:t>
            </a:r>
            <a:r>
              <a:rPr lang="en-US" i="1" dirty="0" smtClean="0"/>
              <a:t/>
            </a:r>
            <a:br>
              <a:rPr lang="en-US" i="1" dirty="0" smtClean="0"/>
            </a:br>
            <a:r>
              <a:rPr lang="en-US" sz="2000" i="1" dirty="0" smtClean="0"/>
              <a:t>for Susan’s grades in English and Economics with 10 hours of study</a:t>
            </a:r>
            <a:endParaRPr lang="en-US" sz="2000" i="1" dirty="0"/>
          </a:p>
        </p:txBody>
      </p:sp>
      <p:sp>
        <p:nvSpPr>
          <p:cNvPr id="3" name="Content Placeholder 2"/>
          <p:cNvSpPr>
            <a:spLocks noGrp="1"/>
          </p:cNvSpPr>
          <p:nvPr>
            <p:ph idx="1"/>
          </p:nvPr>
        </p:nvSpPr>
        <p:spPr>
          <a:xfrm>
            <a:off x="32188" y="1387928"/>
            <a:ext cx="4180124" cy="4261210"/>
          </a:xfrm>
        </p:spPr>
        <p:txBody>
          <a:bodyPr/>
          <a:lstStyle/>
          <a:p>
            <a:pPr marL="169863" indent="-169863">
              <a:lnSpc>
                <a:spcPct val="90000"/>
              </a:lnSpc>
            </a:pPr>
            <a:r>
              <a:rPr lang="en-US" sz="1900" dirty="0" smtClean="0">
                <a:solidFill>
                  <a:srgbClr val="32302A"/>
                </a:solidFill>
                <a:ea typeface="ＭＳ Ｐゴシック" pitchFamily="-107" charset="-128"/>
                <a:cs typeface="ＭＳ Ｐゴシック" pitchFamily="-107" charset="-128"/>
              </a:rPr>
              <a:t>Susan </a:t>
            </a:r>
            <a:r>
              <a:rPr lang="en-US" sz="1900" dirty="0">
                <a:solidFill>
                  <a:srgbClr val="32302A"/>
                </a:solidFill>
                <a:ea typeface="ＭＳ Ｐゴシック" pitchFamily="-107" charset="-128"/>
                <a:cs typeface="ＭＳ Ｐゴシック" pitchFamily="-107" charset="-128"/>
              </a:rPr>
              <a:t>is a student who only has </a:t>
            </a:r>
            <a:r>
              <a:rPr lang="en-US" sz="1900" dirty="0" smtClean="0">
                <a:solidFill>
                  <a:srgbClr val="32302A"/>
                </a:solidFill>
                <a:ea typeface="ＭＳ Ｐゴシック" pitchFamily="-107" charset="-128"/>
                <a:cs typeface="ＭＳ Ｐゴシック" pitchFamily="-107" charset="-128"/>
              </a:rPr>
              <a:t>10 hours </a:t>
            </a:r>
            <a:r>
              <a:rPr lang="en-US" sz="1900" dirty="0">
                <a:solidFill>
                  <a:srgbClr val="32302A"/>
                </a:solidFill>
                <a:ea typeface="ＭＳ Ｐゴシック" pitchFamily="-107" charset="-128"/>
                <a:cs typeface="ＭＳ Ｐゴシック" pitchFamily="-107" charset="-128"/>
              </a:rPr>
              <a:t>of study to divide </a:t>
            </a:r>
            <a:r>
              <a:rPr lang="en-US" sz="1900" dirty="0" smtClean="0">
                <a:solidFill>
                  <a:srgbClr val="32302A"/>
                </a:solidFill>
                <a:ea typeface="ＭＳ Ｐゴシック" pitchFamily="-107" charset="-128"/>
                <a:cs typeface="ＭＳ Ｐゴシック" pitchFamily="-107" charset="-128"/>
              </a:rPr>
              <a:t>between her </a:t>
            </a:r>
            <a:r>
              <a:rPr lang="en-US" sz="1900" dirty="0">
                <a:solidFill>
                  <a:srgbClr val="32302A"/>
                </a:solidFill>
                <a:ea typeface="ＭＳ Ｐゴシック" pitchFamily="-107" charset="-128"/>
                <a:cs typeface="ＭＳ Ｐゴシック" pitchFamily="-107" charset="-128"/>
              </a:rPr>
              <a:t>economics and English classes</a:t>
            </a:r>
            <a:r>
              <a:rPr lang="en-US" sz="1900" dirty="0" smtClean="0">
                <a:solidFill>
                  <a:srgbClr val="32302A"/>
                </a:solidFill>
                <a:ea typeface="ＭＳ Ｐゴシック" pitchFamily="-107" charset="-128"/>
                <a:cs typeface="ＭＳ Ｐゴシック" pitchFamily="-107" charset="-128"/>
              </a:rPr>
              <a:t>.</a:t>
            </a:r>
          </a:p>
          <a:p>
            <a:pPr marL="169863" indent="-169863">
              <a:lnSpc>
                <a:spcPct val="90000"/>
              </a:lnSpc>
            </a:pPr>
            <a:r>
              <a:rPr lang="en-US" sz="1900" dirty="0">
                <a:solidFill>
                  <a:srgbClr val="32302A"/>
                </a:solidFill>
              </a:rPr>
              <a:t>If she spends most of her </a:t>
            </a:r>
            <a:r>
              <a:rPr lang="en-US" sz="1900" dirty="0" smtClean="0">
                <a:solidFill>
                  <a:srgbClr val="32302A"/>
                </a:solidFill>
              </a:rPr>
              <a:t>time studying </a:t>
            </a:r>
            <a:r>
              <a:rPr lang="en-US" sz="1900" dirty="0">
                <a:solidFill>
                  <a:srgbClr val="32302A"/>
                </a:solidFill>
              </a:rPr>
              <a:t>economics, she can </a:t>
            </a:r>
            <a:r>
              <a:rPr lang="en-US" sz="1900" dirty="0" smtClean="0">
                <a:solidFill>
                  <a:srgbClr val="32302A"/>
                </a:solidFill>
              </a:rPr>
              <a:t>earn an </a:t>
            </a:r>
            <a:r>
              <a:rPr lang="en-US" sz="1900" b="1" i="1" dirty="0">
                <a:solidFill>
                  <a:srgbClr val="32302A"/>
                </a:solidFill>
              </a:rPr>
              <a:t>A</a:t>
            </a:r>
            <a:r>
              <a:rPr lang="en-US" sz="1900" dirty="0">
                <a:solidFill>
                  <a:srgbClr val="32302A"/>
                </a:solidFill>
              </a:rPr>
              <a:t> in </a:t>
            </a:r>
            <a:r>
              <a:rPr lang="en-US" sz="1900" dirty="0" smtClean="0">
                <a:solidFill>
                  <a:srgbClr val="32302A"/>
                </a:solidFill>
              </a:rPr>
              <a:t>econ …</a:t>
            </a:r>
          </a:p>
          <a:p>
            <a:pPr marL="169863" indent="-169863">
              <a:lnSpc>
                <a:spcPct val="90000"/>
              </a:lnSpc>
            </a:pPr>
            <a:r>
              <a:rPr lang="en-US" sz="1900" dirty="0" smtClean="0">
                <a:solidFill>
                  <a:srgbClr val="32302A"/>
                </a:solidFill>
              </a:rPr>
              <a:t>If </a:t>
            </a:r>
            <a:r>
              <a:rPr lang="en-US" sz="1900" dirty="0">
                <a:solidFill>
                  <a:srgbClr val="32302A"/>
                </a:solidFill>
              </a:rPr>
              <a:t>she splits her time between </a:t>
            </a:r>
            <a:r>
              <a:rPr lang="en-US" sz="1900" dirty="0" smtClean="0">
                <a:solidFill>
                  <a:srgbClr val="32302A"/>
                </a:solidFill>
              </a:rPr>
              <a:t>the two</a:t>
            </a:r>
            <a:r>
              <a:rPr lang="en-US" sz="1900" dirty="0">
                <a:solidFill>
                  <a:srgbClr val="32302A"/>
                </a:solidFill>
              </a:rPr>
              <a:t>, she can earn a </a:t>
            </a:r>
            <a:r>
              <a:rPr lang="en-US" sz="1900" i="1" dirty="0">
                <a:solidFill>
                  <a:srgbClr val="32302A"/>
                </a:solidFill>
              </a:rPr>
              <a:t>B</a:t>
            </a:r>
            <a:r>
              <a:rPr lang="en-US" sz="1900" dirty="0">
                <a:solidFill>
                  <a:srgbClr val="32302A"/>
                </a:solidFill>
              </a:rPr>
              <a:t> in </a:t>
            </a:r>
            <a:r>
              <a:rPr lang="en-US" sz="1900" dirty="0" smtClean="0">
                <a:solidFill>
                  <a:srgbClr val="32302A"/>
                </a:solidFill>
              </a:rPr>
              <a:t>economics…</a:t>
            </a:r>
            <a:br>
              <a:rPr lang="en-US" sz="1900" dirty="0" smtClean="0">
                <a:solidFill>
                  <a:srgbClr val="32302A"/>
                </a:solidFill>
              </a:rPr>
            </a:br>
            <a:endParaRPr lang="en-US" sz="1900" dirty="0">
              <a:solidFill>
                <a:srgbClr val="32302A"/>
              </a:solidFill>
            </a:endParaRPr>
          </a:p>
          <a:p>
            <a:pPr marL="169863" indent="-169863">
              <a:lnSpc>
                <a:spcPct val="90000"/>
              </a:lnSpc>
            </a:pPr>
            <a:r>
              <a:rPr lang="en-US" sz="1900" dirty="0" smtClean="0">
                <a:solidFill>
                  <a:srgbClr val="32302A"/>
                </a:solidFill>
              </a:rPr>
              <a:t>If </a:t>
            </a:r>
            <a:r>
              <a:rPr lang="en-US" sz="1900" dirty="0">
                <a:solidFill>
                  <a:srgbClr val="32302A"/>
                </a:solidFill>
              </a:rPr>
              <a:t>she spends most of her time </a:t>
            </a:r>
            <a:r>
              <a:rPr lang="en-US" sz="1900" dirty="0" smtClean="0">
                <a:solidFill>
                  <a:srgbClr val="32302A"/>
                </a:solidFill>
              </a:rPr>
              <a:t>studying </a:t>
            </a:r>
            <a:r>
              <a:rPr lang="en-US" sz="1900" dirty="0">
                <a:solidFill>
                  <a:srgbClr val="32302A"/>
                </a:solidFill>
              </a:rPr>
              <a:t>English, she can earn a</a:t>
            </a:r>
            <a:r>
              <a:rPr lang="en-US" sz="1900" dirty="0" smtClean="0">
                <a:solidFill>
                  <a:srgbClr val="32302A"/>
                </a:solidFill>
              </a:rPr>
              <a:t> </a:t>
            </a:r>
            <a:r>
              <a:rPr lang="en-US" sz="1900" i="1" dirty="0" smtClean="0">
                <a:solidFill>
                  <a:srgbClr val="32302A"/>
                </a:solidFill>
              </a:rPr>
              <a:t>D</a:t>
            </a:r>
            <a:r>
              <a:rPr lang="en-US" sz="1900" dirty="0" smtClean="0">
                <a:solidFill>
                  <a:srgbClr val="32302A"/>
                </a:solidFill>
              </a:rPr>
              <a:t> </a:t>
            </a:r>
            <a:r>
              <a:rPr lang="en-US" sz="1900" dirty="0">
                <a:solidFill>
                  <a:srgbClr val="32302A"/>
                </a:solidFill>
              </a:rPr>
              <a:t>in economics </a:t>
            </a:r>
            <a:r>
              <a:rPr lang="en-US" sz="1900" dirty="0" smtClean="0">
                <a:solidFill>
                  <a:srgbClr val="32302A"/>
                </a:solidFill>
              </a:rPr>
              <a:t>…</a:t>
            </a:r>
          </a:p>
          <a:p>
            <a:pPr marL="169863" indent="-169863">
              <a:lnSpc>
                <a:spcPct val="90000"/>
              </a:lnSpc>
            </a:pPr>
            <a:r>
              <a:rPr lang="en-US" sz="1900" dirty="0" smtClean="0">
                <a:solidFill>
                  <a:srgbClr val="32302A"/>
                </a:solidFill>
              </a:rPr>
              <a:t>Mapping </a:t>
            </a:r>
            <a:r>
              <a:rPr lang="en-US" sz="1900" dirty="0">
                <a:solidFill>
                  <a:srgbClr val="32302A"/>
                </a:solidFill>
              </a:rPr>
              <a:t>out </a:t>
            </a:r>
            <a:r>
              <a:rPr lang="en-US" sz="1900" dirty="0" smtClean="0">
                <a:solidFill>
                  <a:srgbClr val="32302A"/>
                </a:solidFill>
              </a:rPr>
              <a:t>all the ways Susan </a:t>
            </a:r>
            <a:r>
              <a:rPr lang="en-US" sz="1900" dirty="0">
                <a:solidFill>
                  <a:srgbClr val="32302A"/>
                </a:solidFill>
              </a:rPr>
              <a:t>can divide her </a:t>
            </a:r>
            <a:r>
              <a:rPr lang="en-US" sz="1900" dirty="0" smtClean="0">
                <a:solidFill>
                  <a:srgbClr val="32302A"/>
                </a:solidFill>
              </a:rPr>
              <a:t>time (</a:t>
            </a:r>
            <a:r>
              <a:rPr lang="en-US" sz="1900" dirty="0">
                <a:solidFill>
                  <a:srgbClr val="32302A"/>
                </a:solidFill>
              </a:rPr>
              <a:t>limited resources) between </a:t>
            </a:r>
            <a:r>
              <a:rPr lang="en-US" sz="1900" dirty="0" smtClean="0">
                <a:solidFill>
                  <a:srgbClr val="32302A"/>
                </a:solidFill>
              </a:rPr>
              <a:t>these activities </a:t>
            </a:r>
            <a:r>
              <a:rPr lang="en-US" sz="1900" dirty="0">
                <a:solidFill>
                  <a:srgbClr val="32302A"/>
                </a:solidFill>
              </a:rPr>
              <a:t>shows us her </a:t>
            </a:r>
            <a:r>
              <a:rPr lang="en-US" sz="1900" i="1" dirty="0" smtClean="0">
                <a:solidFill>
                  <a:srgbClr val="32302A"/>
                </a:solidFill>
              </a:rPr>
              <a:t>Production Possibilities </a:t>
            </a:r>
            <a:r>
              <a:rPr lang="en-US" sz="1900" i="1" dirty="0">
                <a:solidFill>
                  <a:srgbClr val="32302A"/>
                </a:solidFill>
              </a:rPr>
              <a:t>Curve</a:t>
            </a:r>
            <a:r>
              <a:rPr lang="en-US" sz="1900" dirty="0">
                <a:solidFill>
                  <a:srgbClr val="32302A"/>
                </a:solidFill>
              </a:rPr>
              <a:t> ( </a:t>
            </a:r>
            <a:r>
              <a:rPr lang="en-US" sz="1900" i="1" dirty="0">
                <a:solidFill>
                  <a:srgbClr val="32302A"/>
                </a:solidFill>
              </a:rPr>
              <a:t>PPC </a:t>
            </a:r>
            <a:r>
              <a:rPr lang="en-US" sz="1900" dirty="0" smtClean="0">
                <a:solidFill>
                  <a:srgbClr val="32302A"/>
                </a:solidFill>
              </a:rPr>
              <a:t>).</a:t>
            </a:r>
            <a:endParaRPr lang="en-US" sz="1900" dirty="0">
              <a:solidFill>
                <a:srgbClr val="32302A"/>
              </a:solidFill>
            </a:endParaRPr>
          </a:p>
        </p:txBody>
      </p:sp>
      <p:sp>
        <p:nvSpPr>
          <p:cNvPr id="6" name="Line 2"/>
          <p:cNvSpPr>
            <a:spLocks noChangeShapeType="1"/>
          </p:cNvSpPr>
          <p:nvPr/>
        </p:nvSpPr>
        <p:spPr bwMode="auto">
          <a:xfrm>
            <a:off x="7850456" y="4577437"/>
            <a:ext cx="0" cy="688975"/>
          </a:xfrm>
          <a:prstGeom prst="line">
            <a:avLst/>
          </a:prstGeom>
          <a:noFill/>
          <a:ln w="57150">
            <a:solidFill>
              <a:srgbClr val="75A98D"/>
            </a:solidFill>
            <a:round/>
            <a:headEnd/>
            <a:tailEnd type="none" w="lg" len="lg"/>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7" name="Line 4"/>
          <p:cNvSpPr>
            <a:spLocks noChangeShapeType="1"/>
          </p:cNvSpPr>
          <p:nvPr/>
        </p:nvSpPr>
        <p:spPr bwMode="auto">
          <a:xfrm>
            <a:off x="5600968" y="2578775"/>
            <a:ext cx="1498600" cy="641350"/>
          </a:xfrm>
          <a:prstGeom prst="line">
            <a:avLst/>
          </a:prstGeom>
          <a:noFill/>
          <a:ln w="57150">
            <a:solidFill>
              <a:srgbClr val="629C7C"/>
            </a:solidFill>
            <a:round/>
            <a:headEnd/>
            <a:tailEnd type="none" w="lg" len="lg"/>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8" name="Line 5"/>
          <p:cNvSpPr>
            <a:spLocks noChangeShapeType="1"/>
          </p:cNvSpPr>
          <p:nvPr/>
        </p:nvSpPr>
        <p:spPr bwMode="auto">
          <a:xfrm>
            <a:off x="7093218" y="3231237"/>
            <a:ext cx="749300" cy="1358900"/>
          </a:xfrm>
          <a:prstGeom prst="line">
            <a:avLst/>
          </a:prstGeom>
          <a:noFill/>
          <a:ln w="57150">
            <a:solidFill>
              <a:srgbClr val="629C7C"/>
            </a:solidFill>
            <a:round/>
            <a:headEnd/>
            <a:tailEnd type="none" w="lg" len="lg"/>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9" name="Line 43"/>
          <p:cNvSpPr>
            <a:spLocks noChangeShapeType="1"/>
          </p:cNvSpPr>
          <p:nvPr/>
        </p:nvSpPr>
        <p:spPr bwMode="auto">
          <a:xfrm>
            <a:off x="7850456" y="4596487"/>
            <a:ext cx="0" cy="654050"/>
          </a:xfrm>
          <a:prstGeom prst="line">
            <a:avLst/>
          </a:prstGeom>
          <a:noFill/>
          <a:ln w="31750" cap="rnd">
            <a:solidFill>
              <a:schemeClr val="tx1"/>
            </a:solidFill>
            <a:prstDash val="sysDot"/>
            <a:round/>
            <a:headEnd/>
            <a:tailEnd type="none" w="lg" len="lg"/>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10" name="Line 3"/>
          <p:cNvSpPr>
            <a:spLocks noChangeShapeType="1"/>
          </p:cNvSpPr>
          <p:nvPr/>
        </p:nvSpPr>
        <p:spPr bwMode="auto">
          <a:xfrm>
            <a:off x="4891356" y="2593062"/>
            <a:ext cx="695325" cy="0"/>
          </a:xfrm>
          <a:prstGeom prst="line">
            <a:avLst/>
          </a:prstGeom>
          <a:noFill/>
          <a:ln w="57150">
            <a:solidFill>
              <a:srgbClr val="629C7C"/>
            </a:solidFill>
            <a:round/>
            <a:headEnd/>
            <a:tailEnd type="none" w="lg" len="lg"/>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11" name="Text Box 17"/>
          <p:cNvSpPr txBox="1">
            <a:spLocks noChangeArrowheads="1"/>
          </p:cNvSpPr>
          <p:nvPr/>
        </p:nvSpPr>
        <p:spPr bwMode="auto">
          <a:xfrm>
            <a:off x="4381768" y="2381925"/>
            <a:ext cx="368300" cy="396875"/>
          </a:xfrm>
          <a:prstGeom prst="rect">
            <a:avLst/>
          </a:prstGeom>
          <a:noFill/>
          <a:ln w="19050" cap="rnd">
            <a:noFill/>
            <a:prstDash val="sysDot"/>
            <a:miter lim="800000"/>
            <a:headEnd/>
            <a:tailEnd type="none" w="lg" len="lg"/>
          </a:ln>
        </p:spPr>
        <p:txBody>
          <a:bodyPr wrap="none">
            <a:prstTxWarp prst="textNoShape">
              <a:avLst/>
            </a:prstTxWarp>
            <a:spAutoFit/>
          </a:bodyPr>
          <a:lstStyle/>
          <a:p>
            <a:r>
              <a:rPr kumimoji="0" lang="en-US" sz="2000" b="0">
                <a:latin typeface="Times New Roman" pitchFamily="18" charset="0"/>
                <a:cs typeface="Times New Roman" pitchFamily="18" charset="0"/>
              </a:rPr>
              <a:t>A</a:t>
            </a:r>
          </a:p>
        </p:txBody>
      </p:sp>
      <p:sp>
        <p:nvSpPr>
          <p:cNvPr id="12" name="Text Box 18"/>
          <p:cNvSpPr txBox="1">
            <a:spLocks noChangeArrowheads="1"/>
          </p:cNvSpPr>
          <p:nvPr/>
        </p:nvSpPr>
        <p:spPr bwMode="auto">
          <a:xfrm>
            <a:off x="7664718" y="5380712"/>
            <a:ext cx="368300" cy="396875"/>
          </a:xfrm>
          <a:prstGeom prst="rect">
            <a:avLst/>
          </a:prstGeom>
          <a:noFill/>
          <a:ln w="19050" cap="rnd">
            <a:noFill/>
            <a:prstDash val="sysDot"/>
            <a:miter lim="800000"/>
            <a:headEnd/>
            <a:tailEnd type="none" w="lg" len="lg"/>
          </a:ln>
        </p:spPr>
        <p:txBody>
          <a:bodyPr wrap="none">
            <a:prstTxWarp prst="textNoShape">
              <a:avLst/>
            </a:prstTxWarp>
            <a:spAutoFit/>
          </a:bodyPr>
          <a:lstStyle/>
          <a:p>
            <a:r>
              <a:rPr kumimoji="0" lang="en-US" sz="2000" b="0" dirty="0">
                <a:latin typeface="Times New Roman" pitchFamily="18" charset="0"/>
                <a:cs typeface="Times New Roman" pitchFamily="18" charset="0"/>
              </a:rPr>
              <a:t>A</a:t>
            </a:r>
          </a:p>
        </p:txBody>
      </p:sp>
      <p:sp>
        <p:nvSpPr>
          <p:cNvPr id="13" name="Text Box 19"/>
          <p:cNvSpPr txBox="1">
            <a:spLocks noChangeArrowheads="1"/>
          </p:cNvSpPr>
          <p:nvPr/>
        </p:nvSpPr>
        <p:spPr bwMode="auto">
          <a:xfrm>
            <a:off x="6928118" y="5380712"/>
            <a:ext cx="354013" cy="396875"/>
          </a:xfrm>
          <a:prstGeom prst="rect">
            <a:avLst/>
          </a:prstGeom>
          <a:noFill/>
          <a:ln w="19050" cap="rnd">
            <a:noFill/>
            <a:prstDash val="sysDot"/>
            <a:miter lim="800000"/>
            <a:headEnd/>
            <a:tailEnd type="none" w="lg" len="lg"/>
          </a:ln>
        </p:spPr>
        <p:txBody>
          <a:bodyPr wrap="none">
            <a:prstTxWarp prst="textNoShape">
              <a:avLst/>
            </a:prstTxWarp>
            <a:spAutoFit/>
          </a:bodyPr>
          <a:lstStyle/>
          <a:p>
            <a:r>
              <a:rPr kumimoji="0" lang="en-US" sz="2000" b="0" dirty="0">
                <a:latin typeface="Times New Roman" pitchFamily="18" charset="0"/>
                <a:cs typeface="Times New Roman" pitchFamily="18" charset="0"/>
              </a:rPr>
              <a:t>B</a:t>
            </a:r>
            <a:endParaRPr kumimoji="0" lang="en-US" b="0" dirty="0">
              <a:latin typeface="Times New Roman" pitchFamily="18" charset="0"/>
              <a:cs typeface="Times New Roman" pitchFamily="18" charset="0"/>
            </a:endParaRPr>
          </a:p>
        </p:txBody>
      </p:sp>
      <p:sp>
        <p:nvSpPr>
          <p:cNvPr id="14" name="Text Box 20"/>
          <p:cNvSpPr txBox="1">
            <a:spLocks noChangeArrowheads="1"/>
          </p:cNvSpPr>
          <p:nvPr/>
        </p:nvSpPr>
        <p:spPr bwMode="auto">
          <a:xfrm>
            <a:off x="4386531" y="3043912"/>
            <a:ext cx="354012" cy="396875"/>
          </a:xfrm>
          <a:prstGeom prst="rect">
            <a:avLst/>
          </a:prstGeom>
          <a:noFill/>
          <a:ln w="19050" cap="rnd">
            <a:noFill/>
            <a:prstDash val="sysDot"/>
            <a:miter lim="800000"/>
            <a:headEnd/>
            <a:tailEnd type="none" w="lg" len="lg"/>
          </a:ln>
        </p:spPr>
        <p:txBody>
          <a:bodyPr wrap="none">
            <a:prstTxWarp prst="textNoShape">
              <a:avLst/>
            </a:prstTxWarp>
            <a:spAutoFit/>
          </a:bodyPr>
          <a:lstStyle/>
          <a:p>
            <a:r>
              <a:rPr kumimoji="0" lang="en-US" sz="2000" b="0" dirty="0">
                <a:latin typeface="Times New Roman" pitchFamily="18" charset="0"/>
                <a:cs typeface="Times New Roman" pitchFamily="18" charset="0"/>
              </a:rPr>
              <a:t>B</a:t>
            </a:r>
          </a:p>
        </p:txBody>
      </p:sp>
      <p:sp>
        <p:nvSpPr>
          <p:cNvPr id="15" name="Text Box 21"/>
          <p:cNvSpPr txBox="1">
            <a:spLocks noChangeArrowheads="1"/>
          </p:cNvSpPr>
          <p:nvPr/>
        </p:nvSpPr>
        <p:spPr bwMode="auto">
          <a:xfrm>
            <a:off x="4388118" y="3720187"/>
            <a:ext cx="354013" cy="396875"/>
          </a:xfrm>
          <a:prstGeom prst="rect">
            <a:avLst/>
          </a:prstGeom>
          <a:noFill/>
          <a:ln w="19050" cap="rnd">
            <a:noFill/>
            <a:prstDash val="sysDot"/>
            <a:miter lim="800000"/>
            <a:headEnd/>
            <a:tailEnd type="none" w="lg" len="lg"/>
          </a:ln>
        </p:spPr>
        <p:txBody>
          <a:bodyPr wrap="none">
            <a:prstTxWarp prst="textNoShape">
              <a:avLst/>
            </a:prstTxWarp>
            <a:spAutoFit/>
          </a:bodyPr>
          <a:lstStyle/>
          <a:p>
            <a:r>
              <a:rPr kumimoji="0" lang="en-US" sz="2000" b="0">
                <a:latin typeface="Times New Roman" pitchFamily="18" charset="0"/>
                <a:cs typeface="Times New Roman" pitchFamily="18" charset="0"/>
              </a:rPr>
              <a:t>C</a:t>
            </a:r>
          </a:p>
        </p:txBody>
      </p:sp>
      <p:sp>
        <p:nvSpPr>
          <p:cNvPr id="16" name="Text Box 22"/>
          <p:cNvSpPr txBox="1">
            <a:spLocks noChangeArrowheads="1"/>
          </p:cNvSpPr>
          <p:nvPr/>
        </p:nvSpPr>
        <p:spPr bwMode="auto">
          <a:xfrm>
            <a:off x="6193106" y="5380712"/>
            <a:ext cx="354012" cy="396875"/>
          </a:xfrm>
          <a:prstGeom prst="rect">
            <a:avLst/>
          </a:prstGeom>
          <a:noFill/>
          <a:ln w="19050" cap="rnd">
            <a:noFill/>
            <a:prstDash val="sysDot"/>
            <a:miter lim="800000"/>
            <a:headEnd/>
            <a:tailEnd type="none" w="lg" len="lg"/>
          </a:ln>
        </p:spPr>
        <p:txBody>
          <a:bodyPr wrap="none">
            <a:prstTxWarp prst="textNoShape">
              <a:avLst/>
            </a:prstTxWarp>
            <a:spAutoFit/>
          </a:bodyPr>
          <a:lstStyle/>
          <a:p>
            <a:r>
              <a:rPr kumimoji="0" lang="en-US" sz="2000" b="0">
                <a:latin typeface="Times New Roman" pitchFamily="18" charset="0"/>
                <a:cs typeface="Times New Roman" pitchFamily="18" charset="0"/>
              </a:rPr>
              <a:t>C</a:t>
            </a:r>
          </a:p>
        </p:txBody>
      </p:sp>
      <p:sp>
        <p:nvSpPr>
          <p:cNvPr id="17" name="Text Box 23"/>
          <p:cNvSpPr txBox="1">
            <a:spLocks noChangeArrowheads="1"/>
          </p:cNvSpPr>
          <p:nvPr/>
        </p:nvSpPr>
        <p:spPr bwMode="auto">
          <a:xfrm>
            <a:off x="5448568" y="5380712"/>
            <a:ext cx="368300" cy="396875"/>
          </a:xfrm>
          <a:prstGeom prst="rect">
            <a:avLst/>
          </a:prstGeom>
          <a:noFill/>
          <a:ln w="19050" cap="rnd">
            <a:noFill/>
            <a:prstDash val="sysDot"/>
            <a:miter lim="800000"/>
            <a:headEnd/>
            <a:tailEnd type="none" w="lg" len="lg"/>
          </a:ln>
        </p:spPr>
        <p:txBody>
          <a:bodyPr wrap="none">
            <a:prstTxWarp prst="textNoShape">
              <a:avLst/>
            </a:prstTxWarp>
            <a:spAutoFit/>
          </a:bodyPr>
          <a:lstStyle/>
          <a:p>
            <a:r>
              <a:rPr kumimoji="0" lang="en-US" sz="2000" b="0" dirty="0">
                <a:latin typeface="Times New Roman" pitchFamily="18" charset="0"/>
                <a:cs typeface="Times New Roman" pitchFamily="18" charset="0"/>
              </a:rPr>
              <a:t>D</a:t>
            </a:r>
          </a:p>
        </p:txBody>
      </p:sp>
      <p:sp>
        <p:nvSpPr>
          <p:cNvPr id="18" name="Text Box 24"/>
          <p:cNvSpPr txBox="1">
            <a:spLocks noChangeArrowheads="1"/>
          </p:cNvSpPr>
          <p:nvPr/>
        </p:nvSpPr>
        <p:spPr bwMode="auto">
          <a:xfrm>
            <a:off x="4378593" y="4386937"/>
            <a:ext cx="368300" cy="396875"/>
          </a:xfrm>
          <a:prstGeom prst="rect">
            <a:avLst/>
          </a:prstGeom>
          <a:noFill/>
          <a:ln w="19050" cap="rnd">
            <a:noFill/>
            <a:prstDash val="sysDot"/>
            <a:miter lim="800000"/>
            <a:headEnd/>
            <a:tailEnd type="none" w="lg" len="lg"/>
          </a:ln>
        </p:spPr>
        <p:txBody>
          <a:bodyPr wrap="none">
            <a:prstTxWarp prst="textNoShape">
              <a:avLst/>
            </a:prstTxWarp>
            <a:spAutoFit/>
          </a:bodyPr>
          <a:lstStyle/>
          <a:p>
            <a:r>
              <a:rPr kumimoji="0" lang="en-US" sz="2000" b="0" dirty="0">
                <a:latin typeface="Times New Roman" pitchFamily="18" charset="0"/>
                <a:cs typeface="Times New Roman" pitchFamily="18" charset="0"/>
              </a:rPr>
              <a:t>D</a:t>
            </a:r>
          </a:p>
        </p:txBody>
      </p:sp>
      <p:sp>
        <p:nvSpPr>
          <p:cNvPr id="19" name="Text Box 26"/>
          <p:cNvSpPr txBox="1">
            <a:spLocks noChangeArrowheads="1"/>
          </p:cNvSpPr>
          <p:nvPr/>
        </p:nvSpPr>
        <p:spPr bwMode="auto">
          <a:xfrm>
            <a:off x="4359543" y="1621512"/>
            <a:ext cx="1457450" cy="683264"/>
          </a:xfrm>
          <a:prstGeom prst="rect">
            <a:avLst/>
          </a:prstGeom>
          <a:noFill/>
          <a:ln w="19050" cap="rnd">
            <a:noFill/>
            <a:prstDash val="sysDot"/>
            <a:miter lim="800000"/>
            <a:headEnd/>
            <a:tailEnd type="none" w="lg" len="lg"/>
          </a:ln>
        </p:spPr>
        <p:txBody>
          <a:bodyPr wrap="none">
            <a:prstTxWarp prst="textNoShape">
              <a:avLst/>
            </a:prstTxWarp>
            <a:spAutoFit/>
          </a:bodyPr>
          <a:lstStyle/>
          <a:p>
            <a:pPr>
              <a:lnSpc>
                <a:spcPct val="80000"/>
              </a:lnSpc>
            </a:pPr>
            <a:r>
              <a:rPr kumimoji="0" lang="en-US" sz="1600" b="0" i="1" dirty="0">
                <a:latin typeface="Times New Roman" pitchFamily="18" charset="0"/>
                <a:cs typeface="Times New Roman" pitchFamily="18" charset="0"/>
              </a:rPr>
              <a:t>Expected </a:t>
            </a:r>
          </a:p>
          <a:p>
            <a:pPr>
              <a:lnSpc>
                <a:spcPct val="80000"/>
              </a:lnSpc>
            </a:pPr>
            <a:r>
              <a:rPr kumimoji="0" lang="en-US" sz="1600" b="0" i="1" dirty="0">
                <a:latin typeface="Times New Roman" pitchFamily="18" charset="0"/>
                <a:cs typeface="Times New Roman" pitchFamily="18" charset="0"/>
              </a:rPr>
              <a:t>grade in </a:t>
            </a:r>
          </a:p>
          <a:p>
            <a:pPr>
              <a:lnSpc>
                <a:spcPct val="80000"/>
              </a:lnSpc>
            </a:pPr>
            <a:r>
              <a:rPr kumimoji="0" lang="en-US" sz="1600" b="0" i="1" dirty="0">
                <a:latin typeface="Times New Roman" pitchFamily="18" charset="0"/>
                <a:cs typeface="Times New Roman" pitchFamily="18" charset="0"/>
              </a:rPr>
              <a:t>Economics 101</a:t>
            </a:r>
          </a:p>
        </p:txBody>
      </p:sp>
      <p:sp>
        <p:nvSpPr>
          <p:cNvPr id="20" name="Text Box 27"/>
          <p:cNvSpPr txBox="1">
            <a:spLocks noChangeArrowheads="1"/>
          </p:cNvSpPr>
          <p:nvPr/>
        </p:nvSpPr>
        <p:spPr bwMode="auto">
          <a:xfrm>
            <a:off x="7939733" y="4910812"/>
            <a:ext cx="1171575" cy="677863"/>
          </a:xfrm>
          <a:prstGeom prst="rect">
            <a:avLst/>
          </a:prstGeom>
          <a:noFill/>
          <a:ln w="19050" cap="rnd">
            <a:noFill/>
            <a:prstDash val="sysDot"/>
            <a:miter lim="800000"/>
            <a:headEnd/>
            <a:tailEnd type="none" w="lg" len="lg"/>
          </a:ln>
        </p:spPr>
        <p:txBody>
          <a:bodyPr>
            <a:prstTxWarp prst="textNoShape">
              <a:avLst/>
            </a:prstTxWarp>
            <a:spAutoFit/>
          </a:bodyPr>
          <a:lstStyle/>
          <a:p>
            <a:pPr>
              <a:lnSpc>
                <a:spcPct val="80000"/>
              </a:lnSpc>
            </a:pPr>
            <a:r>
              <a:rPr kumimoji="0" lang="en-US" sz="1600" b="0" i="1" dirty="0">
                <a:latin typeface="Times New Roman" pitchFamily="18" charset="0"/>
                <a:cs typeface="Times New Roman" pitchFamily="18" charset="0"/>
              </a:rPr>
              <a:t>Expected </a:t>
            </a:r>
          </a:p>
          <a:p>
            <a:pPr>
              <a:lnSpc>
                <a:spcPct val="80000"/>
              </a:lnSpc>
            </a:pPr>
            <a:r>
              <a:rPr kumimoji="0" lang="en-US" sz="1600" b="0" i="1" dirty="0">
                <a:latin typeface="Times New Roman" pitchFamily="18" charset="0"/>
                <a:cs typeface="Times New Roman" pitchFamily="18" charset="0"/>
              </a:rPr>
              <a:t>grade in </a:t>
            </a:r>
          </a:p>
          <a:p>
            <a:pPr>
              <a:lnSpc>
                <a:spcPct val="80000"/>
              </a:lnSpc>
            </a:pPr>
            <a:r>
              <a:rPr kumimoji="0" lang="en-US" sz="1600" b="0" i="1" dirty="0">
                <a:latin typeface="Times New Roman" pitchFamily="18" charset="0"/>
                <a:cs typeface="Times New Roman" pitchFamily="18" charset="0"/>
              </a:rPr>
              <a:t>English 101</a:t>
            </a:r>
          </a:p>
        </p:txBody>
      </p:sp>
      <p:sp>
        <p:nvSpPr>
          <p:cNvPr id="21" name="Line 29"/>
          <p:cNvSpPr>
            <a:spLocks noChangeShapeType="1"/>
          </p:cNvSpPr>
          <p:nvPr/>
        </p:nvSpPr>
        <p:spPr bwMode="auto">
          <a:xfrm>
            <a:off x="5629543" y="2659737"/>
            <a:ext cx="0" cy="2590800"/>
          </a:xfrm>
          <a:prstGeom prst="line">
            <a:avLst/>
          </a:prstGeom>
          <a:noFill/>
          <a:ln w="31750" cap="rnd">
            <a:solidFill>
              <a:schemeClr val="tx1"/>
            </a:solidFill>
            <a:prstDash val="sysDot"/>
            <a:round/>
            <a:headEnd/>
            <a:tailEnd type="none" w="lg" len="lg"/>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22" name="Line 31"/>
          <p:cNvSpPr>
            <a:spLocks noChangeShapeType="1"/>
          </p:cNvSpPr>
          <p:nvPr/>
        </p:nvSpPr>
        <p:spPr bwMode="auto">
          <a:xfrm>
            <a:off x="4902468" y="3251875"/>
            <a:ext cx="2152650" cy="0"/>
          </a:xfrm>
          <a:prstGeom prst="line">
            <a:avLst/>
          </a:prstGeom>
          <a:noFill/>
          <a:ln w="31750" cap="rnd">
            <a:solidFill>
              <a:schemeClr val="tx1"/>
            </a:solidFill>
            <a:prstDash val="sysDot"/>
            <a:round/>
            <a:headEnd/>
            <a:tailEnd type="none" w="lg" len="lg"/>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23" name="Line 32"/>
          <p:cNvSpPr>
            <a:spLocks noChangeShapeType="1"/>
          </p:cNvSpPr>
          <p:nvPr/>
        </p:nvSpPr>
        <p:spPr bwMode="auto">
          <a:xfrm>
            <a:off x="7102743" y="3282037"/>
            <a:ext cx="0" cy="1960563"/>
          </a:xfrm>
          <a:prstGeom prst="line">
            <a:avLst/>
          </a:prstGeom>
          <a:noFill/>
          <a:ln w="31750" cap="rnd">
            <a:solidFill>
              <a:schemeClr val="tx1"/>
            </a:solidFill>
            <a:prstDash val="sysDot"/>
            <a:round/>
            <a:headEnd/>
            <a:tailEnd type="none" w="lg" len="lg"/>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24" name="Line 33"/>
          <p:cNvSpPr>
            <a:spLocks noChangeShapeType="1"/>
          </p:cNvSpPr>
          <p:nvPr/>
        </p:nvSpPr>
        <p:spPr bwMode="auto">
          <a:xfrm>
            <a:off x="4910406" y="4590137"/>
            <a:ext cx="2895600" cy="0"/>
          </a:xfrm>
          <a:prstGeom prst="line">
            <a:avLst/>
          </a:prstGeom>
          <a:noFill/>
          <a:ln w="31750" cap="rnd">
            <a:solidFill>
              <a:schemeClr val="tx1"/>
            </a:solidFill>
            <a:prstDash val="sysDot"/>
            <a:round/>
            <a:headEnd/>
            <a:tailEnd type="none" w="lg" len="lg"/>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25" name="Text Box 69"/>
          <p:cNvSpPr txBox="1">
            <a:spLocks noChangeArrowheads="1"/>
          </p:cNvSpPr>
          <p:nvPr/>
        </p:nvSpPr>
        <p:spPr bwMode="auto">
          <a:xfrm>
            <a:off x="4424631" y="5044162"/>
            <a:ext cx="325437" cy="396875"/>
          </a:xfrm>
          <a:prstGeom prst="rect">
            <a:avLst/>
          </a:prstGeom>
          <a:noFill/>
          <a:ln w="19050" cap="rnd">
            <a:noFill/>
            <a:prstDash val="sysDot"/>
            <a:miter lim="800000"/>
            <a:headEnd/>
            <a:tailEnd type="none" w="lg" len="lg"/>
          </a:ln>
        </p:spPr>
        <p:txBody>
          <a:bodyPr wrap="none">
            <a:prstTxWarp prst="textNoShape">
              <a:avLst/>
            </a:prstTxWarp>
            <a:spAutoFit/>
          </a:bodyPr>
          <a:lstStyle/>
          <a:p>
            <a:r>
              <a:rPr kumimoji="0" lang="en-US" sz="2000" b="0">
                <a:latin typeface="Times New Roman" pitchFamily="18" charset="0"/>
                <a:cs typeface="Times New Roman" pitchFamily="18" charset="0"/>
              </a:rPr>
              <a:t>F</a:t>
            </a:r>
          </a:p>
        </p:txBody>
      </p:sp>
      <p:sp>
        <p:nvSpPr>
          <p:cNvPr id="26" name="Text Box 70"/>
          <p:cNvSpPr txBox="1">
            <a:spLocks noChangeArrowheads="1"/>
          </p:cNvSpPr>
          <p:nvPr/>
        </p:nvSpPr>
        <p:spPr bwMode="auto">
          <a:xfrm>
            <a:off x="4723081" y="5380712"/>
            <a:ext cx="325437" cy="396875"/>
          </a:xfrm>
          <a:prstGeom prst="rect">
            <a:avLst/>
          </a:prstGeom>
          <a:noFill/>
          <a:ln w="19050" cap="rnd">
            <a:noFill/>
            <a:prstDash val="sysDot"/>
            <a:miter lim="800000"/>
            <a:headEnd/>
            <a:tailEnd type="none" w="lg" len="lg"/>
          </a:ln>
        </p:spPr>
        <p:txBody>
          <a:bodyPr wrap="none">
            <a:prstTxWarp prst="textNoShape">
              <a:avLst/>
            </a:prstTxWarp>
            <a:spAutoFit/>
          </a:bodyPr>
          <a:lstStyle/>
          <a:p>
            <a:r>
              <a:rPr kumimoji="0" lang="en-US" sz="2000" b="0">
                <a:latin typeface="Times New Roman" pitchFamily="18" charset="0"/>
                <a:cs typeface="Times New Roman" pitchFamily="18" charset="0"/>
              </a:rPr>
              <a:t>F</a:t>
            </a:r>
          </a:p>
        </p:txBody>
      </p:sp>
      <p:sp>
        <p:nvSpPr>
          <p:cNvPr id="27" name="Freeform 71"/>
          <p:cNvSpPr>
            <a:spLocks/>
          </p:cNvSpPr>
          <p:nvPr/>
        </p:nvSpPr>
        <p:spPr bwMode="auto">
          <a:xfrm>
            <a:off x="4870718" y="2299375"/>
            <a:ext cx="3105150" cy="2954337"/>
          </a:xfrm>
          <a:custGeom>
            <a:avLst/>
            <a:gdLst>
              <a:gd name="T0" fmla="*/ 0 w 1956"/>
              <a:gd name="T1" fmla="*/ 0 h 1861"/>
              <a:gd name="T2" fmla="*/ 20638 w 1956"/>
              <a:gd name="T3" fmla="*/ 2954337 h 1861"/>
              <a:gd name="T4" fmla="*/ 3105150 w 1956"/>
              <a:gd name="T5" fmla="*/ 2954337 h 1861"/>
              <a:gd name="T6" fmla="*/ 0 60000 65536"/>
              <a:gd name="T7" fmla="*/ 0 60000 65536"/>
              <a:gd name="T8" fmla="*/ 0 60000 65536"/>
              <a:gd name="T9" fmla="*/ 0 w 1956"/>
              <a:gd name="T10" fmla="*/ 0 h 1861"/>
              <a:gd name="T11" fmla="*/ 1956 w 1956"/>
              <a:gd name="T12" fmla="*/ 1861 h 1861"/>
            </a:gdLst>
            <a:ahLst/>
            <a:cxnLst>
              <a:cxn ang="T6">
                <a:pos x="T0" y="T1"/>
              </a:cxn>
              <a:cxn ang="T7">
                <a:pos x="T2" y="T3"/>
              </a:cxn>
              <a:cxn ang="T8">
                <a:pos x="T4" y="T5"/>
              </a:cxn>
            </a:cxnLst>
            <a:rect l="T9" t="T10" r="T11" b="T12"/>
            <a:pathLst>
              <a:path w="1956" h="1861">
                <a:moveTo>
                  <a:pt x="0" y="0"/>
                </a:moveTo>
                <a:lnTo>
                  <a:pt x="13" y="1861"/>
                </a:lnTo>
                <a:lnTo>
                  <a:pt x="1956" y="1861"/>
                </a:lnTo>
              </a:path>
            </a:pathLst>
          </a:cu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28" name="Line 72"/>
          <p:cNvSpPr>
            <a:spLocks noChangeShapeType="1"/>
          </p:cNvSpPr>
          <p:nvPr/>
        </p:nvSpPr>
        <p:spPr bwMode="auto">
          <a:xfrm>
            <a:off x="4794518" y="2589887"/>
            <a:ext cx="95250"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29" name="Line 73"/>
          <p:cNvSpPr>
            <a:spLocks noChangeShapeType="1"/>
          </p:cNvSpPr>
          <p:nvPr/>
        </p:nvSpPr>
        <p:spPr bwMode="auto">
          <a:xfrm>
            <a:off x="4794518" y="3255050"/>
            <a:ext cx="95250"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30" name="Line 74"/>
          <p:cNvSpPr>
            <a:spLocks noChangeShapeType="1"/>
          </p:cNvSpPr>
          <p:nvPr/>
        </p:nvSpPr>
        <p:spPr bwMode="auto">
          <a:xfrm>
            <a:off x="4794518" y="3920212"/>
            <a:ext cx="95250"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31" name="Line 75"/>
          <p:cNvSpPr>
            <a:spLocks noChangeShapeType="1"/>
          </p:cNvSpPr>
          <p:nvPr/>
        </p:nvSpPr>
        <p:spPr bwMode="auto">
          <a:xfrm>
            <a:off x="4794518" y="4585375"/>
            <a:ext cx="95250"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32" name="Line 76"/>
          <p:cNvSpPr>
            <a:spLocks noChangeShapeType="1"/>
          </p:cNvSpPr>
          <p:nvPr/>
        </p:nvSpPr>
        <p:spPr bwMode="auto">
          <a:xfrm>
            <a:off x="4794518" y="5250537"/>
            <a:ext cx="95250"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33" name="Line 77"/>
          <p:cNvSpPr>
            <a:spLocks noChangeShapeType="1"/>
          </p:cNvSpPr>
          <p:nvPr/>
        </p:nvSpPr>
        <p:spPr bwMode="auto">
          <a:xfrm>
            <a:off x="4889768" y="5250537"/>
            <a:ext cx="0" cy="92075"/>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34" name="Line 78"/>
          <p:cNvSpPr>
            <a:spLocks noChangeShapeType="1"/>
          </p:cNvSpPr>
          <p:nvPr/>
        </p:nvSpPr>
        <p:spPr bwMode="auto">
          <a:xfrm>
            <a:off x="5629543" y="5250537"/>
            <a:ext cx="0" cy="92075"/>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35" name="Line 79"/>
          <p:cNvSpPr>
            <a:spLocks noChangeShapeType="1"/>
          </p:cNvSpPr>
          <p:nvPr/>
        </p:nvSpPr>
        <p:spPr bwMode="auto">
          <a:xfrm>
            <a:off x="6369318" y="5250537"/>
            <a:ext cx="0" cy="92075"/>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36" name="Line 80"/>
          <p:cNvSpPr>
            <a:spLocks noChangeShapeType="1"/>
          </p:cNvSpPr>
          <p:nvPr/>
        </p:nvSpPr>
        <p:spPr bwMode="auto">
          <a:xfrm>
            <a:off x="7109093" y="5250537"/>
            <a:ext cx="0" cy="92075"/>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37" name="Line 81"/>
          <p:cNvSpPr>
            <a:spLocks noChangeShapeType="1"/>
          </p:cNvSpPr>
          <p:nvPr/>
        </p:nvSpPr>
        <p:spPr bwMode="auto">
          <a:xfrm>
            <a:off x="7848868" y="5250537"/>
            <a:ext cx="0" cy="92075"/>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38" name="Oval 86"/>
          <p:cNvSpPr>
            <a:spLocks noChangeArrowheads="1"/>
          </p:cNvSpPr>
          <p:nvPr/>
        </p:nvSpPr>
        <p:spPr bwMode="auto">
          <a:xfrm>
            <a:off x="7785368" y="4534575"/>
            <a:ext cx="119063" cy="119062"/>
          </a:xfrm>
          <a:prstGeom prst="ellipse">
            <a:avLst/>
          </a:prstGeom>
          <a:solidFill>
            <a:srgbClr val="FFFF00"/>
          </a:solidFill>
          <a:ln w="38100">
            <a:solidFill>
              <a:schemeClr val="tx1"/>
            </a:solidFill>
            <a:round/>
            <a:headEnd/>
            <a:tailEnd type="none" w="lg" len="lg"/>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39" name="Oval 87"/>
          <p:cNvSpPr>
            <a:spLocks noChangeArrowheads="1"/>
          </p:cNvSpPr>
          <p:nvPr/>
        </p:nvSpPr>
        <p:spPr bwMode="auto">
          <a:xfrm>
            <a:off x="7048768" y="3189962"/>
            <a:ext cx="119063" cy="119063"/>
          </a:xfrm>
          <a:prstGeom prst="ellipse">
            <a:avLst/>
          </a:prstGeom>
          <a:solidFill>
            <a:srgbClr val="FFFF00"/>
          </a:solidFill>
          <a:ln w="38100">
            <a:solidFill>
              <a:schemeClr val="tx1"/>
            </a:solidFill>
            <a:round/>
            <a:headEnd/>
            <a:tailEnd type="none" w="lg" len="lg"/>
          </a:ln>
        </p:spPr>
        <p:txBody>
          <a:bodyPr wrap="none" anchor="ctr">
            <a:prstTxWarp prst="textNoShape">
              <a:avLst/>
            </a:prstTxWarp>
          </a:bodyPr>
          <a:lstStyle/>
          <a:p>
            <a:endParaRPr lang="en-US">
              <a:latin typeface="Times New Roman" pitchFamily="18" charset="0"/>
              <a:cs typeface="Times New Roman" pitchFamily="18" charset="0"/>
            </a:endParaRPr>
          </a:p>
        </p:txBody>
      </p:sp>
      <p:grpSp>
        <p:nvGrpSpPr>
          <p:cNvPr id="40" name="Group 94"/>
          <p:cNvGrpSpPr>
            <a:grpSpLocks/>
          </p:cNvGrpSpPr>
          <p:nvPr/>
        </p:nvGrpSpPr>
        <p:grpSpPr bwMode="auto">
          <a:xfrm>
            <a:off x="6267718" y="1777087"/>
            <a:ext cx="2311400" cy="1019175"/>
            <a:chOff x="3914" y="966"/>
            <a:chExt cx="1456" cy="642"/>
          </a:xfrm>
        </p:grpSpPr>
        <p:sp>
          <p:nvSpPr>
            <p:cNvPr id="41" name="Line 46"/>
            <p:cNvSpPr>
              <a:spLocks noChangeShapeType="1"/>
            </p:cNvSpPr>
            <p:nvPr/>
          </p:nvSpPr>
          <p:spPr bwMode="auto">
            <a:xfrm flipH="1">
              <a:off x="4061" y="1276"/>
              <a:ext cx="618" cy="332"/>
            </a:xfrm>
            <a:prstGeom prst="line">
              <a:avLst/>
            </a:prstGeom>
            <a:noFill/>
            <a:ln w="19050">
              <a:solidFill>
                <a:schemeClr val="tx1"/>
              </a:solidFill>
              <a:round/>
              <a:headEnd/>
              <a:tailEnd type="none" w="lg" len="lg"/>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a:latin typeface="Times New Roman" pitchFamily="18" charset="0"/>
                <a:cs typeface="Times New Roman" pitchFamily="18" charset="0"/>
              </a:endParaRPr>
            </a:p>
          </p:txBody>
        </p:sp>
        <p:grpSp>
          <p:nvGrpSpPr>
            <p:cNvPr id="42" name="Group 93"/>
            <p:cNvGrpSpPr>
              <a:grpSpLocks/>
            </p:cNvGrpSpPr>
            <p:nvPr/>
          </p:nvGrpSpPr>
          <p:grpSpPr bwMode="auto">
            <a:xfrm>
              <a:off x="3914" y="966"/>
              <a:ext cx="1456" cy="344"/>
              <a:chOff x="3914" y="966"/>
              <a:chExt cx="1456" cy="344"/>
            </a:xfrm>
          </p:grpSpPr>
          <p:sp>
            <p:nvSpPr>
              <p:cNvPr id="43" name="Rectangle 89"/>
              <p:cNvSpPr>
                <a:spLocks noChangeArrowheads="1"/>
              </p:cNvSpPr>
              <p:nvPr/>
            </p:nvSpPr>
            <p:spPr bwMode="auto">
              <a:xfrm>
                <a:off x="3918" y="974"/>
                <a:ext cx="1449" cy="328"/>
              </a:xfrm>
              <a:prstGeom prst="rect">
                <a:avLst/>
              </a:prstGeom>
              <a:solidFill>
                <a:schemeClr val="bg1"/>
              </a:solidFill>
              <a:ln w="19050">
                <a:solidFill>
                  <a:schemeClr val="tx1"/>
                </a:solidFill>
                <a:miter lim="800000"/>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a:latin typeface="Times New Roman" pitchFamily="18" charset="0"/>
                  <a:cs typeface="Times New Roman" pitchFamily="18" charset="0"/>
                </a:endParaRPr>
              </a:p>
            </p:txBody>
          </p:sp>
          <p:sp>
            <p:nvSpPr>
              <p:cNvPr id="44" name="Rectangle 45" descr="Recycled paper"/>
              <p:cNvSpPr>
                <a:spLocks noChangeArrowheads="1"/>
              </p:cNvSpPr>
              <p:nvPr/>
            </p:nvSpPr>
            <p:spPr bwMode="auto">
              <a:xfrm>
                <a:off x="3914" y="966"/>
                <a:ext cx="1456" cy="344"/>
              </a:xfrm>
              <a:prstGeom prst="rect">
                <a:avLst/>
              </a:prstGeom>
              <a:noFill/>
              <a:ln w="19050">
                <a:solidFill>
                  <a:schemeClr val="tx1"/>
                </a:solidFill>
                <a:miter lim="800000"/>
                <a:headEnd/>
                <a:tailEnd type="none" w="lg" len="lg"/>
              </a:ln>
            </p:spPr>
            <p:txBody>
              <a:bodyPr wrap="none" anchor="ctr">
                <a:prstTxWarp prst="textNoShape">
                  <a:avLst/>
                </a:prstTxWarp>
              </a:bodyPr>
              <a:lstStyle/>
              <a:p>
                <a:pPr algn="ctr">
                  <a:lnSpc>
                    <a:spcPct val="80000"/>
                  </a:lnSpc>
                </a:pPr>
                <a:r>
                  <a:rPr kumimoji="0" lang="en-US" sz="1800" b="0" dirty="0">
                    <a:latin typeface="Times New Roman" pitchFamily="18" charset="0"/>
                    <a:cs typeface="Times New Roman" pitchFamily="18" charset="0"/>
                  </a:rPr>
                  <a:t>Production Possibilities</a:t>
                </a:r>
                <a:br>
                  <a:rPr kumimoji="0" lang="en-US" sz="1800" b="0" dirty="0">
                    <a:latin typeface="Times New Roman" pitchFamily="18" charset="0"/>
                    <a:cs typeface="Times New Roman" pitchFamily="18" charset="0"/>
                  </a:rPr>
                </a:br>
                <a:r>
                  <a:rPr kumimoji="0" lang="en-US" sz="1800" b="0" dirty="0">
                    <a:latin typeface="Times New Roman" pitchFamily="18" charset="0"/>
                    <a:cs typeface="Times New Roman" pitchFamily="18" charset="0"/>
                  </a:rPr>
                  <a:t>Curve </a:t>
                </a:r>
                <a:r>
                  <a:rPr kumimoji="0" lang="en-US" sz="1800" b="0" dirty="0" smtClean="0">
                    <a:latin typeface="Times New Roman" pitchFamily="18" charset="0"/>
                    <a:cs typeface="Times New Roman" pitchFamily="18" charset="0"/>
                  </a:rPr>
                  <a:t>(</a:t>
                </a:r>
                <a:r>
                  <a:rPr kumimoji="0" lang="en-US" sz="1800" b="1" i="1" dirty="0" smtClean="0">
                    <a:solidFill>
                      <a:schemeClr val="accent3">
                        <a:lumMod val="75000"/>
                      </a:schemeClr>
                    </a:solidFill>
                    <a:latin typeface="Times New Roman" pitchFamily="18" charset="0"/>
                    <a:cs typeface="Times New Roman" pitchFamily="18" charset="0"/>
                  </a:rPr>
                  <a:t>PPC</a:t>
                </a:r>
                <a:r>
                  <a:rPr kumimoji="0" lang="en-US" sz="1800" b="0" dirty="0" smtClean="0">
                    <a:latin typeface="Times New Roman" pitchFamily="18" charset="0"/>
                    <a:cs typeface="Times New Roman" pitchFamily="18" charset="0"/>
                  </a:rPr>
                  <a:t>)</a:t>
                </a:r>
                <a:endParaRPr kumimoji="0" lang="en-US" sz="1800" b="0" dirty="0">
                  <a:latin typeface="Times New Roman" pitchFamily="18" charset="0"/>
                  <a:cs typeface="Times New Roman" pitchFamily="18" charset="0"/>
                </a:endParaRPr>
              </a:p>
            </p:txBody>
          </p:sp>
        </p:grpSp>
      </p:grpSp>
      <p:sp>
        <p:nvSpPr>
          <p:cNvPr id="45" name="Line 28"/>
          <p:cNvSpPr>
            <a:spLocks noChangeShapeType="1"/>
          </p:cNvSpPr>
          <p:nvPr/>
        </p:nvSpPr>
        <p:spPr bwMode="auto">
          <a:xfrm>
            <a:off x="4899293" y="2591475"/>
            <a:ext cx="708025" cy="0"/>
          </a:xfrm>
          <a:prstGeom prst="line">
            <a:avLst/>
          </a:prstGeom>
          <a:noFill/>
          <a:ln w="31750" cap="rnd">
            <a:solidFill>
              <a:schemeClr val="tx1"/>
            </a:solidFill>
            <a:prstDash val="sysDot"/>
            <a:round/>
            <a:headEnd/>
            <a:tailEnd type="none" w="lg" len="lg"/>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46" name="Oval 88"/>
          <p:cNvSpPr>
            <a:spLocks noChangeArrowheads="1"/>
          </p:cNvSpPr>
          <p:nvPr/>
        </p:nvSpPr>
        <p:spPr bwMode="auto">
          <a:xfrm>
            <a:off x="5577156" y="2545437"/>
            <a:ext cx="119062" cy="119063"/>
          </a:xfrm>
          <a:prstGeom prst="ellipse">
            <a:avLst/>
          </a:prstGeom>
          <a:solidFill>
            <a:srgbClr val="FFFF00"/>
          </a:solidFill>
          <a:ln w="38100">
            <a:solidFill>
              <a:schemeClr val="tx1"/>
            </a:solidFill>
            <a:round/>
            <a:headEnd/>
            <a:tailEnd type="none" w="lg" len="lg"/>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47" name="Rectangle 46"/>
          <p:cNvSpPr/>
          <p:nvPr/>
        </p:nvSpPr>
        <p:spPr>
          <a:xfrm>
            <a:off x="471705" y="2718146"/>
            <a:ext cx="2961067" cy="384721"/>
          </a:xfrm>
          <a:prstGeom prst="rect">
            <a:avLst/>
          </a:prstGeom>
        </p:spPr>
        <p:txBody>
          <a:bodyPr wrap="none">
            <a:spAutoFit/>
          </a:bodyPr>
          <a:lstStyle/>
          <a:p>
            <a:r>
              <a:rPr lang="en-US" sz="1900" dirty="0">
                <a:latin typeface="Times New Roman" pitchFamily="18" charset="0"/>
                <a:cs typeface="Times New Roman" pitchFamily="18" charset="0"/>
              </a:rPr>
              <a:t>and a </a:t>
            </a:r>
            <a:r>
              <a:rPr lang="en-US" sz="1900" b="1" i="1" dirty="0">
                <a:latin typeface="Times New Roman" pitchFamily="18" charset="0"/>
                <a:cs typeface="Times New Roman" pitchFamily="18" charset="0"/>
              </a:rPr>
              <a:t>D</a:t>
            </a:r>
            <a:r>
              <a:rPr lang="en-US" sz="1900" dirty="0">
                <a:latin typeface="Times New Roman" pitchFamily="18" charset="0"/>
                <a:cs typeface="Times New Roman" pitchFamily="18" charset="0"/>
              </a:rPr>
              <a:t> in her English class.</a:t>
            </a:r>
          </a:p>
        </p:txBody>
      </p:sp>
      <p:sp>
        <p:nvSpPr>
          <p:cNvPr id="48" name="Rectangle 47"/>
          <p:cNvSpPr/>
          <p:nvPr/>
        </p:nvSpPr>
        <p:spPr>
          <a:xfrm>
            <a:off x="193690" y="3301305"/>
            <a:ext cx="3993401" cy="677108"/>
          </a:xfrm>
          <a:prstGeom prst="rect">
            <a:avLst/>
          </a:prstGeom>
        </p:spPr>
        <p:txBody>
          <a:bodyPr wrap="none">
            <a:spAutoFit/>
          </a:bodyPr>
          <a:lstStyle/>
          <a:p>
            <a:r>
              <a:rPr lang="en-US" sz="1900" dirty="0" smtClean="0">
                <a:latin typeface="Times New Roman" pitchFamily="18" charset="0"/>
                <a:cs typeface="Times New Roman" pitchFamily="18" charset="0"/>
              </a:rPr>
              <a:t>                                                     and  </a:t>
            </a:r>
            <a:br>
              <a:rPr lang="en-US" sz="1900" dirty="0" smtClean="0">
                <a:latin typeface="Times New Roman" pitchFamily="18" charset="0"/>
                <a:cs typeface="Times New Roman" pitchFamily="18" charset="0"/>
              </a:rPr>
            </a:br>
            <a:r>
              <a:rPr lang="en-US" sz="1900" dirty="0" smtClean="0">
                <a:latin typeface="Times New Roman" pitchFamily="18" charset="0"/>
                <a:cs typeface="Times New Roman" pitchFamily="18" charset="0"/>
              </a:rPr>
              <a:t>a </a:t>
            </a:r>
            <a:r>
              <a:rPr lang="en-US" sz="1900" i="1" dirty="0" smtClean="0">
                <a:latin typeface="Times New Roman" pitchFamily="18" charset="0"/>
                <a:cs typeface="Times New Roman" pitchFamily="18" charset="0"/>
              </a:rPr>
              <a:t>B</a:t>
            </a:r>
            <a:r>
              <a:rPr lang="en-US" sz="1900" dirty="0" smtClean="0">
                <a:latin typeface="Times New Roman" pitchFamily="18" charset="0"/>
                <a:cs typeface="Times New Roman" pitchFamily="18" charset="0"/>
              </a:rPr>
              <a:t> </a:t>
            </a:r>
            <a:r>
              <a:rPr lang="en-US" sz="1900" dirty="0">
                <a:latin typeface="Times New Roman" pitchFamily="18" charset="0"/>
                <a:cs typeface="Times New Roman" pitchFamily="18" charset="0"/>
              </a:rPr>
              <a:t>in her English class</a:t>
            </a:r>
            <a:r>
              <a:rPr lang="en-US" sz="1900" dirty="0" smtClean="0">
                <a:latin typeface="Times New Roman" pitchFamily="18" charset="0"/>
                <a:cs typeface="Times New Roman" pitchFamily="18" charset="0"/>
              </a:rPr>
              <a:t>. </a:t>
            </a:r>
            <a:endParaRPr lang="en-US" sz="1900" dirty="0">
              <a:latin typeface="Times New Roman" pitchFamily="18" charset="0"/>
              <a:cs typeface="Times New Roman" pitchFamily="18" charset="0"/>
            </a:endParaRPr>
          </a:p>
        </p:txBody>
      </p:sp>
      <p:sp>
        <p:nvSpPr>
          <p:cNvPr id="49" name="Rectangle 48"/>
          <p:cNvSpPr/>
          <p:nvPr/>
        </p:nvSpPr>
        <p:spPr>
          <a:xfrm>
            <a:off x="471978" y="4399309"/>
            <a:ext cx="3082895" cy="384721"/>
          </a:xfrm>
          <a:prstGeom prst="rect">
            <a:avLst/>
          </a:prstGeom>
        </p:spPr>
        <p:txBody>
          <a:bodyPr wrap="none">
            <a:spAutoFit/>
          </a:bodyPr>
          <a:lstStyle/>
          <a:p>
            <a:r>
              <a:rPr lang="en-US" sz="1900" dirty="0">
                <a:latin typeface="Times New Roman" pitchFamily="18" charset="0"/>
                <a:cs typeface="Times New Roman" pitchFamily="18" charset="0"/>
              </a:rPr>
              <a:t>and </a:t>
            </a:r>
            <a:r>
              <a:rPr lang="en-US" sz="1900" dirty="0" smtClean="0">
                <a:latin typeface="Times New Roman" pitchFamily="18" charset="0"/>
                <a:cs typeface="Times New Roman" pitchFamily="18" charset="0"/>
              </a:rPr>
              <a:t>an </a:t>
            </a:r>
            <a:r>
              <a:rPr lang="en-US" sz="1900" i="1" dirty="0" smtClean="0">
                <a:latin typeface="Times New Roman" pitchFamily="18" charset="0"/>
                <a:cs typeface="Times New Roman" pitchFamily="18" charset="0"/>
              </a:rPr>
              <a:t>A</a:t>
            </a:r>
            <a:r>
              <a:rPr lang="en-US" sz="1900" dirty="0" smtClean="0">
                <a:latin typeface="Times New Roman" pitchFamily="18" charset="0"/>
                <a:cs typeface="Times New Roman" pitchFamily="18" charset="0"/>
              </a:rPr>
              <a:t> </a:t>
            </a:r>
            <a:r>
              <a:rPr lang="en-US" sz="1900" dirty="0">
                <a:latin typeface="Times New Roman" pitchFamily="18" charset="0"/>
                <a:cs typeface="Times New Roman" pitchFamily="18" charset="0"/>
              </a:rPr>
              <a:t>in her English class.</a:t>
            </a:r>
          </a:p>
        </p:txBody>
      </p:sp>
      <p:cxnSp>
        <p:nvCxnSpPr>
          <p:cNvPr id="51" name="Straight Connector 50"/>
          <p:cNvCxnSpPr/>
          <p:nvPr/>
        </p:nvCxnSpPr>
        <p:spPr>
          <a:xfrm>
            <a:off x="4233585" y="1526584"/>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13033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par>
                          <p:cTn id="13" fill="hold">
                            <p:stCondLst>
                              <p:cond delay="500"/>
                            </p:stCondLst>
                            <p:childTnLst>
                              <p:par>
                                <p:cTn id="14" presetID="23" presetClass="entr" presetSubtype="32" fill="hold" grpId="0" nodeType="afterEffect">
                                  <p:stCondLst>
                                    <p:cond delay="0"/>
                                  </p:stCondLst>
                                  <p:childTnLst>
                                    <p:set>
                                      <p:cBhvr>
                                        <p:cTn id="15" dur="1" fill="hold">
                                          <p:stCondLst>
                                            <p:cond delay="0"/>
                                          </p:stCondLst>
                                        </p:cTn>
                                        <p:tgtEl>
                                          <p:spTgt spid="46"/>
                                        </p:tgtEl>
                                        <p:attrNameLst>
                                          <p:attrName>style.visibility</p:attrName>
                                        </p:attrNameLst>
                                      </p:cBhvr>
                                      <p:to>
                                        <p:strVal val="visible"/>
                                      </p:to>
                                    </p:set>
                                    <p:anim calcmode="lin" valueType="num">
                                      <p:cBhvr>
                                        <p:cTn id="16" dur="500" fill="hold"/>
                                        <p:tgtEl>
                                          <p:spTgt spid="46"/>
                                        </p:tgtEl>
                                        <p:attrNameLst>
                                          <p:attrName>ppt_w</p:attrName>
                                        </p:attrNameLst>
                                      </p:cBhvr>
                                      <p:tavLst>
                                        <p:tav tm="0">
                                          <p:val>
                                            <p:strVal val="4*#ppt_w"/>
                                          </p:val>
                                        </p:tav>
                                        <p:tav tm="100000">
                                          <p:val>
                                            <p:strVal val="#ppt_w"/>
                                          </p:val>
                                        </p:tav>
                                      </p:tavLst>
                                    </p:anim>
                                    <p:anim calcmode="lin" valueType="num">
                                      <p:cBhvr>
                                        <p:cTn id="17" dur="500" fill="hold"/>
                                        <p:tgtEl>
                                          <p:spTgt spid="46"/>
                                        </p:tgtEl>
                                        <p:attrNameLst>
                                          <p:attrName>ppt_h</p:attrName>
                                        </p:attrNameLst>
                                      </p:cBhvr>
                                      <p:tavLst>
                                        <p:tav tm="0">
                                          <p:val>
                                            <p:strVal val="4*#ppt_h"/>
                                          </p:val>
                                        </p:tav>
                                        <p:tav tm="100000">
                                          <p:val>
                                            <p:strVal val="#ppt_h"/>
                                          </p:val>
                                        </p:tav>
                                      </p:tavLst>
                                    </p:anim>
                                  </p:childTnLst>
                                </p:cTn>
                              </p:par>
                            </p:childTnLst>
                          </p:cTn>
                        </p:par>
                        <p:par>
                          <p:cTn id="18" fill="hold">
                            <p:stCondLst>
                              <p:cond delay="1000"/>
                            </p:stCondLst>
                            <p:childTnLst>
                              <p:par>
                                <p:cTn id="19" presetID="17" presetClass="entr" presetSubtype="2" fill="hold" grpId="0" nodeType="afterEffect">
                                  <p:stCondLst>
                                    <p:cond delay="0"/>
                                  </p:stCondLst>
                                  <p:childTnLst>
                                    <p:set>
                                      <p:cBhvr>
                                        <p:cTn id="20" dur="1" fill="hold">
                                          <p:stCondLst>
                                            <p:cond delay="0"/>
                                          </p:stCondLst>
                                        </p:cTn>
                                        <p:tgtEl>
                                          <p:spTgt spid="45"/>
                                        </p:tgtEl>
                                        <p:attrNameLst>
                                          <p:attrName>style.visibility</p:attrName>
                                        </p:attrNameLst>
                                      </p:cBhvr>
                                      <p:to>
                                        <p:strVal val="visible"/>
                                      </p:to>
                                    </p:set>
                                    <p:anim calcmode="lin" valueType="num">
                                      <p:cBhvr>
                                        <p:cTn id="21" dur="500" fill="hold"/>
                                        <p:tgtEl>
                                          <p:spTgt spid="45"/>
                                        </p:tgtEl>
                                        <p:attrNameLst>
                                          <p:attrName>ppt_x</p:attrName>
                                        </p:attrNameLst>
                                      </p:cBhvr>
                                      <p:tavLst>
                                        <p:tav tm="0">
                                          <p:val>
                                            <p:strVal val="#ppt_x+#ppt_w/2"/>
                                          </p:val>
                                        </p:tav>
                                        <p:tav tm="100000">
                                          <p:val>
                                            <p:strVal val="#ppt_x"/>
                                          </p:val>
                                        </p:tav>
                                      </p:tavLst>
                                    </p:anim>
                                    <p:anim calcmode="lin" valueType="num">
                                      <p:cBhvr>
                                        <p:cTn id="22" dur="500" fill="hold"/>
                                        <p:tgtEl>
                                          <p:spTgt spid="45"/>
                                        </p:tgtEl>
                                        <p:attrNameLst>
                                          <p:attrName>ppt_y</p:attrName>
                                        </p:attrNameLst>
                                      </p:cBhvr>
                                      <p:tavLst>
                                        <p:tav tm="0">
                                          <p:val>
                                            <p:strVal val="#ppt_y"/>
                                          </p:val>
                                        </p:tav>
                                        <p:tav tm="100000">
                                          <p:val>
                                            <p:strVal val="#ppt_y"/>
                                          </p:val>
                                        </p:tav>
                                      </p:tavLst>
                                    </p:anim>
                                    <p:anim calcmode="lin" valueType="num">
                                      <p:cBhvr>
                                        <p:cTn id="23" dur="500" fill="hold"/>
                                        <p:tgtEl>
                                          <p:spTgt spid="45"/>
                                        </p:tgtEl>
                                        <p:attrNameLst>
                                          <p:attrName>ppt_w</p:attrName>
                                        </p:attrNameLst>
                                      </p:cBhvr>
                                      <p:tavLst>
                                        <p:tav tm="0">
                                          <p:val>
                                            <p:fltVal val="0"/>
                                          </p:val>
                                        </p:tav>
                                        <p:tav tm="100000">
                                          <p:val>
                                            <p:strVal val="#ppt_w"/>
                                          </p:val>
                                        </p:tav>
                                      </p:tavLst>
                                    </p:anim>
                                    <p:anim calcmode="lin" valueType="num">
                                      <p:cBhvr>
                                        <p:cTn id="24" dur="500" fill="hold"/>
                                        <p:tgtEl>
                                          <p:spTgt spid="45"/>
                                        </p:tgtEl>
                                        <p:attrNameLst>
                                          <p:attrName>ppt_h</p:attrName>
                                        </p:attrNameLst>
                                      </p:cBhvr>
                                      <p:tavLst>
                                        <p:tav tm="0">
                                          <p:val>
                                            <p:strVal val="#ppt_h"/>
                                          </p:val>
                                        </p:tav>
                                        <p:tav tm="100000">
                                          <p:val>
                                            <p:strVal val="#ppt_h"/>
                                          </p:val>
                                        </p:tav>
                                      </p:tavLst>
                                    </p:anim>
                                  </p:childTnLst>
                                </p:cTn>
                              </p:par>
                            </p:childTnLst>
                          </p:cTn>
                        </p:par>
                        <p:par>
                          <p:cTn id="25" fill="hold">
                            <p:stCondLst>
                              <p:cond delay="1500"/>
                            </p:stCondLst>
                            <p:childTnLst>
                              <p:par>
                                <p:cTn id="26" presetID="34" presetClass="emph" presetSubtype="0" fill="hold" grpId="0" nodeType="afterEffect">
                                  <p:stCondLst>
                                    <p:cond delay="0"/>
                                  </p:stCondLst>
                                  <p:iterate type="lt">
                                    <p:tmPct val="10000"/>
                                  </p:iterate>
                                  <p:childTnLst>
                                    <p:animMotion origin="layout" path="M 0.0 0.0 L 0.0 -0.07213" pathEditMode="relative" ptsTypes="">
                                      <p:cBhvr>
                                        <p:cTn id="27" dur="250" accel="50000" decel="50000" autoRev="1" fill="hold">
                                          <p:stCondLst>
                                            <p:cond delay="0"/>
                                          </p:stCondLst>
                                        </p:cTn>
                                        <p:tgtEl>
                                          <p:spTgt spid="11"/>
                                        </p:tgtEl>
                                        <p:attrNameLst>
                                          <p:attrName>ppt_x</p:attrName>
                                          <p:attrName>ppt_y</p:attrName>
                                        </p:attrNameLst>
                                      </p:cBhvr>
                                    </p:animMotion>
                                    <p:animRot by="1500000">
                                      <p:cBhvr>
                                        <p:cTn id="28" dur="125" fill="hold">
                                          <p:stCondLst>
                                            <p:cond delay="0"/>
                                          </p:stCondLst>
                                        </p:cTn>
                                        <p:tgtEl>
                                          <p:spTgt spid="11"/>
                                        </p:tgtEl>
                                        <p:attrNameLst>
                                          <p:attrName>r</p:attrName>
                                        </p:attrNameLst>
                                      </p:cBhvr>
                                    </p:animRot>
                                    <p:animRot by="-1500000">
                                      <p:cBhvr>
                                        <p:cTn id="29" dur="125" fill="hold">
                                          <p:stCondLst>
                                            <p:cond delay="125"/>
                                          </p:stCondLst>
                                        </p:cTn>
                                        <p:tgtEl>
                                          <p:spTgt spid="11"/>
                                        </p:tgtEl>
                                        <p:attrNameLst>
                                          <p:attrName>r</p:attrName>
                                        </p:attrNameLst>
                                      </p:cBhvr>
                                    </p:animRot>
                                    <p:animRot by="-1500000">
                                      <p:cBhvr>
                                        <p:cTn id="30" dur="125" fill="hold">
                                          <p:stCondLst>
                                            <p:cond delay="250"/>
                                          </p:stCondLst>
                                        </p:cTn>
                                        <p:tgtEl>
                                          <p:spTgt spid="11"/>
                                        </p:tgtEl>
                                        <p:attrNameLst>
                                          <p:attrName>r</p:attrName>
                                        </p:attrNameLst>
                                      </p:cBhvr>
                                    </p:animRot>
                                    <p:animRot by="1500000">
                                      <p:cBhvr>
                                        <p:cTn id="31" dur="125" fill="hold">
                                          <p:stCondLst>
                                            <p:cond delay="375"/>
                                          </p:stCondLst>
                                        </p:cTn>
                                        <p:tgtEl>
                                          <p:spTgt spid="11"/>
                                        </p:tgtEl>
                                        <p:attrNameLst>
                                          <p:attrName>r</p:attrName>
                                        </p:attrNameLst>
                                      </p:cBhvr>
                                    </p:animRot>
                                  </p:childTnLst>
                                </p:cTn>
                              </p:par>
                            </p:childTnLst>
                          </p:cTn>
                        </p:par>
                        <p:par>
                          <p:cTn id="32" fill="hold">
                            <p:stCondLst>
                              <p:cond delay="2000"/>
                            </p:stCondLst>
                            <p:childTnLst>
                              <p:par>
                                <p:cTn id="33" presetID="9" presetClass="entr" presetSubtype="0" fill="hold" grpId="0" nodeType="afterEffect">
                                  <p:stCondLst>
                                    <p:cond delay="0"/>
                                  </p:stCondLst>
                                  <p:childTnLst>
                                    <p:set>
                                      <p:cBhvr>
                                        <p:cTn id="34" dur="1" fill="hold">
                                          <p:stCondLst>
                                            <p:cond delay="0"/>
                                          </p:stCondLst>
                                        </p:cTn>
                                        <p:tgtEl>
                                          <p:spTgt spid="47"/>
                                        </p:tgtEl>
                                        <p:attrNameLst>
                                          <p:attrName>style.visibility</p:attrName>
                                        </p:attrNameLst>
                                      </p:cBhvr>
                                      <p:to>
                                        <p:strVal val="visible"/>
                                      </p:to>
                                    </p:set>
                                    <p:animEffect transition="in" filter="dissolve">
                                      <p:cBhvr>
                                        <p:cTn id="35" dur="500"/>
                                        <p:tgtEl>
                                          <p:spTgt spid="47"/>
                                        </p:tgtEl>
                                      </p:cBhvr>
                                    </p:animEffect>
                                  </p:childTnLst>
                                </p:cTn>
                              </p:par>
                            </p:childTnLst>
                          </p:cTn>
                        </p:par>
                        <p:par>
                          <p:cTn id="36" fill="hold">
                            <p:stCondLst>
                              <p:cond delay="2500"/>
                            </p:stCondLst>
                            <p:childTnLst>
                              <p:par>
                                <p:cTn id="37" presetID="17" presetClass="entr" presetSubtype="1" fill="hold" grpId="0" nodeType="afterEffect">
                                  <p:stCondLst>
                                    <p:cond delay="0"/>
                                  </p:stCondLst>
                                  <p:childTnLst>
                                    <p:set>
                                      <p:cBhvr>
                                        <p:cTn id="38" dur="1" fill="hold">
                                          <p:stCondLst>
                                            <p:cond delay="0"/>
                                          </p:stCondLst>
                                        </p:cTn>
                                        <p:tgtEl>
                                          <p:spTgt spid="21"/>
                                        </p:tgtEl>
                                        <p:attrNameLst>
                                          <p:attrName>style.visibility</p:attrName>
                                        </p:attrNameLst>
                                      </p:cBhvr>
                                      <p:to>
                                        <p:strVal val="visible"/>
                                      </p:to>
                                    </p:set>
                                    <p:anim calcmode="lin" valueType="num">
                                      <p:cBhvr>
                                        <p:cTn id="39" dur="500" fill="hold"/>
                                        <p:tgtEl>
                                          <p:spTgt spid="21"/>
                                        </p:tgtEl>
                                        <p:attrNameLst>
                                          <p:attrName>ppt_x</p:attrName>
                                        </p:attrNameLst>
                                      </p:cBhvr>
                                      <p:tavLst>
                                        <p:tav tm="0">
                                          <p:val>
                                            <p:strVal val="#ppt_x"/>
                                          </p:val>
                                        </p:tav>
                                        <p:tav tm="100000">
                                          <p:val>
                                            <p:strVal val="#ppt_x"/>
                                          </p:val>
                                        </p:tav>
                                      </p:tavLst>
                                    </p:anim>
                                    <p:anim calcmode="lin" valueType="num">
                                      <p:cBhvr>
                                        <p:cTn id="40" dur="500" fill="hold"/>
                                        <p:tgtEl>
                                          <p:spTgt spid="21"/>
                                        </p:tgtEl>
                                        <p:attrNameLst>
                                          <p:attrName>ppt_y</p:attrName>
                                        </p:attrNameLst>
                                      </p:cBhvr>
                                      <p:tavLst>
                                        <p:tav tm="0">
                                          <p:val>
                                            <p:strVal val="#ppt_y-#ppt_h/2"/>
                                          </p:val>
                                        </p:tav>
                                        <p:tav tm="100000">
                                          <p:val>
                                            <p:strVal val="#ppt_y"/>
                                          </p:val>
                                        </p:tav>
                                      </p:tavLst>
                                    </p:anim>
                                    <p:anim calcmode="lin" valueType="num">
                                      <p:cBhvr>
                                        <p:cTn id="41" dur="500" fill="hold"/>
                                        <p:tgtEl>
                                          <p:spTgt spid="21"/>
                                        </p:tgtEl>
                                        <p:attrNameLst>
                                          <p:attrName>ppt_w</p:attrName>
                                        </p:attrNameLst>
                                      </p:cBhvr>
                                      <p:tavLst>
                                        <p:tav tm="0">
                                          <p:val>
                                            <p:strVal val="#ppt_w"/>
                                          </p:val>
                                        </p:tav>
                                        <p:tav tm="100000">
                                          <p:val>
                                            <p:strVal val="#ppt_w"/>
                                          </p:val>
                                        </p:tav>
                                      </p:tavLst>
                                    </p:anim>
                                    <p:anim calcmode="lin" valueType="num">
                                      <p:cBhvr>
                                        <p:cTn id="42" dur="500" fill="hold"/>
                                        <p:tgtEl>
                                          <p:spTgt spid="21"/>
                                        </p:tgtEl>
                                        <p:attrNameLst>
                                          <p:attrName>ppt_h</p:attrName>
                                        </p:attrNameLst>
                                      </p:cBhvr>
                                      <p:tavLst>
                                        <p:tav tm="0">
                                          <p:val>
                                            <p:fltVal val="0"/>
                                          </p:val>
                                        </p:tav>
                                        <p:tav tm="100000">
                                          <p:val>
                                            <p:strVal val="#ppt_h"/>
                                          </p:val>
                                        </p:tav>
                                      </p:tavLst>
                                    </p:anim>
                                  </p:childTnLst>
                                </p:cTn>
                              </p:par>
                            </p:childTnLst>
                          </p:cTn>
                        </p:par>
                        <p:par>
                          <p:cTn id="43" fill="hold">
                            <p:stCondLst>
                              <p:cond delay="3000"/>
                            </p:stCondLst>
                            <p:childTnLst>
                              <p:par>
                                <p:cTn id="44" presetID="34" presetClass="emph" presetSubtype="0" fill="hold" grpId="0" nodeType="afterEffect">
                                  <p:stCondLst>
                                    <p:cond delay="0"/>
                                  </p:stCondLst>
                                  <p:iterate type="lt">
                                    <p:tmPct val="10000"/>
                                  </p:iterate>
                                  <p:childTnLst>
                                    <p:animMotion origin="layout" path="M 0.0 0.0 L 0.0 -0.07213" pathEditMode="relative" ptsTypes="">
                                      <p:cBhvr>
                                        <p:cTn id="45" dur="250" accel="50000" decel="50000" autoRev="1" fill="hold">
                                          <p:stCondLst>
                                            <p:cond delay="0"/>
                                          </p:stCondLst>
                                        </p:cTn>
                                        <p:tgtEl>
                                          <p:spTgt spid="17"/>
                                        </p:tgtEl>
                                        <p:attrNameLst>
                                          <p:attrName>ppt_x</p:attrName>
                                          <p:attrName>ppt_y</p:attrName>
                                        </p:attrNameLst>
                                      </p:cBhvr>
                                    </p:animMotion>
                                    <p:animRot by="1500000">
                                      <p:cBhvr>
                                        <p:cTn id="46" dur="125" fill="hold">
                                          <p:stCondLst>
                                            <p:cond delay="0"/>
                                          </p:stCondLst>
                                        </p:cTn>
                                        <p:tgtEl>
                                          <p:spTgt spid="17"/>
                                        </p:tgtEl>
                                        <p:attrNameLst>
                                          <p:attrName>r</p:attrName>
                                        </p:attrNameLst>
                                      </p:cBhvr>
                                    </p:animRot>
                                    <p:animRot by="-1500000">
                                      <p:cBhvr>
                                        <p:cTn id="47" dur="125" fill="hold">
                                          <p:stCondLst>
                                            <p:cond delay="125"/>
                                          </p:stCondLst>
                                        </p:cTn>
                                        <p:tgtEl>
                                          <p:spTgt spid="17"/>
                                        </p:tgtEl>
                                        <p:attrNameLst>
                                          <p:attrName>r</p:attrName>
                                        </p:attrNameLst>
                                      </p:cBhvr>
                                    </p:animRot>
                                    <p:animRot by="-1500000">
                                      <p:cBhvr>
                                        <p:cTn id="48" dur="125" fill="hold">
                                          <p:stCondLst>
                                            <p:cond delay="250"/>
                                          </p:stCondLst>
                                        </p:cTn>
                                        <p:tgtEl>
                                          <p:spTgt spid="17"/>
                                        </p:tgtEl>
                                        <p:attrNameLst>
                                          <p:attrName>r</p:attrName>
                                        </p:attrNameLst>
                                      </p:cBhvr>
                                    </p:animRot>
                                    <p:animRot by="1500000">
                                      <p:cBhvr>
                                        <p:cTn id="49" dur="125" fill="hold">
                                          <p:stCondLst>
                                            <p:cond delay="375"/>
                                          </p:stCondLst>
                                        </p:cTn>
                                        <p:tgtEl>
                                          <p:spTgt spid="17"/>
                                        </p:tgtEl>
                                        <p:attrNameLst>
                                          <p:attrName>r</p:attrName>
                                        </p:attrNameLst>
                                      </p:cBhvr>
                                    </p:animRot>
                                  </p:childTnLst>
                                </p:cTn>
                              </p:par>
                            </p:childTnLst>
                          </p:cTn>
                        </p:par>
                      </p:childTnLst>
                    </p:cTn>
                  </p:par>
                  <p:par>
                    <p:cTn id="50" fill="hold">
                      <p:stCondLst>
                        <p:cond delay="indefinite"/>
                      </p:stCondLst>
                      <p:childTnLst>
                        <p:par>
                          <p:cTn id="51" fill="hold">
                            <p:stCondLst>
                              <p:cond delay="0"/>
                            </p:stCondLst>
                            <p:childTnLst>
                              <p:par>
                                <p:cTn id="52" presetID="9" presetClass="entr" presetSubtype="0" fill="hold" nodeType="clickEffect">
                                  <p:stCondLst>
                                    <p:cond delay="0"/>
                                  </p:stCondLst>
                                  <p:childTnLst>
                                    <p:set>
                                      <p:cBhvr>
                                        <p:cTn id="53" dur="1" fill="hold">
                                          <p:stCondLst>
                                            <p:cond delay="0"/>
                                          </p:stCondLst>
                                        </p:cTn>
                                        <p:tgtEl>
                                          <p:spTgt spid="3">
                                            <p:txEl>
                                              <p:pRg st="2" end="2"/>
                                            </p:txEl>
                                          </p:spTgt>
                                        </p:tgtEl>
                                        <p:attrNameLst>
                                          <p:attrName>style.visibility</p:attrName>
                                        </p:attrNameLst>
                                      </p:cBhvr>
                                      <p:to>
                                        <p:strVal val="visible"/>
                                      </p:to>
                                    </p:set>
                                    <p:animEffect transition="in" filter="dissolve">
                                      <p:cBhvr>
                                        <p:cTn id="54" dur="500"/>
                                        <p:tgtEl>
                                          <p:spTgt spid="3">
                                            <p:txEl>
                                              <p:pRg st="2" end="2"/>
                                            </p:txEl>
                                          </p:spTgt>
                                        </p:tgtEl>
                                      </p:cBhvr>
                                    </p:animEffect>
                                  </p:childTnLst>
                                </p:cTn>
                              </p:par>
                            </p:childTnLst>
                          </p:cTn>
                        </p:par>
                        <p:par>
                          <p:cTn id="55" fill="hold">
                            <p:stCondLst>
                              <p:cond delay="500"/>
                            </p:stCondLst>
                            <p:childTnLst>
                              <p:par>
                                <p:cTn id="56" presetID="23" presetClass="entr" presetSubtype="32" fill="hold" grpId="0" nodeType="afterEffect">
                                  <p:stCondLst>
                                    <p:cond delay="0"/>
                                  </p:stCondLst>
                                  <p:childTnLst>
                                    <p:set>
                                      <p:cBhvr>
                                        <p:cTn id="57" dur="1" fill="hold">
                                          <p:stCondLst>
                                            <p:cond delay="0"/>
                                          </p:stCondLst>
                                        </p:cTn>
                                        <p:tgtEl>
                                          <p:spTgt spid="39"/>
                                        </p:tgtEl>
                                        <p:attrNameLst>
                                          <p:attrName>style.visibility</p:attrName>
                                        </p:attrNameLst>
                                      </p:cBhvr>
                                      <p:to>
                                        <p:strVal val="visible"/>
                                      </p:to>
                                    </p:set>
                                    <p:anim calcmode="lin" valueType="num">
                                      <p:cBhvr>
                                        <p:cTn id="58" dur="500" fill="hold"/>
                                        <p:tgtEl>
                                          <p:spTgt spid="39"/>
                                        </p:tgtEl>
                                        <p:attrNameLst>
                                          <p:attrName>ppt_w</p:attrName>
                                        </p:attrNameLst>
                                      </p:cBhvr>
                                      <p:tavLst>
                                        <p:tav tm="0">
                                          <p:val>
                                            <p:strVal val="4*#ppt_w"/>
                                          </p:val>
                                        </p:tav>
                                        <p:tav tm="100000">
                                          <p:val>
                                            <p:strVal val="#ppt_w"/>
                                          </p:val>
                                        </p:tav>
                                      </p:tavLst>
                                    </p:anim>
                                    <p:anim calcmode="lin" valueType="num">
                                      <p:cBhvr>
                                        <p:cTn id="59" dur="500" fill="hold"/>
                                        <p:tgtEl>
                                          <p:spTgt spid="39"/>
                                        </p:tgtEl>
                                        <p:attrNameLst>
                                          <p:attrName>ppt_h</p:attrName>
                                        </p:attrNameLst>
                                      </p:cBhvr>
                                      <p:tavLst>
                                        <p:tav tm="0">
                                          <p:val>
                                            <p:strVal val="4*#ppt_h"/>
                                          </p:val>
                                        </p:tav>
                                        <p:tav tm="100000">
                                          <p:val>
                                            <p:strVal val="#ppt_h"/>
                                          </p:val>
                                        </p:tav>
                                      </p:tavLst>
                                    </p:anim>
                                  </p:childTnLst>
                                </p:cTn>
                              </p:par>
                            </p:childTnLst>
                          </p:cTn>
                        </p:par>
                        <p:par>
                          <p:cTn id="60" fill="hold">
                            <p:stCondLst>
                              <p:cond delay="1000"/>
                            </p:stCondLst>
                            <p:childTnLst>
                              <p:par>
                                <p:cTn id="61" presetID="17" presetClass="entr" presetSubtype="2" fill="hold" grpId="0" nodeType="afterEffect">
                                  <p:stCondLst>
                                    <p:cond delay="0"/>
                                  </p:stCondLst>
                                  <p:childTnLst>
                                    <p:set>
                                      <p:cBhvr>
                                        <p:cTn id="62" dur="1" fill="hold">
                                          <p:stCondLst>
                                            <p:cond delay="0"/>
                                          </p:stCondLst>
                                        </p:cTn>
                                        <p:tgtEl>
                                          <p:spTgt spid="22"/>
                                        </p:tgtEl>
                                        <p:attrNameLst>
                                          <p:attrName>style.visibility</p:attrName>
                                        </p:attrNameLst>
                                      </p:cBhvr>
                                      <p:to>
                                        <p:strVal val="visible"/>
                                      </p:to>
                                    </p:set>
                                    <p:anim calcmode="lin" valueType="num">
                                      <p:cBhvr>
                                        <p:cTn id="63" dur="500" fill="hold"/>
                                        <p:tgtEl>
                                          <p:spTgt spid="22"/>
                                        </p:tgtEl>
                                        <p:attrNameLst>
                                          <p:attrName>ppt_x</p:attrName>
                                        </p:attrNameLst>
                                      </p:cBhvr>
                                      <p:tavLst>
                                        <p:tav tm="0">
                                          <p:val>
                                            <p:strVal val="#ppt_x+#ppt_w/2"/>
                                          </p:val>
                                        </p:tav>
                                        <p:tav tm="100000">
                                          <p:val>
                                            <p:strVal val="#ppt_x"/>
                                          </p:val>
                                        </p:tav>
                                      </p:tavLst>
                                    </p:anim>
                                    <p:anim calcmode="lin" valueType="num">
                                      <p:cBhvr>
                                        <p:cTn id="64" dur="500" fill="hold"/>
                                        <p:tgtEl>
                                          <p:spTgt spid="22"/>
                                        </p:tgtEl>
                                        <p:attrNameLst>
                                          <p:attrName>ppt_y</p:attrName>
                                        </p:attrNameLst>
                                      </p:cBhvr>
                                      <p:tavLst>
                                        <p:tav tm="0">
                                          <p:val>
                                            <p:strVal val="#ppt_y"/>
                                          </p:val>
                                        </p:tav>
                                        <p:tav tm="100000">
                                          <p:val>
                                            <p:strVal val="#ppt_y"/>
                                          </p:val>
                                        </p:tav>
                                      </p:tavLst>
                                    </p:anim>
                                    <p:anim calcmode="lin" valueType="num">
                                      <p:cBhvr>
                                        <p:cTn id="65" dur="500" fill="hold"/>
                                        <p:tgtEl>
                                          <p:spTgt spid="22"/>
                                        </p:tgtEl>
                                        <p:attrNameLst>
                                          <p:attrName>ppt_w</p:attrName>
                                        </p:attrNameLst>
                                      </p:cBhvr>
                                      <p:tavLst>
                                        <p:tav tm="0">
                                          <p:val>
                                            <p:fltVal val="0"/>
                                          </p:val>
                                        </p:tav>
                                        <p:tav tm="100000">
                                          <p:val>
                                            <p:strVal val="#ppt_w"/>
                                          </p:val>
                                        </p:tav>
                                      </p:tavLst>
                                    </p:anim>
                                    <p:anim calcmode="lin" valueType="num">
                                      <p:cBhvr>
                                        <p:cTn id="66" dur="500" fill="hold"/>
                                        <p:tgtEl>
                                          <p:spTgt spid="22"/>
                                        </p:tgtEl>
                                        <p:attrNameLst>
                                          <p:attrName>ppt_h</p:attrName>
                                        </p:attrNameLst>
                                      </p:cBhvr>
                                      <p:tavLst>
                                        <p:tav tm="0">
                                          <p:val>
                                            <p:strVal val="#ppt_h"/>
                                          </p:val>
                                        </p:tav>
                                        <p:tav tm="100000">
                                          <p:val>
                                            <p:strVal val="#ppt_h"/>
                                          </p:val>
                                        </p:tav>
                                      </p:tavLst>
                                    </p:anim>
                                  </p:childTnLst>
                                </p:cTn>
                              </p:par>
                            </p:childTnLst>
                          </p:cTn>
                        </p:par>
                        <p:par>
                          <p:cTn id="67" fill="hold">
                            <p:stCondLst>
                              <p:cond delay="1500"/>
                            </p:stCondLst>
                            <p:childTnLst>
                              <p:par>
                                <p:cTn id="68" presetID="34" presetClass="emph" presetSubtype="0" fill="hold" grpId="0" nodeType="afterEffect">
                                  <p:stCondLst>
                                    <p:cond delay="0"/>
                                  </p:stCondLst>
                                  <p:iterate type="lt">
                                    <p:tmPct val="10000"/>
                                  </p:iterate>
                                  <p:childTnLst>
                                    <p:animMotion origin="layout" path="M 0.0 0.0 L 0.0 -0.07213" pathEditMode="relative" ptsTypes="">
                                      <p:cBhvr>
                                        <p:cTn id="69" dur="250" accel="50000" decel="50000" autoRev="1" fill="hold">
                                          <p:stCondLst>
                                            <p:cond delay="0"/>
                                          </p:stCondLst>
                                        </p:cTn>
                                        <p:tgtEl>
                                          <p:spTgt spid="14"/>
                                        </p:tgtEl>
                                        <p:attrNameLst>
                                          <p:attrName>ppt_x</p:attrName>
                                          <p:attrName>ppt_y</p:attrName>
                                        </p:attrNameLst>
                                      </p:cBhvr>
                                    </p:animMotion>
                                    <p:animRot by="1500000">
                                      <p:cBhvr>
                                        <p:cTn id="70" dur="125" fill="hold">
                                          <p:stCondLst>
                                            <p:cond delay="0"/>
                                          </p:stCondLst>
                                        </p:cTn>
                                        <p:tgtEl>
                                          <p:spTgt spid="14"/>
                                        </p:tgtEl>
                                        <p:attrNameLst>
                                          <p:attrName>r</p:attrName>
                                        </p:attrNameLst>
                                      </p:cBhvr>
                                    </p:animRot>
                                    <p:animRot by="-1500000">
                                      <p:cBhvr>
                                        <p:cTn id="71" dur="125" fill="hold">
                                          <p:stCondLst>
                                            <p:cond delay="125"/>
                                          </p:stCondLst>
                                        </p:cTn>
                                        <p:tgtEl>
                                          <p:spTgt spid="14"/>
                                        </p:tgtEl>
                                        <p:attrNameLst>
                                          <p:attrName>r</p:attrName>
                                        </p:attrNameLst>
                                      </p:cBhvr>
                                    </p:animRot>
                                    <p:animRot by="-1500000">
                                      <p:cBhvr>
                                        <p:cTn id="72" dur="125" fill="hold">
                                          <p:stCondLst>
                                            <p:cond delay="250"/>
                                          </p:stCondLst>
                                        </p:cTn>
                                        <p:tgtEl>
                                          <p:spTgt spid="14"/>
                                        </p:tgtEl>
                                        <p:attrNameLst>
                                          <p:attrName>r</p:attrName>
                                        </p:attrNameLst>
                                      </p:cBhvr>
                                    </p:animRot>
                                    <p:animRot by="1500000">
                                      <p:cBhvr>
                                        <p:cTn id="73" dur="125" fill="hold">
                                          <p:stCondLst>
                                            <p:cond delay="375"/>
                                          </p:stCondLst>
                                        </p:cTn>
                                        <p:tgtEl>
                                          <p:spTgt spid="14"/>
                                        </p:tgtEl>
                                        <p:attrNameLst>
                                          <p:attrName>r</p:attrName>
                                        </p:attrNameLst>
                                      </p:cBhvr>
                                    </p:animRot>
                                  </p:childTnLst>
                                </p:cTn>
                              </p:par>
                            </p:childTnLst>
                          </p:cTn>
                        </p:par>
                        <p:par>
                          <p:cTn id="74" fill="hold">
                            <p:stCondLst>
                              <p:cond delay="2000"/>
                            </p:stCondLst>
                            <p:childTnLst>
                              <p:par>
                                <p:cTn id="75" presetID="9" presetClass="entr" presetSubtype="0" fill="hold" grpId="0" nodeType="afterEffect">
                                  <p:stCondLst>
                                    <p:cond delay="0"/>
                                  </p:stCondLst>
                                  <p:childTnLst>
                                    <p:set>
                                      <p:cBhvr>
                                        <p:cTn id="76" dur="1" fill="hold">
                                          <p:stCondLst>
                                            <p:cond delay="0"/>
                                          </p:stCondLst>
                                        </p:cTn>
                                        <p:tgtEl>
                                          <p:spTgt spid="48"/>
                                        </p:tgtEl>
                                        <p:attrNameLst>
                                          <p:attrName>style.visibility</p:attrName>
                                        </p:attrNameLst>
                                      </p:cBhvr>
                                      <p:to>
                                        <p:strVal val="visible"/>
                                      </p:to>
                                    </p:set>
                                    <p:animEffect transition="in" filter="dissolve">
                                      <p:cBhvr>
                                        <p:cTn id="77" dur="500"/>
                                        <p:tgtEl>
                                          <p:spTgt spid="48"/>
                                        </p:tgtEl>
                                      </p:cBhvr>
                                    </p:animEffect>
                                  </p:childTnLst>
                                </p:cTn>
                              </p:par>
                            </p:childTnLst>
                          </p:cTn>
                        </p:par>
                        <p:par>
                          <p:cTn id="78" fill="hold">
                            <p:stCondLst>
                              <p:cond delay="2500"/>
                            </p:stCondLst>
                            <p:childTnLst>
                              <p:par>
                                <p:cTn id="79" presetID="17" presetClass="entr" presetSubtype="1" fill="hold" grpId="0" nodeType="afterEffect">
                                  <p:stCondLst>
                                    <p:cond delay="0"/>
                                  </p:stCondLst>
                                  <p:childTnLst>
                                    <p:set>
                                      <p:cBhvr>
                                        <p:cTn id="80" dur="1" fill="hold">
                                          <p:stCondLst>
                                            <p:cond delay="0"/>
                                          </p:stCondLst>
                                        </p:cTn>
                                        <p:tgtEl>
                                          <p:spTgt spid="23"/>
                                        </p:tgtEl>
                                        <p:attrNameLst>
                                          <p:attrName>style.visibility</p:attrName>
                                        </p:attrNameLst>
                                      </p:cBhvr>
                                      <p:to>
                                        <p:strVal val="visible"/>
                                      </p:to>
                                    </p:set>
                                    <p:anim calcmode="lin" valueType="num">
                                      <p:cBhvr>
                                        <p:cTn id="81" dur="500" fill="hold"/>
                                        <p:tgtEl>
                                          <p:spTgt spid="23"/>
                                        </p:tgtEl>
                                        <p:attrNameLst>
                                          <p:attrName>ppt_x</p:attrName>
                                        </p:attrNameLst>
                                      </p:cBhvr>
                                      <p:tavLst>
                                        <p:tav tm="0">
                                          <p:val>
                                            <p:strVal val="#ppt_x"/>
                                          </p:val>
                                        </p:tav>
                                        <p:tav tm="100000">
                                          <p:val>
                                            <p:strVal val="#ppt_x"/>
                                          </p:val>
                                        </p:tav>
                                      </p:tavLst>
                                    </p:anim>
                                    <p:anim calcmode="lin" valueType="num">
                                      <p:cBhvr>
                                        <p:cTn id="82" dur="500" fill="hold"/>
                                        <p:tgtEl>
                                          <p:spTgt spid="23"/>
                                        </p:tgtEl>
                                        <p:attrNameLst>
                                          <p:attrName>ppt_y</p:attrName>
                                        </p:attrNameLst>
                                      </p:cBhvr>
                                      <p:tavLst>
                                        <p:tav tm="0">
                                          <p:val>
                                            <p:strVal val="#ppt_y-#ppt_h/2"/>
                                          </p:val>
                                        </p:tav>
                                        <p:tav tm="100000">
                                          <p:val>
                                            <p:strVal val="#ppt_y"/>
                                          </p:val>
                                        </p:tav>
                                      </p:tavLst>
                                    </p:anim>
                                    <p:anim calcmode="lin" valueType="num">
                                      <p:cBhvr>
                                        <p:cTn id="83" dur="500" fill="hold"/>
                                        <p:tgtEl>
                                          <p:spTgt spid="23"/>
                                        </p:tgtEl>
                                        <p:attrNameLst>
                                          <p:attrName>ppt_w</p:attrName>
                                        </p:attrNameLst>
                                      </p:cBhvr>
                                      <p:tavLst>
                                        <p:tav tm="0">
                                          <p:val>
                                            <p:strVal val="#ppt_w"/>
                                          </p:val>
                                        </p:tav>
                                        <p:tav tm="100000">
                                          <p:val>
                                            <p:strVal val="#ppt_w"/>
                                          </p:val>
                                        </p:tav>
                                      </p:tavLst>
                                    </p:anim>
                                    <p:anim calcmode="lin" valueType="num">
                                      <p:cBhvr>
                                        <p:cTn id="84" dur="500" fill="hold"/>
                                        <p:tgtEl>
                                          <p:spTgt spid="23"/>
                                        </p:tgtEl>
                                        <p:attrNameLst>
                                          <p:attrName>ppt_h</p:attrName>
                                        </p:attrNameLst>
                                      </p:cBhvr>
                                      <p:tavLst>
                                        <p:tav tm="0">
                                          <p:val>
                                            <p:fltVal val="0"/>
                                          </p:val>
                                        </p:tav>
                                        <p:tav tm="100000">
                                          <p:val>
                                            <p:strVal val="#ppt_h"/>
                                          </p:val>
                                        </p:tav>
                                      </p:tavLst>
                                    </p:anim>
                                  </p:childTnLst>
                                </p:cTn>
                              </p:par>
                            </p:childTnLst>
                          </p:cTn>
                        </p:par>
                        <p:par>
                          <p:cTn id="85" fill="hold">
                            <p:stCondLst>
                              <p:cond delay="3000"/>
                            </p:stCondLst>
                            <p:childTnLst>
                              <p:par>
                                <p:cTn id="86" presetID="34" presetClass="emph" presetSubtype="0" fill="hold" grpId="0" nodeType="afterEffect">
                                  <p:stCondLst>
                                    <p:cond delay="0"/>
                                  </p:stCondLst>
                                  <p:iterate type="lt">
                                    <p:tmPct val="10000"/>
                                  </p:iterate>
                                  <p:childTnLst>
                                    <p:animMotion origin="layout" path="M 0.0 0.0 L 0.0 -0.07213" pathEditMode="relative" ptsTypes="">
                                      <p:cBhvr>
                                        <p:cTn id="87" dur="250" accel="50000" decel="50000" autoRev="1" fill="hold">
                                          <p:stCondLst>
                                            <p:cond delay="0"/>
                                          </p:stCondLst>
                                        </p:cTn>
                                        <p:tgtEl>
                                          <p:spTgt spid="13"/>
                                        </p:tgtEl>
                                        <p:attrNameLst>
                                          <p:attrName>ppt_x</p:attrName>
                                          <p:attrName>ppt_y</p:attrName>
                                        </p:attrNameLst>
                                      </p:cBhvr>
                                    </p:animMotion>
                                    <p:animRot by="1500000">
                                      <p:cBhvr>
                                        <p:cTn id="88" dur="125" fill="hold">
                                          <p:stCondLst>
                                            <p:cond delay="0"/>
                                          </p:stCondLst>
                                        </p:cTn>
                                        <p:tgtEl>
                                          <p:spTgt spid="13"/>
                                        </p:tgtEl>
                                        <p:attrNameLst>
                                          <p:attrName>r</p:attrName>
                                        </p:attrNameLst>
                                      </p:cBhvr>
                                    </p:animRot>
                                    <p:animRot by="-1500000">
                                      <p:cBhvr>
                                        <p:cTn id="89" dur="125" fill="hold">
                                          <p:stCondLst>
                                            <p:cond delay="125"/>
                                          </p:stCondLst>
                                        </p:cTn>
                                        <p:tgtEl>
                                          <p:spTgt spid="13"/>
                                        </p:tgtEl>
                                        <p:attrNameLst>
                                          <p:attrName>r</p:attrName>
                                        </p:attrNameLst>
                                      </p:cBhvr>
                                    </p:animRot>
                                    <p:animRot by="-1500000">
                                      <p:cBhvr>
                                        <p:cTn id="90" dur="125" fill="hold">
                                          <p:stCondLst>
                                            <p:cond delay="250"/>
                                          </p:stCondLst>
                                        </p:cTn>
                                        <p:tgtEl>
                                          <p:spTgt spid="13"/>
                                        </p:tgtEl>
                                        <p:attrNameLst>
                                          <p:attrName>r</p:attrName>
                                        </p:attrNameLst>
                                      </p:cBhvr>
                                    </p:animRot>
                                    <p:animRot by="1500000">
                                      <p:cBhvr>
                                        <p:cTn id="91" dur="125" fill="hold">
                                          <p:stCondLst>
                                            <p:cond delay="375"/>
                                          </p:stCondLst>
                                        </p:cTn>
                                        <p:tgtEl>
                                          <p:spTgt spid="13"/>
                                        </p:tgtEl>
                                        <p:attrNameLst>
                                          <p:attrName>r</p:attrName>
                                        </p:attrNameLst>
                                      </p:cBhvr>
                                    </p:animRot>
                                  </p:childTnLst>
                                </p:cTn>
                              </p:par>
                            </p:childTnLst>
                          </p:cTn>
                        </p:par>
                      </p:childTnLst>
                    </p:cTn>
                  </p:par>
                  <p:par>
                    <p:cTn id="92" fill="hold">
                      <p:stCondLst>
                        <p:cond delay="indefinite"/>
                      </p:stCondLst>
                      <p:childTnLst>
                        <p:par>
                          <p:cTn id="93" fill="hold">
                            <p:stCondLst>
                              <p:cond delay="0"/>
                            </p:stCondLst>
                            <p:childTnLst>
                              <p:par>
                                <p:cTn id="94" presetID="9" presetClass="entr" presetSubtype="0" fill="hold" nodeType="clickEffect">
                                  <p:stCondLst>
                                    <p:cond delay="0"/>
                                  </p:stCondLst>
                                  <p:childTnLst>
                                    <p:set>
                                      <p:cBhvr>
                                        <p:cTn id="95" dur="1" fill="hold">
                                          <p:stCondLst>
                                            <p:cond delay="0"/>
                                          </p:stCondLst>
                                        </p:cTn>
                                        <p:tgtEl>
                                          <p:spTgt spid="3">
                                            <p:txEl>
                                              <p:pRg st="3" end="3"/>
                                            </p:txEl>
                                          </p:spTgt>
                                        </p:tgtEl>
                                        <p:attrNameLst>
                                          <p:attrName>style.visibility</p:attrName>
                                        </p:attrNameLst>
                                      </p:cBhvr>
                                      <p:to>
                                        <p:strVal val="visible"/>
                                      </p:to>
                                    </p:set>
                                    <p:animEffect transition="in" filter="dissolve">
                                      <p:cBhvr>
                                        <p:cTn id="96" dur="500"/>
                                        <p:tgtEl>
                                          <p:spTgt spid="3">
                                            <p:txEl>
                                              <p:pRg st="3" end="3"/>
                                            </p:txEl>
                                          </p:spTgt>
                                        </p:tgtEl>
                                      </p:cBhvr>
                                    </p:animEffect>
                                  </p:childTnLst>
                                </p:cTn>
                              </p:par>
                            </p:childTnLst>
                          </p:cTn>
                        </p:par>
                        <p:par>
                          <p:cTn id="97" fill="hold">
                            <p:stCondLst>
                              <p:cond delay="500"/>
                            </p:stCondLst>
                            <p:childTnLst>
                              <p:par>
                                <p:cTn id="98" presetID="23" presetClass="entr" presetSubtype="32" fill="hold" grpId="0" nodeType="afterEffect">
                                  <p:stCondLst>
                                    <p:cond delay="0"/>
                                  </p:stCondLst>
                                  <p:childTnLst>
                                    <p:set>
                                      <p:cBhvr>
                                        <p:cTn id="99" dur="1" fill="hold">
                                          <p:stCondLst>
                                            <p:cond delay="0"/>
                                          </p:stCondLst>
                                        </p:cTn>
                                        <p:tgtEl>
                                          <p:spTgt spid="38"/>
                                        </p:tgtEl>
                                        <p:attrNameLst>
                                          <p:attrName>style.visibility</p:attrName>
                                        </p:attrNameLst>
                                      </p:cBhvr>
                                      <p:to>
                                        <p:strVal val="visible"/>
                                      </p:to>
                                    </p:set>
                                    <p:anim calcmode="lin" valueType="num">
                                      <p:cBhvr>
                                        <p:cTn id="100" dur="500" fill="hold"/>
                                        <p:tgtEl>
                                          <p:spTgt spid="38"/>
                                        </p:tgtEl>
                                        <p:attrNameLst>
                                          <p:attrName>ppt_w</p:attrName>
                                        </p:attrNameLst>
                                      </p:cBhvr>
                                      <p:tavLst>
                                        <p:tav tm="0">
                                          <p:val>
                                            <p:strVal val="4*#ppt_w"/>
                                          </p:val>
                                        </p:tav>
                                        <p:tav tm="100000">
                                          <p:val>
                                            <p:strVal val="#ppt_w"/>
                                          </p:val>
                                        </p:tav>
                                      </p:tavLst>
                                    </p:anim>
                                    <p:anim calcmode="lin" valueType="num">
                                      <p:cBhvr>
                                        <p:cTn id="101" dur="500" fill="hold"/>
                                        <p:tgtEl>
                                          <p:spTgt spid="38"/>
                                        </p:tgtEl>
                                        <p:attrNameLst>
                                          <p:attrName>ppt_h</p:attrName>
                                        </p:attrNameLst>
                                      </p:cBhvr>
                                      <p:tavLst>
                                        <p:tav tm="0">
                                          <p:val>
                                            <p:strVal val="4*#ppt_h"/>
                                          </p:val>
                                        </p:tav>
                                        <p:tav tm="100000">
                                          <p:val>
                                            <p:strVal val="#ppt_h"/>
                                          </p:val>
                                        </p:tav>
                                      </p:tavLst>
                                    </p:anim>
                                  </p:childTnLst>
                                </p:cTn>
                              </p:par>
                            </p:childTnLst>
                          </p:cTn>
                        </p:par>
                        <p:par>
                          <p:cTn id="102" fill="hold">
                            <p:stCondLst>
                              <p:cond delay="1000"/>
                            </p:stCondLst>
                            <p:childTnLst>
                              <p:par>
                                <p:cTn id="103" presetID="17" presetClass="entr" presetSubtype="2" fill="hold" grpId="0" nodeType="afterEffect">
                                  <p:stCondLst>
                                    <p:cond delay="0"/>
                                  </p:stCondLst>
                                  <p:childTnLst>
                                    <p:set>
                                      <p:cBhvr>
                                        <p:cTn id="104" dur="1" fill="hold">
                                          <p:stCondLst>
                                            <p:cond delay="0"/>
                                          </p:stCondLst>
                                        </p:cTn>
                                        <p:tgtEl>
                                          <p:spTgt spid="24"/>
                                        </p:tgtEl>
                                        <p:attrNameLst>
                                          <p:attrName>style.visibility</p:attrName>
                                        </p:attrNameLst>
                                      </p:cBhvr>
                                      <p:to>
                                        <p:strVal val="visible"/>
                                      </p:to>
                                    </p:set>
                                    <p:anim calcmode="lin" valueType="num">
                                      <p:cBhvr>
                                        <p:cTn id="105" dur="500" fill="hold"/>
                                        <p:tgtEl>
                                          <p:spTgt spid="24"/>
                                        </p:tgtEl>
                                        <p:attrNameLst>
                                          <p:attrName>ppt_x</p:attrName>
                                        </p:attrNameLst>
                                      </p:cBhvr>
                                      <p:tavLst>
                                        <p:tav tm="0">
                                          <p:val>
                                            <p:strVal val="#ppt_x+#ppt_w/2"/>
                                          </p:val>
                                        </p:tav>
                                        <p:tav tm="100000">
                                          <p:val>
                                            <p:strVal val="#ppt_x"/>
                                          </p:val>
                                        </p:tav>
                                      </p:tavLst>
                                    </p:anim>
                                    <p:anim calcmode="lin" valueType="num">
                                      <p:cBhvr>
                                        <p:cTn id="106" dur="500" fill="hold"/>
                                        <p:tgtEl>
                                          <p:spTgt spid="24"/>
                                        </p:tgtEl>
                                        <p:attrNameLst>
                                          <p:attrName>ppt_y</p:attrName>
                                        </p:attrNameLst>
                                      </p:cBhvr>
                                      <p:tavLst>
                                        <p:tav tm="0">
                                          <p:val>
                                            <p:strVal val="#ppt_y"/>
                                          </p:val>
                                        </p:tav>
                                        <p:tav tm="100000">
                                          <p:val>
                                            <p:strVal val="#ppt_y"/>
                                          </p:val>
                                        </p:tav>
                                      </p:tavLst>
                                    </p:anim>
                                    <p:anim calcmode="lin" valueType="num">
                                      <p:cBhvr>
                                        <p:cTn id="107" dur="500" fill="hold"/>
                                        <p:tgtEl>
                                          <p:spTgt spid="24"/>
                                        </p:tgtEl>
                                        <p:attrNameLst>
                                          <p:attrName>ppt_w</p:attrName>
                                        </p:attrNameLst>
                                      </p:cBhvr>
                                      <p:tavLst>
                                        <p:tav tm="0">
                                          <p:val>
                                            <p:fltVal val="0"/>
                                          </p:val>
                                        </p:tav>
                                        <p:tav tm="100000">
                                          <p:val>
                                            <p:strVal val="#ppt_w"/>
                                          </p:val>
                                        </p:tav>
                                      </p:tavLst>
                                    </p:anim>
                                    <p:anim calcmode="lin" valueType="num">
                                      <p:cBhvr>
                                        <p:cTn id="108" dur="500" fill="hold"/>
                                        <p:tgtEl>
                                          <p:spTgt spid="24"/>
                                        </p:tgtEl>
                                        <p:attrNameLst>
                                          <p:attrName>ppt_h</p:attrName>
                                        </p:attrNameLst>
                                      </p:cBhvr>
                                      <p:tavLst>
                                        <p:tav tm="0">
                                          <p:val>
                                            <p:strVal val="#ppt_h"/>
                                          </p:val>
                                        </p:tav>
                                        <p:tav tm="100000">
                                          <p:val>
                                            <p:strVal val="#ppt_h"/>
                                          </p:val>
                                        </p:tav>
                                      </p:tavLst>
                                    </p:anim>
                                  </p:childTnLst>
                                </p:cTn>
                              </p:par>
                            </p:childTnLst>
                          </p:cTn>
                        </p:par>
                        <p:par>
                          <p:cTn id="109" fill="hold">
                            <p:stCondLst>
                              <p:cond delay="1500"/>
                            </p:stCondLst>
                            <p:childTnLst>
                              <p:par>
                                <p:cTn id="110" presetID="34" presetClass="emph" presetSubtype="0" fill="hold" grpId="0" nodeType="afterEffect">
                                  <p:stCondLst>
                                    <p:cond delay="0"/>
                                  </p:stCondLst>
                                  <p:iterate type="lt">
                                    <p:tmPct val="10000"/>
                                  </p:iterate>
                                  <p:childTnLst>
                                    <p:animMotion origin="layout" path="M 0.0 0.0 L 0.0 -0.07213" pathEditMode="relative" ptsTypes="">
                                      <p:cBhvr>
                                        <p:cTn id="111" dur="250" accel="50000" decel="50000" autoRev="1" fill="hold">
                                          <p:stCondLst>
                                            <p:cond delay="0"/>
                                          </p:stCondLst>
                                        </p:cTn>
                                        <p:tgtEl>
                                          <p:spTgt spid="18"/>
                                        </p:tgtEl>
                                        <p:attrNameLst>
                                          <p:attrName>ppt_x</p:attrName>
                                          <p:attrName>ppt_y</p:attrName>
                                        </p:attrNameLst>
                                      </p:cBhvr>
                                    </p:animMotion>
                                    <p:animRot by="1500000">
                                      <p:cBhvr>
                                        <p:cTn id="112" dur="125" fill="hold">
                                          <p:stCondLst>
                                            <p:cond delay="0"/>
                                          </p:stCondLst>
                                        </p:cTn>
                                        <p:tgtEl>
                                          <p:spTgt spid="18"/>
                                        </p:tgtEl>
                                        <p:attrNameLst>
                                          <p:attrName>r</p:attrName>
                                        </p:attrNameLst>
                                      </p:cBhvr>
                                    </p:animRot>
                                    <p:animRot by="-1500000">
                                      <p:cBhvr>
                                        <p:cTn id="113" dur="125" fill="hold">
                                          <p:stCondLst>
                                            <p:cond delay="125"/>
                                          </p:stCondLst>
                                        </p:cTn>
                                        <p:tgtEl>
                                          <p:spTgt spid="18"/>
                                        </p:tgtEl>
                                        <p:attrNameLst>
                                          <p:attrName>r</p:attrName>
                                        </p:attrNameLst>
                                      </p:cBhvr>
                                    </p:animRot>
                                    <p:animRot by="-1500000">
                                      <p:cBhvr>
                                        <p:cTn id="114" dur="125" fill="hold">
                                          <p:stCondLst>
                                            <p:cond delay="250"/>
                                          </p:stCondLst>
                                        </p:cTn>
                                        <p:tgtEl>
                                          <p:spTgt spid="18"/>
                                        </p:tgtEl>
                                        <p:attrNameLst>
                                          <p:attrName>r</p:attrName>
                                        </p:attrNameLst>
                                      </p:cBhvr>
                                    </p:animRot>
                                    <p:animRot by="1500000">
                                      <p:cBhvr>
                                        <p:cTn id="115" dur="125" fill="hold">
                                          <p:stCondLst>
                                            <p:cond delay="375"/>
                                          </p:stCondLst>
                                        </p:cTn>
                                        <p:tgtEl>
                                          <p:spTgt spid="18"/>
                                        </p:tgtEl>
                                        <p:attrNameLst>
                                          <p:attrName>r</p:attrName>
                                        </p:attrNameLst>
                                      </p:cBhvr>
                                    </p:animRot>
                                  </p:childTnLst>
                                </p:cTn>
                              </p:par>
                            </p:childTnLst>
                          </p:cTn>
                        </p:par>
                        <p:par>
                          <p:cTn id="116" fill="hold">
                            <p:stCondLst>
                              <p:cond delay="2000"/>
                            </p:stCondLst>
                            <p:childTnLst>
                              <p:par>
                                <p:cTn id="117" presetID="9" presetClass="entr" presetSubtype="0" fill="hold" grpId="0" nodeType="afterEffect">
                                  <p:stCondLst>
                                    <p:cond delay="0"/>
                                  </p:stCondLst>
                                  <p:childTnLst>
                                    <p:set>
                                      <p:cBhvr>
                                        <p:cTn id="118" dur="1" fill="hold">
                                          <p:stCondLst>
                                            <p:cond delay="0"/>
                                          </p:stCondLst>
                                        </p:cTn>
                                        <p:tgtEl>
                                          <p:spTgt spid="49"/>
                                        </p:tgtEl>
                                        <p:attrNameLst>
                                          <p:attrName>style.visibility</p:attrName>
                                        </p:attrNameLst>
                                      </p:cBhvr>
                                      <p:to>
                                        <p:strVal val="visible"/>
                                      </p:to>
                                    </p:set>
                                    <p:animEffect transition="in" filter="dissolve">
                                      <p:cBhvr>
                                        <p:cTn id="119" dur="500"/>
                                        <p:tgtEl>
                                          <p:spTgt spid="49"/>
                                        </p:tgtEl>
                                      </p:cBhvr>
                                    </p:animEffect>
                                  </p:childTnLst>
                                </p:cTn>
                              </p:par>
                            </p:childTnLst>
                          </p:cTn>
                        </p:par>
                        <p:par>
                          <p:cTn id="120" fill="hold">
                            <p:stCondLst>
                              <p:cond delay="2500"/>
                            </p:stCondLst>
                            <p:childTnLst>
                              <p:par>
                                <p:cTn id="121" presetID="17" presetClass="entr" presetSubtype="1" fill="hold" grpId="0" nodeType="afterEffect">
                                  <p:stCondLst>
                                    <p:cond delay="0"/>
                                  </p:stCondLst>
                                  <p:childTnLst>
                                    <p:set>
                                      <p:cBhvr>
                                        <p:cTn id="122" dur="1" fill="hold">
                                          <p:stCondLst>
                                            <p:cond delay="0"/>
                                          </p:stCondLst>
                                        </p:cTn>
                                        <p:tgtEl>
                                          <p:spTgt spid="9"/>
                                        </p:tgtEl>
                                        <p:attrNameLst>
                                          <p:attrName>style.visibility</p:attrName>
                                        </p:attrNameLst>
                                      </p:cBhvr>
                                      <p:to>
                                        <p:strVal val="visible"/>
                                      </p:to>
                                    </p:set>
                                    <p:anim calcmode="lin" valueType="num">
                                      <p:cBhvr>
                                        <p:cTn id="123" dur="500" fill="hold"/>
                                        <p:tgtEl>
                                          <p:spTgt spid="9"/>
                                        </p:tgtEl>
                                        <p:attrNameLst>
                                          <p:attrName>ppt_x</p:attrName>
                                        </p:attrNameLst>
                                      </p:cBhvr>
                                      <p:tavLst>
                                        <p:tav tm="0">
                                          <p:val>
                                            <p:strVal val="#ppt_x"/>
                                          </p:val>
                                        </p:tav>
                                        <p:tav tm="100000">
                                          <p:val>
                                            <p:strVal val="#ppt_x"/>
                                          </p:val>
                                        </p:tav>
                                      </p:tavLst>
                                    </p:anim>
                                    <p:anim calcmode="lin" valueType="num">
                                      <p:cBhvr>
                                        <p:cTn id="124" dur="500" fill="hold"/>
                                        <p:tgtEl>
                                          <p:spTgt spid="9"/>
                                        </p:tgtEl>
                                        <p:attrNameLst>
                                          <p:attrName>ppt_y</p:attrName>
                                        </p:attrNameLst>
                                      </p:cBhvr>
                                      <p:tavLst>
                                        <p:tav tm="0">
                                          <p:val>
                                            <p:strVal val="#ppt_y-#ppt_h/2"/>
                                          </p:val>
                                        </p:tav>
                                        <p:tav tm="100000">
                                          <p:val>
                                            <p:strVal val="#ppt_y"/>
                                          </p:val>
                                        </p:tav>
                                      </p:tavLst>
                                    </p:anim>
                                    <p:anim calcmode="lin" valueType="num">
                                      <p:cBhvr>
                                        <p:cTn id="125" dur="500" fill="hold"/>
                                        <p:tgtEl>
                                          <p:spTgt spid="9"/>
                                        </p:tgtEl>
                                        <p:attrNameLst>
                                          <p:attrName>ppt_w</p:attrName>
                                        </p:attrNameLst>
                                      </p:cBhvr>
                                      <p:tavLst>
                                        <p:tav tm="0">
                                          <p:val>
                                            <p:strVal val="#ppt_w"/>
                                          </p:val>
                                        </p:tav>
                                        <p:tav tm="100000">
                                          <p:val>
                                            <p:strVal val="#ppt_w"/>
                                          </p:val>
                                        </p:tav>
                                      </p:tavLst>
                                    </p:anim>
                                    <p:anim calcmode="lin" valueType="num">
                                      <p:cBhvr>
                                        <p:cTn id="126" dur="500" fill="hold"/>
                                        <p:tgtEl>
                                          <p:spTgt spid="9"/>
                                        </p:tgtEl>
                                        <p:attrNameLst>
                                          <p:attrName>ppt_h</p:attrName>
                                        </p:attrNameLst>
                                      </p:cBhvr>
                                      <p:tavLst>
                                        <p:tav tm="0">
                                          <p:val>
                                            <p:fltVal val="0"/>
                                          </p:val>
                                        </p:tav>
                                        <p:tav tm="100000">
                                          <p:val>
                                            <p:strVal val="#ppt_h"/>
                                          </p:val>
                                        </p:tav>
                                      </p:tavLst>
                                    </p:anim>
                                  </p:childTnLst>
                                </p:cTn>
                              </p:par>
                            </p:childTnLst>
                          </p:cTn>
                        </p:par>
                        <p:par>
                          <p:cTn id="127" fill="hold">
                            <p:stCondLst>
                              <p:cond delay="3000"/>
                            </p:stCondLst>
                            <p:childTnLst>
                              <p:par>
                                <p:cTn id="128" presetID="34" presetClass="emph" presetSubtype="0" fill="hold" grpId="0" nodeType="afterEffect">
                                  <p:stCondLst>
                                    <p:cond delay="0"/>
                                  </p:stCondLst>
                                  <p:iterate type="lt">
                                    <p:tmPct val="10000"/>
                                  </p:iterate>
                                  <p:childTnLst>
                                    <p:animMotion origin="layout" path="M 0.0 0.0 L 0.0 -0.07213" pathEditMode="relative" ptsTypes="">
                                      <p:cBhvr>
                                        <p:cTn id="129" dur="250" accel="50000" decel="50000" autoRev="1" fill="hold">
                                          <p:stCondLst>
                                            <p:cond delay="0"/>
                                          </p:stCondLst>
                                        </p:cTn>
                                        <p:tgtEl>
                                          <p:spTgt spid="12"/>
                                        </p:tgtEl>
                                        <p:attrNameLst>
                                          <p:attrName>ppt_x</p:attrName>
                                          <p:attrName>ppt_y</p:attrName>
                                        </p:attrNameLst>
                                      </p:cBhvr>
                                    </p:animMotion>
                                    <p:animRot by="1500000">
                                      <p:cBhvr>
                                        <p:cTn id="130" dur="125" fill="hold">
                                          <p:stCondLst>
                                            <p:cond delay="0"/>
                                          </p:stCondLst>
                                        </p:cTn>
                                        <p:tgtEl>
                                          <p:spTgt spid="12"/>
                                        </p:tgtEl>
                                        <p:attrNameLst>
                                          <p:attrName>r</p:attrName>
                                        </p:attrNameLst>
                                      </p:cBhvr>
                                    </p:animRot>
                                    <p:animRot by="-1500000">
                                      <p:cBhvr>
                                        <p:cTn id="131" dur="125" fill="hold">
                                          <p:stCondLst>
                                            <p:cond delay="125"/>
                                          </p:stCondLst>
                                        </p:cTn>
                                        <p:tgtEl>
                                          <p:spTgt spid="12"/>
                                        </p:tgtEl>
                                        <p:attrNameLst>
                                          <p:attrName>r</p:attrName>
                                        </p:attrNameLst>
                                      </p:cBhvr>
                                    </p:animRot>
                                    <p:animRot by="-1500000">
                                      <p:cBhvr>
                                        <p:cTn id="132" dur="125" fill="hold">
                                          <p:stCondLst>
                                            <p:cond delay="250"/>
                                          </p:stCondLst>
                                        </p:cTn>
                                        <p:tgtEl>
                                          <p:spTgt spid="12"/>
                                        </p:tgtEl>
                                        <p:attrNameLst>
                                          <p:attrName>r</p:attrName>
                                        </p:attrNameLst>
                                      </p:cBhvr>
                                    </p:animRot>
                                    <p:animRot by="1500000">
                                      <p:cBhvr>
                                        <p:cTn id="133" dur="125" fill="hold">
                                          <p:stCondLst>
                                            <p:cond delay="375"/>
                                          </p:stCondLst>
                                        </p:cTn>
                                        <p:tgtEl>
                                          <p:spTgt spid="12"/>
                                        </p:tgtEl>
                                        <p:attrNameLst>
                                          <p:attrName>r</p:attrName>
                                        </p:attrNameLst>
                                      </p:cBhvr>
                                    </p:animRot>
                                  </p:childTnLst>
                                </p:cTn>
                              </p:par>
                            </p:childTnLst>
                          </p:cTn>
                        </p:par>
                        <p:par>
                          <p:cTn id="134" fill="hold">
                            <p:stCondLst>
                              <p:cond delay="3500"/>
                            </p:stCondLst>
                            <p:childTnLst>
                              <p:par>
                                <p:cTn id="135" presetID="9" presetClass="entr" presetSubtype="0" fill="hold" nodeType="afterEffect">
                                  <p:stCondLst>
                                    <p:cond delay="0"/>
                                  </p:stCondLst>
                                  <p:childTnLst>
                                    <p:set>
                                      <p:cBhvr>
                                        <p:cTn id="136" dur="1" fill="hold">
                                          <p:stCondLst>
                                            <p:cond delay="0"/>
                                          </p:stCondLst>
                                        </p:cTn>
                                        <p:tgtEl>
                                          <p:spTgt spid="3">
                                            <p:txEl>
                                              <p:pRg st="4" end="4"/>
                                            </p:txEl>
                                          </p:spTgt>
                                        </p:tgtEl>
                                        <p:attrNameLst>
                                          <p:attrName>style.visibility</p:attrName>
                                        </p:attrNameLst>
                                      </p:cBhvr>
                                      <p:to>
                                        <p:strVal val="visible"/>
                                      </p:to>
                                    </p:set>
                                    <p:animEffect transition="in" filter="dissolve">
                                      <p:cBhvr>
                                        <p:cTn id="137" dur="500"/>
                                        <p:tgtEl>
                                          <p:spTgt spid="3">
                                            <p:txEl>
                                              <p:pRg st="4" end="4"/>
                                            </p:txEl>
                                          </p:spTgt>
                                        </p:tgtEl>
                                      </p:cBhvr>
                                    </p:animEffect>
                                  </p:childTnLst>
                                </p:cTn>
                              </p:par>
                            </p:childTnLst>
                          </p:cTn>
                        </p:par>
                        <p:par>
                          <p:cTn id="138" fill="hold">
                            <p:stCondLst>
                              <p:cond delay="4000"/>
                            </p:stCondLst>
                            <p:childTnLst>
                              <p:par>
                                <p:cTn id="139" presetID="9" presetClass="entr" presetSubtype="0" fill="hold" grpId="0" nodeType="afterEffect">
                                  <p:stCondLst>
                                    <p:cond delay="0"/>
                                  </p:stCondLst>
                                  <p:childTnLst>
                                    <p:set>
                                      <p:cBhvr>
                                        <p:cTn id="140" dur="1" fill="hold">
                                          <p:stCondLst>
                                            <p:cond delay="0"/>
                                          </p:stCondLst>
                                        </p:cTn>
                                        <p:tgtEl>
                                          <p:spTgt spid="10"/>
                                        </p:tgtEl>
                                        <p:attrNameLst>
                                          <p:attrName>style.visibility</p:attrName>
                                        </p:attrNameLst>
                                      </p:cBhvr>
                                      <p:to>
                                        <p:strVal val="visible"/>
                                      </p:to>
                                    </p:set>
                                    <p:animEffect transition="in" filter="dissolve">
                                      <p:cBhvr>
                                        <p:cTn id="141" dur="500"/>
                                        <p:tgtEl>
                                          <p:spTgt spid="10"/>
                                        </p:tgtEl>
                                      </p:cBhvr>
                                    </p:animEffect>
                                  </p:childTnLst>
                                </p:cTn>
                              </p:par>
                            </p:childTnLst>
                          </p:cTn>
                        </p:par>
                        <p:par>
                          <p:cTn id="142" fill="hold">
                            <p:stCondLst>
                              <p:cond delay="4500"/>
                            </p:stCondLst>
                            <p:childTnLst>
                              <p:par>
                                <p:cTn id="143" presetID="9" presetClass="entr" presetSubtype="0" fill="hold" grpId="0" nodeType="afterEffect">
                                  <p:stCondLst>
                                    <p:cond delay="0"/>
                                  </p:stCondLst>
                                  <p:childTnLst>
                                    <p:set>
                                      <p:cBhvr>
                                        <p:cTn id="144" dur="1" fill="hold">
                                          <p:stCondLst>
                                            <p:cond delay="0"/>
                                          </p:stCondLst>
                                        </p:cTn>
                                        <p:tgtEl>
                                          <p:spTgt spid="7"/>
                                        </p:tgtEl>
                                        <p:attrNameLst>
                                          <p:attrName>style.visibility</p:attrName>
                                        </p:attrNameLst>
                                      </p:cBhvr>
                                      <p:to>
                                        <p:strVal val="visible"/>
                                      </p:to>
                                    </p:set>
                                    <p:animEffect transition="in" filter="dissolve">
                                      <p:cBhvr>
                                        <p:cTn id="145" dur="500"/>
                                        <p:tgtEl>
                                          <p:spTgt spid="7"/>
                                        </p:tgtEl>
                                      </p:cBhvr>
                                    </p:animEffect>
                                  </p:childTnLst>
                                </p:cTn>
                              </p:par>
                            </p:childTnLst>
                          </p:cTn>
                        </p:par>
                        <p:par>
                          <p:cTn id="146" fill="hold">
                            <p:stCondLst>
                              <p:cond delay="5000"/>
                            </p:stCondLst>
                            <p:childTnLst>
                              <p:par>
                                <p:cTn id="147" presetID="9" presetClass="entr" presetSubtype="0" fill="hold" grpId="0" nodeType="afterEffect">
                                  <p:stCondLst>
                                    <p:cond delay="0"/>
                                  </p:stCondLst>
                                  <p:childTnLst>
                                    <p:set>
                                      <p:cBhvr>
                                        <p:cTn id="148" dur="1" fill="hold">
                                          <p:stCondLst>
                                            <p:cond delay="0"/>
                                          </p:stCondLst>
                                        </p:cTn>
                                        <p:tgtEl>
                                          <p:spTgt spid="8"/>
                                        </p:tgtEl>
                                        <p:attrNameLst>
                                          <p:attrName>style.visibility</p:attrName>
                                        </p:attrNameLst>
                                      </p:cBhvr>
                                      <p:to>
                                        <p:strVal val="visible"/>
                                      </p:to>
                                    </p:set>
                                    <p:animEffect transition="in" filter="dissolve">
                                      <p:cBhvr>
                                        <p:cTn id="149" dur="500"/>
                                        <p:tgtEl>
                                          <p:spTgt spid="8"/>
                                        </p:tgtEl>
                                      </p:cBhvr>
                                    </p:animEffect>
                                  </p:childTnLst>
                                </p:cTn>
                              </p:par>
                            </p:childTnLst>
                          </p:cTn>
                        </p:par>
                        <p:par>
                          <p:cTn id="150" fill="hold">
                            <p:stCondLst>
                              <p:cond delay="5500"/>
                            </p:stCondLst>
                            <p:childTnLst>
                              <p:par>
                                <p:cTn id="151" presetID="9" presetClass="entr" presetSubtype="0" fill="hold" grpId="0" nodeType="afterEffect">
                                  <p:stCondLst>
                                    <p:cond delay="0"/>
                                  </p:stCondLst>
                                  <p:childTnLst>
                                    <p:set>
                                      <p:cBhvr>
                                        <p:cTn id="152" dur="1" fill="hold">
                                          <p:stCondLst>
                                            <p:cond delay="0"/>
                                          </p:stCondLst>
                                        </p:cTn>
                                        <p:tgtEl>
                                          <p:spTgt spid="6"/>
                                        </p:tgtEl>
                                        <p:attrNameLst>
                                          <p:attrName>style.visibility</p:attrName>
                                        </p:attrNameLst>
                                      </p:cBhvr>
                                      <p:to>
                                        <p:strVal val="visible"/>
                                      </p:to>
                                    </p:set>
                                    <p:animEffect transition="in" filter="dissolve">
                                      <p:cBhvr>
                                        <p:cTn id="153" dur="500"/>
                                        <p:tgtEl>
                                          <p:spTgt spid="6"/>
                                        </p:tgtEl>
                                      </p:cBhvr>
                                    </p:animEffect>
                                  </p:childTnLst>
                                </p:cTn>
                              </p:par>
                            </p:childTnLst>
                          </p:cTn>
                        </p:par>
                        <p:par>
                          <p:cTn id="154" fill="hold">
                            <p:stCondLst>
                              <p:cond delay="6000"/>
                            </p:stCondLst>
                            <p:childTnLst>
                              <p:par>
                                <p:cTn id="155" presetID="17" presetClass="entr" presetSubtype="8" fill="hold" nodeType="afterEffect">
                                  <p:stCondLst>
                                    <p:cond delay="0"/>
                                  </p:stCondLst>
                                  <p:childTnLst>
                                    <p:set>
                                      <p:cBhvr>
                                        <p:cTn id="156" dur="1" fill="hold">
                                          <p:stCondLst>
                                            <p:cond delay="0"/>
                                          </p:stCondLst>
                                        </p:cTn>
                                        <p:tgtEl>
                                          <p:spTgt spid="40"/>
                                        </p:tgtEl>
                                        <p:attrNameLst>
                                          <p:attrName>style.visibility</p:attrName>
                                        </p:attrNameLst>
                                      </p:cBhvr>
                                      <p:to>
                                        <p:strVal val="visible"/>
                                      </p:to>
                                    </p:set>
                                    <p:anim calcmode="lin" valueType="num">
                                      <p:cBhvr>
                                        <p:cTn id="157" dur="500" fill="hold"/>
                                        <p:tgtEl>
                                          <p:spTgt spid="40"/>
                                        </p:tgtEl>
                                        <p:attrNameLst>
                                          <p:attrName>ppt_x</p:attrName>
                                        </p:attrNameLst>
                                      </p:cBhvr>
                                      <p:tavLst>
                                        <p:tav tm="0">
                                          <p:val>
                                            <p:strVal val="#ppt_x-#ppt_w/2"/>
                                          </p:val>
                                        </p:tav>
                                        <p:tav tm="100000">
                                          <p:val>
                                            <p:strVal val="#ppt_x"/>
                                          </p:val>
                                        </p:tav>
                                      </p:tavLst>
                                    </p:anim>
                                    <p:anim calcmode="lin" valueType="num">
                                      <p:cBhvr>
                                        <p:cTn id="158" dur="500" fill="hold"/>
                                        <p:tgtEl>
                                          <p:spTgt spid="40"/>
                                        </p:tgtEl>
                                        <p:attrNameLst>
                                          <p:attrName>ppt_y</p:attrName>
                                        </p:attrNameLst>
                                      </p:cBhvr>
                                      <p:tavLst>
                                        <p:tav tm="0">
                                          <p:val>
                                            <p:strVal val="#ppt_y"/>
                                          </p:val>
                                        </p:tav>
                                        <p:tav tm="100000">
                                          <p:val>
                                            <p:strVal val="#ppt_y"/>
                                          </p:val>
                                        </p:tav>
                                      </p:tavLst>
                                    </p:anim>
                                    <p:anim calcmode="lin" valueType="num">
                                      <p:cBhvr>
                                        <p:cTn id="159" dur="500" fill="hold"/>
                                        <p:tgtEl>
                                          <p:spTgt spid="40"/>
                                        </p:tgtEl>
                                        <p:attrNameLst>
                                          <p:attrName>ppt_w</p:attrName>
                                        </p:attrNameLst>
                                      </p:cBhvr>
                                      <p:tavLst>
                                        <p:tav tm="0">
                                          <p:val>
                                            <p:fltVal val="0"/>
                                          </p:val>
                                        </p:tav>
                                        <p:tav tm="100000">
                                          <p:val>
                                            <p:strVal val="#ppt_w"/>
                                          </p:val>
                                        </p:tav>
                                      </p:tavLst>
                                    </p:anim>
                                    <p:anim calcmode="lin" valueType="num">
                                      <p:cBhvr>
                                        <p:cTn id="160" dur="500" fill="hold"/>
                                        <p:tgtEl>
                                          <p:spTgt spid="4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p:bldP spid="12" grpId="0"/>
      <p:bldP spid="13" grpId="0"/>
      <p:bldP spid="14" grpId="0"/>
      <p:bldP spid="17" grpId="0"/>
      <p:bldP spid="18" grpId="0"/>
      <p:bldP spid="21" grpId="0" animBg="1"/>
      <p:bldP spid="22" grpId="0" animBg="1"/>
      <p:bldP spid="23" grpId="0" animBg="1"/>
      <p:bldP spid="24" grpId="0" animBg="1"/>
      <p:bldP spid="38" grpId="0" animBg="1"/>
      <p:bldP spid="39" grpId="0" animBg="1"/>
      <p:bldP spid="45" grpId="0" animBg="1"/>
      <p:bldP spid="46" grpId="0" animBg="1"/>
      <p:bldP spid="47" grpId="0"/>
      <p:bldP spid="48" grpId="0"/>
      <p:bldP spid="4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3392" y="1260713"/>
            <a:ext cx="8977930" cy="4629020"/>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Production Possibilities Curve</a:t>
            </a:r>
            <a:r>
              <a:rPr lang="en-US" i="1" dirty="0" smtClean="0"/>
              <a:t/>
            </a:r>
            <a:br>
              <a:rPr lang="en-US" i="1" dirty="0" smtClean="0"/>
            </a:br>
            <a:r>
              <a:rPr lang="en-US" sz="2000" i="1" dirty="0"/>
              <a:t> for a nation’s economy (given limited resources)</a:t>
            </a:r>
          </a:p>
        </p:txBody>
      </p:sp>
      <p:sp>
        <p:nvSpPr>
          <p:cNvPr id="3" name="Content Placeholder 2"/>
          <p:cNvSpPr>
            <a:spLocks noGrp="1"/>
          </p:cNvSpPr>
          <p:nvPr>
            <p:ph idx="1"/>
          </p:nvPr>
        </p:nvSpPr>
        <p:spPr>
          <a:xfrm>
            <a:off x="32188" y="1299457"/>
            <a:ext cx="4180124" cy="4590276"/>
          </a:xfrm>
        </p:spPr>
        <p:txBody>
          <a:bodyPr/>
          <a:lstStyle/>
          <a:p>
            <a:pPr marL="169863" indent="-169863">
              <a:lnSpc>
                <a:spcPct val="90000"/>
              </a:lnSpc>
            </a:pPr>
            <a:r>
              <a:rPr lang="en-US" sz="1900" dirty="0" smtClean="0">
                <a:solidFill>
                  <a:srgbClr val="32302A"/>
                </a:solidFill>
                <a:ea typeface="ＭＳ Ｐゴシック" pitchFamily="-107" charset="-128"/>
                <a:cs typeface="ＭＳ Ｐゴシック" pitchFamily="-107" charset="-128"/>
              </a:rPr>
              <a:t>Consider </a:t>
            </a:r>
            <a:r>
              <a:rPr lang="en-US" sz="1900" dirty="0">
                <a:solidFill>
                  <a:srgbClr val="32302A"/>
                </a:solidFill>
                <a:ea typeface="ＭＳ Ｐゴシック" pitchFamily="-107" charset="-128"/>
                <a:cs typeface="ＭＳ Ｐゴシック" pitchFamily="-107" charset="-128"/>
              </a:rPr>
              <a:t>an economy which </a:t>
            </a:r>
            <a:r>
              <a:rPr lang="en-US" sz="1900" dirty="0" smtClean="0">
                <a:solidFill>
                  <a:srgbClr val="32302A"/>
                </a:solidFill>
                <a:ea typeface="ＭＳ Ｐゴシック" pitchFamily="-107" charset="-128"/>
                <a:cs typeface="ＭＳ Ｐゴシック" pitchFamily="-107" charset="-128"/>
              </a:rPr>
              <a:t>has limited </a:t>
            </a:r>
            <a:r>
              <a:rPr lang="en-US" sz="1900" dirty="0">
                <a:solidFill>
                  <a:srgbClr val="32302A"/>
                </a:solidFill>
                <a:ea typeface="ＭＳ Ｐゴシック" pitchFamily="-107" charset="-128"/>
                <a:cs typeface="ＭＳ Ｐゴシック" pitchFamily="-107" charset="-128"/>
              </a:rPr>
              <a:t>resources to divide </a:t>
            </a:r>
            <a:r>
              <a:rPr lang="en-US" sz="1900" dirty="0" smtClean="0">
                <a:solidFill>
                  <a:srgbClr val="32302A"/>
                </a:solidFill>
                <a:ea typeface="ＭＳ Ｐゴシック" pitchFamily="-107" charset="-128"/>
                <a:cs typeface="ＭＳ Ｐゴシック" pitchFamily="-107" charset="-128"/>
              </a:rPr>
              <a:t>between </a:t>
            </a:r>
            <a:br>
              <a:rPr lang="en-US" sz="1900" dirty="0" smtClean="0">
                <a:solidFill>
                  <a:srgbClr val="32302A"/>
                </a:solidFill>
                <a:ea typeface="ＭＳ Ｐゴシック" pitchFamily="-107" charset="-128"/>
                <a:cs typeface="ＭＳ Ｐゴシック" pitchFamily="-107" charset="-128"/>
              </a:rPr>
            </a:br>
            <a:r>
              <a:rPr lang="en-US" sz="1900" dirty="0" smtClean="0">
                <a:solidFill>
                  <a:srgbClr val="32302A"/>
                </a:solidFill>
                <a:ea typeface="ＭＳ Ｐゴシック" pitchFamily="-107" charset="-128"/>
                <a:cs typeface="ＭＳ Ｐゴシック" pitchFamily="-107" charset="-128"/>
              </a:rPr>
              <a:t>the </a:t>
            </a:r>
            <a:r>
              <a:rPr lang="en-US" sz="1900" dirty="0">
                <a:solidFill>
                  <a:srgbClr val="32302A"/>
                </a:solidFill>
                <a:ea typeface="ＭＳ Ｐゴシック" pitchFamily="-107" charset="-128"/>
                <a:cs typeface="ＭＳ Ｐゴシック" pitchFamily="-107" charset="-128"/>
              </a:rPr>
              <a:t>production of clothing and food</a:t>
            </a:r>
            <a:r>
              <a:rPr lang="en-US" sz="1900" dirty="0" smtClean="0">
                <a:solidFill>
                  <a:srgbClr val="32302A"/>
                </a:solidFill>
                <a:ea typeface="ＭＳ Ｐゴシック" pitchFamily="-107" charset="-128"/>
                <a:cs typeface="ＭＳ Ｐゴシック" pitchFamily="-107" charset="-128"/>
              </a:rPr>
              <a:t>.</a:t>
            </a:r>
          </a:p>
          <a:p>
            <a:pPr marL="169863" indent="-169863">
              <a:lnSpc>
                <a:spcPct val="90000"/>
              </a:lnSpc>
            </a:pPr>
            <a:r>
              <a:rPr lang="en-US" sz="1900" dirty="0">
                <a:solidFill>
                  <a:srgbClr val="32302A"/>
                </a:solidFill>
              </a:rPr>
              <a:t>If it allocates all of its </a:t>
            </a:r>
            <a:r>
              <a:rPr lang="en-US" sz="1900" dirty="0" smtClean="0">
                <a:solidFill>
                  <a:srgbClr val="32302A"/>
                </a:solidFill>
              </a:rPr>
              <a:t>resources toward </a:t>
            </a:r>
            <a:r>
              <a:rPr lang="en-US" sz="1900" dirty="0">
                <a:solidFill>
                  <a:srgbClr val="32302A"/>
                </a:solidFill>
              </a:rPr>
              <a:t>the production of clothing</a:t>
            </a:r>
            <a:r>
              <a:rPr lang="en-US" sz="1900" dirty="0" smtClean="0">
                <a:solidFill>
                  <a:srgbClr val="32302A"/>
                </a:solidFill>
              </a:rPr>
              <a:t>, then </a:t>
            </a:r>
            <a:r>
              <a:rPr lang="en-US" sz="1900" dirty="0">
                <a:solidFill>
                  <a:srgbClr val="32302A"/>
                </a:solidFill>
              </a:rPr>
              <a:t>it can produce at point </a:t>
            </a:r>
            <a:r>
              <a:rPr lang="en-US" sz="1900" b="1" i="1" dirty="0">
                <a:solidFill>
                  <a:srgbClr val="32302A"/>
                </a:solidFill>
              </a:rPr>
              <a:t>S</a:t>
            </a:r>
            <a:r>
              <a:rPr lang="en-US" sz="1900" dirty="0" smtClean="0">
                <a:solidFill>
                  <a:srgbClr val="32302A"/>
                </a:solidFill>
              </a:rPr>
              <a:t>.</a:t>
            </a:r>
            <a:br>
              <a:rPr lang="en-US" sz="1900" dirty="0" smtClean="0">
                <a:solidFill>
                  <a:srgbClr val="32302A"/>
                </a:solidFill>
              </a:rPr>
            </a:br>
            <a:r>
              <a:rPr lang="en-US" sz="1900" dirty="0" smtClean="0">
                <a:solidFill>
                  <a:srgbClr val="32302A"/>
                </a:solidFill>
              </a:rPr>
              <a:t/>
            </a:r>
            <a:br>
              <a:rPr lang="en-US" sz="1900" dirty="0" smtClean="0">
                <a:solidFill>
                  <a:srgbClr val="32302A"/>
                </a:solidFill>
              </a:rPr>
            </a:br>
            <a:endParaRPr lang="en-US" sz="1900" dirty="0" smtClean="0">
              <a:solidFill>
                <a:srgbClr val="32302A"/>
              </a:solidFill>
            </a:endParaRPr>
          </a:p>
          <a:p>
            <a:pPr marL="169863" indent="-169863">
              <a:lnSpc>
                <a:spcPct val="90000"/>
              </a:lnSpc>
            </a:pPr>
            <a:r>
              <a:rPr lang="en-US" sz="1900" dirty="0" smtClean="0">
                <a:solidFill>
                  <a:srgbClr val="32302A"/>
                </a:solidFill>
              </a:rPr>
              <a:t>Mapping all </a:t>
            </a:r>
            <a:r>
              <a:rPr lang="en-US" sz="1900" dirty="0">
                <a:solidFill>
                  <a:srgbClr val="32302A"/>
                </a:solidFill>
              </a:rPr>
              <a:t>the possibilities </a:t>
            </a:r>
            <a:r>
              <a:rPr lang="en-US" sz="1900" dirty="0" smtClean="0">
                <a:solidFill>
                  <a:srgbClr val="32302A"/>
                </a:solidFill>
              </a:rPr>
              <a:t>gives the their Production Possibilities Curve.</a:t>
            </a:r>
          </a:p>
          <a:p>
            <a:pPr marL="169863" indent="-169863">
              <a:lnSpc>
                <a:spcPct val="90000"/>
              </a:lnSpc>
            </a:pPr>
            <a:r>
              <a:rPr lang="en-US" sz="1900" dirty="0" smtClean="0">
                <a:solidFill>
                  <a:srgbClr val="32302A"/>
                </a:solidFill>
              </a:rPr>
              <a:t>Output </a:t>
            </a:r>
            <a:r>
              <a:rPr lang="en-US" sz="1900" dirty="0">
                <a:solidFill>
                  <a:srgbClr val="32302A"/>
                </a:solidFill>
              </a:rPr>
              <a:t>combinations </a:t>
            </a:r>
            <a:r>
              <a:rPr lang="en-US" sz="1900" b="1" i="1" dirty="0">
                <a:solidFill>
                  <a:srgbClr val="32302A"/>
                </a:solidFill>
              </a:rPr>
              <a:t>A</a:t>
            </a:r>
            <a:r>
              <a:rPr lang="en-US" sz="1900" dirty="0">
                <a:solidFill>
                  <a:srgbClr val="32302A"/>
                </a:solidFill>
              </a:rPr>
              <a:t>, </a:t>
            </a:r>
            <a:r>
              <a:rPr lang="en-US" sz="1900" b="1" i="1" dirty="0">
                <a:solidFill>
                  <a:srgbClr val="32302A"/>
                </a:solidFill>
              </a:rPr>
              <a:t>B</a:t>
            </a:r>
            <a:r>
              <a:rPr lang="en-US" sz="1900" dirty="0">
                <a:solidFill>
                  <a:srgbClr val="32302A"/>
                </a:solidFill>
              </a:rPr>
              <a:t>, &amp; </a:t>
            </a:r>
            <a:r>
              <a:rPr lang="en-US" sz="1900" b="1" i="1" dirty="0">
                <a:solidFill>
                  <a:srgbClr val="32302A"/>
                </a:solidFill>
              </a:rPr>
              <a:t>C</a:t>
            </a:r>
            <a:r>
              <a:rPr lang="en-US" sz="1900" dirty="0">
                <a:solidFill>
                  <a:srgbClr val="32302A"/>
                </a:solidFill>
              </a:rPr>
              <a:t> </a:t>
            </a:r>
            <a:r>
              <a:rPr lang="en-US" sz="1900" dirty="0" smtClean="0">
                <a:solidFill>
                  <a:srgbClr val="32302A"/>
                </a:solidFill>
              </a:rPr>
              <a:t>are all </a:t>
            </a:r>
            <a:r>
              <a:rPr lang="en-US" sz="1900" i="1" u="sng" dirty="0">
                <a:solidFill>
                  <a:srgbClr val="32302A"/>
                </a:solidFill>
              </a:rPr>
              <a:t>on the PPC</a:t>
            </a:r>
            <a:r>
              <a:rPr lang="en-US" sz="1900" b="1" i="1" dirty="0">
                <a:solidFill>
                  <a:srgbClr val="32302A"/>
                </a:solidFill>
              </a:rPr>
              <a:t> </a:t>
            </a:r>
            <a:r>
              <a:rPr lang="en-US" sz="1900" dirty="0">
                <a:solidFill>
                  <a:srgbClr val="32302A"/>
                </a:solidFill>
              </a:rPr>
              <a:t>and are, </a:t>
            </a:r>
            <a:r>
              <a:rPr lang="en-US" sz="1900" dirty="0" smtClean="0">
                <a:solidFill>
                  <a:srgbClr val="32302A"/>
                </a:solidFill>
              </a:rPr>
              <a:t>therefore, </a:t>
            </a:r>
            <a:r>
              <a:rPr lang="en-US" sz="1900" b="1" i="1" dirty="0" smtClean="0">
                <a:solidFill>
                  <a:srgbClr val="32302A"/>
                </a:solidFill>
              </a:rPr>
              <a:t>efficient</a:t>
            </a:r>
            <a:r>
              <a:rPr lang="en-US" sz="1900" i="1" dirty="0" smtClean="0">
                <a:solidFill>
                  <a:srgbClr val="32302A"/>
                </a:solidFill>
              </a:rPr>
              <a:t> </a:t>
            </a:r>
            <a:r>
              <a:rPr lang="en-US" sz="1900" i="1" dirty="0">
                <a:solidFill>
                  <a:srgbClr val="32302A"/>
                </a:solidFill>
              </a:rPr>
              <a:t>allocations of resources</a:t>
            </a:r>
            <a:r>
              <a:rPr lang="en-US" sz="1900" dirty="0" smtClean="0">
                <a:solidFill>
                  <a:srgbClr val="32302A"/>
                </a:solidFill>
              </a:rPr>
              <a:t>.</a:t>
            </a:r>
          </a:p>
          <a:p>
            <a:pPr marL="169863" indent="-169863">
              <a:lnSpc>
                <a:spcPct val="90000"/>
              </a:lnSpc>
            </a:pPr>
            <a:r>
              <a:rPr lang="en-US" sz="1900" b="1" i="1" dirty="0">
                <a:solidFill>
                  <a:srgbClr val="32302A"/>
                </a:solidFill>
              </a:rPr>
              <a:t>D </a:t>
            </a:r>
            <a:r>
              <a:rPr lang="en-US" sz="1900" dirty="0">
                <a:solidFill>
                  <a:srgbClr val="32302A"/>
                </a:solidFill>
              </a:rPr>
              <a:t>is </a:t>
            </a:r>
            <a:r>
              <a:rPr lang="en-US" sz="1900" i="1" u="sng" dirty="0">
                <a:solidFill>
                  <a:srgbClr val="32302A"/>
                </a:solidFill>
              </a:rPr>
              <a:t>within the PPC</a:t>
            </a:r>
            <a:r>
              <a:rPr lang="en-US" sz="1900" dirty="0">
                <a:solidFill>
                  <a:srgbClr val="32302A"/>
                </a:solidFill>
              </a:rPr>
              <a:t> and </a:t>
            </a:r>
            <a:r>
              <a:rPr lang="en-US" sz="1900" dirty="0" smtClean="0">
                <a:solidFill>
                  <a:srgbClr val="32302A"/>
                </a:solidFill>
              </a:rPr>
              <a:t>represents an </a:t>
            </a:r>
            <a:r>
              <a:rPr lang="en-US" sz="1900" b="1" i="1" dirty="0">
                <a:solidFill>
                  <a:srgbClr val="32302A"/>
                </a:solidFill>
              </a:rPr>
              <a:t>inefficient</a:t>
            </a:r>
            <a:r>
              <a:rPr lang="en-US" sz="1900" dirty="0">
                <a:solidFill>
                  <a:srgbClr val="32302A"/>
                </a:solidFill>
              </a:rPr>
              <a:t> resource </a:t>
            </a:r>
            <a:r>
              <a:rPr lang="en-US" sz="1900" dirty="0" smtClean="0">
                <a:solidFill>
                  <a:srgbClr val="32302A"/>
                </a:solidFill>
              </a:rPr>
              <a:t>allocation </a:t>
            </a:r>
            <a:r>
              <a:rPr lang="en-US" sz="1800" i="1" dirty="0" smtClean="0">
                <a:solidFill>
                  <a:srgbClr val="32302A"/>
                </a:solidFill>
              </a:rPr>
              <a:t>(as </a:t>
            </a:r>
            <a:r>
              <a:rPr lang="en-US" sz="1800" b="1" i="1" dirty="0" smtClean="0">
                <a:solidFill>
                  <a:srgbClr val="32302A"/>
                </a:solidFill>
              </a:rPr>
              <a:t>B</a:t>
            </a:r>
            <a:r>
              <a:rPr lang="en-US" sz="1800" i="1" dirty="0" smtClean="0">
                <a:solidFill>
                  <a:srgbClr val="32302A"/>
                </a:solidFill>
              </a:rPr>
              <a:t> delivers more food w/ the same clothing)</a:t>
            </a:r>
            <a:r>
              <a:rPr lang="en-US" sz="1900" dirty="0" smtClean="0">
                <a:solidFill>
                  <a:srgbClr val="32302A"/>
                </a:solidFill>
              </a:rPr>
              <a:t>.</a:t>
            </a:r>
            <a:endParaRPr lang="en-US" sz="1900" dirty="0">
              <a:solidFill>
                <a:srgbClr val="32302A"/>
              </a:solidFill>
            </a:endParaRPr>
          </a:p>
        </p:txBody>
      </p:sp>
      <p:sp>
        <p:nvSpPr>
          <p:cNvPr id="47" name="Rectangle 46"/>
          <p:cNvSpPr/>
          <p:nvPr/>
        </p:nvSpPr>
        <p:spPr>
          <a:xfrm>
            <a:off x="207714" y="2628905"/>
            <a:ext cx="4062331" cy="969496"/>
          </a:xfrm>
          <a:prstGeom prst="rect">
            <a:avLst/>
          </a:prstGeom>
        </p:spPr>
        <p:txBody>
          <a:bodyPr wrap="none">
            <a:spAutoFit/>
          </a:bodyPr>
          <a:lstStyle/>
          <a:p>
            <a:r>
              <a:rPr lang="en-US" sz="1900" dirty="0" smtClean="0">
                <a:latin typeface="Times New Roman" pitchFamily="18" charset="0"/>
                <a:cs typeface="Times New Roman" pitchFamily="18" charset="0"/>
              </a:rPr>
              <a:t>                           </a:t>
            </a:r>
            <a:r>
              <a:rPr lang="en-US" sz="1900" b="1" i="1" dirty="0" smtClean="0">
                <a:latin typeface="Times New Roman" pitchFamily="18" charset="0"/>
                <a:cs typeface="Times New Roman" pitchFamily="18" charset="0"/>
              </a:rPr>
              <a:t> </a:t>
            </a:r>
            <a:r>
              <a:rPr lang="en-US" sz="1900" dirty="0" smtClean="0">
                <a:latin typeface="Times New Roman" pitchFamily="18" charset="0"/>
                <a:cs typeface="Times New Roman" pitchFamily="18" charset="0"/>
              </a:rPr>
              <a:t>   If </a:t>
            </a:r>
            <a:r>
              <a:rPr lang="en-US" sz="1900" dirty="0">
                <a:latin typeface="Times New Roman" pitchFamily="18" charset="0"/>
                <a:cs typeface="Times New Roman" pitchFamily="18" charset="0"/>
              </a:rPr>
              <a:t>the it allocates all </a:t>
            </a:r>
            <a:endParaRPr lang="en-US" sz="1900" dirty="0" smtClean="0">
              <a:latin typeface="Times New Roman" pitchFamily="18" charset="0"/>
              <a:cs typeface="Times New Roman" pitchFamily="18" charset="0"/>
            </a:endParaRPr>
          </a:p>
          <a:p>
            <a:r>
              <a:rPr lang="en-US" sz="1900" dirty="0" smtClean="0">
                <a:latin typeface="Times New Roman" pitchFamily="18" charset="0"/>
                <a:cs typeface="Times New Roman" pitchFamily="18" charset="0"/>
              </a:rPr>
              <a:t>of </a:t>
            </a:r>
            <a:r>
              <a:rPr lang="en-US" sz="1900" dirty="0">
                <a:latin typeface="Times New Roman" pitchFamily="18" charset="0"/>
                <a:cs typeface="Times New Roman" pitchFamily="18" charset="0"/>
              </a:rPr>
              <a:t>its resources toward the production </a:t>
            </a:r>
            <a:endParaRPr lang="en-US" sz="1900" dirty="0" smtClean="0">
              <a:latin typeface="Times New Roman" pitchFamily="18" charset="0"/>
              <a:cs typeface="Times New Roman" pitchFamily="18" charset="0"/>
            </a:endParaRPr>
          </a:p>
          <a:p>
            <a:r>
              <a:rPr lang="en-US" sz="1900" dirty="0" smtClean="0">
                <a:latin typeface="Times New Roman" pitchFamily="18" charset="0"/>
                <a:cs typeface="Times New Roman" pitchFamily="18" charset="0"/>
              </a:rPr>
              <a:t>of </a:t>
            </a:r>
            <a:r>
              <a:rPr lang="en-US" sz="1900" dirty="0">
                <a:latin typeface="Times New Roman" pitchFamily="18" charset="0"/>
                <a:cs typeface="Times New Roman" pitchFamily="18" charset="0"/>
              </a:rPr>
              <a:t>food, then it can produce at point </a:t>
            </a:r>
            <a:r>
              <a:rPr lang="en-US" sz="1900" b="1" i="1" dirty="0">
                <a:latin typeface="Times New Roman" pitchFamily="18" charset="0"/>
                <a:cs typeface="Times New Roman" pitchFamily="18" charset="0"/>
              </a:rPr>
              <a:t>T</a:t>
            </a:r>
            <a:r>
              <a:rPr lang="en-US" sz="1900" dirty="0">
                <a:latin typeface="Times New Roman" pitchFamily="18" charset="0"/>
                <a:cs typeface="Times New Roman" pitchFamily="18" charset="0"/>
              </a:rPr>
              <a:t>.</a:t>
            </a:r>
          </a:p>
        </p:txBody>
      </p:sp>
      <p:cxnSp>
        <p:nvCxnSpPr>
          <p:cNvPr id="51" name="Straight Connector 50"/>
          <p:cNvCxnSpPr/>
          <p:nvPr/>
        </p:nvCxnSpPr>
        <p:spPr>
          <a:xfrm>
            <a:off x="4233585" y="1399368"/>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grpSp>
        <p:nvGrpSpPr>
          <p:cNvPr id="50" name="Group 97"/>
          <p:cNvGrpSpPr>
            <a:grpSpLocks/>
          </p:cNvGrpSpPr>
          <p:nvPr/>
        </p:nvGrpSpPr>
        <p:grpSpPr bwMode="auto">
          <a:xfrm>
            <a:off x="4867275" y="2577884"/>
            <a:ext cx="2838450" cy="3048000"/>
            <a:chOff x="3066" y="1488"/>
            <a:chExt cx="1788" cy="1920"/>
          </a:xfrm>
        </p:grpSpPr>
        <p:sp>
          <p:nvSpPr>
            <p:cNvPr id="52" name="Freeform 3"/>
            <p:cNvSpPr>
              <a:spLocks/>
            </p:cNvSpPr>
            <p:nvPr/>
          </p:nvSpPr>
          <p:spPr bwMode="auto">
            <a:xfrm>
              <a:off x="3066" y="1488"/>
              <a:ext cx="1788" cy="1920"/>
            </a:xfrm>
            <a:custGeom>
              <a:avLst/>
              <a:gdLst>
                <a:gd name="T0" fmla="*/ 0 w 1776"/>
                <a:gd name="T1" fmla="*/ 0 h 1920"/>
                <a:gd name="T2" fmla="*/ 193 w 1776"/>
                <a:gd name="T3" fmla="*/ 48 h 1920"/>
                <a:gd name="T4" fmla="*/ 483 w 1776"/>
                <a:gd name="T5" fmla="*/ 144 h 1920"/>
                <a:gd name="T6" fmla="*/ 773 w 1776"/>
                <a:gd name="T7" fmla="*/ 288 h 1920"/>
                <a:gd name="T8" fmla="*/ 966 w 1776"/>
                <a:gd name="T9" fmla="*/ 432 h 1920"/>
                <a:gd name="T10" fmla="*/ 1160 w 1776"/>
                <a:gd name="T11" fmla="*/ 576 h 1920"/>
                <a:gd name="T12" fmla="*/ 1401 w 1776"/>
                <a:gd name="T13" fmla="*/ 864 h 1920"/>
                <a:gd name="T14" fmla="*/ 1546 w 1776"/>
                <a:gd name="T15" fmla="*/ 1104 h 1920"/>
                <a:gd name="T16" fmla="*/ 1643 w 1776"/>
                <a:gd name="T17" fmla="*/ 1392 h 1920"/>
                <a:gd name="T18" fmla="*/ 1691 w 1776"/>
                <a:gd name="T19" fmla="*/ 1584 h 1920"/>
                <a:gd name="T20" fmla="*/ 1740 w 1776"/>
                <a:gd name="T21" fmla="*/ 1824 h 1920"/>
                <a:gd name="T22" fmla="*/ 1788 w 1776"/>
                <a:gd name="T23" fmla="*/ 1920 h 1920"/>
                <a:gd name="T24" fmla="*/ 0 w 1776"/>
                <a:gd name="T25" fmla="*/ 1920 h 1920"/>
                <a:gd name="T26" fmla="*/ 0 w 1776"/>
                <a:gd name="T27" fmla="*/ 0 h 192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776"/>
                <a:gd name="T43" fmla="*/ 0 h 1920"/>
                <a:gd name="T44" fmla="*/ 1776 w 1776"/>
                <a:gd name="T45" fmla="*/ 1920 h 192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776" h="1920">
                  <a:moveTo>
                    <a:pt x="0" y="0"/>
                  </a:moveTo>
                  <a:lnTo>
                    <a:pt x="192" y="48"/>
                  </a:lnTo>
                  <a:lnTo>
                    <a:pt x="480" y="144"/>
                  </a:lnTo>
                  <a:lnTo>
                    <a:pt x="768" y="288"/>
                  </a:lnTo>
                  <a:lnTo>
                    <a:pt x="960" y="432"/>
                  </a:lnTo>
                  <a:lnTo>
                    <a:pt x="1152" y="576"/>
                  </a:lnTo>
                  <a:lnTo>
                    <a:pt x="1392" y="864"/>
                  </a:lnTo>
                  <a:lnTo>
                    <a:pt x="1536" y="1104"/>
                  </a:lnTo>
                  <a:lnTo>
                    <a:pt x="1632" y="1392"/>
                  </a:lnTo>
                  <a:lnTo>
                    <a:pt x="1680" y="1584"/>
                  </a:lnTo>
                  <a:lnTo>
                    <a:pt x="1728" y="1824"/>
                  </a:lnTo>
                  <a:lnTo>
                    <a:pt x="1776" y="1920"/>
                  </a:lnTo>
                  <a:lnTo>
                    <a:pt x="0" y="1920"/>
                  </a:lnTo>
                  <a:lnTo>
                    <a:pt x="0" y="0"/>
                  </a:lnTo>
                  <a:close/>
                </a:path>
              </a:pathLst>
            </a:custGeom>
            <a:solidFill>
              <a:srgbClr val="F1FE76">
                <a:alpha val="50195"/>
              </a:srgbClr>
            </a:solidFill>
            <a:ln w="19050">
              <a:noFill/>
              <a:round/>
              <a:headEnd/>
              <a:tailEnd type="none" w="lg" len="lg"/>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53" name="Rectangle 4"/>
            <p:cNvSpPr>
              <a:spLocks noChangeArrowheads="1"/>
            </p:cNvSpPr>
            <p:nvPr/>
          </p:nvSpPr>
          <p:spPr bwMode="auto">
            <a:xfrm>
              <a:off x="3320" y="2667"/>
              <a:ext cx="939" cy="194"/>
            </a:xfrm>
            <a:prstGeom prst="rect">
              <a:avLst/>
            </a:prstGeom>
            <a:noFill/>
            <a:ln w="9525">
              <a:noFill/>
              <a:miter lim="800000"/>
              <a:headEnd/>
              <a:tailEnd/>
            </a:ln>
          </p:spPr>
          <p:txBody>
            <a:bodyPr wrap="none" lIns="0" tIns="0" rIns="0" bIns="0">
              <a:prstTxWarp prst="textNoShape">
                <a:avLst/>
              </a:prstTxWarp>
              <a:spAutoFit/>
            </a:bodyPr>
            <a:lstStyle/>
            <a:p>
              <a:r>
                <a:rPr lang="en-US" sz="2000" i="1">
                  <a:solidFill>
                    <a:srgbClr val="1F1A17"/>
                  </a:solidFill>
                  <a:latin typeface="Times New Roman" pitchFamily="18" charset="0"/>
                  <a:cs typeface="Times New Roman" pitchFamily="18" charset="0"/>
                </a:rPr>
                <a:t>- Inefficiency -</a:t>
              </a:r>
              <a:endParaRPr lang="en-US" sz="2000" i="1">
                <a:solidFill>
                  <a:schemeClr val="tx1"/>
                </a:solidFill>
                <a:latin typeface="Times New Roman" pitchFamily="18" charset="0"/>
                <a:cs typeface="Times New Roman" pitchFamily="18" charset="0"/>
              </a:endParaRPr>
            </a:p>
          </p:txBody>
        </p:sp>
      </p:grpSp>
      <p:sp>
        <p:nvSpPr>
          <p:cNvPr id="54" name="Line 6"/>
          <p:cNvSpPr>
            <a:spLocks noChangeShapeType="1"/>
          </p:cNvSpPr>
          <p:nvPr/>
        </p:nvSpPr>
        <p:spPr bwMode="auto">
          <a:xfrm>
            <a:off x="4857750" y="2371509"/>
            <a:ext cx="0" cy="3276600"/>
          </a:xfrm>
          <a:prstGeom prst="line">
            <a:avLst/>
          </a:prstGeom>
          <a:noFill/>
          <a:ln w="28575">
            <a:solidFill>
              <a:schemeClr val="tx1"/>
            </a:solidFill>
            <a:round/>
            <a:headEnd/>
            <a:tailEnd type="none" w="lg" len="lg"/>
          </a:ln>
        </p:spPr>
        <p:txBody>
          <a:bodyPr wrap="none" anchor="ctr">
            <a:prstTxWarp prst="textNoShape">
              <a:avLst/>
            </a:prstTxWarp>
          </a:bodyPr>
          <a:lstStyle/>
          <a:p>
            <a:endParaRPr lang="en-US"/>
          </a:p>
        </p:txBody>
      </p:sp>
      <p:sp>
        <p:nvSpPr>
          <p:cNvPr id="55" name="Line 7"/>
          <p:cNvSpPr>
            <a:spLocks noChangeShapeType="1"/>
          </p:cNvSpPr>
          <p:nvPr/>
        </p:nvSpPr>
        <p:spPr bwMode="auto">
          <a:xfrm>
            <a:off x="4857750" y="5648109"/>
            <a:ext cx="3000375" cy="0"/>
          </a:xfrm>
          <a:prstGeom prst="line">
            <a:avLst/>
          </a:prstGeom>
          <a:noFill/>
          <a:ln w="28575">
            <a:solidFill>
              <a:schemeClr val="tx1"/>
            </a:solidFill>
            <a:round/>
            <a:headEnd/>
            <a:tailEnd type="none" w="lg" len="lg"/>
          </a:ln>
        </p:spPr>
        <p:txBody>
          <a:bodyPr wrap="none" anchor="ctr">
            <a:prstTxWarp prst="textNoShape">
              <a:avLst/>
            </a:prstTxWarp>
          </a:bodyPr>
          <a:lstStyle/>
          <a:p>
            <a:endParaRPr lang="en-US"/>
          </a:p>
        </p:txBody>
      </p:sp>
      <p:sp>
        <p:nvSpPr>
          <p:cNvPr id="56" name="Text Box 16"/>
          <p:cNvSpPr txBox="1">
            <a:spLocks noChangeArrowheads="1"/>
          </p:cNvSpPr>
          <p:nvPr/>
        </p:nvSpPr>
        <p:spPr bwMode="auto">
          <a:xfrm>
            <a:off x="4352925" y="1857159"/>
            <a:ext cx="1082348" cy="486287"/>
          </a:xfrm>
          <a:prstGeom prst="rect">
            <a:avLst/>
          </a:prstGeom>
          <a:noFill/>
          <a:ln w="19050" cap="rnd">
            <a:noFill/>
            <a:prstDash val="sysDot"/>
            <a:miter lim="800000"/>
            <a:headEnd/>
            <a:tailEnd type="none" w="lg" len="lg"/>
          </a:ln>
        </p:spPr>
        <p:txBody>
          <a:bodyPr wrap="none">
            <a:prstTxWarp prst="textNoShape">
              <a:avLst/>
            </a:prstTxWarp>
            <a:spAutoFit/>
          </a:bodyPr>
          <a:lstStyle/>
          <a:p>
            <a:pPr>
              <a:lnSpc>
                <a:spcPct val="80000"/>
              </a:lnSpc>
            </a:pPr>
            <a:r>
              <a:rPr kumimoji="0" lang="en-US" sz="1600" b="0" dirty="0">
                <a:latin typeface="Times New Roman" pitchFamily="18" charset="0"/>
                <a:cs typeface="Times New Roman" pitchFamily="18" charset="0"/>
              </a:rPr>
              <a:t>Output </a:t>
            </a:r>
            <a:br>
              <a:rPr kumimoji="0" lang="en-US" sz="1600" b="0" dirty="0">
                <a:latin typeface="Times New Roman" pitchFamily="18" charset="0"/>
                <a:cs typeface="Times New Roman" pitchFamily="18" charset="0"/>
              </a:rPr>
            </a:br>
            <a:r>
              <a:rPr kumimoji="0" lang="en-US" sz="1600" b="0" dirty="0">
                <a:latin typeface="Times New Roman" pitchFamily="18" charset="0"/>
                <a:cs typeface="Times New Roman" pitchFamily="18" charset="0"/>
              </a:rPr>
              <a:t>of clothing</a:t>
            </a:r>
          </a:p>
        </p:txBody>
      </p:sp>
      <p:sp>
        <p:nvSpPr>
          <p:cNvPr id="57" name="Text Box 17"/>
          <p:cNvSpPr txBox="1">
            <a:spLocks noChangeArrowheads="1"/>
          </p:cNvSpPr>
          <p:nvPr/>
        </p:nvSpPr>
        <p:spPr bwMode="auto">
          <a:xfrm>
            <a:off x="7820025" y="5435249"/>
            <a:ext cx="784189" cy="486287"/>
          </a:xfrm>
          <a:prstGeom prst="rect">
            <a:avLst/>
          </a:prstGeom>
          <a:noFill/>
          <a:ln w="19050" cap="rnd">
            <a:noFill/>
            <a:prstDash val="sysDot"/>
            <a:miter lim="800000"/>
            <a:headEnd/>
            <a:tailEnd type="none" w="lg" len="lg"/>
          </a:ln>
        </p:spPr>
        <p:txBody>
          <a:bodyPr wrap="none">
            <a:prstTxWarp prst="textNoShape">
              <a:avLst/>
            </a:prstTxWarp>
            <a:spAutoFit/>
          </a:bodyPr>
          <a:lstStyle/>
          <a:p>
            <a:pPr>
              <a:lnSpc>
                <a:spcPct val="80000"/>
              </a:lnSpc>
            </a:pPr>
            <a:r>
              <a:rPr kumimoji="0" lang="en-US" sz="1600" b="0" dirty="0" smtClean="0">
                <a:latin typeface="Times New Roman" pitchFamily="18" charset="0"/>
                <a:cs typeface="Times New Roman" pitchFamily="18" charset="0"/>
              </a:rPr>
              <a:t>Output</a:t>
            </a:r>
            <a:br>
              <a:rPr kumimoji="0" lang="en-US" sz="1600" b="0" dirty="0" smtClean="0">
                <a:latin typeface="Times New Roman" pitchFamily="18" charset="0"/>
                <a:cs typeface="Times New Roman" pitchFamily="18" charset="0"/>
              </a:rPr>
            </a:br>
            <a:r>
              <a:rPr kumimoji="0" lang="en-US" sz="1600" b="0" dirty="0" smtClean="0">
                <a:latin typeface="Times New Roman" pitchFamily="18" charset="0"/>
                <a:cs typeface="Times New Roman" pitchFamily="18" charset="0"/>
              </a:rPr>
              <a:t>of </a:t>
            </a:r>
            <a:r>
              <a:rPr kumimoji="0" lang="en-US" sz="1600" b="0" dirty="0">
                <a:latin typeface="Times New Roman" pitchFamily="18" charset="0"/>
                <a:cs typeface="Times New Roman" pitchFamily="18" charset="0"/>
              </a:rPr>
              <a:t>food</a:t>
            </a:r>
          </a:p>
        </p:txBody>
      </p:sp>
      <p:sp>
        <p:nvSpPr>
          <p:cNvPr id="58" name="Freeform 25"/>
          <p:cNvSpPr>
            <a:spLocks/>
          </p:cNvSpPr>
          <p:nvPr/>
        </p:nvSpPr>
        <p:spPr bwMode="auto">
          <a:xfrm>
            <a:off x="4848225" y="2566772"/>
            <a:ext cx="2795588" cy="3082925"/>
          </a:xfrm>
          <a:custGeom>
            <a:avLst/>
            <a:gdLst>
              <a:gd name="T0" fmla="*/ 2786344 w 4234"/>
              <a:gd name="T1" fmla="*/ 2959459 h 4969"/>
              <a:gd name="T2" fmla="*/ 2767857 w 4234"/>
              <a:gd name="T3" fmla="*/ 2800008 h 4969"/>
              <a:gd name="T4" fmla="*/ 2744087 w 4234"/>
              <a:gd name="T5" fmla="*/ 2646762 h 4969"/>
              <a:gd name="T6" fmla="*/ 2714375 w 4234"/>
              <a:gd name="T7" fmla="*/ 2498478 h 4969"/>
              <a:gd name="T8" fmla="*/ 2680041 w 4234"/>
              <a:gd name="T9" fmla="*/ 2355779 h 4969"/>
              <a:gd name="T10" fmla="*/ 2641085 w 4234"/>
              <a:gd name="T11" fmla="*/ 2218664 h 4969"/>
              <a:gd name="T12" fmla="*/ 2596846 w 4234"/>
              <a:gd name="T13" fmla="*/ 2086512 h 4969"/>
              <a:gd name="T14" fmla="*/ 2547986 w 4234"/>
              <a:gd name="T15" fmla="*/ 1960564 h 4969"/>
              <a:gd name="T16" fmla="*/ 2495825 w 4234"/>
              <a:gd name="T17" fmla="*/ 1838959 h 4969"/>
              <a:gd name="T18" fmla="*/ 2439702 w 4234"/>
              <a:gd name="T19" fmla="*/ 1722318 h 4969"/>
              <a:gd name="T20" fmla="*/ 2378957 w 4234"/>
              <a:gd name="T21" fmla="*/ 1610641 h 4969"/>
              <a:gd name="T22" fmla="*/ 2315571 w 4234"/>
              <a:gd name="T23" fmla="*/ 1503926 h 4969"/>
              <a:gd name="T24" fmla="*/ 2248883 w 4234"/>
              <a:gd name="T25" fmla="*/ 1402176 h 4969"/>
              <a:gd name="T26" fmla="*/ 2179555 w 4234"/>
              <a:gd name="T27" fmla="*/ 1304147 h 4969"/>
              <a:gd name="T28" fmla="*/ 2106925 w 4234"/>
              <a:gd name="T29" fmla="*/ 1211083 h 4969"/>
              <a:gd name="T30" fmla="*/ 2032975 w 4234"/>
              <a:gd name="T31" fmla="*/ 1122361 h 4969"/>
              <a:gd name="T32" fmla="*/ 1956383 w 4234"/>
              <a:gd name="T33" fmla="*/ 1039223 h 4969"/>
              <a:gd name="T34" fmla="*/ 1877811 w 4234"/>
              <a:gd name="T35" fmla="*/ 958567 h 4969"/>
              <a:gd name="T36" fmla="*/ 1797918 w 4234"/>
              <a:gd name="T37" fmla="*/ 882874 h 4969"/>
              <a:gd name="T38" fmla="*/ 1716705 w 4234"/>
              <a:gd name="T39" fmla="*/ 810284 h 4969"/>
              <a:gd name="T40" fmla="*/ 1634831 w 4234"/>
              <a:gd name="T41" fmla="*/ 742657 h 4969"/>
              <a:gd name="T42" fmla="*/ 1552297 w 4234"/>
              <a:gd name="T43" fmla="*/ 678132 h 4969"/>
              <a:gd name="T44" fmla="*/ 1469103 w 4234"/>
              <a:gd name="T45" fmla="*/ 617330 h 4969"/>
              <a:gd name="T46" fmla="*/ 1385909 w 4234"/>
              <a:gd name="T47" fmla="*/ 560250 h 4969"/>
              <a:gd name="T48" fmla="*/ 1302055 w 4234"/>
              <a:gd name="T49" fmla="*/ 506893 h 4969"/>
              <a:gd name="T50" fmla="*/ 1219521 w 4234"/>
              <a:gd name="T51" fmla="*/ 456638 h 4969"/>
              <a:gd name="T52" fmla="*/ 1136987 w 4234"/>
              <a:gd name="T53" fmla="*/ 409485 h 4969"/>
              <a:gd name="T54" fmla="*/ 1055113 w 4234"/>
              <a:gd name="T55" fmla="*/ 366055 h 4969"/>
              <a:gd name="T56" fmla="*/ 974560 w 4234"/>
              <a:gd name="T57" fmla="*/ 325106 h 4969"/>
              <a:gd name="T58" fmla="*/ 895328 w 4234"/>
              <a:gd name="T59" fmla="*/ 286639 h 4969"/>
              <a:gd name="T60" fmla="*/ 817416 w 4234"/>
              <a:gd name="T61" fmla="*/ 252516 h 4969"/>
              <a:gd name="T62" fmla="*/ 742145 w 4234"/>
              <a:gd name="T63" fmla="*/ 220253 h 4969"/>
              <a:gd name="T64" fmla="*/ 668194 w 4234"/>
              <a:gd name="T65" fmla="*/ 190473 h 4969"/>
              <a:gd name="T66" fmla="*/ 597545 w 4234"/>
              <a:gd name="T67" fmla="*/ 163794 h 4969"/>
              <a:gd name="T68" fmla="*/ 529537 w 4234"/>
              <a:gd name="T69" fmla="*/ 139597 h 4969"/>
              <a:gd name="T70" fmla="*/ 463510 w 4234"/>
              <a:gd name="T71" fmla="*/ 117262 h 4969"/>
              <a:gd name="T72" fmla="*/ 401445 w 4234"/>
              <a:gd name="T73" fmla="*/ 98028 h 4969"/>
              <a:gd name="T74" fmla="*/ 342681 w 4234"/>
              <a:gd name="T75" fmla="*/ 80036 h 4969"/>
              <a:gd name="T76" fmla="*/ 287218 w 4234"/>
              <a:gd name="T77" fmla="*/ 64525 h 4969"/>
              <a:gd name="T78" fmla="*/ 236377 w 4234"/>
              <a:gd name="T79" fmla="*/ 50875 h 4969"/>
              <a:gd name="T80" fmla="*/ 189498 w 4234"/>
              <a:gd name="T81" fmla="*/ 39087 h 4969"/>
              <a:gd name="T82" fmla="*/ 147240 w 4234"/>
              <a:gd name="T83" fmla="*/ 29160 h 4969"/>
              <a:gd name="T84" fmla="*/ 109605 w 4234"/>
              <a:gd name="T85" fmla="*/ 21095 h 4969"/>
              <a:gd name="T86" fmla="*/ 77252 w 4234"/>
              <a:gd name="T87" fmla="*/ 14270 h 4969"/>
              <a:gd name="T88" fmla="*/ 50181 w 4234"/>
              <a:gd name="T89" fmla="*/ 8686 h 4969"/>
              <a:gd name="T90" fmla="*/ 28392 w 4234"/>
              <a:gd name="T91" fmla="*/ 4963 h 4969"/>
              <a:gd name="T92" fmla="*/ 12545 w 4234"/>
              <a:gd name="T93" fmla="*/ 1861 h 4969"/>
              <a:gd name="T94" fmla="*/ 3301 w 4234"/>
              <a:gd name="T95" fmla="*/ 620 h 4969"/>
              <a:gd name="T96" fmla="*/ 0 w 4234"/>
              <a:gd name="T97" fmla="*/ 0 h 4969"/>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4234"/>
              <a:gd name="T148" fmla="*/ 0 h 4969"/>
              <a:gd name="T149" fmla="*/ 4234 w 4234"/>
              <a:gd name="T150" fmla="*/ 4969 h 4969"/>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4234" h="4969">
                <a:moveTo>
                  <a:pt x="4234" y="4969"/>
                </a:moveTo>
                <a:lnTo>
                  <a:pt x="4230" y="4902"/>
                </a:lnTo>
                <a:lnTo>
                  <a:pt x="4225" y="4835"/>
                </a:lnTo>
                <a:lnTo>
                  <a:pt x="4220" y="4770"/>
                </a:lnTo>
                <a:lnTo>
                  <a:pt x="4214" y="4705"/>
                </a:lnTo>
                <a:lnTo>
                  <a:pt x="4207" y="4640"/>
                </a:lnTo>
                <a:lnTo>
                  <a:pt x="4200" y="4577"/>
                </a:lnTo>
                <a:lnTo>
                  <a:pt x="4192" y="4513"/>
                </a:lnTo>
                <a:lnTo>
                  <a:pt x="4184" y="4450"/>
                </a:lnTo>
                <a:lnTo>
                  <a:pt x="4175" y="4388"/>
                </a:lnTo>
                <a:lnTo>
                  <a:pt x="4166" y="4326"/>
                </a:lnTo>
                <a:lnTo>
                  <a:pt x="4156" y="4266"/>
                </a:lnTo>
                <a:lnTo>
                  <a:pt x="4146" y="4205"/>
                </a:lnTo>
                <a:lnTo>
                  <a:pt x="4135" y="4145"/>
                </a:lnTo>
                <a:lnTo>
                  <a:pt x="4124" y="4085"/>
                </a:lnTo>
                <a:lnTo>
                  <a:pt x="4111" y="4027"/>
                </a:lnTo>
                <a:lnTo>
                  <a:pt x="4100" y="3968"/>
                </a:lnTo>
                <a:lnTo>
                  <a:pt x="4086" y="3911"/>
                </a:lnTo>
                <a:lnTo>
                  <a:pt x="4073" y="3854"/>
                </a:lnTo>
                <a:lnTo>
                  <a:pt x="4059" y="3797"/>
                </a:lnTo>
                <a:lnTo>
                  <a:pt x="4046" y="3741"/>
                </a:lnTo>
                <a:lnTo>
                  <a:pt x="4030" y="3686"/>
                </a:lnTo>
                <a:lnTo>
                  <a:pt x="4016" y="3630"/>
                </a:lnTo>
                <a:lnTo>
                  <a:pt x="4000" y="3576"/>
                </a:lnTo>
                <a:lnTo>
                  <a:pt x="3984" y="3522"/>
                </a:lnTo>
                <a:lnTo>
                  <a:pt x="3968" y="3469"/>
                </a:lnTo>
                <a:lnTo>
                  <a:pt x="3951" y="3416"/>
                </a:lnTo>
                <a:lnTo>
                  <a:pt x="3933" y="3363"/>
                </a:lnTo>
                <a:lnTo>
                  <a:pt x="3916" y="3312"/>
                </a:lnTo>
                <a:lnTo>
                  <a:pt x="3897" y="3260"/>
                </a:lnTo>
                <a:lnTo>
                  <a:pt x="3879" y="3210"/>
                </a:lnTo>
                <a:lnTo>
                  <a:pt x="3859" y="3160"/>
                </a:lnTo>
                <a:lnTo>
                  <a:pt x="3841" y="3110"/>
                </a:lnTo>
                <a:lnTo>
                  <a:pt x="3821" y="3061"/>
                </a:lnTo>
                <a:lnTo>
                  <a:pt x="3801" y="3012"/>
                </a:lnTo>
                <a:lnTo>
                  <a:pt x="3780" y="2964"/>
                </a:lnTo>
                <a:lnTo>
                  <a:pt x="3759" y="2916"/>
                </a:lnTo>
                <a:lnTo>
                  <a:pt x="3737" y="2869"/>
                </a:lnTo>
                <a:lnTo>
                  <a:pt x="3717" y="2822"/>
                </a:lnTo>
                <a:lnTo>
                  <a:pt x="3695" y="2776"/>
                </a:lnTo>
                <a:lnTo>
                  <a:pt x="3672" y="2730"/>
                </a:lnTo>
                <a:lnTo>
                  <a:pt x="3650" y="2685"/>
                </a:lnTo>
                <a:lnTo>
                  <a:pt x="3626" y="2641"/>
                </a:lnTo>
                <a:lnTo>
                  <a:pt x="3603" y="2596"/>
                </a:lnTo>
                <a:lnTo>
                  <a:pt x="3579" y="2552"/>
                </a:lnTo>
                <a:lnTo>
                  <a:pt x="3556" y="2509"/>
                </a:lnTo>
                <a:lnTo>
                  <a:pt x="3531" y="2466"/>
                </a:lnTo>
                <a:lnTo>
                  <a:pt x="3507" y="2424"/>
                </a:lnTo>
                <a:lnTo>
                  <a:pt x="3482" y="2382"/>
                </a:lnTo>
                <a:lnTo>
                  <a:pt x="3457" y="2341"/>
                </a:lnTo>
                <a:lnTo>
                  <a:pt x="3431" y="2299"/>
                </a:lnTo>
                <a:lnTo>
                  <a:pt x="3406" y="2260"/>
                </a:lnTo>
                <a:lnTo>
                  <a:pt x="3380" y="2219"/>
                </a:lnTo>
                <a:lnTo>
                  <a:pt x="3354" y="2179"/>
                </a:lnTo>
                <a:lnTo>
                  <a:pt x="3327" y="2141"/>
                </a:lnTo>
                <a:lnTo>
                  <a:pt x="3301" y="2102"/>
                </a:lnTo>
                <a:lnTo>
                  <a:pt x="3274" y="2064"/>
                </a:lnTo>
                <a:lnTo>
                  <a:pt x="3247" y="2026"/>
                </a:lnTo>
                <a:lnTo>
                  <a:pt x="3219" y="1990"/>
                </a:lnTo>
                <a:lnTo>
                  <a:pt x="3191" y="1952"/>
                </a:lnTo>
                <a:lnTo>
                  <a:pt x="3163" y="1916"/>
                </a:lnTo>
                <a:lnTo>
                  <a:pt x="3135" y="1880"/>
                </a:lnTo>
                <a:lnTo>
                  <a:pt x="3107" y="1845"/>
                </a:lnTo>
                <a:lnTo>
                  <a:pt x="3079" y="1809"/>
                </a:lnTo>
                <a:lnTo>
                  <a:pt x="3050" y="1775"/>
                </a:lnTo>
                <a:lnTo>
                  <a:pt x="3021" y="1741"/>
                </a:lnTo>
                <a:lnTo>
                  <a:pt x="2992" y="1708"/>
                </a:lnTo>
                <a:lnTo>
                  <a:pt x="2963" y="1675"/>
                </a:lnTo>
                <a:lnTo>
                  <a:pt x="2934" y="1641"/>
                </a:lnTo>
                <a:lnTo>
                  <a:pt x="2904" y="1609"/>
                </a:lnTo>
                <a:lnTo>
                  <a:pt x="2874" y="1578"/>
                </a:lnTo>
                <a:lnTo>
                  <a:pt x="2844" y="1545"/>
                </a:lnTo>
                <a:lnTo>
                  <a:pt x="2814" y="1514"/>
                </a:lnTo>
                <a:lnTo>
                  <a:pt x="2784" y="1484"/>
                </a:lnTo>
                <a:lnTo>
                  <a:pt x="2754" y="1452"/>
                </a:lnTo>
                <a:lnTo>
                  <a:pt x="2723" y="1423"/>
                </a:lnTo>
                <a:lnTo>
                  <a:pt x="2693" y="1393"/>
                </a:lnTo>
                <a:lnTo>
                  <a:pt x="2663" y="1364"/>
                </a:lnTo>
                <a:lnTo>
                  <a:pt x="2632" y="1335"/>
                </a:lnTo>
                <a:lnTo>
                  <a:pt x="2600" y="1306"/>
                </a:lnTo>
                <a:lnTo>
                  <a:pt x="2570" y="1278"/>
                </a:lnTo>
                <a:lnTo>
                  <a:pt x="2539" y="1251"/>
                </a:lnTo>
                <a:lnTo>
                  <a:pt x="2508" y="1224"/>
                </a:lnTo>
                <a:lnTo>
                  <a:pt x="2476" y="1197"/>
                </a:lnTo>
                <a:lnTo>
                  <a:pt x="2445" y="1171"/>
                </a:lnTo>
                <a:lnTo>
                  <a:pt x="2414" y="1145"/>
                </a:lnTo>
                <a:lnTo>
                  <a:pt x="2383" y="1119"/>
                </a:lnTo>
                <a:lnTo>
                  <a:pt x="2351" y="1093"/>
                </a:lnTo>
                <a:lnTo>
                  <a:pt x="2320" y="1068"/>
                </a:lnTo>
                <a:lnTo>
                  <a:pt x="2289" y="1043"/>
                </a:lnTo>
                <a:lnTo>
                  <a:pt x="2257" y="1019"/>
                </a:lnTo>
                <a:lnTo>
                  <a:pt x="2225" y="995"/>
                </a:lnTo>
                <a:lnTo>
                  <a:pt x="2194" y="971"/>
                </a:lnTo>
                <a:lnTo>
                  <a:pt x="2162" y="948"/>
                </a:lnTo>
                <a:lnTo>
                  <a:pt x="2130" y="926"/>
                </a:lnTo>
                <a:lnTo>
                  <a:pt x="2099" y="903"/>
                </a:lnTo>
                <a:lnTo>
                  <a:pt x="2067" y="881"/>
                </a:lnTo>
                <a:lnTo>
                  <a:pt x="2036" y="859"/>
                </a:lnTo>
                <a:lnTo>
                  <a:pt x="2004" y="838"/>
                </a:lnTo>
                <a:lnTo>
                  <a:pt x="1972" y="817"/>
                </a:lnTo>
                <a:lnTo>
                  <a:pt x="1941" y="796"/>
                </a:lnTo>
                <a:lnTo>
                  <a:pt x="1910" y="775"/>
                </a:lnTo>
                <a:lnTo>
                  <a:pt x="1878" y="755"/>
                </a:lnTo>
                <a:lnTo>
                  <a:pt x="1847" y="736"/>
                </a:lnTo>
                <a:lnTo>
                  <a:pt x="1816" y="716"/>
                </a:lnTo>
                <a:lnTo>
                  <a:pt x="1784" y="697"/>
                </a:lnTo>
                <a:lnTo>
                  <a:pt x="1753" y="678"/>
                </a:lnTo>
                <a:lnTo>
                  <a:pt x="1722" y="660"/>
                </a:lnTo>
                <a:lnTo>
                  <a:pt x="1691" y="642"/>
                </a:lnTo>
                <a:lnTo>
                  <a:pt x="1659" y="624"/>
                </a:lnTo>
                <a:lnTo>
                  <a:pt x="1629" y="606"/>
                </a:lnTo>
                <a:lnTo>
                  <a:pt x="1598" y="590"/>
                </a:lnTo>
                <a:lnTo>
                  <a:pt x="1568" y="572"/>
                </a:lnTo>
                <a:lnTo>
                  <a:pt x="1536" y="556"/>
                </a:lnTo>
                <a:lnTo>
                  <a:pt x="1506" y="540"/>
                </a:lnTo>
                <a:lnTo>
                  <a:pt x="1476" y="524"/>
                </a:lnTo>
                <a:lnTo>
                  <a:pt x="1446" y="508"/>
                </a:lnTo>
                <a:lnTo>
                  <a:pt x="1416" y="493"/>
                </a:lnTo>
                <a:lnTo>
                  <a:pt x="1386" y="478"/>
                </a:lnTo>
                <a:lnTo>
                  <a:pt x="1356" y="462"/>
                </a:lnTo>
                <a:lnTo>
                  <a:pt x="1327" y="449"/>
                </a:lnTo>
                <a:lnTo>
                  <a:pt x="1297" y="434"/>
                </a:lnTo>
                <a:lnTo>
                  <a:pt x="1268" y="421"/>
                </a:lnTo>
                <a:lnTo>
                  <a:pt x="1238" y="407"/>
                </a:lnTo>
                <a:lnTo>
                  <a:pt x="1209" y="394"/>
                </a:lnTo>
                <a:lnTo>
                  <a:pt x="1181" y="380"/>
                </a:lnTo>
                <a:lnTo>
                  <a:pt x="1152" y="367"/>
                </a:lnTo>
                <a:lnTo>
                  <a:pt x="1124" y="355"/>
                </a:lnTo>
                <a:lnTo>
                  <a:pt x="1096" y="342"/>
                </a:lnTo>
                <a:lnTo>
                  <a:pt x="1068" y="331"/>
                </a:lnTo>
                <a:lnTo>
                  <a:pt x="1040" y="318"/>
                </a:lnTo>
                <a:lnTo>
                  <a:pt x="1012" y="307"/>
                </a:lnTo>
                <a:lnTo>
                  <a:pt x="985" y="297"/>
                </a:lnTo>
                <a:lnTo>
                  <a:pt x="958" y="285"/>
                </a:lnTo>
                <a:lnTo>
                  <a:pt x="932" y="275"/>
                </a:lnTo>
                <a:lnTo>
                  <a:pt x="905" y="264"/>
                </a:lnTo>
                <a:lnTo>
                  <a:pt x="879" y="254"/>
                </a:lnTo>
                <a:lnTo>
                  <a:pt x="853" y="244"/>
                </a:lnTo>
                <a:lnTo>
                  <a:pt x="827" y="234"/>
                </a:lnTo>
                <a:lnTo>
                  <a:pt x="802" y="225"/>
                </a:lnTo>
                <a:lnTo>
                  <a:pt x="776" y="215"/>
                </a:lnTo>
                <a:lnTo>
                  <a:pt x="751" y="207"/>
                </a:lnTo>
                <a:lnTo>
                  <a:pt x="727" y="197"/>
                </a:lnTo>
                <a:lnTo>
                  <a:pt x="702" y="189"/>
                </a:lnTo>
                <a:lnTo>
                  <a:pt x="678" y="181"/>
                </a:lnTo>
                <a:lnTo>
                  <a:pt x="655" y="172"/>
                </a:lnTo>
                <a:lnTo>
                  <a:pt x="631" y="165"/>
                </a:lnTo>
                <a:lnTo>
                  <a:pt x="608" y="158"/>
                </a:lnTo>
                <a:lnTo>
                  <a:pt x="585" y="150"/>
                </a:lnTo>
                <a:lnTo>
                  <a:pt x="563" y="143"/>
                </a:lnTo>
                <a:lnTo>
                  <a:pt x="540" y="136"/>
                </a:lnTo>
                <a:lnTo>
                  <a:pt x="519" y="129"/>
                </a:lnTo>
                <a:lnTo>
                  <a:pt x="497" y="122"/>
                </a:lnTo>
                <a:lnTo>
                  <a:pt x="477" y="116"/>
                </a:lnTo>
                <a:lnTo>
                  <a:pt x="456" y="110"/>
                </a:lnTo>
                <a:lnTo>
                  <a:pt x="435" y="104"/>
                </a:lnTo>
                <a:lnTo>
                  <a:pt x="415" y="98"/>
                </a:lnTo>
                <a:lnTo>
                  <a:pt x="396" y="93"/>
                </a:lnTo>
                <a:lnTo>
                  <a:pt x="377" y="87"/>
                </a:lnTo>
                <a:lnTo>
                  <a:pt x="358" y="82"/>
                </a:lnTo>
                <a:lnTo>
                  <a:pt x="340" y="77"/>
                </a:lnTo>
                <a:lnTo>
                  <a:pt x="321" y="72"/>
                </a:lnTo>
                <a:lnTo>
                  <a:pt x="305" y="68"/>
                </a:lnTo>
                <a:lnTo>
                  <a:pt x="287" y="63"/>
                </a:lnTo>
                <a:lnTo>
                  <a:pt x="270" y="59"/>
                </a:lnTo>
                <a:lnTo>
                  <a:pt x="255" y="54"/>
                </a:lnTo>
                <a:lnTo>
                  <a:pt x="238" y="51"/>
                </a:lnTo>
                <a:lnTo>
                  <a:pt x="223" y="47"/>
                </a:lnTo>
                <a:lnTo>
                  <a:pt x="208" y="43"/>
                </a:lnTo>
                <a:lnTo>
                  <a:pt x="194" y="40"/>
                </a:lnTo>
                <a:lnTo>
                  <a:pt x="180" y="37"/>
                </a:lnTo>
                <a:lnTo>
                  <a:pt x="166" y="34"/>
                </a:lnTo>
                <a:lnTo>
                  <a:pt x="154" y="30"/>
                </a:lnTo>
                <a:lnTo>
                  <a:pt x="141" y="28"/>
                </a:lnTo>
                <a:lnTo>
                  <a:pt x="129" y="25"/>
                </a:lnTo>
                <a:lnTo>
                  <a:pt x="117" y="23"/>
                </a:lnTo>
                <a:lnTo>
                  <a:pt x="106" y="20"/>
                </a:lnTo>
                <a:lnTo>
                  <a:pt x="95" y="18"/>
                </a:lnTo>
                <a:lnTo>
                  <a:pt x="86" y="16"/>
                </a:lnTo>
                <a:lnTo>
                  <a:pt x="76" y="14"/>
                </a:lnTo>
                <a:lnTo>
                  <a:pt x="67" y="13"/>
                </a:lnTo>
                <a:lnTo>
                  <a:pt x="59" y="11"/>
                </a:lnTo>
                <a:lnTo>
                  <a:pt x="50" y="10"/>
                </a:lnTo>
                <a:lnTo>
                  <a:pt x="43" y="8"/>
                </a:lnTo>
                <a:lnTo>
                  <a:pt x="37" y="6"/>
                </a:lnTo>
                <a:lnTo>
                  <a:pt x="31" y="5"/>
                </a:lnTo>
                <a:lnTo>
                  <a:pt x="24" y="4"/>
                </a:lnTo>
                <a:lnTo>
                  <a:pt x="19" y="3"/>
                </a:lnTo>
                <a:lnTo>
                  <a:pt x="15" y="2"/>
                </a:lnTo>
                <a:lnTo>
                  <a:pt x="11" y="2"/>
                </a:lnTo>
                <a:lnTo>
                  <a:pt x="8" y="1"/>
                </a:lnTo>
                <a:lnTo>
                  <a:pt x="5" y="1"/>
                </a:lnTo>
                <a:lnTo>
                  <a:pt x="2" y="1"/>
                </a:lnTo>
                <a:lnTo>
                  <a:pt x="1" y="0"/>
                </a:lnTo>
                <a:lnTo>
                  <a:pt x="0" y="0"/>
                </a:lnTo>
              </a:path>
            </a:pathLst>
          </a:custGeom>
          <a:noFill/>
          <a:ln w="57150">
            <a:solidFill>
              <a:srgbClr val="0000C4"/>
            </a:solidFill>
            <a:round/>
            <a:headEnd/>
            <a:tailEnd/>
          </a:ln>
        </p:spPr>
        <p:txBody>
          <a:bodyPr>
            <a:prstTxWarp prst="textNoShape">
              <a:avLst/>
            </a:prstTxWarp>
          </a:bodyPr>
          <a:lstStyle/>
          <a:p>
            <a:endParaRPr lang="en-US"/>
          </a:p>
        </p:txBody>
      </p:sp>
      <p:grpSp>
        <p:nvGrpSpPr>
          <p:cNvPr id="59" name="Group 99"/>
          <p:cNvGrpSpPr>
            <a:grpSpLocks/>
          </p:cNvGrpSpPr>
          <p:nvPr/>
        </p:nvGrpSpPr>
        <p:grpSpPr bwMode="auto">
          <a:xfrm>
            <a:off x="6032595" y="2666838"/>
            <a:ext cx="250825" cy="431800"/>
            <a:chOff x="3765" y="1524"/>
            <a:chExt cx="158" cy="272"/>
          </a:xfrm>
        </p:grpSpPr>
        <p:sp>
          <p:nvSpPr>
            <p:cNvPr id="60" name="Freeform 27"/>
            <p:cNvSpPr>
              <a:spLocks/>
            </p:cNvSpPr>
            <p:nvPr/>
          </p:nvSpPr>
          <p:spPr bwMode="auto">
            <a:xfrm>
              <a:off x="3765" y="1721"/>
              <a:ext cx="75" cy="75"/>
            </a:xfrm>
            <a:custGeom>
              <a:avLst/>
              <a:gdLst>
                <a:gd name="T0" fmla="*/ 0 w 173"/>
                <a:gd name="T1" fmla="*/ 38 h 174"/>
                <a:gd name="T2" fmla="*/ 5 w 173"/>
                <a:gd name="T3" fmla="*/ 19 h 174"/>
                <a:gd name="T4" fmla="*/ 19 w 173"/>
                <a:gd name="T5" fmla="*/ 5 h 174"/>
                <a:gd name="T6" fmla="*/ 37 w 173"/>
                <a:gd name="T7" fmla="*/ 0 h 174"/>
                <a:gd name="T8" fmla="*/ 37 w 173"/>
                <a:gd name="T9" fmla="*/ 0 h 174"/>
                <a:gd name="T10" fmla="*/ 56 w 173"/>
                <a:gd name="T11" fmla="*/ 5 h 174"/>
                <a:gd name="T12" fmla="*/ 70 w 173"/>
                <a:gd name="T13" fmla="*/ 19 h 174"/>
                <a:gd name="T14" fmla="*/ 75 w 173"/>
                <a:gd name="T15" fmla="*/ 38 h 174"/>
                <a:gd name="T16" fmla="*/ 75 w 173"/>
                <a:gd name="T17" fmla="*/ 38 h 174"/>
                <a:gd name="T18" fmla="*/ 70 w 173"/>
                <a:gd name="T19" fmla="*/ 56 h 174"/>
                <a:gd name="T20" fmla="*/ 56 w 173"/>
                <a:gd name="T21" fmla="*/ 69 h 174"/>
                <a:gd name="T22" fmla="*/ 37 w 173"/>
                <a:gd name="T23" fmla="*/ 75 h 174"/>
                <a:gd name="T24" fmla="*/ 37 w 173"/>
                <a:gd name="T25" fmla="*/ 75 h 174"/>
                <a:gd name="T26" fmla="*/ 19 w 173"/>
                <a:gd name="T27" fmla="*/ 69 h 174"/>
                <a:gd name="T28" fmla="*/ 5 w 173"/>
                <a:gd name="T29" fmla="*/ 56 h 174"/>
                <a:gd name="T30" fmla="*/ 0 w 173"/>
                <a:gd name="T31" fmla="*/ 38 h 174"/>
                <a:gd name="T32" fmla="*/ 0 w 173"/>
                <a:gd name="T33" fmla="*/ 38 h 174"/>
                <a:gd name="T34" fmla="*/ 0 w 173"/>
                <a:gd name="T35" fmla="*/ 38 h 17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3"/>
                <a:gd name="T55" fmla="*/ 0 h 174"/>
                <a:gd name="T56" fmla="*/ 173 w 173"/>
                <a:gd name="T57" fmla="*/ 174 h 17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3" h="174">
                  <a:moveTo>
                    <a:pt x="0" y="87"/>
                  </a:moveTo>
                  <a:lnTo>
                    <a:pt x="12" y="43"/>
                  </a:lnTo>
                  <a:lnTo>
                    <a:pt x="43" y="12"/>
                  </a:lnTo>
                  <a:lnTo>
                    <a:pt x="86" y="0"/>
                  </a:lnTo>
                  <a:lnTo>
                    <a:pt x="130" y="12"/>
                  </a:lnTo>
                  <a:lnTo>
                    <a:pt x="161" y="43"/>
                  </a:lnTo>
                  <a:lnTo>
                    <a:pt x="173" y="87"/>
                  </a:lnTo>
                  <a:lnTo>
                    <a:pt x="161" y="131"/>
                  </a:lnTo>
                  <a:lnTo>
                    <a:pt x="130" y="161"/>
                  </a:lnTo>
                  <a:lnTo>
                    <a:pt x="86" y="174"/>
                  </a:lnTo>
                  <a:lnTo>
                    <a:pt x="43" y="161"/>
                  </a:lnTo>
                  <a:lnTo>
                    <a:pt x="12" y="131"/>
                  </a:lnTo>
                  <a:lnTo>
                    <a:pt x="0" y="87"/>
                  </a:lnTo>
                </a:path>
              </a:pathLst>
            </a:custGeom>
            <a:solidFill>
              <a:schemeClr val="accent1">
                <a:lumMod val="60000"/>
                <a:lumOff val="40000"/>
              </a:schemeClr>
            </a:solidFill>
            <a:ln w="38100">
              <a:solidFill>
                <a:schemeClr val="tx1"/>
              </a:solidFill>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61" name="Rectangle 28"/>
            <p:cNvSpPr>
              <a:spLocks noChangeArrowheads="1"/>
            </p:cNvSpPr>
            <p:nvPr/>
          </p:nvSpPr>
          <p:spPr bwMode="auto">
            <a:xfrm>
              <a:off x="3824" y="1524"/>
              <a:ext cx="99" cy="194"/>
            </a:xfrm>
            <a:prstGeom prst="rect">
              <a:avLst/>
            </a:prstGeom>
            <a:noFill/>
            <a:ln w="9525">
              <a:noFill/>
              <a:miter lim="800000"/>
              <a:headEnd/>
              <a:tailEnd/>
            </a:ln>
          </p:spPr>
          <p:txBody>
            <a:bodyPr wrap="none" lIns="0" tIns="0" rIns="0" bIns="0">
              <a:prstTxWarp prst="textNoShape">
                <a:avLst/>
              </a:prstTxWarp>
              <a:spAutoFit/>
            </a:bodyPr>
            <a:lstStyle/>
            <a:p>
              <a:r>
                <a:rPr lang="en-US" sz="2000" i="1" dirty="0">
                  <a:solidFill>
                    <a:srgbClr val="1F1A17"/>
                  </a:solidFill>
                  <a:latin typeface="Times New Roman" pitchFamily="18" charset="0"/>
                  <a:cs typeface="Times New Roman" pitchFamily="18" charset="0"/>
                </a:rPr>
                <a:t>A</a:t>
              </a:r>
              <a:endParaRPr lang="en-US" sz="2000" b="0" dirty="0">
                <a:solidFill>
                  <a:schemeClr val="tx1"/>
                </a:solidFill>
                <a:latin typeface="Times New Roman" pitchFamily="18" charset="0"/>
                <a:cs typeface="Times New Roman" pitchFamily="18" charset="0"/>
              </a:endParaRPr>
            </a:p>
          </p:txBody>
        </p:sp>
      </p:grpSp>
      <p:grpSp>
        <p:nvGrpSpPr>
          <p:cNvPr id="62" name="Group 108"/>
          <p:cNvGrpSpPr>
            <a:grpSpLocks/>
          </p:cNvGrpSpPr>
          <p:nvPr/>
        </p:nvGrpSpPr>
        <p:grpSpPr bwMode="auto">
          <a:xfrm>
            <a:off x="5967413" y="3576422"/>
            <a:ext cx="338137" cy="274637"/>
            <a:chOff x="3681" y="2099"/>
            <a:chExt cx="213" cy="173"/>
          </a:xfrm>
        </p:grpSpPr>
        <p:sp>
          <p:nvSpPr>
            <p:cNvPr id="63" name="Freeform 30"/>
            <p:cNvSpPr>
              <a:spLocks/>
            </p:cNvSpPr>
            <p:nvPr/>
          </p:nvSpPr>
          <p:spPr bwMode="auto">
            <a:xfrm>
              <a:off x="3681" y="2156"/>
              <a:ext cx="75" cy="75"/>
            </a:xfrm>
            <a:custGeom>
              <a:avLst/>
              <a:gdLst>
                <a:gd name="T0" fmla="*/ 0 w 172"/>
                <a:gd name="T1" fmla="*/ 37 h 173"/>
                <a:gd name="T2" fmla="*/ 5 w 172"/>
                <a:gd name="T3" fmla="*/ 19 h 173"/>
                <a:gd name="T4" fmla="*/ 19 w 172"/>
                <a:gd name="T5" fmla="*/ 5 h 173"/>
                <a:gd name="T6" fmla="*/ 38 w 172"/>
                <a:gd name="T7" fmla="*/ 0 h 173"/>
                <a:gd name="T8" fmla="*/ 38 w 172"/>
                <a:gd name="T9" fmla="*/ 0 h 173"/>
                <a:gd name="T10" fmla="*/ 56 w 172"/>
                <a:gd name="T11" fmla="*/ 5 h 173"/>
                <a:gd name="T12" fmla="*/ 70 w 172"/>
                <a:gd name="T13" fmla="*/ 19 h 173"/>
                <a:gd name="T14" fmla="*/ 75 w 172"/>
                <a:gd name="T15" fmla="*/ 37 h 173"/>
                <a:gd name="T16" fmla="*/ 75 w 172"/>
                <a:gd name="T17" fmla="*/ 37 h 173"/>
                <a:gd name="T18" fmla="*/ 70 w 172"/>
                <a:gd name="T19" fmla="*/ 56 h 173"/>
                <a:gd name="T20" fmla="*/ 56 w 172"/>
                <a:gd name="T21" fmla="*/ 70 h 173"/>
                <a:gd name="T22" fmla="*/ 38 w 172"/>
                <a:gd name="T23" fmla="*/ 75 h 173"/>
                <a:gd name="T24" fmla="*/ 38 w 172"/>
                <a:gd name="T25" fmla="*/ 75 h 173"/>
                <a:gd name="T26" fmla="*/ 19 w 172"/>
                <a:gd name="T27" fmla="*/ 70 h 173"/>
                <a:gd name="T28" fmla="*/ 5 w 172"/>
                <a:gd name="T29" fmla="*/ 56 h 173"/>
                <a:gd name="T30" fmla="*/ 0 w 172"/>
                <a:gd name="T31" fmla="*/ 37 h 173"/>
                <a:gd name="T32" fmla="*/ 0 w 172"/>
                <a:gd name="T33" fmla="*/ 37 h 173"/>
                <a:gd name="T34" fmla="*/ 0 w 172"/>
                <a:gd name="T35" fmla="*/ 37 h 1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2"/>
                <a:gd name="T55" fmla="*/ 0 h 173"/>
                <a:gd name="T56" fmla="*/ 172 w 172"/>
                <a:gd name="T57" fmla="*/ 173 h 17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2" h="173">
                  <a:moveTo>
                    <a:pt x="0" y="86"/>
                  </a:moveTo>
                  <a:lnTo>
                    <a:pt x="12" y="43"/>
                  </a:lnTo>
                  <a:lnTo>
                    <a:pt x="43" y="12"/>
                  </a:lnTo>
                  <a:lnTo>
                    <a:pt x="87" y="0"/>
                  </a:lnTo>
                  <a:lnTo>
                    <a:pt x="129" y="12"/>
                  </a:lnTo>
                  <a:lnTo>
                    <a:pt x="161" y="43"/>
                  </a:lnTo>
                  <a:lnTo>
                    <a:pt x="172" y="86"/>
                  </a:lnTo>
                  <a:lnTo>
                    <a:pt x="161" y="130"/>
                  </a:lnTo>
                  <a:lnTo>
                    <a:pt x="129" y="161"/>
                  </a:lnTo>
                  <a:lnTo>
                    <a:pt x="87" y="173"/>
                  </a:lnTo>
                  <a:lnTo>
                    <a:pt x="43" y="161"/>
                  </a:lnTo>
                  <a:lnTo>
                    <a:pt x="12" y="130"/>
                  </a:lnTo>
                  <a:lnTo>
                    <a:pt x="0" y="86"/>
                  </a:lnTo>
                </a:path>
              </a:pathLst>
            </a:custGeom>
            <a:solidFill>
              <a:schemeClr val="accent1">
                <a:lumMod val="60000"/>
                <a:lumOff val="40000"/>
              </a:schemeClr>
            </a:solidFill>
            <a:ln w="38100">
              <a:solidFill>
                <a:schemeClr val="tx1"/>
              </a:solidFill>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64" name="Rectangle 31"/>
            <p:cNvSpPr>
              <a:spLocks noChangeArrowheads="1"/>
            </p:cNvSpPr>
            <p:nvPr/>
          </p:nvSpPr>
          <p:spPr bwMode="auto">
            <a:xfrm>
              <a:off x="3790" y="2099"/>
              <a:ext cx="104" cy="173"/>
            </a:xfrm>
            <a:prstGeom prst="rect">
              <a:avLst/>
            </a:prstGeom>
            <a:noFill/>
            <a:ln w="9525">
              <a:noFill/>
              <a:miter lim="800000"/>
              <a:headEnd/>
              <a:tailEnd/>
            </a:ln>
          </p:spPr>
          <p:txBody>
            <a:bodyPr wrap="none" lIns="0" tIns="0" rIns="0" bIns="0">
              <a:prstTxWarp prst="textNoShape">
                <a:avLst/>
              </a:prstTxWarp>
              <a:spAutoFit/>
            </a:bodyPr>
            <a:lstStyle/>
            <a:p>
              <a:r>
                <a:rPr lang="en-US" sz="1800" i="1">
                  <a:solidFill>
                    <a:srgbClr val="1F1A17"/>
                  </a:solidFill>
                  <a:latin typeface="Times New Roman" pitchFamily="18" charset="0"/>
                  <a:cs typeface="Times New Roman" pitchFamily="18" charset="0"/>
                </a:rPr>
                <a:t>D</a:t>
              </a:r>
              <a:endParaRPr lang="en-US" sz="3200" b="0">
                <a:solidFill>
                  <a:schemeClr val="tx1"/>
                </a:solidFill>
                <a:latin typeface="Times New Roman" pitchFamily="18" charset="0"/>
                <a:cs typeface="Times New Roman" pitchFamily="18" charset="0"/>
              </a:endParaRPr>
            </a:p>
          </p:txBody>
        </p:sp>
      </p:grpSp>
      <p:grpSp>
        <p:nvGrpSpPr>
          <p:cNvPr id="65" name="Group 100"/>
          <p:cNvGrpSpPr>
            <a:grpSpLocks/>
          </p:cNvGrpSpPr>
          <p:nvPr/>
        </p:nvGrpSpPr>
        <p:grpSpPr bwMode="auto">
          <a:xfrm>
            <a:off x="6865938" y="3330359"/>
            <a:ext cx="177800" cy="461963"/>
            <a:chOff x="4325" y="1962"/>
            <a:chExt cx="112" cy="291"/>
          </a:xfrm>
        </p:grpSpPr>
        <p:sp>
          <p:nvSpPr>
            <p:cNvPr id="66" name="Freeform 33"/>
            <p:cNvSpPr>
              <a:spLocks/>
            </p:cNvSpPr>
            <p:nvPr/>
          </p:nvSpPr>
          <p:spPr bwMode="auto">
            <a:xfrm>
              <a:off x="4325" y="2178"/>
              <a:ext cx="75" cy="75"/>
            </a:xfrm>
            <a:custGeom>
              <a:avLst/>
              <a:gdLst>
                <a:gd name="T0" fmla="*/ 0 w 173"/>
                <a:gd name="T1" fmla="*/ 37 h 173"/>
                <a:gd name="T2" fmla="*/ 5 w 173"/>
                <a:gd name="T3" fmla="*/ 19 h 173"/>
                <a:gd name="T4" fmla="*/ 19 w 173"/>
                <a:gd name="T5" fmla="*/ 5 h 173"/>
                <a:gd name="T6" fmla="*/ 37 w 173"/>
                <a:gd name="T7" fmla="*/ 0 h 173"/>
                <a:gd name="T8" fmla="*/ 37 w 173"/>
                <a:gd name="T9" fmla="*/ 0 h 173"/>
                <a:gd name="T10" fmla="*/ 56 w 173"/>
                <a:gd name="T11" fmla="*/ 5 h 173"/>
                <a:gd name="T12" fmla="*/ 70 w 173"/>
                <a:gd name="T13" fmla="*/ 19 h 173"/>
                <a:gd name="T14" fmla="*/ 75 w 173"/>
                <a:gd name="T15" fmla="*/ 37 h 173"/>
                <a:gd name="T16" fmla="*/ 75 w 173"/>
                <a:gd name="T17" fmla="*/ 37 h 173"/>
                <a:gd name="T18" fmla="*/ 70 w 173"/>
                <a:gd name="T19" fmla="*/ 56 h 173"/>
                <a:gd name="T20" fmla="*/ 56 w 173"/>
                <a:gd name="T21" fmla="*/ 70 h 173"/>
                <a:gd name="T22" fmla="*/ 37 w 173"/>
                <a:gd name="T23" fmla="*/ 75 h 173"/>
                <a:gd name="T24" fmla="*/ 37 w 173"/>
                <a:gd name="T25" fmla="*/ 75 h 173"/>
                <a:gd name="T26" fmla="*/ 19 w 173"/>
                <a:gd name="T27" fmla="*/ 70 h 173"/>
                <a:gd name="T28" fmla="*/ 5 w 173"/>
                <a:gd name="T29" fmla="*/ 56 h 173"/>
                <a:gd name="T30" fmla="*/ 0 w 173"/>
                <a:gd name="T31" fmla="*/ 37 h 173"/>
                <a:gd name="T32" fmla="*/ 0 w 173"/>
                <a:gd name="T33" fmla="*/ 37 h 173"/>
                <a:gd name="T34" fmla="*/ 0 w 173"/>
                <a:gd name="T35" fmla="*/ 37 h 1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3"/>
                <a:gd name="T55" fmla="*/ 0 h 173"/>
                <a:gd name="T56" fmla="*/ 173 w 173"/>
                <a:gd name="T57" fmla="*/ 173 h 17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3" h="173">
                  <a:moveTo>
                    <a:pt x="0" y="86"/>
                  </a:moveTo>
                  <a:lnTo>
                    <a:pt x="11" y="43"/>
                  </a:lnTo>
                  <a:lnTo>
                    <a:pt x="43" y="12"/>
                  </a:lnTo>
                  <a:lnTo>
                    <a:pt x="86" y="0"/>
                  </a:lnTo>
                  <a:lnTo>
                    <a:pt x="130" y="12"/>
                  </a:lnTo>
                  <a:lnTo>
                    <a:pt x="161" y="43"/>
                  </a:lnTo>
                  <a:lnTo>
                    <a:pt x="173" y="86"/>
                  </a:lnTo>
                  <a:lnTo>
                    <a:pt x="161" y="130"/>
                  </a:lnTo>
                  <a:lnTo>
                    <a:pt x="130" y="161"/>
                  </a:lnTo>
                  <a:lnTo>
                    <a:pt x="86" y="173"/>
                  </a:lnTo>
                  <a:lnTo>
                    <a:pt x="43" y="161"/>
                  </a:lnTo>
                  <a:lnTo>
                    <a:pt x="11" y="130"/>
                  </a:lnTo>
                  <a:lnTo>
                    <a:pt x="0" y="86"/>
                  </a:lnTo>
                </a:path>
              </a:pathLst>
            </a:custGeom>
            <a:solidFill>
              <a:schemeClr val="accent1">
                <a:lumMod val="60000"/>
                <a:lumOff val="40000"/>
              </a:schemeClr>
            </a:solidFill>
            <a:ln w="38100">
              <a:solidFill>
                <a:schemeClr val="tx1"/>
              </a:solidFill>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67" name="Rectangle 34"/>
            <p:cNvSpPr>
              <a:spLocks noChangeArrowheads="1"/>
            </p:cNvSpPr>
            <p:nvPr/>
          </p:nvSpPr>
          <p:spPr bwMode="auto">
            <a:xfrm>
              <a:off x="4338" y="1962"/>
              <a:ext cx="99" cy="194"/>
            </a:xfrm>
            <a:prstGeom prst="rect">
              <a:avLst/>
            </a:prstGeom>
            <a:noFill/>
            <a:ln w="9525">
              <a:noFill/>
              <a:miter lim="800000"/>
              <a:headEnd/>
              <a:tailEnd/>
            </a:ln>
          </p:spPr>
          <p:txBody>
            <a:bodyPr wrap="none" lIns="0" tIns="0" rIns="0" bIns="0">
              <a:prstTxWarp prst="textNoShape">
                <a:avLst/>
              </a:prstTxWarp>
              <a:spAutoFit/>
            </a:bodyPr>
            <a:lstStyle/>
            <a:p>
              <a:r>
                <a:rPr lang="en-US" sz="2000" i="1">
                  <a:solidFill>
                    <a:srgbClr val="1F1A17"/>
                  </a:solidFill>
                  <a:latin typeface="Times New Roman" pitchFamily="18" charset="0"/>
                  <a:cs typeface="Times New Roman" pitchFamily="18" charset="0"/>
                </a:rPr>
                <a:t>B</a:t>
              </a:r>
              <a:endParaRPr lang="en-US" sz="2000" b="0">
                <a:solidFill>
                  <a:schemeClr val="tx1"/>
                </a:solidFill>
                <a:latin typeface="Times New Roman" pitchFamily="18" charset="0"/>
                <a:cs typeface="Times New Roman" pitchFamily="18" charset="0"/>
              </a:endParaRPr>
            </a:p>
          </p:txBody>
        </p:sp>
      </p:grpSp>
      <p:grpSp>
        <p:nvGrpSpPr>
          <p:cNvPr id="68" name="Group 101"/>
          <p:cNvGrpSpPr>
            <a:grpSpLocks/>
          </p:cNvGrpSpPr>
          <p:nvPr/>
        </p:nvGrpSpPr>
        <p:grpSpPr bwMode="auto">
          <a:xfrm>
            <a:off x="7388225" y="4447959"/>
            <a:ext cx="342900" cy="304800"/>
            <a:chOff x="4654" y="2666"/>
            <a:chExt cx="216" cy="192"/>
          </a:xfrm>
        </p:grpSpPr>
        <p:sp>
          <p:nvSpPr>
            <p:cNvPr id="69" name="Freeform 36"/>
            <p:cNvSpPr>
              <a:spLocks/>
            </p:cNvSpPr>
            <p:nvPr/>
          </p:nvSpPr>
          <p:spPr bwMode="auto">
            <a:xfrm>
              <a:off x="4654" y="2746"/>
              <a:ext cx="75" cy="75"/>
            </a:xfrm>
            <a:custGeom>
              <a:avLst/>
              <a:gdLst>
                <a:gd name="T0" fmla="*/ 0 w 173"/>
                <a:gd name="T1" fmla="*/ 38 h 172"/>
                <a:gd name="T2" fmla="*/ 5 w 173"/>
                <a:gd name="T3" fmla="*/ 19 h 172"/>
                <a:gd name="T4" fmla="*/ 19 w 173"/>
                <a:gd name="T5" fmla="*/ 5 h 172"/>
                <a:gd name="T6" fmla="*/ 38 w 173"/>
                <a:gd name="T7" fmla="*/ 0 h 172"/>
                <a:gd name="T8" fmla="*/ 38 w 173"/>
                <a:gd name="T9" fmla="*/ 0 h 172"/>
                <a:gd name="T10" fmla="*/ 57 w 173"/>
                <a:gd name="T11" fmla="*/ 5 h 172"/>
                <a:gd name="T12" fmla="*/ 70 w 173"/>
                <a:gd name="T13" fmla="*/ 19 h 172"/>
                <a:gd name="T14" fmla="*/ 75 w 173"/>
                <a:gd name="T15" fmla="*/ 38 h 172"/>
                <a:gd name="T16" fmla="*/ 75 w 173"/>
                <a:gd name="T17" fmla="*/ 38 h 172"/>
                <a:gd name="T18" fmla="*/ 70 w 173"/>
                <a:gd name="T19" fmla="*/ 56 h 172"/>
                <a:gd name="T20" fmla="*/ 57 w 173"/>
                <a:gd name="T21" fmla="*/ 70 h 172"/>
                <a:gd name="T22" fmla="*/ 38 w 173"/>
                <a:gd name="T23" fmla="*/ 75 h 172"/>
                <a:gd name="T24" fmla="*/ 38 w 173"/>
                <a:gd name="T25" fmla="*/ 75 h 172"/>
                <a:gd name="T26" fmla="*/ 19 w 173"/>
                <a:gd name="T27" fmla="*/ 70 h 172"/>
                <a:gd name="T28" fmla="*/ 5 w 173"/>
                <a:gd name="T29" fmla="*/ 56 h 172"/>
                <a:gd name="T30" fmla="*/ 0 w 173"/>
                <a:gd name="T31" fmla="*/ 38 h 172"/>
                <a:gd name="T32" fmla="*/ 0 w 173"/>
                <a:gd name="T33" fmla="*/ 38 h 172"/>
                <a:gd name="T34" fmla="*/ 0 w 173"/>
                <a:gd name="T35" fmla="*/ 38 h 17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3"/>
                <a:gd name="T55" fmla="*/ 0 h 172"/>
                <a:gd name="T56" fmla="*/ 173 w 173"/>
                <a:gd name="T57" fmla="*/ 172 h 17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3" h="172">
                  <a:moveTo>
                    <a:pt x="0" y="86"/>
                  </a:moveTo>
                  <a:lnTo>
                    <a:pt x="12" y="43"/>
                  </a:lnTo>
                  <a:lnTo>
                    <a:pt x="43" y="11"/>
                  </a:lnTo>
                  <a:lnTo>
                    <a:pt x="87" y="0"/>
                  </a:lnTo>
                  <a:lnTo>
                    <a:pt x="131" y="11"/>
                  </a:lnTo>
                  <a:lnTo>
                    <a:pt x="162" y="43"/>
                  </a:lnTo>
                  <a:lnTo>
                    <a:pt x="173" y="86"/>
                  </a:lnTo>
                  <a:lnTo>
                    <a:pt x="162" y="129"/>
                  </a:lnTo>
                  <a:lnTo>
                    <a:pt x="131" y="161"/>
                  </a:lnTo>
                  <a:lnTo>
                    <a:pt x="87" y="172"/>
                  </a:lnTo>
                  <a:lnTo>
                    <a:pt x="43" y="161"/>
                  </a:lnTo>
                  <a:lnTo>
                    <a:pt x="12" y="129"/>
                  </a:lnTo>
                  <a:lnTo>
                    <a:pt x="0" y="86"/>
                  </a:lnTo>
                </a:path>
              </a:pathLst>
            </a:custGeom>
            <a:solidFill>
              <a:schemeClr val="accent1">
                <a:lumMod val="60000"/>
                <a:lumOff val="40000"/>
              </a:schemeClr>
            </a:solidFill>
            <a:ln w="38100">
              <a:solidFill>
                <a:schemeClr val="tx1"/>
              </a:solidFill>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70" name="Rectangle 37"/>
            <p:cNvSpPr>
              <a:spLocks noChangeArrowheads="1"/>
            </p:cNvSpPr>
            <p:nvPr/>
          </p:nvSpPr>
          <p:spPr bwMode="auto">
            <a:xfrm>
              <a:off x="4763" y="2666"/>
              <a:ext cx="107" cy="192"/>
            </a:xfrm>
            <a:prstGeom prst="rect">
              <a:avLst/>
            </a:prstGeom>
            <a:noFill/>
            <a:ln w="9525">
              <a:noFill/>
              <a:miter lim="800000"/>
              <a:headEnd/>
              <a:tailEnd/>
            </a:ln>
          </p:spPr>
          <p:txBody>
            <a:bodyPr wrap="none" lIns="0" tIns="0" rIns="0" bIns="0">
              <a:prstTxWarp prst="textNoShape">
                <a:avLst/>
              </a:prstTxWarp>
              <a:spAutoFit/>
            </a:bodyPr>
            <a:lstStyle/>
            <a:p>
              <a:r>
                <a:rPr lang="en-US" sz="2000" i="1">
                  <a:solidFill>
                    <a:srgbClr val="1F1A17"/>
                  </a:solidFill>
                  <a:latin typeface="Times New Roman" pitchFamily="18" charset="0"/>
                  <a:cs typeface="Times New Roman" pitchFamily="18" charset="0"/>
                </a:rPr>
                <a:t>C</a:t>
              </a:r>
              <a:endParaRPr lang="en-US" sz="2000" b="0">
                <a:solidFill>
                  <a:schemeClr val="tx1"/>
                </a:solidFill>
                <a:latin typeface="Times New Roman" pitchFamily="18" charset="0"/>
                <a:cs typeface="Times New Roman" pitchFamily="18" charset="0"/>
              </a:endParaRPr>
            </a:p>
          </p:txBody>
        </p:sp>
      </p:grpSp>
      <p:grpSp>
        <p:nvGrpSpPr>
          <p:cNvPr id="71" name="Group 102"/>
          <p:cNvGrpSpPr>
            <a:grpSpLocks/>
          </p:cNvGrpSpPr>
          <p:nvPr/>
        </p:nvGrpSpPr>
        <p:grpSpPr bwMode="auto">
          <a:xfrm>
            <a:off x="7589838" y="5284572"/>
            <a:ext cx="352425" cy="407987"/>
            <a:chOff x="4781" y="3193"/>
            <a:chExt cx="222" cy="257"/>
          </a:xfrm>
        </p:grpSpPr>
        <p:sp>
          <p:nvSpPr>
            <p:cNvPr id="72" name="Rectangle 42"/>
            <p:cNvSpPr>
              <a:spLocks noChangeArrowheads="1"/>
            </p:cNvSpPr>
            <p:nvPr/>
          </p:nvSpPr>
          <p:spPr bwMode="auto">
            <a:xfrm>
              <a:off x="4859" y="3193"/>
              <a:ext cx="144" cy="192"/>
            </a:xfrm>
            <a:prstGeom prst="rect">
              <a:avLst/>
            </a:prstGeom>
            <a:noFill/>
            <a:ln w="9525">
              <a:noFill/>
              <a:miter lim="800000"/>
              <a:headEnd/>
              <a:tailEnd/>
            </a:ln>
          </p:spPr>
          <p:txBody>
            <a:bodyPr lIns="0" tIns="0" rIns="0" bIns="0">
              <a:prstTxWarp prst="textNoShape">
                <a:avLst/>
              </a:prstTxWarp>
              <a:spAutoFit/>
            </a:bodyPr>
            <a:lstStyle/>
            <a:p>
              <a:r>
                <a:rPr lang="en-US" sz="2000" i="1">
                  <a:solidFill>
                    <a:srgbClr val="1F1A17"/>
                  </a:solidFill>
                  <a:latin typeface="Times New Roman" pitchFamily="18" charset="0"/>
                  <a:cs typeface="Times New Roman" pitchFamily="18" charset="0"/>
                </a:rPr>
                <a:t>T</a:t>
              </a:r>
              <a:endParaRPr lang="en-US" sz="2000" b="0">
                <a:solidFill>
                  <a:schemeClr val="tx1"/>
                </a:solidFill>
                <a:latin typeface="Times New Roman" pitchFamily="18" charset="0"/>
                <a:cs typeface="Times New Roman" pitchFamily="18" charset="0"/>
              </a:endParaRPr>
            </a:p>
          </p:txBody>
        </p:sp>
        <p:sp>
          <p:nvSpPr>
            <p:cNvPr id="73" name="Freeform 43"/>
            <p:cNvSpPr>
              <a:spLocks/>
            </p:cNvSpPr>
            <p:nvPr/>
          </p:nvSpPr>
          <p:spPr bwMode="auto">
            <a:xfrm>
              <a:off x="4781" y="3375"/>
              <a:ext cx="75" cy="75"/>
            </a:xfrm>
            <a:custGeom>
              <a:avLst/>
              <a:gdLst>
                <a:gd name="T0" fmla="*/ 0 w 173"/>
                <a:gd name="T1" fmla="*/ 38 h 172"/>
                <a:gd name="T2" fmla="*/ 6 w 173"/>
                <a:gd name="T3" fmla="*/ 19 h 172"/>
                <a:gd name="T4" fmla="*/ 19 w 173"/>
                <a:gd name="T5" fmla="*/ 5 h 172"/>
                <a:gd name="T6" fmla="*/ 38 w 173"/>
                <a:gd name="T7" fmla="*/ 0 h 172"/>
                <a:gd name="T8" fmla="*/ 38 w 173"/>
                <a:gd name="T9" fmla="*/ 0 h 172"/>
                <a:gd name="T10" fmla="*/ 56 w 173"/>
                <a:gd name="T11" fmla="*/ 5 h 172"/>
                <a:gd name="T12" fmla="*/ 70 w 173"/>
                <a:gd name="T13" fmla="*/ 19 h 172"/>
                <a:gd name="T14" fmla="*/ 75 w 173"/>
                <a:gd name="T15" fmla="*/ 38 h 172"/>
                <a:gd name="T16" fmla="*/ 75 w 173"/>
                <a:gd name="T17" fmla="*/ 38 h 172"/>
                <a:gd name="T18" fmla="*/ 70 w 173"/>
                <a:gd name="T19" fmla="*/ 57 h 172"/>
                <a:gd name="T20" fmla="*/ 56 w 173"/>
                <a:gd name="T21" fmla="*/ 70 h 172"/>
                <a:gd name="T22" fmla="*/ 38 w 173"/>
                <a:gd name="T23" fmla="*/ 75 h 172"/>
                <a:gd name="T24" fmla="*/ 38 w 173"/>
                <a:gd name="T25" fmla="*/ 75 h 172"/>
                <a:gd name="T26" fmla="*/ 19 w 173"/>
                <a:gd name="T27" fmla="*/ 70 h 172"/>
                <a:gd name="T28" fmla="*/ 6 w 173"/>
                <a:gd name="T29" fmla="*/ 57 h 172"/>
                <a:gd name="T30" fmla="*/ 0 w 173"/>
                <a:gd name="T31" fmla="*/ 38 h 172"/>
                <a:gd name="T32" fmla="*/ 0 w 173"/>
                <a:gd name="T33" fmla="*/ 38 h 17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73"/>
                <a:gd name="T52" fmla="*/ 0 h 172"/>
                <a:gd name="T53" fmla="*/ 173 w 173"/>
                <a:gd name="T54" fmla="*/ 172 h 17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73" h="172">
                  <a:moveTo>
                    <a:pt x="0" y="87"/>
                  </a:moveTo>
                  <a:lnTo>
                    <a:pt x="13" y="43"/>
                  </a:lnTo>
                  <a:lnTo>
                    <a:pt x="43" y="12"/>
                  </a:lnTo>
                  <a:lnTo>
                    <a:pt x="87" y="0"/>
                  </a:lnTo>
                  <a:lnTo>
                    <a:pt x="130" y="12"/>
                  </a:lnTo>
                  <a:lnTo>
                    <a:pt x="162" y="43"/>
                  </a:lnTo>
                  <a:lnTo>
                    <a:pt x="173" y="87"/>
                  </a:lnTo>
                  <a:lnTo>
                    <a:pt x="162" y="130"/>
                  </a:lnTo>
                  <a:lnTo>
                    <a:pt x="130" y="161"/>
                  </a:lnTo>
                  <a:lnTo>
                    <a:pt x="87" y="172"/>
                  </a:lnTo>
                  <a:lnTo>
                    <a:pt x="43" y="161"/>
                  </a:lnTo>
                  <a:lnTo>
                    <a:pt x="13" y="130"/>
                  </a:lnTo>
                  <a:lnTo>
                    <a:pt x="0" y="87"/>
                  </a:lnTo>
                  <a:close/>
                </a:path>
              </a:pathLst>
            </a:custGeom>
            <a:solidFill>
              <a:schemeClr val="accent1">
                <a:lumMod val="60000"/>
                <a:lumOff val="40000"/>
              </a:schemeClr>
            </a:solidFill>
            <a:ln w="38100">
              <a:solidFill>
                <a:schemeClr val="tx1"/>
              </a:solidFill>
              <a:round/>
              <a:headEnd/>
              <a:tailEnd/>
            </a:ln>
          </p:spPr>
          <p:txBody>
            <a:bodyPr>
              <a:prstTxWarp prst="textNoShape">
                <a:avLst/>
              </a:prstTxWarp>
            </a:bodyPr>
            <a:lstStyle/>
            <a:p>
              <a:endParaRPr lang="en-US">
                <a:latin typeface="Times New Roman" pitchFamily="18" charset="0"/>
                <a:cs typeface="Times New Roman" pitchFamily="18" charset="0"/>
              </a:endParaRPr>
            </a:p>
          </p:txBody>
        </p:sp>
      </p:grpSp>
      <p:grpSp>
        <p:nvGrpSpPr>
          <p:cNvPr id="74" name="Group 98"/>
          <p:cNvGrpSpPr>
            <a:grpSpLocks/>
          </p:cNvGrpSpPr>
          <p:nvPr/>
        </p:nvGrpSpPr>
        <p:grpSpPr bwMode="auto">
          <a:xfrm>
            <a:off x="4802134" y="2277833"/>
            <a:ext cx="292100" cy="363538"/>
            <a:chOff x="3045" y="1304"/>
            <a:chExt cx="184" cy="229"/>
          </a:xfrm>
        </p:grpSpPr>
        <p:sp>
          <p:nvSpPr>
            <p:cNvPr id="75" name="Rectangle 48"/>
            <p:cNvSpPr>
              <a:spLocks noChangeArrowheads="1"/>
            </p:cNvSpPr>
            <p:nvPr/>
          </p:nvSpPr>
          <p:spPr bwMode="auto">
            <a:xfrm>
              <a:off x="3148" y="1304"/>
              <a:ext cx="81" cy="194"/>
            </a:xfrm>
            <a:prstGeom prst="rect">
              <a:avLst/>
            </a:prstGeom>
            <a:noFill/>
            <a:ln w="9525">
              <a:noFill/>
              <a:miter lim="800000"/>
              <a:headEnd/>
              <a:tailEnd/>
            </a:ln>
          </p:spPr>
          <p:txBody>
            <a:bodyPr wrap="none" lIns="0" tIns="0" rIns="0" bIns="0">
              <a:prstTxWarp prst="textNoShape">
                <a:avLst/>
              </a:prstTxWarp>
              <a:spAutoFit/>
            </a:bodyPr>
            <a:lstStyle/>
            <a:p>
              <a:r>
                <a:rPr lang="en-US" sz="2000" i="1">
                  <a:solidFill>
                    <a:srgbClr val="1F1A17"/>
                  </a:solidFill>
                  <a:latin typeface="Times New Roman" pitchFamily="18" charset="0"/>
                  <a:cs typeface="Times New Roman" pitchFamily="18" charset="0"/>
                </a:rPr>
                <a:t>S</a:t>
              </a:r>
              <a:endParaRPr lang="en-US" sz="2000" b="0">
                <a:solidFill>
                  <a:schemeClr val="tx1"/>
                </a:solidFill>
                <a:latin typeface="Times New Roman" pitchFamily="18" charset="0"/>
                <a:cs typeface="Times New Roman" pitchFamily="18" charset="0"/>
              </a:endParaRPr>
            </a:p>
          </p:txBody>
        </p:sp>
        <p:sp>
          <p:nvSpPr>
            <p:cNvPr id="76" name="Freeform 49"/>
            <p:cNvSpPr>
              <a:spLocks/>
            </p:cNvSpPr>
            <p:nvPr/>
          </p:nvSpPr>
          <p:spPr bwMode="auto">
            <a:xfrm>
              <a:off x="3045" y="1458"/>
              <a:ext cx="75" cy="75"/>
            </a:xfrm>
            <a:custGeom>
              <a:avLst/>
              <a:gdLst>
                <a:gd name="T0" fmla="*/ 0 w 172"/>
                <a:gd name="T1" fmla="*/ 37 h 173"/>
                <a:gd name="T2" fmla="*/ 5 w 172"/>
                <a:gd name="T3" fmla="*/ 18 h 173"/>
                <a:gd name="T4" fmla="*/ 19 w 172"/>
                <a:gd name="T5" fmla="*/ 5 h 173"/>
                <a:gd name="T6" fmla="*/ 38 w 172"/>
                <a:gd name="T7" fmla="*/ 0 h 173"/>
                <a:gd name="T8" fmla="*/ 38 w 172"/>
                <a:gd name="T9" fmla="*/ 0 h 173"/>
                <a:gd name="T10" fmla="*/ 56 w 172"/>
                <a:gd name="T11" fmla="*/ 5 h 173"/>
                <a:gd name="T12" fmla="*/ 70 w 172"/>
                <a:gd name="T13" fmla="*/ 18 h 173"/>
                <a:gd name="T14" fmla="*/ 75 w 172"/>
                <a:gd name="T15" fmla="*/ 37 h 173"/>
                <a:gd name="T16" fmla="*/ 75 w 172"/>
                <a:gd name="T17" fmla="*/ 37 h 173"/>
                <a:gd name="T18" fmla="*/ 70 w 172"/>
                <a:gd name="T19" fmla="*/ 56 h 173"/>
                <a:gd name="T20" fmla="*/ 56 w 172"/>
                <a:gd name="T21" fmla="*/ 70 h 173"/>
                <a:gd name="T22" fmla="*/ 38 w 172"/>
                <a:gd name="T23" fmla="*/ 75 h 173"/>
                <a:gd name="T24" fmla="*/ 38 w 172"/>
                <a:gd name="T25" fmla="*/ 75 h 173"/>
                <a:gd name="T26" fmla="*/ 19 w 172"/>
                <a:gd name="T27" fmla="*/ 70 h 173"/>
                <a:gd name="T28" fmla="*/ 5 w 172"/>
                <a:gd name="T29" fmla="*/ 56 h 173"/>
                <a:gd name="T30" fmla="*/ 0 w 172"/>
                <a:gd name="T31" fmla="*/ 37 h 173"/>
                <a:gd name="T32" fmla="*/ 0 w 172"/>
                <a:gd name="T33" fmla="*/ 37 h 173"/>
                <a:gd name="T34" fmla="*/ 0 w 172"/>
                <a:gd name="T35" fmla="*/ 37 h 1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2"/>
                <a:gd name="T55" fmla="*/ 0 h 173"/>
                <a:gd name="T56" fmla="*/ 172 w 172"/>
                <a:gd name="T57" fmla="*/ 173 h 17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2" h="173">
                  <a:moveTo>
                    <a:pt x="0" y="86"/>
                  </a:moveTo>
                  <a:lnTo>
                    <a:pt x="12" y="42"/>
                  </a:lnTo>
                  <a:lnTo>
                    <a:pt x="43" y="12"/>
                  </a:lnTo>
                  <a:lnTo>
                    <a:pt x="86" y="0"/>
                  </a:lnTo>
                  <a:lnTo>
                    <a:pt x="129" y="12"/>
                  </a:lnTo>
                  <a:lnTo>
                    <a:pt x="161" y="42"/>
                  </a:lnTo>
                  <a:lnTo>
                    <a:pt x="172" y="86"/>
                  </a:lnTo>
                  <a:lnTo>
                    <a:pt x="161" y="130"/>
                  </a:lnTo>
                  <a:lnTo>
                    <a:pt x="129" y="161"/>
                  </a:lnTo>
                  <a:lnTo>
                    <a:pt x="86" y="173"/>
                  </a:lnTo>
                  <a:lnTo>
                    <a:pt x="43" y="161"/>
                  </a:lnTo>
                  <a:lnTo>
                    <a:pt x="12" y="130"/>
                  </a:lnTo>
                  <a:lnTo>
                    <a:pt x="0" y="86"/>
                  </a:lnTo>
                </a:path>
              </a:pathLst>
            </a:custGeom>
            <a:solidFill>
              <a:schemeClr val="accent1">
                <a:lumMod val="60000"/>
                <a:lumOff val="40000"/>
              </a:schemeClr>
            </a:solidFill>
            <a:ln w="38100">
              <a:solidFill>
                <a:schemeClr val="tx1"/>
              </a:solidFill>
              <a:round/>
              <a:headEnd/>
              <a:tailEnd/>
            </a:ln>
          </p:spPr>
          <p:txBody>
            <a:bodyPr>
              <a:prstTxWarp prst="textNoShape">
                <a:avLst/>
              </a:prstTxWarp>
            </a:bodyPr>
            <a:lstStyle/>
            <a:p>
              <a:endParaRPr lang="en-US">
                <a:latin typeface="Times New Roman" pitchFamily="18" charset="0"/>
                <a:cs typeface="Times New Roman" pitchFamily="18" charset="0"/>
              </a:endParaRPr>
            </a:p>
          </p:txBody>
        </p:sp>
      </p:grpSp>
      <p:grpSp>
        <p:nvGrpSpPr>
          <p:cNvPr id="77" name="Group 107"/>
          <p:cNvGrpSpPr>
            <a:grpSpLocks/>
          </p:cNvGrpSpPr>
          <p:nvPr/>
        </p:nvGrpSpPr>
        <p:grpSpPr bwMode="auto">
          <a:xfrm>
            <a:off x="5919707" y="1381126"/>
            <a:ext cx="3046520" cy="1471504"/>
            <a:chOff x="3648" y="654"/>
            <a:chExt cx="1990" cy="930"/>
          </a:xfrm>
        </p:grpSpPr>
        <p:sp>
          <p:nvSpPr>
            <p:cNvPr id="78" name="Line 66"/>
            <p:cNvSpPr>
              <a:spLocks noChangeShapeType="1"/>
            </p:cNvSpPr>
            <p:nvPr/>
          </p:nvSpPr>
          <p:spPr bwMode="auto">
            <a:xfrm flipH="1">
              <a:off x="3648" y="964"/>
              <a:ext cx="1299" cy="620"/>
            </a:xfrm>
            <a:prstGeom prst="line">
              <a:avLst/>
            </a:prstGeom>
            <a:noFill/>
            <a:ln w="31750">
              <a:solidFill>
                <a:schemeClr val="tx1"/>
              </a:solidFill>
              <a:round/>
              <a:headEnd/>
              <a:tailEnd type="none" w="lg" len="lg"/>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a:latin typeface="Times New Roman" pitchFamily="-110" charset="0"/>
              </a:endParaRPr>
            </a:p>
          </p:txBody>
        </p:sp>
        <p:grpSp>
          <p:nvGrpSpPr>
            <p:cNvPr id="79" name="Group 67"/>
            <p:cNvGrpSpPr>
              <a:grpSpLocks/>
            </p:cNvGrpSpPr>
            <p:nvPr/>
          </p:nvGrpSpPr>
          <p:grpSpPr bwMode="auto">
            <a:xfrm>
              <a:off x="4144" y="654"/>
              <a:ext cx="1494" cy="344"/>
              <a:chOff x="3876" y="966"/>
              <a:chExt cx="1494" cy="344"/>
            </a:xfrm>
          </p:grpSpPr>
          <p:sp>
            <p:nvSpPr>
              <p:cNvPr id="80" name="Rectangle 68"/>
              <p:cNvSpPr>
                <a:spLocks noChangeArrowheads="1"/>
              </p:cNvSpPr>
              <p:nvPr/>
            </p:nvSpPr>
            <p:spPr bwMode="auto">
              <a:xfrm>
                <a:off x="3876" y="974"/>
                <a:ext cx="1491" cy="328"/>
              </a:xfrm>
              <a:prstGeom prst="rect">
                <a:avLst/>
              </a:prstGeom>
              <a:solidFill>
                <a:schemeClr val="bg1"/>
              </a:solidFill>
              <a:ln w="12700">
                <a:solidFill>
                  <a:schemeClr val="tx1"/>
                </a:solidFill>
                <a:miter lim="800000"/>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a:latin typeface="Times New Roman" pitchFamily="-110" charset="0"/>
                </a:endParaRPr>
              </a:p>
            </p:txBody>
          </p:sp>
          <p:sp>
            <p:nvSpPr>
              <p:cNvPr id="81" name="Rectangle 69" descr="Recycled paper"/>
              <p:cNvSpPr>
                <a:spLocks noChangeArrowheads="1"/>
              </p:cNvSpPr>
              <p:nvPr/>
            </p:nvSpPr>
            <p:spPr bwMode="auto">
              <a:xfrm>
                <a:off x="3876" y="966"/>
                <a:ext cx="1494" cy="344"/>
              </a:xfrm>
              <a:prstGeom prst="rect">
                <a:avLst/>
              </a:prstGeom>
              <a:noFill/>
              <a:ln w="19050">
                <a:noFill/>
                <a:miter lim="800000"/>
                <a:headEnd/>
                <a:tailEnd type="none" w="lg" len="lg"/>
              </a:ln>
            </p:spPr>
            <p:txBody>
              <a:bodyPr wrap="none" anchor="ctr">
                <a:prstTxWarp prst="textNoShape">
                  <a:avLst/>
                </a:prstTxWarp>
              </a:bodyPr>
              <a:lstStyle/>
              <a:p>
                <a:pPr algn="ctr">
                  <a:lnSpc>
                    <a:spcPct val="80000"/>
                  </a:lnSpc>
                </a:pPr>
                <a:r>
                  <a:rPr kumimoji="0" lang="en-US" sz="1800" b="0" dirty="0">
                    <a:latin typeface="Times New Roman" pitchFamily="18" charset="0"/>
                    <a:cs typeface="Times New Roman" pitchFamily="18" charset="0"/>
                  </a:rPr>
                  <a:t>Production Possibilities</a:t>
                </a:r>
                <a:br>
                  <a:rPr kumimoji="0" lang="en-US" sz="1800" b="0" dirty="0">
                    <a:latin typeface="Times New Roman" pitchFamily="18" charset="0"/>
                    <a:cs typeface="Times New Roman" pitchFamily="18" charset="0"/>
                  </a:rPr>
                </a:br>
                <a:r>
                  <a:rPr kumimoji="0" lang="en-US" sz="1800" b="0" dirty="0">
                    <a:latin typeface="Times New Roman" pitchFamily="18" charset="0"/>
                    <a:cs typeface="Times New Roman" pitchFamily="18" charset="0"/>
                  </a:rPr>
                  <a:t>Curve </a:t>
                </a:r>
                <a:r>
                  <a:rPr kumimoji="0" lang="en-US" sz="1800" b="0" dirty="0" smtClean="0">
                    <a:latin typeface="Times New Roman" pitchFamily="18" charset="0"/>
                    <a:cs typeface="Times New Roman" pitchFamily="18" charset="0"/>
                  </a:rPr>
                  <a:t>(</a:t>
                </a:r>
                <a:r>
                  <a:rPr kumimoji="0" lang="en-US" sz="1800" b="1" i="1" dirty="0" smtClean="0">
                    <a:solidFill>
                      <a:srgbClr val="034DF3"/>
                    </a:solidFill>
                    <a:latin typeface="Times New Roman" pitchFamily="18" charset="0"/>
                    <a:cs typeface="Times New Roman" pitchFamily="18" charset="0"/>
                  </a:rPr>
                  <a:t>PPC</a:t>
                </a:r>
                <a:r>
                  <a:rPr kumimoji="0" lang="en-US" sz="1800" b="0" dirty="0" smtClean="0">
                    <a:latin typeface="Times New Roman" pitchFamily="18" charset="0"/>
                    <a:cs typeface="Times New Roman" pitchFamily="18" charset="0"/>
                  </a:rPr>
                  <a:t>)</a:t>
                </a:r>
                <a:endParaRPr kumimoji="0" lang="en-US" sz="1800" b="0" dirty="0">
                  <a:latin typeface="Times New Roman" pitchFamily="18" charset="0"/>
                  <a:cs typeface="Times New Roman" pitchFamily="18" charset="0"/>
                </a:endParaRPr>
              </a:p>
            </p:txBody>
          </p:sp>
        </p:grpSp>
      </p:grpSp>
      <p:grpSp>
        <p:nvGrpSpPr>
          <p:cNvPr id="82" name="Group 106"/>
          <p:cNvGrpSpPr>
            <a:grpSpLocks/>
          </p:cNvGrpSpPr>
          <p:nvPr/>
        </p:nvGrpSpPr>
        <p:grpSpPr bwMode="auto">
          <a:xfrm>
            <a:off x="5102225" y="1415834"/>
            <a:ext cx="1231900" cy="1047750"/>
            <a:chOff x="3214" y="756"/>
            <a:chExt cx="776" cy="660"/>
          </a:xfrm>
        </p:grpSpPr>
        <p:sp>
          <p:nvSpPr>
            <p:cNvPr id="83" name="Freeform 70"/>
            <p:cNvSpPr>
              <a:spLocks/>
            </p:cNvSpPr>
            <p:nvPr/>
          </p:nvSpPr>
          <p:spPr bwMode="auto">
            <a:xfrm>
              <a:off x="3262" y="1007"/>
              <a:ext cx="336" cy="409"/>
            </a:xfrm>
            <a:custGeom>
              <a:avLst/>
              <a:gdLst/>
              <a:ahLst/>
              <a:cxnLst>
                <a:cxn ang="0">
                  <a:pos x="0" y="336"/>
                </a:cxn>
                <a:cxn ang="0">
                  <a:pos x="336" y="336"/>
                </a:cxn>
                <a:cxn ang="0">
                  <a:pos x="336" y="0"/>
                </a:cxn>
              </a:cxnLst>
              <a:rect l="0" t="0" r="r" b="b"/>
              <a:pathLst>
                <a:path w="336" h="336">
                  <a:moveTo>
                    <a:pt x="0" y="336"/>
                  </a:moveTo>
                  <a:lnTo>
                    <a:pt x="336" y="336"/>
                  </a:lnTo>
                  <a:lnTo>
                    <a:pt x="336" y="0"/>
                  </a:lnTo>
                </a:path>
              </a:pathLst>
            </a:custGeom>
            <a:noFill/>
            <a:ln w="31750" cap="flat" cmpd="sng">
              <a:solidFill>
                <a:schemeClr val="tx1"/>
              </a:solidFill>
              <a:prstDash val="solid"/>
              <a:round/>
              <a:headEnd type="none" w="med" len="med"/>
              <a:tailEnd type="none" w="med" len="med"/>
            </a:ln>
            <a:effectLst>
              <a:outerShdw blurRad="63500" dist="35921" dir="2700000" algn="ctr" rotWithShape="0">
                <a:srgbClr val="808080"/>
              </a:outerShdw>
            </a:effectLst>
          </p:spPr>
          <p:txBody>
            <a:bodyPr wrap="none">
              <a:prstTxWarp prst="textNoShape">
                <a:avLst/>
              </a:prstTxWarp>
            </a:bodyPr>
            <a:lstStyle/>
            <a:p>
              <a:pPr>
                <a:defRPr/>
              </a:pPr>
              <a:endParaRPr lang="en-US">
                <a:latin typeface="Times New Roman" pitchFamily="18" charset="0"/>
                <a:cs typeface="Times New Roman" pitchFamily="18" charset="0"/>
              </a:endParaRPr>
            </a:p>
          </p:txBody>
        </p:sp>
        <p:grpSp>
          <p:nvGrpSpPr>
            <p:cNvPr id="84" name="Group 72"/>
            <p:cNvGrpSpPr>
              <a:grpSpLocks/>
            </p:cNvGrpSpPr>
            <p:nvPr/>
          </p:nvGrpSpPr>
          <p:grpSpPr bwMode="auto">
            <a:xfrm>
              <a:off x="3214" y="756"/>
              <a:ext cx="776" cy="296"/>
              <a:chOff x="3264" y="684"/>
              <a:chExt cx="776" cy="296"/>
            </a:xfrm>
          </p:grpSpPr>
          <p:sp>
            <p:nvSpPr>
              <p:cNvPr id="85" name="Rectangle 71"/>
              <p:cNvSpPr>
                <a:spLocks noChangeArrowheads="1"/>
              </p:cNvSpPr>
              <p:nvPr/>
            </p:nvSpPr>
            <p:spPr bwMode="auto">
              <a:xfrm>
                <a:off x="3264" y="684"/>
                <a:ext cx="776" cy="296"/>
              </a:xfrm>
              <a:prstGeom prst="rect">
                <a:avLst/>
              </a:prstGeom>
              <a:solidFill>
                <a:schemeClr val="bg1"/>
              </a:solidFill>
              <a:ln w="12700">
                <a:solidFill>
                  <a:schemeClr val="tx1"/>
                </a:solidFill>
                <a:miter lim="800000"/>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a:latin typeface="Times New Roman" pitchFamily="18" charset="0"/>
                  <a:cs typeface="Times New Roman" pitchFamily="18" charset="0"/>
                </a:endParaRPr>
              </a:p>
            </p:txBody>
          </p:sp>
          <p:sp>
            <p:nvSpPr>
              <p:cNvPr id="86" name="Rectangle 45"/>
              <p:cNvSpPr>
                <a:spLocks noChangeArrowheads="1"/>
              </p:cNvSpPr>
              <p:nvPr/>
            </p:nvSpPr>
            <p:spPr bwMode="auto">
              <a:xfrm>
                <a:off x="3312" y="708"/>
                <a:ext cx="716" cy="248"/>
              </a:xfrm>
              <a:prstGeom prst="rect">
                <a:avLst/>
              </a:prstGeom>
              <a:noFill/>
              <a:ln w="9525">
                <a:noFill/>
                <a:miter lim="800000"/>
                <a:headEnd/>
                <a:tailEnd/>
              </a:ln>
            </p:spPr>
            <p:txBody>
              <a:bodyPr wrap="none" lIns="0" tIns="0" rIns="0" bIns="0">
                <a:prstTxWarp prst="textNoShape">
                  <a:avLst/>
                </a:prstTxWarp>
                <a:spAutoFit/>
              </a:bodyPr>
              <a:lstStyle/>
              <a:p>
                <a:pPr>
                  <a:lnSpc>
                    <a:spcPct val="80000"/>
                  </a:lnSpc>
                </a:pPr>
                <a:r>
                  <a:rPr lang="en-US" sz="1600" b="0" dirty="0">
                    <a:solidFill>
                      <a:srgbClr val="1F1A17"/>
                    </a:solidFill>
                    <a:latin typeface="Times New Roman" pitchFamily="18" charset="0"/>
                    <a:cs typeface="Times New Roman" pitchFamily="18" charset="0"/>
                  </a:rPr>
                  <a:t>Only clothing</a:t>
                </a:r>
                <a:br>
                  <a:rPr lang="en-US" sz="1600" b="0" dirty="0">
                    <a:solidFill>
                      <a:srgbClr val="1F1A17"/>
                    </a:solidFill>
                    <a:latin typeface="Times New Roman" pitchFamily="18" charset="0"/>
                    <a:cs typeface="Times New Roman" pitchFamily="18" charset="0"/>
                  </a:rPr>
                </a:br>
                <a:r>
                  <a:rPr lang="en-US" sz="1600" b="0" dirty="0">
                    <a:solidFill>
                      <a:srgbClr val="1F1A17"/>
                    </a:solidFill>
                    <a:latin typeface="Times New Roman" pitchFamily="18" charset="0"/>
                    <a:cs typeface="Times New Roman" pitchFamily="18" charset="0"/>
                  </a:rPr>
                  <a:t>is produced</a:t>
                </a:r>
                <a:endParaRPr lang="en-US" sz="1600" b="0" dirty="0">
                  <a:solidFill>
                    <a:schemeClr val="tx1"/>
                  </a:solidFill>
                  <a:latin typeface="Times New Roman" pitchFamily="18" charset="0"/>
                  <a:cs typeface="Times New Roman" pitchFamily="18" charset="0"/>
                </a:endParaRPr>
              </a:p>
            </p:txBody>
          </p:sp>
        </p:grpSp>
      </p:grpSp>
      <p:grpSp>
        <p:nvGrpSpPr>
          <p:cNvPr id="87" name="Group 105"/>
          <p:cNvGrpSpPr>
            <a:grpSpLocks/>
          </p:cNvGrpSpPr>
          <p:nvPr/>
        </p:nvGrpSpPr>
        <p:grpSpPr bwMode="auto">
          <a:xfrm>
            <a:off x="7867650" y="4636723"/>
            <a:ext cx="1076325" cy="741363"/>
            <a:chOff x="4956" y="2840"/>
            <a:chExt cx="678" cy="467"/>
          </a:xfrm>
        </p:grpSpPr>
        <p:sp>
          <p:nvSpPr>
            <p:cNvPr id="88" name="Freeform 83"/>
            <p:cNvSpPr>
              <a:spLocks/>
            </p:cNvSpPr>
            <p:nvPr/>
          </p:nvSpPr>
          <p:spPr bwMode="auto">
            <a:xfrm>
              <a:off x="4982" y="3081"/>
              <a:ext cx="306" cy="226"/>
            </a:xfrm>
            <a:custGeom>
              <a:avLst/>
              <a:gdLst/>
              <a:ahLst/>
              <a:cxnLst>
                <a:cxn ang="0">
                  <a:pos x="0" y="226"/>
                </a:cxn>
                <a:cxn ang="0">
                  <a:pos x="339" y="226"/>
                </a:cxn>
                <a:cxn ang="0">
                  <a:pos x="339" y="0"/>
                </a:cxn>
              </a:cxnLst>
              <a:rect l="0" t="0" r="r" b="b"/>
              <a:pathLst>
                <a:path w="339" h="226">
                  <a:moveTo>
                    <a:pt x="0" y="226"/>
                  </a:moveTo>
                  <a:lnTo>
                    <a:pt x="339" y="226"/>
                  </a:lnTo>
                  <a:lnTo>
                    <a:pt x="339" y="0"/>
                  </a:lnTo>
                </a:path>
              </a:pathLst>
            </a:custGeom>
            <a:noFill/>
            <a:ln w="31750" cap="flat" cmpd="sng">
              <a:solidFill>
                <a:schemeClr val="tx1"/>
              </a:solidFill>
              <a:prstDash val="solid"/>
              <a:round/>
              <a:headEnd/>
              <a:tailEnd/>
            </a:ln>
            <a:effectLst>
              <a:outerShdw blurRad="63500" dist="35921" dir="2700000" algn="ctr" rotWithShape="0">
                <a:srgbClr val="808080"/>
              </a:outerShdw>
            </a:effectLst>
          </p:spPr>
          <p:txBody>
            <a:bodyPr wrap="none" anchor="ctr">
              <a:prstTxWarp prst="textNoShape">
                <a:avLst/>
              </a:prstTxWarp>
            </a:bodyPr>
            <a:lstStyle/>
            <a:p>
              <a:pPr>
                <a:defRPr/>
              </a:pPr>
              <a:endParaRPr lang="en-US">
                <a:latin typeface="Times New Roman" pitchFamily="18" charset="0"/>
                <a:cs typeface="Times New Roman" pitchFamily="18" charset="0"/>
              </a:endParaRPr>
            </a:p>
          </p:txBody>
        </p:sp>
        <p:grpSp>
          <p:nvGrpSpPr>
            <p:cNvPr id="89" name="Group 79"/>
            <p:cNvGrpSpPr>
              <a:grpSpLocks/>
            </p:cNvGrpSpPr>
            <p:nvPr/>
          </p:nvGrpSpPr>
          <p:grpSpPr bwMode="auto">
            <a:xfrm>
              <a:off x="4956" y="2840"/>
              <a:ext cx="678" cy="288"/>
              <a:chOff x="4998" y="2792"/>
              <a:chExt cx="678" cy="288"/>
            </a:xfrm>
          </p:grpSpPr>
          <p:sp>
            <p:nvSpPr>
              <p:cNvPr id="90" name="Rectangle 78"/>
              <p:cNvSpPr>
                <a:spLocks noChangeArrowheads="1"/>
              </p:cNvSpPr>
              <p:nvPr/>
            </p:nvSpPr>
            <p:spPr bwMode="auto">
              <a:xfrm>
                <a:off x="4998" y="2792"/>
                <a:ext cx="678" cy="288"/>
              </a:xfrm>
              <a:prstGeom prst="rect">
                <a:avLst/>
              </a:prstGeom>
              <a:solidFill>
                <a:schemeClr val="bg1"/>
              </a:solidFill>
              <a:ln w="12700">
                <a:solidFill>
                  <a:schemeClr val="tx1"/>
                </a:solidFill>
                <a:miter lim="800000"/>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a:latin typeface="Times New Roman" pitchFamily="18" charset="0"/>
                  <a:cs typeface="Times New Roman" pitchFamily="18" charset="0"/>
                </a:endParaRPr>
              </a:p>
            </p:txBody>
          </p:sp>
          <p:sp>
            <p:nvSpPr>
              <p:cNvPr id="91" name="Rectangle 39"/>
              <p:cNvSpPr>
                <a:spLocks noChangeArrowheads="1"/>
              </p:cNvSpPr>
              <p:nvPr/>
            </p:nvSpPr>
            <p:spPr bwMode="auto">
              <a:xfrm>
                <a:off x="5042" y="2811"/>
                <a:ext cx="601" cy="248"/>
              </a:xfrm>
              <a:prstGeom prst="rect">
                <a:avLst/>
              </a:prstGeom>
              <a:noFill/>
              <a:ln w="9525">
                <a:noFill/>
                <a:miter lim="800000"/>
                <a:headEnd/>
                <a:tailEnd/>
              </a:ln>
            </p:spPr>
            <p:txBody>
              <a:bodyPr wrap="none" lIns="0" tIns="0" rIns="0" bIns="0">
                <a:prstTxWarp prst="textNoShape">
                  <a:avLst/>
                </a:prstTxWarp>
                <a:spAutoFit/>
              </a:bodyPr>
              <a:lstStyle/>
              <a:p>
                <a:pPr>
                  <a:lnSpc>
                    <a:spcPct val="80000"/>
                  </a:lnSpc>
                </a:pPr>
                <a:r>
                  <a:rPr lang="en-US" sz="1600" b="0" dirty="0">
                    <a:solidFill>
                      <a:srgbClr val="1F1A17"/>
                    </a:solidFill>
                    <a:latin typeface="Times New Roman" pitchFamily="18" charset="0"/>
                    <a:cs typeface="Times New Roman" pitchFamily="18" charset="0"/>
                  </a:rPr>
                  <a:t>Only food</a:t>
                </a:r>
                <a:br>
                  <a:rPr lang="en-US" sz="1600" b="0" dirty="0">
                    <a:solidFill>
                      <a:srgbClr val="1F1A17"/>
                    </a:solidFill>
                    <a:latin typeface="Times New Roman" pitchFamily="18" charset="0"/>
                    <a:cs typeface="Times New Roman" pitchFamily="18" charset="0"/>
                  </a:rPr>
                </a:br>
                <a:r>
                  <a:rPr lang="en-US" sz="1600" b="0" dirty="0">
                    <a:solidFill>
                      <a:srgbClr val="1F1A17"/>
                    </a:solidFill>
                    <a:latin typeface="Times New Roman" pitchFamily="18" charset="0"/>
                    <a:cs typeface="Times New Roman" pitchFamily="18" charset="0"/>
                  </a:rPr>
                  <a:t>is produced</a:t>
                </a:r>
                <a:endParaRPr lang="en-US" sz="1600" b="0" dirty="0">
                  <a:solidFill>
                    <a:schemeClr val="tx1"/>
                  </a:solidFill>
                  <a:latin typeface="Times New Roman" pitchFamily="18" charset="0"/>
                  <a:cs typeface="Times New Roman" pitchFamily="18" charset="0"/>
                </a:endParaRPr>
              </a:p>
            </p:txBody>
          </p:sp>
        </p:grpSp>
      </p:grpSp>
      <p:grpSp>
        <p:nvGrpSpPr>
          <p:cNvPr id="92" name="Group 104"/>
          <p:cNvGrpSpPr>
            <a:grpSpLocks/>
          </p:cNvGrpSpPr>
          <p:nvPr/>
        </p:nvGrpSpPr>
        <p:grpSpPr bwMode="auto">
          <a:xfrm>
            <a:off x="6224588" y="2406434"/>
            <a:ext cx="2667000" cy="2105025"/>
            <a:chOff x="3921" y="1380"/>
            <a:chExt cx="1680" cy="1326"/>
          </a:xfrm>
        </p:grpSpPr>
        <p:grpSp>
          <p:nvGrpSpPr>
            <p:cNvPr id="93" name="Group 103"/>
            <p:cNvGrpSpPr>
              <a:grpSpLocks/>
            </p:cNvGrpSpPr>
            <p:nvPr/>
          </p:nvGrpSpPr>
          <p:grpSpPr bwMode="auto">
            <a:xfrm>
              <a:off x="3921" y="1747"/>
              <a:ext cx="875" cy="959"/>
              <a:chOff x="3921" y="1747"/>
              <a:chExt cx="875" cy="959"/>
            </a:xfrm>
          </p:grpSpPr>
          <p:sp>
            <p:nvSpPr>
              <p:cNvPr id="97" name="Freeform 75"/>
              <p:cNvSpPr>
                <a:spLocks/>
              </p:cNvSpPr>
              <p:nvPr/>
            </p:nvSpPr>
            <p:spPr bwMode="auto">
              <a:xfrm>
                <a:off x="3921" y="1747"/>
                <a:ext cx="864" cy="295"/>
              </a:xfrm>
              <a:custGeom>
                <a:avLst/>
                <a:gdLst/>
                <a:ahLst/>
                <a:cxnLst>
                  <a:cxn ang="0">
                    <a:pos x="0" y="0"/>
                  </a:cxn>
                  <a:cxn ang="0">
                    <a:pos x="864" y="295"/>
                  </a:cxn>
                </a:cxnLst>
                <a:rect l="0" t="0" r="r" b="b"/>
                <a:pathLst>
                  <a:path w="864" h="295">
                    <a:moveTo>
                      <a:pt x="0" y="0"/>
                    </a:moveTo>
                    <a:cubicBezTo>
                      <a:pt x="0" y="0"/>
                      <a:pt x="432" y="147"/>
                      <a:pt x="864" y="295"/>
                    </a:cubicBezTo>
                  </a:path>
                </a:pathLst>
              </a:custGeom>
              <a:noFill/>
              <a:ln w="31750" cap="flat" cmpd="sng">
                <a:solidFill>
                  <a:schemeClr val="tx1"/>
                </a:solidFill>
                <a:prstDash val="solid"/>
                <a:round/>
                <a:headEnd type="none" w="med" len="med"/>
                <a:tailEnd type="none" w="med" len="med"/>
              </a:ln>
              <a:effectLst>
                <a:outerShdw blurRad="63500" dist="35921" dir="2700000" algn="ctr" rotWithShape="0">
                  <a:srgbClr val="808080"/>
                </a:outerShdw>
              </a:effectLst>
            </p:spPr>
            <p:txBody>
              <a:bodyPr wrap="none">
                <a:prstTxWarp prst="textNoShape">
                  <a:avLst/>
                </a:prstTxWarp>
              </a:bodyPr>
              <a:lstStyle/>
              <a:p>
                <a:pPr>
                  <a:defRPr/>
                </a:pPr>
                <a:endParaRPr lang="en-US">
                  <a:latin typeface="Times New Roman" pitchFamily="18" charset="0"/>
                  <a:cs typeface="Times New Roman" pitchFamily="18" charset="0"/>
                </a:endParaRPr>
              </a:p>
            </p:txBody>
          </p:sp>
          <p:sp>
            <p:nvSpPr>
              <p:cNvPr id="98" name="Line 76"/>
              <p:cNvSpPr>
                <a:spLocks noChangeShapeType="1"/>
              </p:cNvSpPr>
              <p:nvPr/>
            </p:nvSpPr>
            <p:spPr bwMode="auto">
              <a:xfrm flipV="1">
                <a:off x="4460" y="2046"/>
                <a:ext cx="332" cy="142"/>
              </a:xfrm>
              <a:prstGeom prst="line">
                <a:avLst/>
              </a:prstGeom>
              <a:noFill/>
              <a:ln w="31750">
                <a:solidFill>
                  <a:schemeClr val="tx1"/>
                </a:solidFill>
                <a:round/>
                <a:headEnd/>
                <a:tailEnd/>
              </a:ln>
              <a:effectLst>
                <a:outerShdw blurRad="63500" dist="38099" dir="2700000" algn="ctr" rotWithShape="0">
                  <a:srgbClr val="000000">
                    <a:alpha val="74998"/>
                  </a:srgbClr>
                </a:outerShdw>
              </a:effectLst>
            </p:spPr>
            <p:txBody>
              <a:bodyPr wrap="none">
                <a:prstTxWarp prst="textNoShape">
                  <a:avLst/>
                </a:prstTxWarp>
              </a:bodyPr>
              <a:lstStyle/>
              <a:p>
                <a:pPr>
                  <a:defRPr/>
                </a:pPr>
                <a:endParaRPr lang="en-US">
                  <a:latin typeface="Times New Roman" pitchFamily="18" charset="0"/>
                  <a:cs typeface="Times New Roman" pitchFamily="18" charset="0"/>
                </a:endParaRPr>
              </a:p>
            </p:txBody>
          </p:sp>
          <p:sp>
            <p:nvSpPr>
              <p:cNvPr id="99" name="Line 77"/>
              <p:cNvSpPr>
                <a:spLocks noChangeShapeType="1"/>
              </p:cNvSpPr>
              <p:nvPr/>
            </p:nvSpPr>
            <p:spPr bwMode="auto">
              <a:xfrm flipV="1">
                <a:off x="4715" y="2046"/>
                <a:ext cx="81" cy="660"/>
              </a:xfrm>
              <a:prstGeom prst="line">
                <a:avLst/>
              </a:prstGeom>
              <a:noFill/>
              <a:ln w="31750">
                <a:solidFill>
                  <a:schemeClr val="tx1"/>
                </a:solidFill>
                <a:round/>
                <a:headEnd/>
                <a:tailEnd/>
              </a:ln>
              <a:effectLst>
                <a:outerShdw blurRad="63500" dist="38099" dir="2700000" algn="ctr" rotWithShape="0">
                  <a:srgbClr val="000000">
                    <a:alpha val="74998"/>
                  </a:srgbClr>
                </a:outerShdw>
              </a:effectLst>
            </p:spPr>
            <p:txBody>
              <a:bodyPr wrap="none">
                <a:prstTxWarp prst="textNoShape">
                  <a:avLst/>
                </a:prstTxWarp>
              </a:bodyPr>
              <a:lstStyle/>
              <a:p>
                <a:pPr>
                  <a:defRPr/>
                </a:pPr>
                <a:endParaRPr lang="en-US">
                  <a:latin typeface="Times New Roman" pitchFamily="18" charset="0"/>
                  <a:cs typeface="Times New Roman" pitchFamily="18" charset="0"/>
                </a:endParaRPr>
              </a:p>
            </p:txBody>
          </p:sp>
        </p:grpSp>
        <p:grpSp>
          <p:nvGrpSpPr>
            <p:cNvPr id="94" name="Group 86"/>
            <p:cNvGrpSpPr>
              <a:grpSpLocks/>
            </p:cNvGrpSpPr>
            <p:nvPr/>
          </p:nvGrpSpPr>
          <p:grpSpPr bwMode="auto">
            <a:xfrm>
              <a:off x="4784" y="1380"/>
              <a:ext cx="817" cy="671"/>
              <a:chOff x="4800" y="1383"/>
              <a:chExt cx="817" cy="671"/>
            </a:xfrm>
          </p:grpSpPr>
          <p:sp>
            <p:nvSpPr>
              <p:cNvPr id="95" name="Rectangle 74"/>
              <p:cNvSpPr>
                <a:spLocks noChangeArrowheads="1"/>
              </p:cNvSpPr>
              <p:nvPr/>
            </p:nvSpPr>
            <p:spPr bwMode="auto">
              <a:xfrm>
                <a:off x="4800" y="1383"/>
                <a:ext cx="809" cy="671"/>
              </a:xfrm>
              <a:prstGeom prst="rect">
                <a:avLst/>
              </a:prstGeom>
              <a:solidFill>
                <a:schemeClr val="bg1"/>
              </a:solidFill>
              <a:ln w="12700">
                <a:solidFill>
                  <a:schemeClr val="tx1"/>
                </a:solidFill>
                <a:miter lim="800000"/>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a:latin typeface="Times New Roman" pitchFamily="18" charset="0"/>
                  <a:cs typeface="Times New Roman" pitchFamily="18" charset="0"/>
                </a:endParaRPr>
              </a:p>
            </p:txBody>
          </p:sp>
          <p:sp>
            <p:nvSpPr>
              <p:cNvPr id="96" name="Rectangle 51"/>
              <p:cNvSpPr>
                <a:spLocks noChangeArrowheads="1"/>
              </p:cNvSpPr>
              <p:nvPr/>
            </p:nvSpPr>
            <p:spPr bwMode="auto">
              <a:xfrm>
                <a:off x="4843" y="1415"/>
                <a:ext cx="774" cy="620"/>
              </a:xfrm>
              <a:prstGeom prst="rect">
                <a:avLst/>
              </a:prstGeom>
              <a:noFill/>
              <a:ln w="9525">
                <a:noFill/>
                <a:miter lim="800000"/>
                <a:headEnd/>
                <a:tailEnd/>
              </a:ln>
            </p:spPr>
            <p:txBody>
              <a:bodyPr wrap="none" lIns="0" tIns="0" rIns="0" bIns="0">
                <a:prstTxWarp prst="textNoShape">
                  <a:avLst/>
                </a:prstTxWarp>
                <a:spAutoFit/>
              </a:bodyPr>
              <a:lstStyle/>
              <a:p>
                <a:pPr>
                  <a:lnSpc>
                    <a:spcPct val="80000"/>
                  </a:lnSpc>
                </a:pPr>
                <a:r>
                  <a:rPr lang="en-US" sz="1600" b="0" dirty="0">
                    <a:solidFill>
                      <a:srgbClr val="1F1A17"/>
                    </a:solidFill>
                    <a:latin typeface="Times New Roman" pitchFamily="18" charset="0"/>
                    <a:cs typeface="Times New Roman" pitchFamily="18" charset="0"/>
                  </a:rPr>
                  <a:t>All output </a:t>
                </a:r>
                <a:br>
                  <a:rPr lang="en-US" sz="1600" b="0" dirty="0">
                    <a:solidFill>
                      <a:srgbClr val="1F1A17"/>
                    </a:solidFill>
                    <a:latin typeface="Times New Roman" pitchFamily="18" charset="0"/>
                    <a:cs typeface="Times New Roman" pitchFamily="18" charset="0"/>
                  </a:rPr>
                </a:br>
                <a:r>
                  <a:rPr lang="en-US" sz="1600" b="0" dirty="0">
                    <a:solidFill>
                      <a:srgbClr val="1F1A17"/>
                    </a:solidFill>
                    <a:latin typeface="Times New Roman" pitchFamily="18" charset="0"/>
                    <a:cs typeface="Times New Roman" pitchFamily="18" charset="0"/>
                  </a:rPr>
                  <a:t>combinations </a:t>
                </a:r>
                <a:br>
                  <a:rPr lang="en-US" sz="1600" b="0" dirty="0">
                    <a:solidFill>
                      <a:srgbClr val="1F1A17"/>
                    </a:solidFill>
                    <a:latin typeface="Times New Roman" pitchFamily="18" charset="0"/>
                    <a:cs typeface="Times New Roman" pitchFamily="18" charset="0"/>
                  </a:rPr>
                </a:br>
                <a:r>
                  <a:rPr lang="en-US" sz="1600" b="0" dirty="0">
                    <a:solidFill>
                      <a:srgbClr val="1F1A17"/>
                    </a:solidFill>
                    <a:latin typeface="Times New Roman" pitchFamily="18" charset="0"/>
                    <a:cs typeface="Times New Roman" pitchFamily="18" charset="0"/>
                  </a:rPr>
                  <a:t>on the frontier </a:t>
                </a:r>
                <a:br>
                  <a:rPr lang="en-US" sz="1600" b="0" dirty="0">
                    <a:solidFill>
                      <a:srgbClr val="1F1A17"/>
                    </a:solidFill>
                    <a:latin typeface="Times New Roman" pitchFamily="18" charset="0"/>
                    <a:cs typeface="Times New Roman" pitchFamily="18" charset="0"/>
                  </a:rPr>
                </a:br>
                <a:r>
                  <a:rPr lang="en-US" sz="1600" b="0" dirty="0">
                    <a:solidFill>
                      <a:srgbClr val="1F1A17"/>
                    </a:solidFill>
                    <a:latin typeface="Times New Roman" pitchFamily="18" charset="0"/>
                    <a:cs typeface="Times New Roman" pitchFamily="18" charset="0"/>
                  </a:rPr>
                  <a:t>curve are </a:t>
                </a:r>
                <a:br>
                  <a:rPr lang="en-US" sz="1600" b="0" dirty="0">
                    <a:solidFill>
                      <a:srgbClr val="1F1A17"/>
                    </a:solidFill>
                    <a:latin typeface="Times New Roman" pitchFamily="18" charset="0"/>
                    <a:cs typeface="Times New Roman" pitchFamily="18" charset="0"/>
                  </a:rPr>
                </a:br>
                <a:r>
                  <a:rPr lang="en-US" sz="1600" b="0" dirty="0">
                    <a:solidFill>
                      <a:srgbClr val="1F1A17"/>
                    </a:solidFill>
                    <a:latin typeface="Times New Roman" pitchFamily="18" charset="0"/>
                    <a:cs typeface="Times New Roman" pitchFamily="18" charset="0"/>
                  </a:rPr>
                  <a:t>efficient.</a:t>
                </a:r>
                <a:endParaRPr lang="en-US" sz="1600" b="0" dirty="0">
                  <a:solidFill>
                    <a:schemeClr val="tx1"/>
                  </a:solidFill>
                  <a:latin typeface="Times New Roman" pitchFamily="18" charset="0"/>
                  <a:cs typeface="Times New Roman" pitchFamily="18" charset="0"/>
                </a:endParaRPr>
              </a:p>
            </p:txBody>
          </p:sp>
        </p:grpSp>
      </p:grpSp>
    </p:spTree>
    <p:extLst>
      <p:ext uri="{BB962C8B-B14F-4D97-AF65-F5344CB8AC3E}">
        <p14:creationId xmlns:p14="http://schemas.microsoft.com/office/powerpoint/2010/main" val="3239543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par>
                          <p:cTn id="13" fill="hold">
                            <p:stCondLst>
                              <p:cond delay="500"/>
                            </p:stCondLst>
                            <p:childTnLst>
                              <p:par>
                                <p:cTn id="14" presetID="23" presetClass="entr" presetSubtype="32" fill="hold" nodeType="afterEffect">
                                  <p:stCondLst>
                                    <p:cond delay="0"/>
                                  </p:stCondLst>
                                  <p:childTnLst>
                                    <p:set>
                                      <p:cBhvr>
                                        <p:cTn id="15" dur="1" fill="hold">
                                          <p:stCondLst>
                                            <p:cond delay="0"/>
                                          </p:stCondLst>
                                        </p:cTn>
                                        <p:tgtEl>
                                          <p:spTgt spid="74"/>
                                        </p:tgtEl>
                                        <p:attrNameLst>
                                          <p:attrName>style.visibility</p:attrName>
                                        </p:attrNameLst>
                                      </p:cBhvr>
                                      <p:to>
                                        <p:strVal val="visible"/>
                                      </p:to>
                                    </p:set>
                                    <p:anim calcmode="lin" valueType="num">
                                      <p:cBhvr>
                                        <p:cTn id="16" dur="500" fill="hold"/>
                                        <p:tgtEl>
                                          <p:spTgt spid="74"/>
                                        </p:tgtEl>
                                        <p:attrNameLst>
                                          <p:attrName>ppt_w</p:attrName>
                                        </p:attrNameLst>
                                      </p:cBhvr>
                                      <p:tavLst>
                                        <p:tav tm="0">
                                          <p:val>
                                            <p:strVal val="4*#ppt_w"/>
                                          </p:val>
                                        </p:tav>
                                        <p:tav tm="100000">
                                          <p:val>
                                            <p:strVal val="#ppt_w"/>
                                          </p:val>
                                        </p:tav>
                                      </p:tavLst>
                                    </p:anim>
                                    <p:anim calcmode="lin" valueType="num">
                                      <p:cBhvr>
                                        <p:cTn id="17" dur="500" fill="hold"/>
                                        <p:tgtEl>
                                          <p:spTgt spid="74"/>
                                        </p:tgtEl>
                                        <p:attrNameLst>
                                          <p:attrName>ppt_h</p:attrName>
                                        </p:attrNameLst>
                                      </p:cBhvr>
                                      <p:tavLst>
                                        <p:tav tm="0">
                                          <p:val>
                                            <p:strVal val="4*#ppt_h"/>
                                          </p:val>
                                        </p:tav>
                                        <p:tav tm="100000">
                                          <p:val>
                                            <p:strVal val="#ppt_h"/>
                                          </p:val>
                                        </p:tav>
                                      </p:tavLst>
                                    </p:anim>
                                  </p:childTnLst>
                                </p:cTn>
                              </p:par>
                            </p:childTnLst>
                          </p:cTn>
                        </p:par>
                        <p:par>
                          <p:cTn id="18" fill="hold">
                            <p:stCondLst>
                              <p:cond delay="1000"/>
                            </p:stCondLst>
                            <p:childTnLst>
                              <p:par>
                                <p:cTn id="19" presetID="17" presetClass="entr" presetSubtype="8" fill="hold" nodeType="afterEffect">
                                  <p:stCondLst>
                                    <p:cond delay="0"/>
                                  </p:stCondLst>
                                  <p:childTnLst>
                                    <p:set>
                                      <p:cBhvr>
                                        <p:cTn id="20" dur="1" fill="hold">
                                          <p:stCondLst>
                                            <p:cond delay="0"/>
                                          </p:stCondLst>
                                        </p:cTn>
                                        <p:tgtEl>
                                          <p:spTgt spid="82"/>
                                        </p:tgtEl>
                                        <p:attrNameLst>
                                          <p:attrName>style.visibility</p:attrName>
                                        </p:attrNameLst>
                                      </p:cBhvr>
                                      <p:to>
                                        <p:strVal val="visible"/>
                                      </p:to>
                                    </p:set>
                                    <p:anim calcmode="lin" valueType="num">
                                      <p:cBhvr>
                                        <p:cTn id="21" dur="500" fill="hold"/>
                                        <p:tgtEl>
                                          <p:spTgt spid="82"/>
                                        </p:tgtEl>
                                        <p:attrNameLst>
                                          <p:attrName>ppt_x</p:attrName>
                                        </p:attrNameLst>
                                      </p:cBhvr>
                                      <p:tavLst>
                                        <p:tav tm="0">
                                          <p:val>
                                            <p:strVal val="#ppt_x-#ppt_w/2"/>
                                          </p:val>
                                        </p:tav>
                                        <p:tav tm="100000">
                                          <p:val>
                                            <p:strVal val="#ppt_x"/>
                                          </p:val>
                                        </p:tav>
                                      </p:tavLst>
                                    </p:anim>
                                    <p:anim calcmode="lin" valueType="num">
                                      <p:cBhvr>
                                        <p:cTn id="22" dur="500" fill="hold"/>
                                        <p:tgtEl>
                                          <p:spTgt spid="82"/>
                                        </p:tgtEl>
                                        <p:attrNameLst>
                                          <p:attrName>ppt_y</p:attrName>
                                        </p:attrNameLst>
                                      </p:cBhvr>
                                      <p:tavLst>
                                        <p:tav tm="0">
                                          <p:val>
                                            <p:strVal val="#ppt_y"/>
                                          </p:val>
                                        </p:tav>
                                        <p:tav tm="100000">
                                          <p:val>
                                            <p:strVal val="#ppt_y"/>
                                          </p:val>
                                        </p:tav>
                                      </p:tavLst>
                                    </p:anim>
                                    <p:anim calcmode="lin" valueType="num">
                                      <p:cBhvr>
                                        <p:cTn id="23" dur="500" fill="hold"/>
                                        <p:tgtEl>
                                          <p:spTgt spid="82"/>
                                        </p:tgtEl>
                                        <p:attrNameLst>
                                          <p:attrName>ppt_w</p:attrName>
                                        </p:attrNameLst>
                                      </p:cBhvr>
                                      <p:tavLst>
                                        <p:tav tm="0">
                                          <p:val>
                                            <p:fltVal val="0"/>
                                          </p:val>
                                        </p:tav>
                                        <p:tav tm="100000">
                                          <p:val>
                                            <p:strVal val="#ppt_w"/>
                                          </p:val>
                                        </p:tav>
                                      </p:tavLst>
                                    </p:anim>
                                    <p:anim calcmode="lin" valueType="num">
                                      <p:cBhvr>
                                        <p:cTn id="24" dur="500" fill="hold"/>
                                        <p:tgtEl>
                                          <p:spTgt spid="82"/>
                                        </p:tgtEl>
                                        <p:attrNameLst>
                                          <p:attrName>ppt_h</p:attrName>
                                        </p:attrNameLst>
                                      </p:cBhvr>
                                      <p:tavLst>
                                        <p:tav tm="0">
                                          <p:val>
                                            <p:strVal val="#ppt_h"/>
                                          </p:val>
                                        </p:tav>
                                        <p:tav tm="100000">
                                          <p:val>
                                            <p:strVal val="#ppt_h"/>
                                          </p:val>
                                        </p:tav>
                                      </p:tavLst>
                                    </p:anim>
                                  </p:childTnLst>
                                </p:cTn>
                              </p:par>
                            </p:childTnLst>
                          </p:cTn>
                        </p:par>
                        <p:par>
                          <p:cTn id="25" fill="hold">
                            <p:stCondLst>
                              <p:cond delay="1500"/>
                            </p:stCondLst>
                            <p:childTnLst>
                              <p:par>
                                <p:cTn id="26" presetID="9" presetClass="entr" presetSubtype="0" fill="hold" grpId="1" nodeType="afterEffect">
                                  <p:stCondLst>
                                    <p:cond delay="0"/>
                                  </p:stCondLst>
                                  <p:childTnLst>
                                    <p:set>
                                      <p:cBhvr>
                                        <p:cTn id="27" dur="1" fill="hold">
                                          <p:stCondLst>
                                            <p:cond delay="0"/>
                                          </p:stCondLst>
                                        </p:cTn>
                                        <p:tgtEl>
                                          <p:spTgt spid="47"/>
                                        </p:tgtEl>
                                        <p:attrNameLst>
                                          <p:attrName>style.visibility</p:attrName>
                                        </p:attrNameLst>
                                      </p:cBhvr>
                                      <p:to>
                                        <p:strVal val="visible"/>
                                      </p:to>
                                    </p:set>
                                    <p:animEffect transition="in" filter="dissolve">
                                      <p:cBhvr>
                                        <p:cTn id="28" dur="500"/>
                                        <p:tgtEl>
                                          <p:spTgt spid="47"/>
                                        </p:tgtEl>
                                      </p:cBhvr>
                                    </p:animEffect>
                                  </p:childTnLst>
                                </p:cTn>
                              </p:par>
                            </p:childTnLst>
                          </p:cTn>
                        </p:par>
                        <p:par>
                          <p:cTn id="29" fill="hold">
                            <p:stCondLst>
                              <p:cond delay="2000"/>
                            </p:stCondLst>
                            <p:childTnLst>
                              <p:par>
                                <p:cTn id="30" presetID="23" presetClass="entr" presetSubtype="32" fill="hold" nodeType="afterEffect">
                                  <p:stCondLst>
                                    <p:cond delay="0"/>
                                  </p:stCondLst>
                                  <p:childTnLst>
                                    <p:set>
                                      <p:cBhvr>
                                        <p:cTn id="31" dur="1" fill="hold">
                                          <p:stCondLst>
                                            <p:cond delay="0"/>
                                          </p:stCondLst>
                                        </p:cTn>
                                        <p:tgtEl>
                                          <p:spTgt spid="71"/>
                                        </p:tgtEl>
                                        <p:attrNameLst>
                                          <p:attrName>style.visibility</p:attrName>
                                        </p:attrNameLst>
                                      </p:cBhvr>
                                      <p:to>
                                        <p:strVal val="visible"/>
                                      </p:to>
                                    </p:set>
                                    <p:anim calcmode="lin" valueType="num">
                                      <p:cBhvr>
                                        <p:cTn id="32" dur="500" fill="hold"/>
                                        <p:tgtEl>
                                          <p:spTgt spid="71"/>
                                        </p:tgtEl>
                                        <p:attrNameLst>
                                          <p:attrName>ppt_w</p:attrName>
                                        </p:attrNameLst>
                                      </p:cBhvr>
                                      <p:tavLst>
                                        <p:tav tm="0">
                                          <p:val>
                                            <p:strVal val="4*#ppt_w"/>
                                          </p:val>
                                        </p:tav>
                                        <p:tav tm="100000">
                                          <p:val>
                                            <p:strVal val="#ppt_w"/>
                                          </p:val>
                                        </p:tav>
                                      </p:tavLst>
                                    </p:anim>
                                    <p:anim calcmode="lin" valueType="num">
                                      <p:cBhvr>
                                        <p:cTn id="33" dur="500" fill="hold"/>
                                        <p:tgtEl>
                                          <p:spTgt spid="71"/>
                                        </p:tgtEl>
                                        <p:attrNameLst>
                                          <p:attrName>ppt_h</p:attrName>
                                        </p:attrNameLst>
                                      </p:cBhvr>
                                      <p:tavLst>
                                        <p:tav tm="0">
                                          <p:val>
                                            <p:strVal val="4*#ppt_h"/>
                                          </p:val>
                                        </p:tav>
                                        <p:tav tm="100000">
                                          <p:val>
                                            <p:strVal val="#ppt_h"/>
                                          </p:val>
                                        </p:tav>
                                      </p:tavLst>
                                    </p:anim>
                                  </p:childTnLst>
                                </p:cTn>
                              </p:par>
                            </p:childTnLst>
                          </p:cTn>
                        </p:par>
                        <p:par>
                          <p:cTn id="34" fill="hold">
                            <p:stCondLst>
                              <p:cond delay="2500"/>
                            </p:stCondLst>
                            <p:childTnLst>
                              <p:par>
                                <p:cTn id="35" presetID="17" presetClass="entr" presetSubtype="8" fill="hold" nodeType="afterEffect">
                                  <p:stCondLst>
                                    <p:cond delay="0"/>
                                  </p:stCondLst>
                                  <p:childTnLst>
                                    <p:set>
                                      <p:cBhvr>
                                        <p:cTn id="36" dur="1" fill="hold">
                                          <p:stCondLst>
                                            <p:cond delay="0"/>
                                          </p:stCondLst>
                                        </p:cTn>
                                        <p:tgtEl>
                                          <p:spTgt spid="87"/>
                                        </p:tgtEl>
                                        <p:attrNameLst>
                                          <p:attrName>style.visibility</p:attrName>
                                        </p:attrNameLst>
                                      </p:cBhvr>
                                      <p:to>
                                        <p:strVal val="visible"/>
                                      </p:to>
                                    </p:set>
                                    <p:anim calcmode="lin" valueType="num">
                                      <p:cBhvr>
                                        <p:cTn id="37" dur="500" fill="hold"/>
                                        <p:tgtEl>
                                          <p:spTgt spid="87"/>
                                        </p:tgtEl>
                                        <p:attrNameLst>
                                          <p:attrName>ppt_x</p:attrName>
                                        </p:attrNameLst>
                                      </p:cBhvr>
                                      <p:tavLst>
                                        <p:tav tm="0">
                                          <p:val>
                                            <p:strVal val="#ppt_x-#ppt_w/2"/>
                                          </p:val>
                                        </p:tav>
                                        <p:tav tm="100000">
                                          <p:val>
                                            <p:strVal val="#ppt_x"/>
                                          </p:val>
                                        </p:tav>
                                      </p:tavLst>
                                    </p:anim>
                                    <p:anim calcmode="lin" valueType="num">
                                      <p:cBhvr>
                                        <p:cTn id="38" dur="500" fill="hold"/>
                                        <p:tgtEl>
                                          <p:spTgt spid="87"/>
                                        </p:tgtEl>
                                        <p:attrNameLst>
                                          <p:attrName>ppt_y</p:attrName>
                                        </p:attrNameLst>
                                      </p:cBhvr>
                                      <p:tavLst>
                                        <p:tav tm="0">
                                          <p:val>
                                            <p:strVal val="#ppt_y"/>
                                          </p:val>
                                        </p:tav>
                                        <p:tav tm="100000">
                                          <p:val>
                                            <p:strVal val="#ppt_y"/>
                                          </p:val>
                                        </p:tav>
                                      </p:tavLst>
                                    </p:anim>
                                    <p:anim calcmode="lin" valueType="num">
                                      <p:cBhvr>
                                        <p:cTn id="39" dur="500" fill="hold"/>
                                        <p:tgtEl>
                                          <p:spTgt spid="87"/>
                                        </p:tgtEl>
                                        <p:attrNameLst>
                                          <p:attrName>ppt_w</p:attrName>
                                        </p:attrNameLst>
                                      </p:cBhvr>
                                      <p:tavLst>
                                        <p:tav tm="0">
                                          <p:val>
                                            <p:fltVal val="0"/>
                                          </p:val>
                                        </p:tav>
                                        <p:tav tm="100000">
                                          <p:val>
                                            <p:strVal val="#ppt_w"/>
                                          </p:val>
                                        </p:tav>
                                      </p:tavLst>
                                    </p:anim>
                                    <p:anim calcmode="lin" valueType="num">
                                      <p:cBhvr>
                                        <p:cTn id="40" dur="500" fill="hold"/>
                                        <p:tgtEl>
                                          <p:spTgt spid="87"/>
                                        </p:tgtEl>
                                        <p:attrNameLst>
                                          <p:attrName>ppt_h</p:attrName>
                                        </p:attrNameLst>
                                      </p:cBhvr>
                                      <p:tavLst>
                                        <p:tav tm="0">
                                          <p:val>
                                            <p:strVal val="#ppt_h"/>
                                          </p:val>
                                        </p:tav>
                                        <p:tav tm="100000">
                                          <p:val>
                                            <p:strVal val="#ppt_h"/>
                                          </p:val>
                                        </p:tav>
                                      </p:tavLst>
                                    </p:anim>
                                  </p:childTnLst>
                                </p:cTn>
                              </p:par>
                            </p:childTnLst>
                          </p:cTn>
                        </p:par>
                      </p:childTnLst>
                    </p:cTn>
                  </p:par>
                  <p:par>
                    <p:cTn id="41" fill="hold">
                      <p:stCondLst>
                        <p:cond delay="indefinite"/>
                      </p:stCondLst>
                      <p:childTnLst>
                        <p:par>
                          <p:cTn id="42" fill="hold">
                            <p:stCondLst>
                              <p:cond delay="0"/>
                            </p:stCondLst>
                            <p:childTnLst>
                              <p:par>
                                <p:cTn id="43" presetID="9" presetClass="entr" presetSubtype="0" fill="hold" nodeType="clickEffect">
                                  <p:stCondLst>
                                    <p:cond delay="0"/>
                                  </p:stCondLst>
                                  <p:childTnLst>
                                    <p:set>
                                      <p:cBhvr>
                                        <p:cTn id="44" dur="1" fill="hold">
                                          <p:stCondLst>
                                            <p:cond delay="0"/>
                                          </p:stCondLst>
                                        </p:cTn>
                                        <p:tgtEl>
                                          <p:spTgt spid="3">
                                            <p:txEl>
                                              <p:pRg st="2" end="2"/>
                                            </p:txEl>
                                          </p:spTgt>
                                        </p:tgtEl>
                                        <p:attrNameLst>
                                          <p:attrName>style.visibility</p:attrName>
                                        </p:attrNameLst>
                                      </p:cBhvr>
                                      <p:to>
                                        <p:strVal val="visible"/>
                                      </p:to>
                                    </p:set>
                                    <p:animEffect transition="in" filter="dissolve">
                                      <p:cBhvr>
                                        <p:cTn id="45" dur="500"/>
                                        <p:tgtEl>
                                          <p:spTgt spid="3">
                                            <p:txEl>
                                              <p:pRg st="2" end="2"/>
                                            </p:txEl>
                                          </p:spTgt>
                                        </p:tgtEl>
                                      </p:cBhvr>
                                    </p:animEffect>
                                  </p:childTnLst>
                                </p:cTn>
                              </p:par>
                            </p:childTnLst>
                          </p:cTn>
                        </p:par>
                        <p:par>
                          <p:cTn id="46" fill="hold">
                            <p:stCondLst>
                              <p:cond delay="500"/>
                            </p:stCondLst>
                            <p:childTnLst>
                              <p:par>
                                <p:cTn id="47" presetID="23" presetClass="entr" presetSubtype="32" fill="hold" nodeType="afterEffect">
                                  <p:stCondLst>
                                    <p:cond delay="0"/>
                                  </p:stCondLst>
                                  <p:childTnLst>
                                    <p:set>
                                      <p:cBhvr>
                                        <p:cTn id="48" dur="1" fill="hold">
                                          <p:stCondLst>
                                            <p:cond delay="0"/>
                                          </p:stCondLst>
                                        </p:cTn>
                                        <p:tgtEl>
                                          <p:spTgt spid="59"/>
                                        </p:tgtEl>
                                        <p:attrNameLst>
                                          <p:attrName>style.visibility</p:attrName>
                                        </p:attrNameLst>
                                      </p:cBhvr>
                                      <p:to>
                                        <p:strVal val="visible"/>
                                      </p:to>
                                    </p:set>
                                    <p:anim calcmode="lin" valueType="num">
                                      <p:cBhvr>
                                        <p:cTn id="49" dur="500" fill="hold"/>
                                        <p:tgtEl>
                                          <p:spTgt spid="59"/>
                                        </p:tgtEl>
                                        <p:attrNameLst>
                                          <p:attrName>ppt_w</p:attrName>
                                        </p:attrNameLst>
                                      </p:cBhvr>
                                      <p:tavLst>
                                        <p:tav tm="0">
                                          <p:val>
                                            <p:strVal val="4*#ppt_w"/>
                                          </p:val>
                                        </p:tav>
                                        <p:tav tm="100000">
                                          <p:val>
                                            <p:strVal val="#ppt_w"/>
                                          </p:val>
                                        </p:tav>
                                      </p:tavLst>
                                    </p:anim>
                                    <p:anim calcmode="lin" valueType="num">
                                      <p:cBhvr>
                                        <p:cTn id="50" dur="500" fill="hold"/>
                                        <p:tgtEl>
                                          <p:spTgt spid="59"/>
                                        </p:tgtEl>
                                        <p:attrNameLst>
                                          <p:attrName>ppt_h</p:attrName>
                                        </p:attrNameLst>
                                      </p:cBhvr>
                                      <p:tavLst>
                                        <p:tav tm="0">
                                          <p:val>
                                            <p:strVal val="4*#ppt_h"/>
                                          </p:val>
                                        </p:tav>
                                        <p:tav tm="100000">
                                          <p:val>
                                            <p:strVal val="#ppt_h"/>
                                          </p:val>
                                        </p:tav>
                                      </p:tavLst>
                                    </p:anim>
                                  </p:childTnLst>
                                </p:cTn>
                              </p:par>
                            </p:childTnLst>
                          </p:cTn>
                        </p:par>
                        <p:par>
                          <p:cTn id="51" fill="hold">
                            <p:stCondLst>
                              <p:cond delay="1000"/>
                            </p:stCondLst>
                            <p:childTnLst>
                              <p:par>
                                <p:cTn id="52" presetID="23" presetClass="entr" presetSubtype="32" fill="hold" nodeType="afterEffect">
                                  <p:stCondLst>
                                    <p:cond delay="0"/>
                                  </p:stCondLst>
                                  <p:childTnLst>
                                    <p:set>
                                      <p:cBhvr>
                                        <p:cTn id="53" dur="1" fill="hold">
                                          <p:stCondLst>
                                            <p:cond delay="0"/>
                                          </p:stCondLst>
                                        </p:cTn>
                                        <p:tgtEl>
                                          <p:spTgt spid="65"/>
                                        </p:tgtEl>
                                        <p:attrNameLst>
                                          <p:attrName>style.visibility</p:attrName>
                                        </p:attrNameLst>
                                      </p:cBhvr>
                                      <p:to>
                                        <p:strVal val="visible"/>
                                      </p:to>
                                    </p:set>
                                    <p:anim calcmode="lin" valueType="num">
                                      <p:cBhvr>
                                        <p:cTn id="54" dur="500" fill="hold"/>
                                        <p:tgtEl>
                                          <p:spTgt spid="65"/>
                                        </p:tgtEl>
                                        <p:attrNameLst>
                                          <p:attrName>ppt_w</p:attrName>
                                        </p:attrNameLst>
                                      </p:cBhvr>
                                      <p:tavLst>
                                        <p:tav tm="0">
                                          <p:val>
                                            <p:strVal val="4*#ppt_w"/>
                                          </p:val>
                                        </p:tav>
                                        <p:tav tm="100000">
                                          <p:val>
                                            <p:strVal val="#ppt_w"/>
                                          </p:val>
                                        </p:tav>
                                      </p:tavLst>
                                    </p:anim>
                                    <p:anim calcmode="lin" valueType="num">
                                      <p:cBhvr>
                                        <p:cTn id="55" dur="500" fill="hold"/>
                                        <p:tgtEl>
                                          <p:spTgt spid="65"/>
                                        </p:tgtEl>
                                        <p:attrNameLst>
                                          <p:attrName>ppt_h</p:attrName>
                                        </p:attrNameLst>
                                      </p:cBhvr>
                                      <p:tavLst>
                                        <p:tav tm="0">
                                          <p:val>
                                            <p:strVal val="4*#ppt_h"/>
                                          </p:val>
                                        </p:tav>
                                        <p:tav tm="100000">
                                          <p:val>
                                            <p:strVal val="#ppt_h"/>
                                          </p:val>
                                        </p:tav>
                                      </p:tavLst>
                                    </p:anim>
                                  </p:childTnLst>
                                </p:cTn>
                              </p:par>
                            </p:childTnLst>
                          </p:cTn>
                        </p:par>
                        <p:par>
                          <p:cTn id="56" fill="hold">
                            <p:stCondLst>
                              <p:cond delay="1500"/>
                            </p:stCondLst>
                            <p:childTnLst>
                              <p:par>
                                <p:cTn id="57" presetID="23" presetClass="entr" presetSubtype="32" fill="hold" nodeType="afterEffect">
                                  <p:stCondLst>
                                    <p:cond delay="0"/>
                                  </p:stCondLst>
                                  <p:childTnLst>
                                    <p:set>
                                      <p:cBhvr>
                                        <p:cTn id="58" dur="1" fill="hold">
                                          <p:stCondLst>
                                            <p:cond delay="0"/>
                                          </p:stCondLst>
                                        </p:cTn>
                                        <p:tgtEl>
                                          <p:spTgt spid="68"/>
                                        </p:tgtEl>
                                        <p:attrNameLst>
                                          <p:attrName>style.visibility</p:attrName>
                                        </p:attrNameLst>
                                      </p:cBhvr>
                                      <p:to>
                                        <p:strVal val="visible"/>
                                      </p:to>
                                    </p:set>
                                    <p:anim calcmode="lin" valueType="num">
                                      <p:cBhvr>
                                        <p:cTn id="59" dur="500" fill="hold"/>
                                        <p:tgtEl>
                                          <p:spTgt spid="68"/>
                                        </p:tgtEl>
                                        <p:attrNameLst>
                                          <p:attrName>ppt_w</p:attrName>
                                        </p:attrNameLst>
                                      </p:cBhvr>
                                      <p:tavLst>
                                        <p:tav tm="0">
                                          <p:val>
                                            <p:strVal val="4*#ppt_w"/>
                                          </p:val>
                                        </p:tav>
                                        <p:tav tm="100000">
                                          <p:val>
                                            <p:strVal val="#ppt_w"/>
                                          </p:val>
                                        </p:tav>
                                      </p:tavLst>
                                    </p:anim>
                                    <p:anim calcmode="lin" valueType="num">
                                      <p:cBhvr>
                                        <p:cTn id="60" dur="500" fill="hold"/>
                                        <p:tgtEl>
                                          <p:spTgt spid="68"/>
                                        </p:tgtEl>
                                        <p:attrNameLst>
                                          <p:attrName>ppt_h</p:attrName>
                                        </p:attrNameLst>
                                      </p:cBhvr>
                                      <p:tavLst>
                                        <p:tav tm="0">
                                          <p:val>
                                            <p:strVal val="4*#ppt_h"/>
                                          </p:val>
                                        </p:tav>
                                        <p:tav tm="100000">
                                          <p:val>
                                            <p:strVal val="#ppt_h"/>
                                          </p:val>
                                        </p:tav>
                                      </p:tavLst>
                                    </p:anim>
                                  </p:childTnLst>
                                </p:cTn>
                              </p:par>
                            </p:childTnLst>
                          </p:cTn>
                        </p:par>
                        <p:par>
                          <p:cTn id="61" fill="hold">
                            <p:stCondLst>
                              <p:cond delay="2000"/>
                            </p:stCondLst>
                            <p:childTnLst>
                              <p:par>
                                <p:cTn id="62" presetID="9" presetClass="entr" presetSubtype="0" fill="hold" grpId="0" nodeType="afterEffect">
                                  <p:stCondLst>
                                    <p:cond delay="0"/>
                                  </p:stCondLst>
                                  <p:childTnLst>
                                    <p:set>
                                      <p:cBhvr>
                                        <p:cTn id="63" dur="1" fill="hold">
                                          <p:stCondLst>
                                            <p:cond delay="0"/>
                                          </p:stCondLst>
                                        </p:cTn>
                                        <p:tgtEl>
                                          <p:spTgt spid="58"/>
                                        </p:tgtEl>
                                        <p:attrNameLst>
                                          <p:attrName>style.visibility</p:attrName>
                                        </p:attrNameLst>
                                      </p:cBhvr>
                                      <p:to>
                                        <p:strVal val="visible"/>
                                      </p:to>
                                    </p:set>
                                    <p:animEffect transition="in" filter="dissolve">
                                      <p:cBhvr>
                                        <p:cTn id="64" dur="500"/>
                                        <p:tgtEl>
                                          <p:spTgt spid="58"/>
                                        </p:tgtEl>
                                      </p:cBhvr>
                                    </p:animEffect>
                                  </p:childTnLst>
                                </p:cTn>
                              </p:par>
                            </p:childTnLst>
                          </p:cTn>
                        </p:par>
                        <p:par>
                          <p:cTn id="65" fill="hold">
                            <p:stCondLst>
                              <p:cond delay="2500"/>
                            </p:stCondLst>
                            <p:childTnLst>
                              <p:par>
                                <p:cTn id="66" presetID="9" presetClass="entr" presetSubtype="0" fill="hold" nodeType="afterEffect">
                                  <p:stCondLst>
                                    <p:cond delay="0"/>
                                  </p:stCondLst>
                                  <p:childTnLst>
                                    <p:set>
                                      <p:cBhvr>
                                        <p:cTn id="67" dur="1" fill="hold">
                                          <p:stCondLst>
                                            <p:cond delay="0"/>
                                          </p:stCondLst>
                                        </p:cTn>
                                        <p:tgtEl>
                                          <p:spTgt spid="77"/>
                                        </p:tgtEl>
                                        <p:attrNameLst>
                                          <p:attrName>style.visibility</p:attrName>
                                        </p:attrNameLst>
                                      </p:cBhvr>
                                      <p:to>
                                        <p:strVal val="visible"/>
                                      </p:to>
                                    </p:set>
                                    <p:animEffect transition="in" filter="dissolve">
                                      <p:cBhvr>
                                        <p:cTn id="68" dur="500"/>
                                        <p:tgtEl>
                                          <p:spTgt spid="77"/>
                                        </p:tgtEl>
                                      </p:cBhvr>
                                    </p:animEffect>
                                  </p:childTnLst>
                                </p:cTn>
                              </p:par>
                            </p:childTnLst>
                          </p:cTn>
                        </p:par>
                        <p:par>
                          <p:cTn id="69" fill="hold">
                            <p:stCondLst>
                              <p:cond delay="3000"/>
                            </p:stCondLst>
                            <p:childTnLst>
                              <p:par>
                                <p:cTn id="70" presetID="9" presetClass="entr" presetSubtype="0" fill="hold" nodeType="afterEffect">
                                  <p:stCondLst>
                                    <p:cond delay="0"/>
                                  </p:stCondLst>
                                  <p:childTnLst>
                                    <p:set>
                                      <p:cBhvr>
                                        <p:cTn id="71" dur="1" fill="hold">
                                          <p:stCondLst>
                                            <p:cond delay="0"/>
                                          </p:stCondLst>
                                        </p:cTn>
                                        <p:tgtEl>
                                          <p:spTgt spid="92"/>
                                        </p:tgtEl>
                                        <p:attrNameLst>
                                          <p:attrName>style.visibility</p:attrName>
                                        </p:attrNameLst>
                                      </p:cBhvr>
                                      <p:to>
                                        <p:strVal val="visible"/>
                                      </p:to>
                                    </p:set>
                                    <p:animEffect transition="in" filter="dissolve">
                                      <p:cBhvr>
                                        <p:cTn id="72" dur="500"/>
                                        <p:tgtEl>
                                          <p:spTgt spid="92"/>
                                        </p:tgtEl>
                                      </p:cBhvr>
                                    </p:animEffect>
                                  </p:childTnLst>
                                </p:cTn>
                              </p:par>
                            </p:childTnLst>
                          </p:cTn>
                        </p:par>
                        <p:par>
                          <p:cTn id="73" fill="hold">
                            <p:stCondLst>
                              <p:cond delay="3500"/>
                            </p:stCondLst>
                            <p:childTnLst>
                              <p:par>
                                <p:cTn id="74" presetID="9" presetClass="entr" presetSubtype="0" fill="hold" nodeType="afterEffect">
                                  <p:stCondLst>
                                    <p:cond delay="0"/>
                                  </p:stCondLst>
                                  <p:childTnLst>
                                    <p:set>
                                      <p:cBhvr>
                                        <p:cTn id="75" dur="1" fill="hold">
                                          <p:stCondLst>
                                            <p:cond delay="0"/>
                                          </p:stCondLst>
                                        </p:cTn>
                                        <p:tgtEl>
                                          <p:spTgt spid="3">
                                            <p:txEl>
                                              <p:pRg st="3" end="3"/>
                                            </p:txEl>
                                          </p:spTgt>
                                        </p:tgtEl>
                                        <p:attrNameLst>
                                          <p:attrName>style.visibility</p:attrName>
                                        </p:attrNameLst>
                                      </p:cBhvr>
                                      <p:to>
                                        <p:strVal val="visible"/>
                                      </p:to>
                                    </p:set>
                                    <p:animEffect transition="in" filter="dissolve">
                                      <p:cBhvr>
                                        <p:cTn id="76" dur="500"/>
                                        <p:tgtEl>
                                          <p:spTgt spid="3">
                                            <p:txEl>
                                              <p:pRg st="3" end="3"/>
                                            </p:txEl>
                                          </p:spTgt>
                                        </p:tgtEl>
                                      </p:cBhvr>
                                    </p:animEffect>
                                  </p:childTnLst>
                                </p:cTn>
                              </p:par>
                            </p:childTnLst>
                          </p:cTn>
                        </p:par>
                      </p:childTnLst>
                    </p:cTn>
                  </p:par>
                  <p:par>
                    <p:cTn id="77" fill="hold">
                      <p:stCondLst>
                        <p:cond delay="indefinite"/>
                      </p:stCondLst>
                      <p:childTnLst>
                        <p:par>
                          <p:cTn id="78" fill="hold">
                            <p:stCondLst>
                              <p:cond delay="0"/>
                            </p:stCondLst>
                            <p:childTnLst>
                              <p:par>
                                <p:cTn id="79" presetID="23" presetClass="entr" presetSubtype="32" fill="hold" nodeType="clickEffect">
                                  <p:stCondLst>
                                    <p:cond delay="0"/>
                                  </p:stCondLst>
                                  <p:childTnLst>
                                    <p:set>
                                      <p:cBhvr>
                                        <p:cTn id="80" dur="1" fill="hold">
                                          <p:stCondLst>
                                            <p:cond delay="0"/>
                                          </p:stCondLst>
                                        </p:cTn>
                                        <p:tgtEl>
                                          <p:spTgt spid="62"/>
                                        </p:tgtEl>
                                        <p:attrNameLst>
                                          <p:attrName>style.visibility</p:attrName>
                                        </p:attrNameLst>
                                      </p:cBhvr>
                                      <p:to>
                                        <p:strVal val="visible"/>
                                      </p:to>
                                    </p:set>
                                    <p:anim calcmode="lin" valueType="num">
                                      <p:cBhvr>
                                        <p:cTn id="81" dur="500" fill="hold"/>
                                        <p:tgtEl>
                                          <p:spTgt spid="62"/>
                                        </p:tgtEl>
                                        <p:attrNameLst>
                                          <p:attrName>ppt_w</p:attrName>
                                        </p:attrNameLst>
                                      </p:cBhvr>
                                      <p:tavLst>
                                        <p:tav tm="0">
                                          <p:val>
                                            <p:strVal val="4*#ppt_w"/>
                                          </p:val>
                                        </p:tav>
                                        <p:tav tm="100000">
                                          <p:val>
                                            <p:strVal val="#ppt_w"/>
                                          </p:val>
                                        </p:tav>
                                      </p:tavLst>
                                    </p:anim>
                                    <p:anim calcmode="lin" valueType="num">
                                      <p:cBhvr>
                                        <p:cTn id="82" dur="500" fill="hold"/>
                                        <p:tgtEl>
                                          <p:spTgt spid="62"/>
                                        </p:tgtEl>
                                        <p:attrNameLst>
                                          <p:attrName>ppt_h</p:attrName>
                                        </p:attrNameLst>
                                      </p:cBhvr>
                                      <p:tavLst>
                                        <p:tav tm="0">
                                          <p:val>
                                            <p:strVal val="4*#ppt_h"/>
                                          </p:val>
                                        </p:tav>
                                        <p:tav tm="100000">
                                          <p:val>
                                            <p:strVal val="#ppt_h"/>
                                          </p:val>
                                        </p:tav>
                                      </p:tavLst>
                                    </p:anim>
                                  </p:childTnLst>
                                </p:cTn>
                              </p:par>
                            </p:childTnLst>
                          </p:cTn>
                        </p:par>
                        <p:par>
                          <p:cTn id="83" fill="hold">
                            <p:stCondLst>
                              <p:cond delay="500"/>
                            </p:stCondLst>
                            <p:childTnLst>
                              <p:par>
                                <p:cTn id="84" presetID="9" presetClass="entr" presetSubtype="0" fill="hold" nodeType="afterEffect">
                                  <p:stCondLst>
                                    <p:cond delay="0"/>
                                  </p:stCondLst>
                                  <p:childTnLst>
                                    <p:set>
                                      <p:cBhvr>
                                        <p:cTn id="85" dur="1" fill="hold">
                                          <p:stCondLst>
                                            <p:cond delay="0"/>
                                          </p:stCondLst>
                                        </p:cTn>
                                        <p:tgtEl>
                                          <p:spTgt spid="50"/>
                                        </p:tgtEl>
                                        <p:attrNameLst>
                                          <p:attrName>style.visibility</p:attrName>
                                        </p:attrNameLst>
                                      </p:cBhvr>
                                      <p:to>
                                        <p:strVal val="visible"/>
                                      </p:to>
                                    </p:set>
                                    <p:animEffect transition="in" filter="dissolve">
                                      <p:cBhvr>
                                        <p:cTn id="86" dur="500"/>
                                        <p:tgtEl>
                                          <p:spTgt spid="50"/>
                                        </p:tgtEl>
                                      </p:cBhvr>
                                    </p:animEffect>
                                  </p:childTnLst>
                                </p:cTn>
                              </p:par>
                            </p:childTnLst>
                          </p:cTn>
                        </p:par>
                        <p:par>
                          <p:cTn id="87" fill="hold">
                            <p:stCondLst>
                              <p:cond delay="1000"/>
                            </p:stCondLst>
                            <p:childTnLst>
                              <p:par>
                                <p:cTn id="88" presetID="9" presetClass="entr" presetSubtype="0" fill="hold" nodeType="afterEffect">
                                  <p:stCondLst>
                                    <p:cond delay="0"/>
                                  </p:stCondLst>
                                  <p:childTnLst>
                                    <p:set>
                                      <p:cBhvr>
                                        <p:cTn id="89" dur="1" fill="hold">
                                          <p:stCondLst>
                                            <p:cond delay="0"/>
                                          </p:stCondLst>
                                        </p:cTn>
                                        <p:tgtEl>
                                          <p:spTgt spid="3">
                                            <p:txEl>
                                              <p:pRg st="4" end="4"/>
                                            </p:txEl>
                                          </p:spTgt>
                                        </p:tgtEl>
                                        <p:attrNameLst>
                                          <p:attrName>style.visibility</p:attrName>
                                        </p:attrNameLst>
                                      </p:cBhvr>
                                      <p:to>
                                        <p:strVal val="visible"/>
                                      </p:to>
                                    </p:set>
                                    <p:animEffect transition="in" filter="dissolve">
                                      <p:cBhvr>
                                        <p:cTn id="9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1"/>
      <p:bldP spid="5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1440" y="1596326"/>
            <a:ext cx="8932985" cy="4300780"/>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193308"/>
            <a:ext cx="8904855" cy="1232536"/>
          </a:xfrm>
        </p:spPr>
        <p:txBody>
          <a:bodyPr/>
          <a:lstStyle/>
          <a:p>
            <a:r>
              <a:rPr lang="en-US" dirty="0"/>
              <a:t>Shifting the Production </a:t>
            </a:r>
            <a:br>
              <a:rPr lang="en-US" dirty="0"/>
            </a:br>
            <a:r>
              <a:rPr lang="en-US" dirty="0"/>
              <a:t>Possibilities Curve Outward</a:t>
            </a:r>
          </a:p>
        </p:txBody>
      </p:sp>
      <p:sp>
        <p:nvSpPr>
          <p:cNvPr id="3" name="Content Placeholder 2"/>
          <p:cNvSpPr>
            <a:spLocks noGrp="1"/>
          </p:cNvSpPr>
          <p:nvPr>
            <p:ph idx="1"/>
          </p:nvPr>
        </p:nvSpPr>
        <p:spPr>
          <a:xfrm>
            <a:off x="140675" y="1659143"/>
            <a:ext cx="8883750" cy="3904741"/>
          </a:xfrm>
        </p:spPr>
        <p:txBody>
          <a:bodyPr/>
          <a:lstStyle/>
          <a:p>
            <a:pPr>
              <a:lnSpc>
                <a:spcPct val="90000"/>
              </a:lnSpc>
            </a:pPr>
            <a:r>
              <a:rPr lang="en-US" dirty="0">
                <a:solidFill>
                  <a:srgbClr val="32302A"/>
                </a:solidFill>
                <a:ea typeface="ＭＳ Ｐゴシック" pitchFamily="-107" charset="-128"/>
                <a:cs typeface="ＭＳ Ｐゴシック" pitchFamily="-107" charset="-128"/>
              </a:rPr>
              <a:t>An </a:t>
            </a:r>
            <a:r>
              <a:rPr lang="en-US" i="1" dirty="0">
                <a:solidFill>
                  <a:srgbClr val="32302A"/>
                </a:solidFill>
                <a:ea typeface="ＭＳ Ｐゴシック" pitchFamily="-107" charset="-128"/>
                <a:cs typeface="ＭＳ Ｐゴシック" pitchFamily="-107" charset="-128"/>
              </a:rPr>
              <a:t>increase</a:t>
            </a:r>
            <a:r>
              <a:rPr lang="en-US" dirty="0">
                <a:solidFill>
                  <a:srgbClr val="32302A"/>
                </a:solidFill>
                <a:ea typeface="ＭＳ Ｐゴシック" pitchFamily="-107" charset="-128"/>
                <a:cs typeface="ＭＳ Ｐゴシック" pitchFamily="-107" charset="-128"/>
              </a:rPr>
              <a:t> in the economy’s </a:t>
            </a:r>
            <a:r>
              <a:rPr lang="en-US" b="1" i="1" dirty="0">
                <a:solidFill>
                  <a:srgbClr val="32302A"/>
                </a:solidFill>
                <a:ea typeface="ＭＳ Ｐゴシック" pitchFamily="-107" charset="-128"/>
                <a:cs typeface="ＭＳ Ｐゴシック" pitchFamily="-107" charset="-128"/>
              </a:rPr>
              <a:t>resource base</a:t>
            </a:r>
            <a:r>
              <a:rPr lang="en-US" dirty="0">
                <a:solidFill>
                  <a:srgbClr val="32302A"/>
                </a:solidFill>
                <a:ea typeface="ＭＳ Ｐゴシック" pitchFamily="-107" charset="-128"/>
                <a:cs typeface="ＭＳ Ｐゴシック" pitchFamily="-107" charset="-128"/>
              </a:rPr>
              <a:t> would expand our ability to produce goods and services</a:t>
            </a:r>
            <a:r>
              <a:rPr lang="en-US" dirty="0" smtClean="0">
                <a:solidFill>
                  <a:srgbClr val="32302A"/>
                </a:solidFill>
                <a:ea typeface="ＭＳ Ｐゴシック" pitchFamily="-107" charset="-128"/>
                <a:cs typeface="ＭＳ Ｐゴシック" pitchFamily="-107" charset="-128"/>
              </a:rPr>
              <a:t>.</a:t>
            </a:r>
          </a:p>
          <a:p>
            <a:pPr>
              <a:lnSpc>
                <a:spcPct val="90000"/>
              </a:lnSpc>
            </a:pPr>
            <a:r>
              <a:rPr lang="en-US" b="1" i="1" dirty="0">
                <a:solidFill>
                  <a:srgbClr val="32302A"/>
                </a:solidFill>
                <a:ea typeface="ＭＳ Ｐゴシック" pitchFamily="-107" charset="-128"/>
                <a:cs typeface="ＭＳ Ｐゴシック" pitchFamily="-107" charset="-128"/>
              </a:rPr>
              <a:t>Advancements in technology</a:t>
            </a:r>
            <a:r>
              <a:rPr lang="en-US" dirty="0">
                <a:solidFill>
                  <a:srgbClr val="32302A"/>
                </a:solidFill>
                <a:ea typeface="ＭＳ Ｐゴシック" pitchFamily="-107" charset="-128"/>
                <a:cs typeface="ＭＳ Ｐゴシック" pitchFamily="-107" charset="-128"/>
              </a:rPr>
              <a:t> can expand the economy’s production possibilities.</a:t>
            </a:r>
          </a:p>
          <a:p>
            <a:pPr>
              <a:lnSpc>
                <a:spcPct val="90000"/>
              </a:lnSpc>
            </a:pPr>
            <a:r>
              <a:rPr lang="en-US" dirty="0">
                <a:solidFill>
                  <a:srgbClr val="32302A"/>
                </a:solidFill>
                <a:ea typeface="ＭＳ Ｐゴシック" pitchFamily="-107" charset="-128"/>
                <a:cs typeface="ＭＳ Ｐゴシック" pitchFamily="-107" charset="-128"/>
              </a:rPr>
              <a:t>An </a:t>
            </a:r>
            <a:r>
              <a:rPr lang="en-US" b="1" i="1" dirty="0">
                <a:solidFill>
                  <a:srgbClr val="32302A"/>
                </a:solidFill>
                <a:ea typeface="ＭＳ Ｐゴシック" pitchFamily="-107" charset="-128"/>
                <a:cs typeface="ＭＳ Ｐゴシック" pitchFamily="-107" charset="-128"/>
              </a:rPr>
              <a:t>improvement in the rules</a:t>
            </a:r>
            <a:r>
              <a:rPr lang="en-US" dirty="0">
                <a:solidFill>
                  <a:srgbClr val="32302A"/>
                </a:solidFill>
                <a:ea typeface="ＭＳ Ｐゴシック" pitchFamily="-107" charset="-128"/>
                <a:cs typeface="ＭＳ Ｐゴシック" pitchFamily="-107" charset="-128"/>
              </a:rPr>
              <a:t> (laws, institutions, and policies) of the economy can increase output. </a:t>
            </a:r>
          </a:p>
          <a:p>
            <a:pPr>
              <a:lnSpc>
                <a:spcPct val="90000"/>
              </a:lnSpc>
            </a:pPr>
            <a:r>
              <a:rPr lang="en-US" dirty="0">
                <a:solidFill>
                  <a:srgbClr val="32302A"/>
                </a:solidFill>
                <a:ea typeface="ＭＳ Ｐゴシック" pitchFamily="-107" charset="-128"/>
                <a:cs typeface="ＭＳ Ｐゴシック" pitchFamily="-107" charset="-128"/>
              </a:rPr>
              <a:t>By </a:t>
            </a:r>
            <a:r>
              <a:rPr lang="en-US" b="1" i="1" dirty="0">
                <a:solidFill>
                  <a:srgbClr val="32302A"/>
                </a:solidFill>
                <a:ea typeface="ＭＳ Ｐゴシック" pitchFamily="-107" charset="-128"/>
                <a:cs typeface="ＭＳ Ｐゴシック" pitchFamily="-107" charset="-128"/>
              </a:rPr>
              <a:t>working harder</a:t>
            </a:r>
            <a:r>
              <a:rPr lang="en-US" dirty="0">
                <a:solidFill>
                  <a:srgbClr val="32302A"/>
                </a:solidFill>
                <a:ea typeface="ＭＳ Ｐゴシック" pitchFamily="-107" charset="-128"/>
                <a:cs typeface="ＭＳ Ｐゴシック" pitchFamily="-107" charset="-128"/>
              </a:rPr>
              <a:t> and </a:t>
            </a:r>
            <a:r>
              <a:rPr lang="en-US" b="1" i="1" dirty="0">
                <a:solidFill>
                  <a:srgbClr val="32302A"/>
                </a:solidFill>
                <a:ea typeface="ＭＳ Ｐゴシック" pitchFamily="-107" charset="-128"/>
                <a:cs typeface="ＭＳ Ｐゴシック" pitchFamily="-107" charset="-128"/>
              </a:rPr>
              <a:t>giving up current leisure</a:t>
            </a:r>
            <a:r>
              <a:rPr lang="en-US" dirty="0">
                <a:solidFill>
                  <a:srgbClr val="32302A"/>
                </a:solidFill>
                <a:ea typeface="ＭＳ Ｐゴシック" pitchFamily="-107" charset="-128"/>
                <a:cs typeface="ＭＳ Ｐゴシック" pitchFamily="-107" charset="-128"/>
              </a:rPr>
              <a:t>, we could also increase our production of goods and services.</a:t>
            </a:r>
          </a:p>
          <a:p>
            <a:pPr lvl="1">
              <a:lnSpc>
                <a:spcPct val="90000"/>
              </a:lnSpc>
            </a:pPr>
            <a:r>
              <a:rPr lang="en-US" dirty="0">
                <a:solidFill>
                  <a:srgbClr val="32302A"/>
                </a:solidFill>
                <a:ea typeface="ＭＳ Ｐゴシック" pitchFamily="-107" charset="-128"/>
                <a:cs typeface="ＭＳ Ｐゴシック" pitchFamily="-107" charset="-128"/>
              </a:rPr>
              <a:t>This requires us to give up something </a:t>
            </a:r>
            <a:r>
              <a:rPr lang="en-US" dirty="0" smtClean="0">
                <a:solidFill>
                  <a:srgbClr val="32302A"/>
                </a:solidFill>
                <a:ea typeface="ＭＳ Ｐゴシック" pitchFamily="-107" charset="-128"/>
                <a:cs typeface="ＭＳ Ｐゴシック" pitchFamily="-107" charset="-128"/>
              </a:rPr>
              <a:t>we </a:t>
            </a:r>
            <a:r>
              <a:rPr lang="en-US" dirty="0">
                <a:solidFill>
                  <a:srgbClr val="32302A"/>
                </a:solidFill>
                <a:ea typeface="ＭＳ Ｐゴシック" pitchFamily="-107" charset="-128"/>
                <a:cs typeface="ＭＳ Ｐゴシック" pitchFamily="-107" charset="-128"/>
              </a:rPr>
              <a:t>value: </a:t>
            </a:r>
            <a:r>
              <a:rPr lang="en-US" i="1" dirty="0">
                <a:solidFill>
                  <a:srgbClr val="32302A"/>
                </a:solidFill>
                <a:ea typeface="ＭＳ Ｐゴシック" pitchFamily="-107" charset="-128"/>
                <a:cs typeface="ＭＳ Ｐゴシック" pitchFamily="-107" charset="-128"/>
              </a:rPr>
              <a:t>leisure</a:t>
            </a:r>
            <a:r>
              <a:rPr lang="en-US" dirty="0">
                <a:solidFill>
                  <a:srgbClr val="32302A"/>
                </a:solidFill>
                <a:ea typeface="ＭＳ Ｐゴシック" pitchFamily="-107" charset="-128"/>
                <a:cs typeface="ＭＳ Ｐゴシック" pitchFamily="-107" charset="-128"/>
              </a:rPr>
              <a:t>.</a:t>
            </a:r>
          </a:p>
        </p:txBody>
      </p:sp>
    </p:spTree>
    <p:extLst>
      <p:ext uri="{BB962C8B-B14F-4D97-AF65-F5344CB8AC3E}">
        <p14:creationId xmlns:p14="http://schemas.microsoft.com/office/powerpoint/2010/main" val="4084150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1" dur="500"/>
                                        <p:tgtEl>
                                          <p:spTgt spid="3">
                                            <p:txEl>
                                              <p:pRg st="1" end="1"/>
                                            </p:txEl>
                                          </p:spTgt>
                                        </p:tgtEl>
                                      </p:cBhvr>
                                    </p:animEffect>
                                  </p:childTnLst>
                                </p:cTn>
                              </p:par>
                            </p:childTnLst>
                          </p:cTn>
                        </p:par>
                        <p:par>
                          <p:cTn id="12" fill="hold">
                            <p:stCondLst>
                              <p:cond delay="1000"/>
                            </p:stCondLst>
                            <p:childTnLst>
                              <p:par>
                                <p:cTn id="13" presetID="14" presetClass="entr" presetSubtype="1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5" dur="500"/>
                                        <p:tgtEl>
                                          <p:spTgt spid="3">
                                            <p:txEl>
                                              <p:pRg st="2" end="2"/>
                                            </p:txEl>
                                          </p:spTgt>
                                        </p:tgtEl>
                                      </p:cBhvr>
                                    </p:animEffect>
                                  </p:childTnLst>
                                </p:cTn>
                              </p:par>
                            </p:childTnLst>
                          </p:cTn>
                        </p:par>
                        <p:par>
                          <p:cTn id="16" fill="hold">
                            <p:stCondLst>
                              <p:cond delay="1500"/>
                            </p:stCondLst>
                            <p:childTnLst>
                              <p:par>
                                <p:cTn id="17" presetID="14" presetClass="entr" presetSubtype="1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9" dur="500"/>
                                        <p:tgtEl>
                                          <p:spTgt spid="3">
                                            <p:txEl>
                                              <p:pRg st="3" end="3"/>
                                            </p:txEl>
                                          </p:spTgt>
                                        </p:tgtEl>
                                      </p:cBhvr>
                                    </p:animEffect>
                                  </p:childTnLst>
                                </p:cTn>
                              </p:par>
                            </p:childTnLst>
                          </p:cTn>
                        </p:par>
                        <p:par>
                          <p:cTn id="20" fill="hold">
                            <p:stCondLst>
                              <p:cond delay="2000"/>
                            </p:stCondLst>
                            <p:childTnLst>
                              <p:par>
                                <p:cTn id="21" presetID="14" presetClass="entr" presetSubtype="10"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smtClean="0"/>
              <a:t>What Shall We Give Up?</a:t>
            </a:r>
            <a:endParaRPr lang="en-US" dirty="0"/>
          </a:p>
        </p:txBody>
      </p:sp>
    </p:spTree>
    <p:extLst>
      <p:ext uri="{BB962C8B-B14F-4D97-AF65-F5344CB8AC3E}">
        <p14:creationId xmlns:p14="http://schemas.microsoft.com/office/powerpoint/2010/main" val="11908297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85239" y="1495585"/>
            <a:ext cx="8977930" cy="4393769"/>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170061"/>
            <a:ext cx="8904855" cy="1255786"/>
          </a:xfrm>
        </p:spPr>
        <p:txBody>
          <a:bodyPr/>
          <a:lstStyle/>
          <a:p>
            <a:r>
              <a:rPr lang="en-US" dirty="0"/>
              <a:t>Investment and Production </a:t>
            </a:r>
            <a:br>
              <a:rPr lang="en-US" dirty="0"/>
            </a:br>
            <a:r>
              <a:rPr lang="en-US" dirty="0"/>
              <a:t>Possibilities in the Future</a:t>
            </a:r>
          </a:p>
        </p:txBody>
      </p:sp>
      <p:sp>
        <p:nvSpPr>
          <p:cNvPr id="3" name="Content Placeholder 2"/>
          <p:cNvSpPr>
            <a:spLocks noGrp="1"/>
          </p:cNvSpPr>
          <p:nvPr>
            <p:ph idx="1"/>
          </p:nvPr>
        </p:nvSpPr>
        <p:spPr>
          <a:xfrm>
            <a:off x="63184" y="1736633"/>
            <a:ext cx="4180124" cy="3989989"/>
          </a:xfrm>
        </p:spPr>
        <p:txBody>
          <a:bodyPr/>
          <a:lstStyle/>
          <a:p>
            <a:pPr marL="169863" indent="-169863">
              <a:lnSpc>
                <a:spcPct val="90000"/>
              </a:lnSpc>
            </a:pPr>
            <a:r>
              <a:rPr lang="en-US" sz="1900" dirty="0">
                <a:solidFill>
                  <a:srgbClr val="32302A"/>
                </a:solidFill>
                <a:ea typeface="ＭＳ Ｐゴシック" pitchFamily="-107" charset="-128"/>
                <a:cs typeface="ＭＳ Ｐゴシック" pitchFamily="-107" charset="-128"/>
              </a:rPr>
              <a:t>The long-term benefits of </a:t>
            </a:r>
            <a:r>
              <a:rPr lang="en-US" sz="1900" dirty="0" smtClean="0">
                <a:solidFill>
                  <a:srgbClr val="32302A"/>
                </a:solidFill>
                <a:ea typeface="ＭＳ Ｐゴシック" pitchFamily="-107" charset="-128"/>
                <a:cs typeface="ＭＳ Ｐゴシック" pitchFamily="-107" charset="-128"/>
              </a:rPr>
              <a:t>investment </a:t>
            </a:r>
            <a:r>
              <a:rPr lang="en-US" sz="1900" dirty="0">
                <a:solidFill>
                  <a:srgbClr val="32302A"/>
                </a:solidFill>
                <a:ea typeface="ＭＳ Ｐゴシック" pitchFamily="-107" charset="-128"/>
                <a:cs typeface="ＭＳ Ｐゴシック" pitchFamily="-107" charset="-128"/>
              </a:rPr>
              <a:t>include </a:t>
            </a:r>
            <a:r>
              <a:rPr lang="en-US" sz="1900" dirty="0" smtClean="0">
                <a:solidFill>
                  <a:srgbClr val="32302A"/>
                </a:solidFill>
                <a:ea typeface="ＭＳ Ｐゴシック" pitchFamily="-107" charset="-128"/>
                <a:cs typeface="ＭＳ Ｐゴシック" pitchFamily="-107" charset="-128"/>
              </a:rPr>
              <a:t>greater future output. </a:t>
            </a:r>
            <a:r>
              <a:rPr lang="en-US" sz="1900" dirty="0">
                <a:solidFill>
                  <a:srgbClr val="32302A"/>
                </a:solidFill>
                <a:ea typeface="ＭＳ Ｐゴシック" pitchFamily="-107" charset="-128"/>
                <a:cs typeface="ＭＳ Ｐゴシック" pitchFamily="-107" charset="-128"/>
              </a:rPr>
              <a:t>Thus, </a:t>
            </a:r>
            <a:r>
              <a:rPr lang="en-US" sz="1900" dirty="0" smtClean="0">
                <a:solidFill>
                  <a:srgbClr val="32302A"/>
                </a:solidFill>
                <a:ea typeface="ＭＳ Ｐゴシック" pitchFamily="-107" charset="-128"/>
                <a:cs typeface="ＭＳ Ｐゴシック" pitchFamily="-107" charset="-128"/>
              </a:rPr>
              <a:t>decisions </a:t>
            </a:r>
            <a:r>
              <a:rPr lang="en-US" sz="1900" dirty="0">
                <a:solidFill>
                  <a:srgbClr val="32302A"/>
                </a:solidFill>
                <a:ea typeface="ＭＳ Ｐゴシック" pitchFamily="-107" charset="-128"/>
                <a:cs typeface="ＭＳ Ｐゴシック" pitchFamily="-107" charset="-128"/>
              </a:rPr>
              <a:t>we make </a:t>
            </a:r>
            <a:r>
              <a:rPr lang="en-US" sz="1900" dirty="0" smtClean="0">
                <a:solidFill>
                  <a:srgbClr val="32302A"/>
                </a:solidFill>
                <a:ea typeface="ＭＳ Ｐゴシック" pitchFamily="-107" charset="-128"/>
                <a:cs typeface="ＭＳ Ｐゴシック" pitchFamily="-107" charset="-128"/>
              </a:rPr>
              <a:t>today regarding </a:t>
            </a:r>
            <a:r>
              <a:rPr lang="en-US" sz="1900" dirty="0">
                <a:solidFill>
                  <a:srgbClr val="32302A"/>
                </a:solidFill>
                <a:ea typeface="ＭＳ Ｐゴシック" pitchFamily="-107" charset="-128"/>
                <a:cs typeface="ＭＳ Ｐゴシック" pitchFamily="-107" charset="-128"/>
              </a:rPr>
              <a:t>how much to </a:t>
            </a:r>
            <a:r>
              <a:rPr lang="en-US" sz="1900" dirty="0" smtClean="0">
                <a:solidFill>
                  <a:srgbClr val="32302A"/>
                </a:solidFill>
                <a:ea typeface="ＭＳ Ｐゴシック" pitchFamily="-107" charset="-128"/>
                <a:cs typeface="ＭＳ Ｐゴシック" pitchFamily="-107" charset="-128"/>
              </a:rPr>
              <a:t>save (investment</a:t>
            </a:r>
            <a:r>
              <a:rPr lang="en-US" sz="1900" dirty="0">
                <a:solidFill>
                  <a:srgbClr val="32302A"/>
                </a:solidFill>
                <a:ea typeface="ＭＳ Ｐゴシック" pitchFamily="-107" charset="-128"/>
                <a:cs typeface="ＭＳ Ｐゴシック" pitchFamily="-107" charset="-128"/>
              </a:rPr>
              <a:t>) and </a:t>
            </a:r>
            <a:r>
              <a:rPr lang="en-US" sz="1900" dirty="0" smtClean="0">
                <a:solidFill>
                  <a:srgbClr val="32302A"/>
                </a:solidFill>
                <a:ea typeface="ＭＳ Ｐゴシック" pitchFamily="-107" charset="-128"/>
                <a:cs typeface="ＭＳ Ｐゴシック" pitchFamily="-107" charset="-128"/>
              </a:rPr>
              <a:t>consume determine </a:t>
            </a:r>
            <a:r>
              <a:rPr lang="en-US" sz="1900" dirty="0">
                <a:solidFill>
                  <a:srgbClr val="32302A"/>
                </a:solidFill>
                <a:ea typeface="ＭＳ Ｐゴシック" pitchFamily="-107" charset="-128"/>
                <a:cs typeface="ＭＳ Ｐゴシック" pitchFamily="-107" charset="-128"/>
              </a:rPr>
              <a:t>the shape of </a:t>
            </a:r>
            <a:r>
              <a:rPr lang="en-US" sz="1900" dirty="0" smtClean="0">
                <a:solidFill>
                  <a:srgbClr val="32302A"/>
                </a:solidFill>
                <a:ea typeface="ＭＳ Ｐゴシック" pitchFamily="-107" charset="-128"/>
                <a:cs typeface="ＭＳ Ｐゴシック" pitchFamily="-107" charset="-128"/>
              </a:rPr>
              <a:t>the PPC </a:t>
            </a:r>
            <a:r>
              <a:rPr lang="en-US" sz="1900" dirty="0">
                <a:solidFill>
                  <a:srgbClr val="32302A"/>
                </a:solidFill>
                <a:ea typeface="ＭＳ Ｐゴシック" pitchFamily="-107" charset="-128"/>
                <a:cs typeface="ＭＳ Ｐゴシック" pitchFamily="-107" charset="-128"/>
              </a:rPr>
              <a:t>10 years from now</a:t>
            </a:r>
            <a:r>
              <a:rPr lang="en-US" sz="1900" dirty="0" smtClean="0">
                <a:solidFill>
                  <a:srgbClr val="32302A"/>
                </a:solidFill>
                <a:ea typeface="ＭＳ Ｐゴシック" pitchFamily="-107" charset="-128"/>
                <a:cs typeface="ＭＳ Ｐゴシック" pitchFamily="-107" charset="-128"/>
              </a:rPr>
              <a:t>.</a:t>
            </a:r>
          </a:p>
          <a:p>
            <a:pPr marL="169863" indent="-169863">
              <a:lnSpc>
                <a:spcPct val="90000"/>
              </a:lnSpc>
            </a:pPr>
            <a:r>
              <a:rPr lang="en-US" sz="1900" dirty="0" smtClean="0">
                <a:solidFill>
                  <a:srgbClr val="32302A"/>
                </a:solidFill>
                <a:ea typeface="ＭＳ Ｐゴシック" pitchFamily="-107" charset="-128"/>
                <a:cs typeface="ＭＳ Ｐゴシック" pitchFamily="-107" charset="-128"/>
              </a:rPr>
              <a:t>If </a:t>
            </a:r>
            <a:r>
              <a:rPr lang="en-US" sz="1900" dirty="0">
                <a:solidFill>
                  <a:srgbClr val="32302A"/>
                </a:solidFill>
                <a:ea typeface="ＭＳ Ｐゴシック" pitchFamily="-107" charset="-128"/>
                <a:cs typeface="ＭＳ Ｐゴシック" pitchFamily="-107" charset="-128"/>
              </a:rPr>
              <a:t>we choose to produce </a:t>
            </a:r>
            <a:r>
              <a:rPr lang="en-US" sz="1900" dirty="0" smtClean="0">
                <a:solidFill>
                  <a:srgbClr val="32302A"/>
                </a:solidFill>
                <a:ea typeface="ＭＳ Ｐゴシック" pitchFamily="-107" charset="-128"/>
                <a:cs typeface="ＭＳ Ｐゴシック" pitchFamily="-107" charset="-128"/>
              </a:rPr>
              <a:t>a mixture </a:t>
            </a:r>
            <a:br>
              <a:rPr lang="en-US" sz="1900" dirty="0" smtClean="0">
                <a:solidFill>
                  <a:srgbClr val="32302A"/>
                </a:solidFill>
                <a:ea typeface="ＭＳ Ｐゴシック" pitchFamily="-107" charset="-128"/>
                <a:cs typeface="ＭＳ Ｐゴシック" pitchFamily="-107" charset="-128"/>
              </a:rPr>
            </a:br>
            <a:r>
              <a:rPr lang="en-US" sz="1900" dirty="0" smtClean="0">
                <a:solidFill>
                  <a:srgbClr val="32302A"/>
                </a:solidFill>
                <a:ea typeface="ＭＳ Ｐゴシック" pitchFamily="-107" charset="-128"/>
                <a:cs typeface="ＭＳ Ｐゴシック" pitchFamily="-107" charset="-128"/>
              </a:rPr>
              <a:t>of </a:t>
            </a:r>
            <a:r>
              <a:rPr lang="en-US" sz="1900" dirty="0">
                <a:solidFill>
                  <a:srgbClr val="32302A"/>
                </a:solidFill>
                <a:ea typeface="ＭＳ Ｐゴシック" pitchFamily="-107" charset="-128"/>
                <a:cs typeface="ＭＳ Ｐゴシック" pitchFamily="-107" charset="-128"/>
              </a:rPr>
              <a:t>consumption </a:t>
            </a:r>
            <a:r>
              <a:rPr lang="en-US" sz="1900" dirty="0" smtClean="0">
                <a:solidFill>
                  <a:srgbClr val="32302A"/>
                </a:solidFill>
                <a:ea typeface="ＭＳ Ｐゴシック" pitchFamily="-107" charset="-128"/>
                <a:cs typeface="ＭＳ Ｐゴシック" pitchFamily="-107" charset="-128"/>
              </a:rPr>
              <a:t>and investment </a:t>
            </a:r>
            <a:r>
              <a:rPr lang="en-US" sz="1900" dirty="0">
                <a:solidFill>
                  <a:srgbClr val="32302A"/>
                </a:solidFill>
                <a:ea typeface="ＭＳ Ｐゴシック" pitchFamily="-107" charset="-128"/>
                <a:cs typeface="ＭＳ Ｐゴシック" pitchFamily="-107" charset="-128"/>
              </a:rPr>
              <a:t>goods </a:t>
            </a:r>
            <a:r>
              <a:rPr lang="en-US" sz="1900" dirty="0" smtClean="0">
                <a:solidFill>
                  <a:srgbClr val="32302A"/>
                </a:solidFill>
                <a:ea typeface="ＭＳ Ｐゴシック" pitchFamily="-107" charset="-128"/>
                <a:cs typeface="ＭＳ Ｐゴシック" pitchFamily="-107" charset="-128"/>
              </a:rPr>
              <a:t>which corresponds </a:t>
            </a:r>
            <a:r>
              <a:rPr lang="en-US" sz="1900" dirty="0">
                <a:solidFill>
                  <a:srgbClr val="32302A"/>
                </a:solidFill>
                <a:ea typeface="ＭＳ Ｐゴシック" pitchFamily="-107" charset="-128"/>
                <a:cs typeface="ＭＳ Ｐゴシック" pitchFamily="-107" charset="-128"/>
              </a:rPr>
              <a:t>to bundle </a:t>
            </a:r>
            <a:r>
              <a:rPr lang="en-US" sz="1900" b="1" i="1" dirty="0">
                <a:solidFill>
                  <a:srgbClr val="32302A"/>
                </a:solidFill>
                <a:ea typeface="ＭＳ Ｐゴシック" pitchFamily="-107" charset="-128"/>
                <a:cs typeface="ＭＳ Ｐゴシック" pitchFamily="-107" charset="-128"/>
              </a:rPr>
              <a:t>A</a:t>
            </a:r>
            <a:r>
              <a:rPr lang="en-US" sz="1900" dirty="0">
                <a:solidFill>
                  <a:srgbClr val="32302A"/>
                </a:solidFill>
                <a:ea typeface="ＭＳ Ｐゴシック" pitchFamily="-107" charset="-128"/>
                <a:cs typeface="ＭＳ Ｐゴシック" pitchFamily="-107" charset="-128"/>
              </a:rPr>
              <a:t> …</a:t>
            </a:r>
          </a:p>
          <a:p>
            <a:pPr marL="169863" indent="0">
              <a:lnSpc>
                <a:spcPct val="90000"/>
              </a:lnSpc>
              <a:buNone/>
            </a:pPr>
            <a:r>
              <a:rPr lang="en-US" sz="1900" dirty="0" smtClean="0">
                <a:solidFill>
                  <a:srgbClr val="32302A"/>
                </a:solidFill>
                <a:ea typeface="ＭＳ Ｐゴシック" pitchFamily="-107" charset="-128"/>
                <a:cs typeface="ＭＳ Ｐゴシック" pitchFamily="-107" charset="-128"/>
              </a:rPr>
              <a:t>then </a:t>
            </a:r>
            <a:r>
              <a:rPr lang="en-US" sz="1900" dirty="0">
                <a:solidFill>
                  <a:srgbClr val="32302A"/>
                </a:solidFill>
                <a:ea typeface="ＭＳ Ｐゴシック" pitchFamily="-107" charset="-128"/>
                <a:cs typeface="ＭＳ Ｐゴシック" pitchFamily="-107" charset="-128"/>
              </a:rPr>
              <a:t>the future PPC might </a:t>
            </a:r>
            <a:r>
              <a:rPr lang="en-US" sz="1900" dirty="0" smtClean="0">
                <a:solidFill>
                  <a:srgbClr val="32302A"/>
                </a:solidFill>
                <a:ea typeface="ＭＳ Ｐゴシック" pitchFamily="-107" charset="-128"/>
                <a:cs typeface="ＭＳ Ｐゴシック" pitchFamily="-107" charset="-128"/>
              </a:rPr>
              <a:t>move </a:t>
            </a:r>
            <a:r>
              <a:rPr lang="en-US" sz="1900" dirty="0">
                <a:solidFill>
                  <a:srgbClr val="32302A"/>
                </a:solidFill>
                <a:ea typeface="ＭＳ Ｐゴシック" pitchFamily="-107" charset="-128"/>
                <a:cs typeface="ＭＳ Ｐゴシック" pitchFamily="-107" charset="-128"/>
              </a:rPr>
              <a:t>out </a:t>
            </a:r>
            <a:r>
              <a:rPr lang="en-US" sz="1900" dirty="0" smtClean="0">
                <a:solidFill>
                  <a:srgbClr val="32302A"/>
                </a:solidFill>
                <a:ea typeface="ＭＳ Ｐゴシック" pitchFamily="-107" charset="-128"/>
                <a:cs typeface="ＭＳ Ｐゴシック" pitchFamily="-107" charset="-128"/>
              </a:rPr>
              <a:t/>
            </a:r>
            <a:br>
              <a:rPr lang="en-US" sz="1900" dirty="0" smtClean="0">
                <a:solidFill>
                  <a:srgbClr val="32302A"/>
                </a:solidFill>
                <a:ea typeface="ＭＳ Ｐゴシック" pitchFamily="-107" charset="-128"/>
                <a:cs typeface="ＭＳ Ｐゴシック" pitchFamily="-107" charset="-128"/>
              </a:rPr>
            </a:br>
            <a:r>
              <a:rPr lang="en-US" sz="1900" dirty="0" smtClean="0">
                <a:solidFill>
                  <a:srgbClr val="32302A"/>
                </a:solidFill>
                <a:ea typeface="ＭＳ Ｐゴシック" pitchFamily="-107" charset="-128"/>
                <a:cs typeface="ＭＳ Ｐゴシック" pitchFamily="-107" charset="-128"/>
              </a:rPr>
              <a:t>to </a:t>
            </a:r>
            <a:r>
              <a:rPr lang="en-US" sz="1900" b="1" i="1" dirty="0">
                <a:solidFill>
                  <a:srgbClr val="32302A"/>
                </a:solidFill>
                <a:ea typeface="ＭＳ Ｐゴシック" pitchFamily="-107" charset="-128"/>
                <a:cs typeface="ＭＳ Ｐゴシック" pitchFamily="-107" charset="-128"/>
              </a:rPr>
              <a:t>PPC </a:t>
            </a:r>
            <a:r>
              <a:rPr lang="en-US" sz="1900" b="1" i="1" dirty="0" smtClean="0">
                <a:solidFill>
                  <a:srgbClr val="32302A"/>
                </a:solidFill>
                <a:ea typeface="ＭＳ Ｐゴシック" pitchFamily="-107" charset="-128"/>
                <a:cs typeface="ＭＳ Ｐゴシック" pitchFamily="-107" charset="-128"/>
              </a:rPr>
              <a:t>2022</a:t>
            </a:r>
            <a:r>
              <a:rPr lang="en-US" sz="1900" dirty="0" smtClean="0">
                <a:solidFill>
                  <a:srgbClr val="32302A"/>
                </a:solidFill>
                <a:ea typeface="ＭＳ Ｐゴシック" pitchFamily="-107" charset="-128"/>
                <a:cs typeface="ＭＳ Ｐゴシック" pitchFamily="-107" charset="-128"/>
              </a:rPr>
              <a:t> </a:t>
            </a:r>
            <a:r>
              <a:rPr lang="en-US" sz="1900" dirty="0">
                <a:solidFill>
                  <a:srgbClr val="32302A"/>
                </a:solidFill>
                <a:ea typeface="ＭＳ Ｐゴシック" pitchFamily="-107" charset="-128"/>
                <a:cs typeface="ＭＳ Ｐゴシック" pitchFamily="-107" charset="-128"/>
              </a:rPr>
              <a:t>with </a:t>
            </a:r>
            <a:r>
              <a:rPr lang="en-US" sz="1900" b="1" i="1" dirty="0" smtClean="0">
                <a:solidFill>
                  <a:srgbClr val="32302A"/>
                </a:solidFill>
                <a:ea typeface="ＭＳ Ｐゴシック" pitchFamily="-107" charset="-128"/>
                <a:cs typeface="ＭＳ Ｐゴシック" pitchFamily="-107" charset="-128"/>
              </a:rPr>
              <a:t>A</a:t>
            </a:r>
            <a:r>
              <a:rPr lang="en-US" sz="1900" dirty="0" smtClean="0">
                <a:solidFill>
                  <a:srgbClr val="32302A"/>
                </a:solidFill>
                <a:ea typeface="ＭＳ Ｐゴシック" pitchFamily="-107" charset="-128"/>
                <a:cs typeface="ＭＳ Ｐゴシック" pitchFamily="-107" charset="-128"/>
              </a:rPr>
              <a:t> – </a:t>
            </a:r>
            <a:r>
              <a:rPr lang="en-US" sz="1900" dirty="0">
                <a:solidFill>
                  <a:srgbClr val="32302A"/>
                </a:solidFill>
                <a:ea typeface="ＭＳ Ｐゴシック" pitchFamily="-107" charset="-128"/>
                <a:cs typeface="ＭＳ Ｐゴシック" pitchFamily="-107" charset="-128"/>
              </a:rPr>
              <a:t>due to the new buildings</a:t>
            </a:r>
            <a:r>
              <a:rPr lang="en-US" sz="1900" dirty="0" smtClean="0">
                <a:solidFill>
                  <a:srgbClr val="32302A"/>
                </a:solidFill>
                <a:ea typeface="ＭＳ Ｐゴシック" pitchFamily="-107" charset="-128"/>
                <a:cs typeface="ＭＳ Ｐゴシック" pitchFamily="-107" charset="-128"/>
              </a:rPr>
              <a:t>, equipment</a:t>
            </a:r>
            <a:r>
              <a:rPr lang="en-US" sz="1900" dirty="0">
                <a:solidFill>
                  <a:srgbClr val="32302A"/>
                </a:solidFill>
                <a:ea typeface="ＭＳ Ｐゴシック" pitchFamily="-107" charset="-128"/>
                <a:cs typeface="ＭＳ Ｐゴシック" pitchFamily="-107" charset="-128"/>
              </a:rPr>
              <a:t>, training, </a:t>
            </a:r>
            <a:r>
              <a:rPr lang="en-US" sz="1900" dirty="0" smtClean="0">
                <a:solidFill>
                  <a:srgbClr val="32302A"/>
                </a:solidFill>
                <a:ea typeface="ＭＳ Ｐゴシック" pitchFamily="-107" charset="-128"/>
                <a:cs typeface="ＭＳ Ｐゴシック" pitchFamily="-107" charset="-128"/>
              </a:rPr>
              <a:t>and other </a:t>
            </a:r>
            <a:r>
              <a:rPr lang="en-US" sz="1900" dirty="0">
                <a:solidFill>
                  <a:srgbClr val="32302A"/>
                </a:solidFill>
                <a:ea typeface="ＭＳ Ｐゴシック" pitchFamily="-107" charset="-128"/>
                <a:cs typeface="ＭＳ Ｐゴシック" pitchFamily="-107" charset="-128"/>
              </a:rPr>
              <a:t>forms of </a:t>
            </a:r>
            <a:r>
              <a:rPr lang="en-US" sz="1900" dirty="0" smtClean="0">
                <a:solidFill>
                  <a:srgbClr val="32302A"/>
                </a:solidFill>
                <a:ea typeface="ＭＳ Ｐゴシック" pitchFamily="-107" charset="-128"/>
                <a:cs typeface="ＭＳ Ｐゴシック" pitchFamily="-107" charset="-128"/>
              </a:rPr>
              <a:t>investment goods </a:t>
            </a:r>
            <a:r>
              <a:rPr lang="en-US" sz="1900" dirty="0">
                <a:solidFill>
                  <a:srgbClr val="32302A"/>
                </a:solidFill>
                <a:ea typeface="ＭＳ Ｐゴシック" pitchFamily="-107" charset="-128"/>
                <a:cs typeface="ＭＳ Ｐゴシック" pitchFamily="-107" charset="-128"/>
              </a:rPr>
              <a:t>that </a:t>
            </a:r>
            <a:r>
              <a:rPr lang="en-US" sz="1900" dirty="0" smtClean="0">
                <a:solidFill>
                  <a:srgbClr val="32302A"/>
                </a:solidFill>
                <a:ea typeface="ＭＳ Ｐゴシック" pitchFamily="-107" charset="-128"/>
                <a:cs typeface="ＭＳ Ｐゴシック" pitchFamily="-107" charset="-128"/>
              </a:rPr>
              <a:t/>
            </a:r>
            <a:br>
              <a:rPr lang="en-US" sz="1900" dirty="0" smtClean="0">
                <a:solidFill>
                  <a:srgbClr val="32302A"/>
                </a:solidFill>
                <a:ea typeface="ＭＳ Ｐゴシック" pitchFamily="-107" charset="-128"/>
                <a:cs typeface="ＭＳ Ｐゴシック" pitchFamily="-107" charset="-128"/>
              </a:rPr>
            </a:br>
            <a:r>
              <a:rPr lang="en-US" sz="1900" b="1" i="1" dirty="0" smtClean="0">
                <a:solidFill>
                  <a:srgbClr val="32302A"/>
                </a:solidFill>
                <a:ea typeface="ＭＳ Ｐゴシック" pitchFamily="-107" charset="-128"/>
                <a:cs typeface="ＭＳ Ｐゴシック" pitchFamily="-107" charset="-128"/>
              </a:rPr>
              <a:t>I</a:t>
            </a:r>
            <a:r>
              <a:rPr lang="en-US" sz="1900" b="1" i="1" baseline="-25000" dirty="0" smtClean="0">
                <a:solidFill>
                  <a:srgbClr val="32302A"/>
                </a:solidFill>
                <a:ea typeface="ＭＳ Ｐゴシック" pitchFamily="-107" charset="-128"/>
                <a:cs typeface="ＭＳ Ｐゴシック" pitchFamily="-107" charset="-128"/>
              </a:rPr>
              <a:t>A</a:t>
            </a:r>
            <a:r>
              <a:rPr lang="en-US" sz="1900" dirty="0" smtClean="0">
                <a:solidFill>
                  <a:srgbClr val="32302A"/>
                </a:solidFill>
                <a:ea typeface="ＭＳ Ｐゴシック" pitchFamily="-107" charset="-128"/>
                <a:cs typeface="ＭＳ Ｐゴシック" pitchFamily="-107" charset="-128"/>
              </a:rPr>
              <a:t> </a:t>
            </a:r>
            <a:r>
              <a:rPr lang="en-US" sz="1900" dirty="0">
                <a:solidFill>
                  <a:srgbClr val="32302A"/>
                </a:solidFill>
                <a:ea typeface="ＭＳ Ｐゴシック" pitchFamily="-107" charset="-128"/>
                <a:cs typeface="ＭＳ Ｐゴシック" pitchFamily="-107" charset="-128"/>
              </a:rPr>
              <a:t>represents.</a:t>
            </a:r>
          </a:p>
        </p:txBody>
      </p:sp>
      <p:cxnSp>
        <p:nvCxnSpPr>
          <p:cNvPr id="51" name="Straight Connector 50"/>
          <p:cNvCxnSpPr/>
          <p:nvPr/>
        </p:nvCxnSpPr>
        <p:spPr>
          <a:xfrm>
            <a:off x="4264581" y="1573078"/>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50" name="Text Box 5"/>
          <p:cNvSpPr txBox="1">
            <a:spLocks noChangeArrowheads="1"/>
          </p:cNvSpPr>
          <p:nvPr/>
        </p:nvSpPr>
        <p:spPr bwMode="auto">
          <a:xfrm>
            <a:off x="4368841" y="1567587"/>
            <a:ext cx="1099981" cy="486287"/>
          </a:xfrm>
          <a:prstGeom prst="rect">
            <a:avLst/>
          </a:prstGeom>
          <a:noFill/>
          <a:ln w="19050" cap="rnd">
            <a:noFill/>
            <a:prstDash val="sysDot"/>
            <a:miter lim="800000"/>
            <a:headEnd/>
            <a:tailEnd type="none" w="lg" len="lg"/>
          </a:ln>
        </p:spPr>
        <p:txBody>
          <a:bodyPr wrap="none">
            <a:prstTxWarp prst="textNoShape">
              <a:avLst/>
            </a:prstTxWarp>
            <a:spAutoFit/>
          </a:bodyPr>
          <a:lstStyle/>
          <a:p>
            <a:pPr>
              <a:lnSpc>
                <a:spcPct val="80000"/>
              </a:lnSpc>
            </a:pPr>
            <a:r>
              <a:rPr kumimoji="0" lang="en-US" sz="1600" b="0">
                <a:latin typeface="Times New Roman" pitchFamily="18" charset="0"/>
                <a:cs typeface="Times New Roman" pitchFamily="18" charset="0"/>
              </a:rPr>
              <a:t>Investment</a:t>
            </a:r>
            <a:br>
              <a:rPr kumimoji="0" lang="en-US" sz="1600" b="0">
                <a:latin typeface="Times New Roman" pitchFamily="18" charset="0"/>
                <a:cs typeface="Times New Roman" pitchFamily="18" charset="0"/>
              </a:rPr>
            </a:br>
            <a:r>
              <a:rPr kumimoji="0" lang="en-US" sz="1600" b="0">
                <a:latin typeface="Times New Roman" pitchFamily="18" charset="0"/>
                <a:cs typeface="Times New Roman" pitchFamily="18" charset="0"/>
              </a:rPr>
              <a:t>goods</a:t>
            </a:r>
          </a:p>
        </p:txBody>
      </p:sp>
      <p:sp>
        <p:nvSpPr>
          <p:cNvPr id="52" name="Text Box 6"/>
          <p:cNvSpPr txBox="1">
            <a:spLocks noChangeArrowheads="1"/>
          </p:cNvSpPr>
          <p:nvPr/>
        </p:nvSpPr>
        <p:spPr bwMode="auto">
          <a:xfrm>
            <a:off x="7784660" y="5372617"/>
            <a:ext cx="1292225" cy="482600"/>
          </a:xfrm>
          <a:prstGeom prst="rect">
            <a:avLst/>
          </a:prstGeom>
          <a:noFill/>
          <a:ln w="19050" cap="rnd">
            <a:noFill/>
            <a:prstDash val="sysDot"/>
            <a:miter lim="800000"/>
            <a:headEnd/>
            <a:tailEnd type="none" w="lg" len="lg"/>
          </a:ln>
        </p:spPr>
        <p:txBody>
          <a:bodyPr>
            <a:prstTxWarp prst="textNoShape">
              <a:avLst/>
            </a:prstTxWarp>
            <a:spAutoFit/>
          </a:bodyPr>
          <a:lstStyle/>
          <a:p>
            <a:pPr>
              <a:lnSpc>
                <a:spcPct val="80000"/>
              </a:lnSpc>
            </a:pPr>
            <a:r>
              <a:rPr kumimoji="0" lang="en-US" sz="1600" b="0">
                <a:latin typeface="Times New Roman" pitchFamily="18" charset="0"/>
                <a:cs typeface="Times New Roman" pitchFamily="18" charset="0"/>
              </a:rPr>
              <a:t>Consumption</a:t>
            </a:r>
            <a:br>
              <a:rPr kumimoji="0" lang="en-US" sz="1600" b="0">
                <a:latin typeface="Times New Roman" pitchFamily="18" charset="0"/>
                <a:cs typeface="Times New Roman" pitchFamily="18" charset="0"/>
              </a:rPr>
            </a:br>
            <a:r>
              <a:rPr kumimoji="0" lang="en-US" sz="1600" b="0">
                <a:latin typeface="Times New Roman" pitchFamily="18" charset="0"/>
                <a:cs typeface="Times New Roman" pitchFamily="18" charset="0"/>
              </a:rPr>
              <a:t>goods</a:t>
            </a:r>
          </a:p>
        </p:txBody>
      </p:sp>
      <p:sp>
        <p:nvSpPr>
          <p:cNvPr id="53" name="Line 8"/>
          <p:cNvSpPr>
            <a:spLocks noChangeShapeType="1"/>
          </p:cNvSpPr>
          <p:nvPr/>
        </p:nvSpPr>
        <p:spPr bwMode="auto">
          <a:xfrm>
            <a:off x="4865729" y="2053175"/>
            <a:ext cx="0" cy="3329832"/>
          </a:xfrm>
          <a:prstGeom prst="line">
            <a:avLst/>
          </a:prstGeom>
          <a:noFill/>
          <a:ln w="28575">
            <a:solidFill>
              <a:schemeClr val="tx1"/>
            </a:solidFill>
            <a:round/>
            <a:headEnd/>
            <a:tailEnd type="none" w="lg" len="lg"/>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54" name="Freeform 23"/>
          <p:cNvSpPr>
            <a:spLocks/>
          </p:cNvSpPr>
          <p:nvPr/>
        </p:nvSpPr>
        <p:spPr bwMode="auto">
          <a:xfrm>
            <a:off x="4874043" y="2907437"/>
            <a:ext cx="2844113" cy="2467820"/>
          </a:xfrm>
          <a:custGeom>
            <a:avLst/>
            <a:gdLst>
              <a:gd name="T0" fmla="*/ 3319562 w 4234"/>
              <a:gd name="T1" fmla="*/ 2921361 h 4969"/>
              <a:gd name="T2" fmla="*/ 3297537 w 4234"/>
              <a:gd name="T3" fmla="*/ 2763963 h 4969"/>
              <a:gd name="T4" fmla="*/ 3269218 w 4234"/>
              <a:gd name="T5" fmla="*/ 2612689 h 4969"/>
              <a:gd name="T6" fmla="*/ 3233820 w 4234"/>
              <a:gd name="T7" fmla="*/ 2466315 h 4969"/>
              <a:gd name="T8" fmla="*/ 3192915 w 4234"/>
              <a:gd name="T9" fmla="*/ 2325453 h 4969"/>
              <a:gd name="T10" fmla="*/ 3146504 w 4234"/>
              <a:gd name="T11" fmla="*/ 2190102 h 4969"/>
              <a:gd name="T12" fmla="*/ 3093801 w 4234"/>
              <a:gd name="T13" fmla="*/ 2059652 h 4969"/>
              <a:gd name="T14" fmla="*/ 3035590 w 4234"/>
              <a:gd name="T15" fmla="*/ 1935325 h 4969"/>
              <a:gd name="T16" fmla="*/ 2973447 w 4234"/>
              <a:gd name="T17" fmla="*/ 1815286 h 4969"/>
              <a:gd name="T18" fmla="*/ 2906584 w 4234"/>
              <a:gd name="T19" fmla="*/ 1700147 h 4969"/>
              <a:gd name="T20" fmla="*/ 2834214 w 4234"/>
              <a:gd name="T21" fmla="*/ 1589907 h 4969"/>
              <a:gd name="T22" fmla="*/ 2758698 w 4234"/>
              <a:gd name="T23" fmla="*/ 1484566 h 4969"/>
              <a:gd name="T24" fmla="*/ 2679249 w 4234"/>
              <a:gd name="T25" fmla="*/ 1384125 h 4969"/>
              <a:gd name="T26" fmla="*/ 2596653 w 4234"/>
              <a:gd name="T27" fmla="*/ 1287359 h 4969"/>
              <a:gd name="T28" fmla="*/ 2510124 w 4234"/>
              <a:gd name="T29" fmla="*/ 1195492 h 4969"/>
              <a:gd name="T30" fmla="*/ 2422022 w 4234"/>
              <a:gd name="T31" fmla="*/ 1107913 h 4969"/>
              <a:gd name="T32" fmla="*/ 2330773 w 4234"/>
              <a:gd name="T33" fmla="*/ 1025845 h 4969"/>
              <a:gd name="T34" fmla="*/ 2237165 w 4234"/>
              <a:gd name="T35" fmla="*/ 946227 h 4969"/>
              <a:gd name="T36" fmla="*/ 2141983 w 4234"/>
              <a:gd name="T37" fmla="*/ 871509 h 4969"/>
              <a:gd name="T38" fmla="*/ 2045228 w 4234"/>
              <a:gd name="T39" fmla="*/ 799853 h 4969"/>
              <a:gd name="T40" fmla="*/ 1947686 w 4234"/>
              <a:gd name="T41" fmla="*/ 733096 h 4969"/>
              <a:gd name="T42" fmla="*/ 1849358 w 4234"/>
              <a:gd name="T43" fmla="*/ 669402 h 4969"/>
              <a:gd name="T44" fmla="*/ 1750243 w 4234"/>
              <a:gd name="T45" fmla="*/ 609383 h 4969"/>
              <a:gd name="T46" fmla="*/ 1651128 w 4234"/>
              <a:gd name="T47" fmla="*/ 553038 h 4969"/>
              <a:gd name="T48" fmla="*/ 1551227 w 4234"/>
              <a:gd name="T49" fmla="*/ 500367 h 4969"/>
              <a:gd name="T50" fmla="*/ 1452898 w 4234"/>
              <a:gd name="T51" fmla="*/ 450759 h 4969"/>
              <a:gd name="T52" fmla="*/ 1354570 w 4234"/>
              <a:gd name="T53" fmla="*/ 404214 h 4969"/>
              <a:gd name="T54" fmla="*/ 1257029 w 4234"/>
              <a:gd name="T55" fmla="*/ 361342 h 4969"/>
              <a:gd name="T56" fmla="*/ 1161060 w 4234"/>
              <a:gd name="T57" fmla="*/ 320921 h 4969"/>
              <a:gd name="T58" fmla="*/ 1066665 w 4234"/>
              <a:gd name="T59" fmla="*/ 282949 h 4969"/>
              <a:gd name="T60" fmla="*/ 973843 w 4234"/>
              <a:gd name="T61" fmla="*/ 249265 h 4969"/>
              <a:gd name="T62" fmla="*/ 884168 w 4234"/>
              <a:gd name="T63" fmla="*/ 217418 h 4969"/>
              <a:gd name="T64" fmla="*/ 796066 w 4234"/>
              <a:gd name="T65" fmla="*/ 188021 h 4969"/>
              <a:gd name="T66" fmla="*/ 711897 w 4234"/>
              <a:gd name="T67" fmla="*/ 161685 h 4969"/>
              <a:gd name="T68" fmla="*/ 630874 w 4234"/>
              <a:gd name="T69" fmla="*/ 137800 h 4969"/>
              <a:gd name="T70" fmla="*/ 552212 w 4234"/>
              <a:gd name="T71" fmla="*/ 115752 h 4969"/>
              <a:gd name="T72" fmla="*/ 478269 w 4234"/>
              <a:gd name="T73" fmla="*/ 96766 h 4969"/>
              <a:gd name="T74" fmla="*/ 408259 w 4234"/>
              <a:gd name="T75" fmla="*/ 79005 h 4969"/>
              <a:gd name="T76" fmla="*/ 342182 w 4234"/>
              <a:gd name="T77" fmla="*/ 63694 h 4969"/>
              <a:gd name="T78" fmla="*/ 281612 w 4234"/>
              <a:gd name="T79" fmla="*/ 50220 h 4969"/>
              <a:gd name="T80" fmla="*/ 225762 w 4234"/>
              <a:gd name="T81" fmla="*/ 38584 h 4969"/>
              <a:gd name="T82" fmla="*/ 175418 w 4234"/>
              <a:gd name="T83" fmla="*/ 28785 h 4969"/>
              <a:gd name="T84" fmla="*/ 130580 w 4234"/>
              <a:gd name="T85" fmla="*/ 20823 h 4969"/>
              <a:gd name="T86" fmla="*/ 92035 w 4234"/>
              <a:gd name="T87" fmla="*/ 14086 h 4969"/>
              <a:gd name="T88" fmla="*/ 59784 w 4234"/>
              <a:gd name="T89" fmla="*/ 8574 h 4969"/>
              <a:gd name="T90" fmla="*/ 33825 w 4234"/>
              <a:gd name="T91" fmla="*/ 4900 h 4969"/>
              <a:gd name="T92" fmla="*/ 14946 w 4234"/>
              <a:gd name="T93" fmla="*/ 1837 h 4969"/>
              <a:gd name="T94" fmla="*/ 3933 w 4234"/>
              <a:gd name="T95" fmla="*/ 612 h 4969"/>
              <a:gd name="T96" fmla="*/ 0 w 4234"/>
              <a:gd name="T97" fmla="*/ 0 h 4969"/>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4234"/>
              <a:gd name="T148" fmla="*/ 0 h 4969"/>
              <a:gd name="T149" fmla="*/ 4234 w 4234"/>
              <a:gd name="T150" fmla="*/ 4969 h 4969"/>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4234" h="4969">
                <a:moveTo>
                  <a:pt x="4234" y="4969"/>
                </a:moveTo>
                <a:lnTo>
                  <a:pt x="4230" y="4902"/>
                </a:lnTo>
                <a:lnTo>
                  <a:pt x="4225" y="4835"/>
                </a:lnTo>
                <a:lnTo>
                  <a:pt x="4220" y="4770"/>
                </a:lnTo>
                <a:lnTo>
                  <a:pt x="4214" y="4705"/>
                </a:lnTo>
                <a:lnTo>
                  <a:pt x="4207" y="4640"/>
                </a:lnTo>
                <a:lnTo>
                  <a:pt x="4200" y="4577"/>
                </a:lnTo>
                <a:lnTo>
                  <a:pt x="4192" y="4513"/>
                </a:lnTo>
                <a:lnTo>
                  <a:pt x="4184" y="4450"/>
                </a:lnTo>
                <a:lnTo>
                  <a:pt x="4175" y="4388"/>
                </a:lnTo>
                <a:lnTo>
                  <a:pt x="4166" y="4326"/>
                </a:lnTo>
                <a:lnTo>
                  <a:pt x="4156" y="4266"/>
                </a:lnTo>
                <a:lnTo>
                  <a:pt x="4146" y="4205"/>
                </a:lnTo>
                <a:lnTo>
                  <a:pt x="4135" y="4145"/>
                </a:lnTo>
                <a:lnTo>
                  <a:pt x="4124" y="4085"/>
                </a:lnTo>
                <a:lnTo>
                  <a:pt x="4111" y="4027"/>
                </a:lnTo>
                <a:lnTo>
                  <a:pt x="4100" y="3968"/>
                </a:lnTo>
                <a:lnTo>
                  <a:pt x="4086" y="3911"/>
                </a:lnTo>
                <a:lnTo>
                  <a:pt x="4073" y="3854"/>
                </a:lnTo>
                <a:lnTo>
                  <a:pt x="4059" y="3797"/>
                </a:lnTo>
                <a:lnTo>
                  <a:pt x="4046" y="3741"/>
                </a:lnTo>
                <a:lnTo>
                  <a:pt x="4030" y="3686"/>
                </a:lnTo>
                <a:lnTo>
                  <a:pt x="4016" y="3630"/>
                </a:lnTo>
                <a:lnTo>
                  <a:pt x="4000" y="3576"/>
                </a:lnTo>
                <a:lnTo>
                  <a:pt x="3984" y="3522"/>
                </a:lnTo>
                <a:lnTo>
                  <a:pt x="3968" y="3469"/>
                </a:lnTo>
                <a:lnTo>
                  <a:pt x="3951" y="3416"/>
                </a:lnTo>
                <a:lnTo>
                  <a:pt x="3933" y="3363"/>
                </a:lnTo>
                <a:lnTo>
                  <a:pt x="3916" y="3312"/>
                </a:lnTo>
                <a:lnTo>
                  <a:pt x="3897" y="3260"/>
                </a:lnTo>
                <a:lnTo>
                  <a:pt x="3879" y="3210"/>
                </a:lnTo>
                <a:lnTo>
                  <a:pt x="3859" y="3160"/>
                </a:lnTo>
                <a:lnTo>
                  <a:pt x="3841" y="3110"/>
                </a:lnTo>
                <a:lnTo>
                  <a:pt x="3821" y="3061"/>
                </a:lnTo>
                <a:lnTo>
                  <a:pt x="3801" y="3012"/>
                </a:lnTo>
                <a:lnTo>
                  <a:pt x="3780" y="2964"/>
                </a:lnTo>
                <a:lnTo>
                  <a:pt x="3759" y="2916"/>
                </a:lnTo>
                <a:lnTo>
                  <a:pt x="3737" y="2869"/>
                </a:lnTo>
                <a:lnTo>
                  <a:pt x="3717" y="2822"/>
                </a:lnTo>
                <a:lnTo>
                  <a:pt x="3695" y="2776"/>
                </a:lnTo>
                <a:lnTo>
                  <a:pt x="3672" y="2730"/>
                </a:lnTo>
                <a:lnTo>
                  <a:pt x="3650" y="2685"/>
                </a:lnTo>
                <a:lnTo>
                  <a:pt x="3626" y="2641"/>
                </a:lnTo>
                <a:lnTo>
                  <a:pt x="3603" y="2596"/>
                </a:lnTo>
                <a:lnTo>
                  <a:pt x="3579" y="2552"/>
                </a:lnTo>
                <a:lnTo>
                  <a:pt x="3556" y="2509"/>
                </a:lnTo>
                <a:lnTo>
                  <a:pt x="3531" y="2466"/>
                </a:lnTo>
                <a:lnTo>
                  <a:pt x="3507" y="2424"/>
                </a:lnTo>
                <a:lnTo>
                  <a:pt x="3482" y="2382"/>
                </a:lnTo>
                <a:lnTo>
                  <a:pt x="3457" y="2341"/>
                </a:lnTo>
                <a:lnTo>
                  <a:pt x="3431" y="2299"/>
                </a:lnTo>
                <a:lnTo>
                  <a:pt x="3406" y="2260"/>
                </a:lnTo>
                <a:lnTo>
                  <a:pt x="3380" y="2219"/>
                </a:lnTo>
                <a:lnTo>
                  <a:pt x="3354" y="2179"/>
                </a:lnTo>
                <a:lnTo>
                  <a:pt x="3327" y="2141"/>
                </a:lnTo>
                <a:lnTo>
                  <a:pt x="3301" y="2102"/>
                </a:lnTo>
                <a:lnTo>
                  <a:pt x="3274" y="2064"/>
                </a:lnTo>
                <a:lnTo>
                  <a:pt x="3247" y="2026"/>
                </a:lnTo>
                <a:lnTo>
                  <a:pt x="3219" y="1990"/>
                </a:lnTo>
                <a:lnTo>
                  <a:pt x="3191" y="1952"/>
                </a:lnTo>
                <a:lnTo>
                  <a:pt x="3163" y="1916"/>
                </a:lnTo>
                <a:lnTo>
                  <a:pt x="3135" y="1880"/>
                </a:lnTo>
                <a:lnTo>
                  <a:pt x="3107" y="1845"/>
                </a:lnTo>
                <a:lnTo>
                  <a:pt x="3079" y="1809"/>
                </a:lnTo>
                <a:lnTo>
                  <a:pt x="3050" y="1775"/>
                </a:lnTo>
                <a:lnTo>
                  <a:pt x="3021" y="1741"/>
                </a:lnTo>
                <a:lnTo>
                  <a:pt x="2992" y="1708"/>
                </a:lnTo>
                <a:lnTo>
                  <a:pt x="2963" y="1675"/>
                </a:lnTo>
                <a:lnTo>
                  <a:pt x="2934" y="1641"/>
                </a:lnTo>
                <a:lnTo>
                  <a:pt x="2904" y="1609"/>
                </a:lnTo>
                <a:lnTo>
                  <a:pt x="2874" y="1578"/>
                </a:lnTo>
                <a:lnTo>
                  <a:pt x="2844" y="1545"/>
                </a:lnTo>
                <a:lnTo>
                  <a:pt x="2814" y="1514"/>
                </a:lnTo>
                <a:lnTo>
                  <a:pt x="2784" y="1484"/>
                </a:lnTo>
                <a:lnTo>
                  <a:pt x="2754" y="1452"/>
                </a:lnTo>
                <a:lnTo>
                  <a:pt x="2723" y="1423"/>
                </a:lnTo>
                <a:lnTo>
                  <a:pt x="2693" y="1393"/>
                </a:lnTo>
                <a:lnTo>
                  <a:pt x="2663" y="1364"/>
                </a:lnTo>
                <a:lnTo>
                  <a:pt x="2632" y="1335"/>
                </a:lnTo>
                <a:lnTo>
                  <a:pt x="2600" y="1306"/>
                </a:lnTo>
                <a:lnTo>
                  <a:pt x="2570" y="1278"/>
                </a:lnTo>
                <a:lnTo>
                  <a:pt x="2539" y="1251"/>
                </a:lnTo>
                <a:lnTo>
                  <a:pt x="2508" y="1224"/>
                </a:lnTo>
                <a:lnTo>
                  <a:pt x="2476" y="1197"/>
                </a:lnTo>
                <a:lnTo>
                  <a:pt x="2445" y="1171"/>
                </a:lnTo>
                <a:lnTo>
                  <a:pt x="2414" y="1145"/>
                </a:lnTo>
                <a:lnTo>
                  <a:pt x="2383" y="1119"/>
                </a:lnTo>
                <a:lnTo>
                  <a:pt x="2351" y="1093"/>
                </a:lnTo>
                <a:lnTo>
                  <a:pt x="2320" y="1068"/>
                </a:lnTo>
                <a:lnTo>
                  <a:pt x="2289" y="1043"/>
                </a:lnTo>
                <a:lnTo>
                  <a:pt x="2257" y="1019"/>
                </a:lnTo>
                <a:lnTo>
                  <a:pt x="2225" y="995"/>
                </a:lnTo>
                <a:lnTo>
                  <a:pt x="2194" y="971"/>
                </a:lnTo>
                <a:lnTo>
                  <a:pt x="2162" y="948"/>
                </a:lnTo>
                <a:lnTo>
                  <a:pt x="2130" y="926"/>
                </a:lnTo>
                <a:lnTo>
                  <a:pt x="2099" y="903"/>
                </a:lnTo>
                <a:lnTo>
                  <a:pt x="2067" y="881"/>
                </a:lnTo>
                <a:lnTo>
                  <a:pt x="2036" y="859"/>
                </a:lnTo>
                <a:lnTo>
                  <a:pt x="2004" y="838"/>
                </a:lnTo>
                <a:lnTo>
                  <a:pt x="1972" y="817"/>
                </a:lnTo>
                <a:lnTo>
                  <a:pt x="1941" y="796"/>
                </a:lnTo>
                <a:lnTo>
                  <a:pt x="1910" y="775"/>
                </a:lnTo>
                <a:lnTo>
                  <a:pt x="1878" y="755"/>
                </a:lnTo>
                <a:lnTo>
                  <a:pt x="1847" y="736"/>
                </a:lnTo>
                <a:lnTo>
                  <a:pt x="1816" y="716"/>
                </a:lnTo>
                <a:lnTo>
                  <a:pt x="1784" y="697"/>
                </a:lnTo>
                <a:lnTo>
                  <a:pt x="1753" y="678"/>
                </a:lnTo>
                <a:lnTo>
                  <a:pt x="1722" y="660"/>
                </a:lnTo>
                <a:lnTo>
                  <a:pt x="1691" y="642"/>
                </a:lnTo>
                <a:lnTo>
                  <a:pt x="1659" y="624"/>
                </a:lnTo>
                <a:lnTo>
                  <a:pt x="1629" y="606"/>
                </a:lnTo>
                <a:lnTo>
                  <a:pt x="1598" y="590"/>
                </a:lnTo>
                <a:lnTo>
                  <a:pt x="1568" y="572"/>
                </a:lnTo>
                <a:lnTo>
                  <a:pt x="1536" y="556"/>
                </a:lnTo>
                <a:lnTo>
                  <a:pt x="1506" y="540"/>
                </a:lnTo>
                <a:lnTo>
                  <a:pt x="1476" y="524"/>
                </a:lnTo>
                <a:lnTo>
                  <a:pt x="1446" y="508"/>
                </a:lnTo>
                <a:lnTo>
                  <a:pt x="1416" y="493"/>
                </a:lnTo>
                <a:lnTo>
                  <a:pt x="1386" y="478"/>
                </a:lnTo>
                <a:lnTo>
                  <a:pt x="1356" y="462"/>
                </a:lnTo>
                <a:lnTo>
                  <a:pt x="1327" y="449"/>
                </a:lnTo>
                <a:lnTo>
                  <a:pt x="1297" y="434"/>
                </a:lnTo>
                <a:lnTo>
                  <a:pt x="1268" y="421"/>
                </a:lnTo>
                <a:lnTo>
                  <a:pt x="1238" y="407"/>
                </a:lnTo>
                <a:lnTo>
                  <a:pt x="1209" y="394"/>
                </a:lnTo>
                <a:lnTo>
                  <a:pt x="1181" y="380"/>
                </a:lnTo>
                <a:lnTo>
                  <a:pt x="1152" y="367"/>
                </a:lnTo>
                <a:lnTo>
                  <a:pt x="1124" y="355"/>
                </a:lnTo>
                <a:lnTo>
                  <a:pt x="1096" y="342"/>
                </a:lnTo>
                <a:lnTo>
                  <a:pt x="1068" y="331"/>
                </a:lnTo>
                <a:lnTo>
                  <a:pt x="1040" y="318"/>
                </a:lnTo>
                <a:lnTo>
                  <a:pt x="1012" y="307"/>
                </a:lnTo>
                <a:lnTo>
                  <a:pt x="985" y="297"/>
                </a:lnTo>
                <a:lnTo>
                  <a:pt x="958" y="285"/>
                </a:lnTo>
                <a:lnTo>
                  <a:pt x="932" y="275"/>
                </a:lnTo>
                <a:lnTo>
                  <a:pt x="905" y="264"/>
                </a:lnTo>
                <a:lnTo>
                  <a:pt x="879" y="254"/>
                </a:lnTo>
                <a:lnTo>
                  <a:pt x="853" y="244"/>
                </a:lnTo>
                <a:lnTo>
                  <a:pt x="827" y="234"/>
                </a:lnTo>
                <a:lnTo>
                  <a:pt x="802" y="225"/>
                </a:lnTo>
                <a:lnTo>
                  <a:pt x="776" y="215"/>
                </a:lnTo>
                <a:lnTo>
                  <a:pt x="751" y="207"/>
                </a:lnTo>
                <a:lnTo>
                  <a:pt x="727" y="197"/>
                </a:lnTo>
                <a:lnTo>
                  <a:pt x="702" y="189"/>
                </a:lnTo>
                <a:lnTo>
                  <a:pt x="678" y="181"/>
                </a:lnTo>
                <a:lnTo>
                  <a:pt x="655" y="172"/>
                </a:lnTo>
                <a:lnTo>
                  <a:pt x="631" y="165"/>
                </a:lnTo>
                <a:lnTo>
                  <a:pt x="608" y="158"/>
                </a:lnTo>
                <a:lnTo>
                  <a:pt x="585" y="150"/>
                </a:lnTo>
                <a:lnTo>
                  <a:pt x="563" y="143"/>
                </a:lnTo>
                <a:lnTo>
                  <a:pt x="540" y="136"/>
                </a:lnTo>
                <a:lnTo>
                  <a:pt x="519" y="129"/>
                </a:lnTo>
                <a:lnTo>
                  <a:pt x="497" y="122"/>
                </a:lnTo>
                <a:lnTo>
                  <a:pt x="477" y="116"/>
                </a:lnTo>
                <a:lnTo>
                  <a:pt x="456" y="110"/>
                </a:lnTo>
                <a:lnTo>
                  <a:pt x="435" y="104"/>
                </a:lnTo>
                <a:lnTo>
                  <a:pt x="415" y="98"/>
                </a:lnTo>
                <a:lnTo>
                  <a:pt x="396" y="93"/>
                </a:lnTo>
                <a:lnTo>
                  <a:pt x="377" y="87"/>
                </a:lnTo>
                <a:lnTo>
                  <a:pt x="358" y="82"/>
                </a:lnTo>
                <a:lnTo>
                  <a:pt x="340" y="77"/>
                </a:lnTo>
                <a:lnTo>
                  <a:pt x="321" y="72"/>
                </a:lnTo>
                <a:lnTo>
                  <a:pt x="305" y="68"/>
                </a:lnTo>
                <a:lnTo>
                  <a:pt x="287" y="63"/>
                </a:lnTo>
                <a:lnTo>
                  <a:pt x="270" y="59"/>
                </a:lnTo>
                <a:lnTo>
                  <a:pt x="255" y="54"/>
                </a:lnTo>
                <a:lnTo>
                  <a:pt x="238" y="51"/>
                </a:lnTo>
                <a:lnTo>
                  <a:pt x="223" y="47"/>
                </a:lnTo>
                <a:lnTo>
                  <a:pt x="208" y="43"/>
                </a:lnTo>
                <a:lnTo>
                  <a:pt x="194" y="40"/>
                </a:lnTo>
                <a:lnTo>
                  <a:pt x="180" y="37"/>
                </a:lnTo>
                <a:lnTo>
                  <a:pt x="166" y="34"/>
                </a:lnTo>
                <a:lnTo>
                  <a:pt x="154" y="30"/>
                </a:lnTo>
                <a:lnTo>
                  <a:pt x="141" y="28"/>
                </a:lnTo>
                <a:lnTo>
                  <a:pt x="129" y="25"/>
                </a:lnTo>
                <a:lnTo>
                  <a:pt x="117" y="23"/>
                </a:lnTo>
                <a:lnTo>
                  <a:pt x="106" y="20"/>
                </a:lnTo>
                <a:lnTo>
                  <a:pt x="95" y="18"/>
                </a:lnTo>
                <a:lnTo>
                  <a:pt x="86" y="16"/>
                </a:lnTo>
                <a:lnTo>
                  <a:pt x="76" y="14"/>
                </a:lnTo>
                <a:lnTo>
                  <a:pt x="67" y="13"/>
                </a:lnTo>
                <a:lnTo>
                  <a:pt x="59" y="11"/>
                </a:lnTo>
                <a:lnTo>
                  <a:pt x="50" y="10"/>
                </a:lnTo>
                <a:lnTo>
                  <a:pt x="43" y="8"/>
                </a:lnTo>
                <a:lnTo>
                  <a:pt x="37" y="6"/>
                </a:lnTo>
                <a:lnTo>
                  <a:pt x="31" y="5"/>
                </a:lnTo>
                <a:lnTo>
                  <a:pt x="24" y="4"/>
                </a:lnTo>
                <a:lnTo>
                  <a:pt x="19" y="3"/>
                </a:lnTo>
                <a:lnTo>
                  <a:pt x="15" y="2"/>
                </a:lnTo>
                <a:lnTo>
                  <a:pt x="11" y="2"/>
                </a:lnTo>
                <a:lnTo>
                  <a:pt x="8" y="1"/>
                </a:lnTo>
                <a:lnTo>
                  <a:pt x="5" y="1"/>
                </a:lnTo>
                <a:lnTo>
                  <a:pt x="2" y="1"/>
                </a:lnTo>
                <a:lnTo>
                  <a:pt x="1" y="0"/>
                </a:lnTo>
                <a:lnTo>
                  <a:pt x="0" y="0"/>
                </a:lnTo>
              </a:path>
            </a:pathLst>
          </a:custGeom>
          <a:noFill/>
          <a:ln w="57150">
            <a:solidFill>
              <a:srgbClr val="0000C4"/>
            </a:solidFill>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55" name="Freeform 24"/>
          <p:cNvSpPr>
            <a:spLocks/>
          </p:cNvSpPr>
          <p:nvPr/>
        </p:nvSpPr>
        <p:spPr bwMode="auto">
          <a:xfrm>
            <a:off x="4874043" y="3559900"/>
            <a:ext cx="2179802" cy="1815357"/>
          </a:xfrm>
          <a:custGeom>
            <a:avLst/>
            <a:gdLst>
              <a:gd name="T0" fmla="*/ 2615461 w 4234"/>
              <a:gd name="T1" fmla="*/ 2267598 h 4969"/>
              <a:gd name="T2" fmla="*/ 2598107 w 4234"/>
              <a:gd name="T3" fmla="*/ 2145423 h 4969"/>
              <a:gd name="T4" fmla="*/ 2575795 w 4234"/>
              <a:gd name="T5" fmla="*/ 2028003 h 4969"/>
              <a:gd name="T6" fmla="*/ 2547905 w 4234"/>
              <a:gd name="T7" fmla="*/ 1914385 h 4969"/>
              <a:gd name="T8" fmla="*/ 2515677 w 4234"/>
              <a:gd name="T9" fmla="*/ 1805046 h 4969"/>
              <a:gd name="T10" fmla="*/ 2479110 w 4234"/>
              <a:gd name="T11" fmla="*/ 1699985 h 4969"/>
              <a:gd name="T12" fmla="*/ 2437585 w 4234"/>
              <a:gd name="T13" fmla="*/ 1598728 h 4969"/>
              <a:gd name="T14" fmla="*/ 2391721 w 4234"/>
              <a:gd name="T15" fmla="*/ 1502224 h 4969"/>
              <a:gd name="T16" fmla="*/ 2342759 w 4234"/>
              <a:gd name="T17" fmla="*/ 1409048 h 4969"/>
              <a:gd name="T18" fmla="*/ 2290078 w 4234"/>
              <a:gd name="T19" fmla="*/ 1319675 h 4969"/>
              <a:gd name="T20" fmla="*/ 2233058 w 4234"/>
              <a:gd name="T21" fmla="*/ 1234106 h 4969"/>
              <a:gd name="T22" fmla="*/ 2173560 w 4234"/>
              <a:gd name="T23" fmla="*/ 1152339 h 4969"/>
              <a:gd name="T24" fmla="*/ 2110962 w 4234"/>
              <a:gd name="T25" fmla="*/ 1074376 h 4969"/>
              <a:gd name="T26" fmla="*/ 2045886 w 4234"/>
              <a:gd name="T27" fmla="*/ 999264 h 4969"/>
              <a:gd name="T28" fmla="*/ 1977710 w 4234"/>
              <a:gd name="T29" fmla="*/ 927956 h 4969"/>
              <a:gd name="T30" fmla="*/ 1908295 w 4234"/>
              <a:gd name="T31" fmla="*/ 859976 h 4969"/>
              <a:gd name="T32" fmla="*/ 1836401 w 4234"/>
              <a:gd name="T33" fmla="*/ 796274 h 4969"/>
              <a:gd name="T34" fmla="*/ 1762647 w 4234"/>
              <a:gd name="T35" fmla="*/ 734474 h 4969"/>
              <a:gd name="T36" fmla="*/ 1687654 w 4234"/>
              <a:gd name="T37" fmla="*/ 676476 h 4969"/>
              <a:gd name="T38" fmla="*/ 1611422 w 4234"/>
              <a:gd name="T39" fmla="*/ 620856 h 4969"/>
              <a:gd name="T40" fmla="*/ 1534569 w 4234"/>
              <a:gd name="T41" fmla="*/ 569039 h 4969"/>
              <a:gd name="T42" fmla="*/ 1457097 w 4234"/>
              <a:gd name="T43" fmla="*/ 519598 h 4969"/>
              <a:gd name="T44" fmla="*/ 1379005 w 4234"/>
              <a:gd name="T45" fmla="*/ 473010 h 4969"/>
              <a:gd name="T46" fmla="*/ 1300913 w 4234"/>
              <a:gd name="T47" fmla="*/ 429275 h 4969"/>
              <a:gd name="T48" fmla="*/ 1222201 w 4234"/>
              <a:gd name="T49" fmla="*/ 388392 h 4969"/>
              <a:gd name="T50" fmla="*/ 1144729 w 4234"/>
              <a:gd name="T51" fmla="*/ 349885 h 4969"/>
              <a:gd name="T52" fmla="*/ 1067257 w 4234"/>
              <a:gd name="T53" fmla="*/ 313756 h 4969"/>
              <a:gd name="T54" fmla="*/ 990404 w 4234"/>
              <a:gd name="T55" fmla="*/ 280479 h 4969"/>
              <a:gd name="T56" fmla="*/ 914792 w 4234"/>
              <a:gd name="T57" fmla="*/ 249103 h 4969"/>
              <a:gd name="T58" fmla="*/ 840418 w 4234"/>
              <a:gd name="T59" fmla="*/ 219629 h 4969"/>
              <a:gd name="T60" fmla="*/ 767285 w 4234"/>
              <a:gd name="T61" fmla="*/ 193483 h 4969"/>
              <a:gd name="T62" fmla="*/ 696630 w 4234"/>
              <a:gd name="T63" fmla="*/ 168763 h 4969"/>
              <a:gd name="T64" fmla="*/ 627215 w 4234"/>
              <a:gd name="T65" fmla="*/ 145944 h 4969"/>
              <a:gd name="T66" fmla="*/ 560899 w 4234"/>
              <a:gd name="T67" fmla="*/ 125502 h 4969"/>
              <a:gd name="T68" fmla="*/ 497062 w 4234"/>
              <a:gd name="T69" fmla="*/ 106962 h 4969"/>
              <a:gd name="T70" fmla="*/ 435084 w 4234"/>
              <a:gd name="T71" fmla="*/ 89848 h 4969"/>
              <a:gd name="T72" fmla="*/ 376825 w 4234"/>
              <a:gd name="T73" fmla="*/ 75111 h 4969"/>
              <a:gd name="T74" fmla="*/ 321665 w 4234"/>
              <a:gd name="T75" fmla="*/ 61325 h 4969"/>
              <a:gd name="T76" fmla="*/ 269603 w 4234"/>
              <a:gd name="T77" fmla="*/ 49440 h 4969"/>
              <a:gd name="T78" fmla="*/ 221880 w 4234"/>
              <a:gd name="T79" fmla="*/ 38982 h 4969"/>
              <a:gd name="T80" fmla="*/ 177876 w 4234"/>
              <a:gd name="T81" fmla="*/ 29949 h 4969"/>
              <a:gd name="T82" fmla="*/ 138210 w 4234"/>
              <a:gd name="T83" fmla="*/ 22343 h 4969"/>
              <a:gd name="T84" fmla="*/ 102883 w 4234"/>
              <a:gd name="T85" fmla="*/ 16163 h 4969"/>
              <a:gd name="T86" fmla="*/ 72514 w 4234"/>
              <a:gd name="T87" fmla="*/ 10934 h 4969"/>
              <a:gd name="T88" fmla="*/ 47103 w 4234"/>
              <a:gd name="T89" fmla="*/ 6655 h 4969"/>
              <a:gd name="T90" fmla="*/ 26650 w 4234"/>
              <a:gd name="T91" fmla="*/ 3803 h 4969"/>
              <a:gd name="T92" fmla="*/ 11776 w 4234"/>
              <a:gd name="T93" fmla="*/ 1426 h 4969"/>
              <a:gd name="T94" fmla="*/ 3099 w 4234"/>
              <a:gd name="T95" fmla="*/ 475 h 4969"/>
              <a:gd name="T96" fmla="*/ 0 w 4234"/>
              <a:gd name="T97" fmla="*/ 0 h 4969"/>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4234"/>
              <a:gd name="T148" fmla="*/ 0 h 4969"/>
              <a:gd name="T149" fmla="*/ 4234 w 4234"/>
              <a:gd name="T150" fmla="*/ 4969 h 4969"/>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4234" h="4969">
                <a:moveTo>
                  <a:pt x="4234" y="4969"/>
                </a:moveTo>
                <a:lnTo>
                  <a:pt x="4230" y="4902"/>
                </a:lnTo>
                <a:lnTo>
                  <a:pt x="4225" y="4835"/>
                </a:lnTo>
                <a:lnTo>
                  <a:pt x="4220" y="4770"/>
                </a:lnTo>
                <a:lnTo>
                  <a:pt x="4214" y="4705"/>
                </a:lnTo>
                <a:lnTo>
                  <a:pt x="4207" y="4640"/>
                </a:lnTo>
                <a:lnTo>
                  <a:pt x="4200" y="4577"/>
                </a:lnTo>
                <a:lnTo>
                  <a:pt x="4192" y="4513"/>
                </a:lnTo>
                <a:lnTo>
                  <a:pt x="4184" y="4450"/>
                </a:lnTo>
                <a:lnTo>
                  <a:pt x="4175" y="4388"/>
                </a:lnTo>
                <a:lnTo>
                  <a:pt x="4166" y="4326"/>
                </a:lnTo>
                <a:lnTo>
                  <a:pt x="4156" y="4266"/>
                </a:lnTo>
                <a:lnTo>
                  <a:pt x="4146" y="4205"/>
                </a:lnTo>
                <a:lnTo>
                  <a:pt x="4135" y="4145"/>
                </a:lnTo>
                <a:lnTo>
                  <a:pt x="4124" y="4085"/>
                </a:lnTo>
                <a:lnTo>
                  <a:pt x="4111" y="4027"/>
                </a:lnTo>
                <a:lnTo>
                  <a:pt x="4100" y="3968"/>
                </a:lnTo>
                <a:lnTo>
                  <a:pt x="4086" y="3911"/>
                </a:lnTo>
                <a:lnTo>
                  <a:pt x="4073" y="3854"/>
                </a:lnTo>
                <a:lnTo>
                  <a:pt x="4059" y="3797"/>
                </a:lnTo>
                <a:lnTo>
                  <a:pt x="4046" y="3741"/>
                </a:lnTo>
                <a:lnTo>
                  <a:pt x="4030" y="3686"/>
                </a:lnTo>
                <a:lnTo>
                  <a:pt x="4016" y="3630"/>
                </a:lnTo>
                <a:lnTo>
                  <a:pt x="4000" y="3576"/>
                </a:lnTo>
                <a:lnTo>
                  <a:pt x="3984" y="3522"/>
                </a:lnTo>
                <a:lnTo>
                  <a:pt x="3968" y="3469"/>
                </a:lnTo>
                <a:lnTo>
                  <a:pt x="3951" y="3416"/>
                </a:lnTo>
                <a:lnTo>
                  <a:pt x="3933" y="3363"/>
                </a:lnTo>
                <a:lnTo>
                  <a:pt x="3916" y="3312"/>
                </a:lnTo>
                <a:lnTo>
                  <a:pt x="3897" y="3260"/>
                </a:lnTo>
                <a:lnTo>
                  <a:pt x="3879" y="3210"/>
                </a:lnTo>
                <a:lnTo>
                  <a:pt x="3859" y="3160"/>
                </a:lnTo>
                <a:lnTo>
                  <a:pt x="3841" y="3110"/>
                </a:lnTo>
                <a:lnTo>
                  <a:pt x="3821" y="3061"/>
                </a:lnTo>
                <a:lnTo>
                  <a:pt x="3801" y="3012"/>
                </a:lnTo>
                <a:lnTo>
                  <a:pt x="3780" y="2964"/>
                </a:lnTo>
                <a:lnTo>
                  <a:pt x="3759" y="2916"/>
                </a:lnTo>
                <a:lnTo>
                  <a:pt x="3737" y="2869"/>
                </a:lnTo>
                <a:lnTo>
                  <a:pt x="3717" y="2822"/>
                </a:lnTo>
                <a:lnTo>
                  <a:pt x="3695" y="2776"/>
                </a:lnTo>
                <a:lnTo>
                  <a:pt x="3672" y="2730"/>
                </a:lnTo>
                <a:lnTo>
                  <a:pt x="3650" y="2685"/>
                </a:lnTo>
                <a:lnTo>
                  <a:pt x="3626" y="2641"/>
                </a:lnTo>
                <a:lnTo>
                  <a:pt x="3603" y="2596"/>
                </a:lnTo>
                <a:lnTo>
                  <a:pt x="3579" y="2552"/>
                </a:lnTo>
                <a:lnTo>
                  <a:pt x="3556" y="2509"/>
                </a:lnTo>
                <a:lnTo>
                  <a:pt x="3531" y="2466"/>
                </a:lnTo>
                <a:lnTo>
                  <a:pt x="3507" y="2424"/>
                </a:lnTo>
                <a:lnTo>
                  <a:pt x="3482" y="2382"/>
                </a:lnTo>
                <a:lnTo>
                  <a:pt x="3457" y="2341"/>
                </a:lnTo>
                <a:lnTo>
                  <a:pt x="3431" y="2299"/>
                </a:lnTo>
                <a:lnTo>
                  <a:pt x="3406" y="2260"/>
                </a:lnTo>
                <a:lnTo>
                  <a:pt x="3380" y="2219"/>
                </a:lnTo>
                <a:lnTo>
                  <a:pt x="3354" y="2179"/>
                </a:lnTo>
                <a:lnTo>
                  <a:pt x="3327" y="2141"/>
                </a:lnTo>
                <a:lnTo>
                  <a:pt x="3301" y="2102"/>
                </a:lnTo>
                <a:lnTo>
                  <a:pt x="3274" y="2064"/>
                </a:lnTo>
                <a:lnTo>
                  <a:pt x="3247" y="2026"/>
                </a:lnTo>
                <a:lnTo>
                  <a:pt x="3219" y="1990"/>
                </a:lnTo>
                <a:lnTo>
                  <a:pt x="3191" y="1952"/>
                </a:lnTo>
                <a:lnTo>
                  <a:pt x="3163" y="1916"/>
                </a:lnTo>
                <a:lnTo>
                  <a:pt x="3135" y="1880"/>
                </a:lnTo>
                <a:lnTo>
                  <a:pt x="3107" y="1845"/>
                </a:lnTo>
                <a:lnTo>
                  <a:pt x="3079" y="1809"/>
                </a:lnTo>
                <a:lnTo>
                  <a:pt x="3050" y="1775"/>
                </a:lnTo>
                <a:lnTo>
                  <a:pt x="3021" y="1741"/>
                </a:lnTo>
                <a:lnTo>
                  <a:pt x="2992" y="1708"/>
                </a:lnTo>
                <a:lnTo>
                  <a:pt x="2963" y="1675"/>
                </a:lnTo>
                <a:lnTo>
                  <a:pt x="2934" y="1641"/>
                </a:lnTo>
                <a:lnTo>
                  <a:pt x="2904" y="1609"/>
                </a:lnTo>
                <a:lnTo>
                  <a:pt x="2874" y="1578"/>
                </a:lnTo>
                <a:lnTo>
                  <a:pt x="2844" y="1545"/>
                </a:lnTo>
                <a:lnTo>
                  <a:pt x="2814" y="1514"/>
                </a:lnTo>
                <a:lnTo>
                  <a:pt x="2784" y="1484"/>
                </a:lnTo>
                <a:lnTo>
                  <a:pt x="2754" y="1452"/>
                </a:lnTo>
                <a:lnTo>
                  <a:pt x="2723" y="1423"/>
                </a:lnTo>
                <a:lnTo>
                  <a:pt x="2693" y="1393"/>
                </a:lnTo>
                <a:lnTo>
                  <a:pt x="2663" y="1364"/>
                </a:lnTo>
                <a:lnTo>
                  <a:pt x="2632" y="1335"/>
                </a:lnTo>
                <a:lnTo>
                  <a:pt x="2600" y="1306"/>
                </a:lnTo>
                <a:lnTo>
                  <a:pt x="2570" y="1278"/>
                </a:lnTo>
                <a:lnTo>
                  <a:pt x="2539" y="1251"/>
                </a:lnTo>
                <a:lnTo>
                  <a:pt x="2508" y="1224"/>
                </a:lnTo>
                <a:lnTo>
                  <a:pt x="2476" y="1197"/>
                </a:lnTo>
                <a:lnTo>
                  <a:pt x="2445" y="1171"/>
                </a:lnTo>
                <a:lnTo>
                  <a:pt x="2414" y="1145"/>
                </a:lnTo>
                <a:lnTo>
                  <a:pt x="2383" y="1119"/>
                </a:lnTo>
                <a:lnTo>
                  <a:pt x="2351" y="1093"/>
                </a:lnTo>
                <a:lnTo>
                  <a:pt x="2320" y="1068"/>
                </a:lnTo>
                <a:lnTo>
                  <a:pt x="2289" y="1043"/>
                </a:lnTo>
                <a:lnTo>
                  <a:pt x="2257" y="1019"/>
                </a:lnTo>
                <a:lnTo>
                  <a:pt x="2225" y="995"/>
                </a:lnTo>
                <a:lnTo>
                  <a:pt x="2194" y="971"/>
                </a:lnTo>
                <a:lnTo>
                  <a:pt x="2162" y="948"/>
                </a:lnTo>
                <a:lnTo>
                  <a:pt x="2130" y="926"/>
                </a:lnTo>
                <a:lnTo>
                  <a:pt x="2099" y="903"/>
                </a:lnTo>
                <a:lnTo>
                  <a:pt x="2067" y="881"/>
                </a:lnTo>
                <a:lnTo>
                  <a:pt x="2036" y="859"/>
                </a:lnTo>
                <a:lnTo>
                  <a:pt x="2004" y="838"/>
                </a:lnTo>
                <a:lnTo>
                  <a:pt x="1972" y="817"/>
                </a:lnTo>
                <a:lnTo>
                  <a:pt x="1941" y="796"/>
                </a:lnTo>
                <a:lnTo>
                  <a:pt x="1910" y="775"/>
                </a:lnTo>
                <a:lnTo>
                  <a:pt x="1878" y="755"/>
                </a:lnTo>
                <a:lnTo>
                  <a:pt x="1847" y="736"/>
                </a:lnTo>
                <a:lnTo>
                  <a:pt x="1816" y="716"/>
                </a:lnTo>
                <a:lnTo>
                  <a:pt x="1784" y="697"/>
                </a:lnTo>
                <a:lnTo>
                  <a:pt x="1753" y="678"/>
                </a:lnTo>
                <a:lnTo>
                  <a:pt x="1722" y="660"/>
                </a:lnTo>
                <a:lnTo>
                  <a:pt x="1691" y="642"/>
                </a:lnTo>
                <a:lnTo>
                  <a:pt x="1659" y="624"/>
                </a:lnTo>
                <a:lnTo>
                  <a:pt x="1629" y="606"/>
                </a:lnTo>
                <a:lnTo>
                  <a:pt x="1598" y="590"/>
                </a:lnTo>
                <a:lnTo>
                  <a:pt x="1568" y="572"/>
                </a:lnTo>
                <a:lnTo>
                  <a:pt x="1536" y="556"/>
                </a:lnTo>
                <a:lnTo>
                  <a:pt x="1506" y="540"/>
                </a:lnTo>
                <a:lnTo>
                  <a:pt x="1476" y="524"/>
                </a:lnTo>
                <a:lnTo>
                  <a:pt x="1446" y="508"/>
                </a:lnTo>
                <a:lnTo>
                  <a:pt x="1416" y="493"/>
                </a:lnTo>
                <a:lnTo>
                  <a:pt x="1386" y="478"/>
                </a:lnTo>
                <a:lnTo>
                  <a:pt x="1356" y="462"/>
                </a:lnTo>
                <a:lnTo>
                  <a:pt x="1327" y="449"/>
                </a:lnTo>
                <a:lnTo>
                  <a:pt x="1297" y="434"/>
                </a:lnTo>
                <a:lnTo>
                  <a:pt x="1268" y="421"/>
                </a:lnTo>
                <a:lnTo>
                  <a:pt x="1238" y="407"/>
                </a:lnTo>
                <a:lnTo>
                  <a:pt x="1209" y="394"/>
                </a:lnTo>
                <a:lnTo>
                  <a:pt x="1181" y="380"/>
                </a:lnTo>
                <a:lnTo>
                  <a:pt x="1152" y="367"/>
                </a:lnTo>
                <a:lnTo>
                  <a:pt x="1124" y="355"/>
                </a:lnTo>
                <a:lnTo>
                  <a:pt x="1096" y="342"/>
                </a:lnTo>
                <a:lnTo>
                  <a:pt x="1068" y="331"/>
                </a:lnTo>
                <a:lnTo>
                  <a:pt x="1040" y="318"/>
                </a:lnTo>
                <a:lnTo>
                  <a:pt x="1012" y="307"/>
                </a:lnTo>
                <a:lnTo>
                  <a:pt x="985" y="297"/>
                </a:lnTo>
                <a:lnTo>
                  <a:pt x="958" y="285"/>
                </a:lnTo>
                <a:lnTo>
                  <a:pt x="932" y="275"/>
                </a:lnTo>
                <a:lnTo>
                  <a:pt x="905" y="264"/>
                </a:lnTo>
                <a:lnTo>
                  <a:pt x="879" y="254"/>
                </a:lnTo>
                <a:lnTo>
                  <a:pt x="853" y="244"/>
                </a:lnTo>
                <a:lnTo>
                  <a:pt x="827" y="234"/>
                </a:lnTo>
                <a:lnTo>
                  <a:pt x="802" y="225"/>
                </a:lnTo>
                <a:lnTo>
                  <a:pt x="776" y="215"/>
                </a:lnTo>
                <a:lnTo>
                  <a:pt x="751" y="207"/>
                </a:lnTo>
                <a:lnTo>
                  <a:pt x="727" y="197"/>
                </a:lnTo>
                <a:lnTo>
                  <a:pt x="702" y="189"/>
                </a:lnTo>
                <a:lnTo>
                  <a:pt x="678" y="181"/>
                </a:lnTo>
                <a:lnTo>
                  <a:pt x="655" y="172"/>
                </a:lnTo>
                <a:lnTo>
                  <a:pt x="631" y="165"/>
                </a:lnTo>
                <a:lnTo>
                  <a:pt x="608" y="158"/>
                </a:lnTo>
                <a:lnTo>
                  <a:pt x="585" y="150"/>
                </a:lnTo>
                <a:lnTo>
                  <a:pt x="563" y="143"/>
                </a:lnTo>
                <a:lnTo>
                  <a:pt x="540" y="136"/>
                </a:lnTo>
                <a:lnTo>
                  <a:pt x="519" y="129"/>
                </a:lnTo>
                <a:lnTo>
                  <a:pt x="497" y="122"/>
                </a:lnTo>
                <a:lnTo>
                  <a:pt x="477" y="116"/>
                </a:lnTo>
                <a:lnTo>
                  <a:pt x="456" y="110"/>
                </a:lnTo>
                <a:lnTo>
                  <a:pt x="435" y="104"/>
                </a:lnTo>
                <a:lnTo>
                  <a:pt x="415" y="98"/>
                </a:lnTo>
                <a:lnTo>
                  <a:pt x="396" y="93"/>
                </a:lnTo>
                <a:lnTo>
                  <a:pt x="377" y="87"/>
                </a:lnTo>
                <a:lnTo>
                  <a:pt x="358" y="82"/>
                </a:lnTo>
                <a:lnTo>
                  <a:pt x="340" y="77"/>
                </a:lnTo>
                <a:lnTo>
                  <a:pt x="321" y="72"/>
                </a:lnTo>
                <a:lnTo>
                  <a:pt x="305" y="68"/>
                </a:lnTo>
                <a:lnTo>
                  <a:pt x="287" y="63"/>
                </a:lnTo>
                <a:lnTo>
                  <a:pt x="270" y="59"/>
                </a:lnTo>
                <a:lnTo>
                  <a:pt x="255" y="54"/>
                </a:lnTo>
                <a:lnTo>
                  <a:pt x="238" y="51"/>
                </a:lnTo>
                <a:lnTo>
                  <a:pt x="223" y="47"/>
                </a:lnTo>
                <a:lnTo>
                  <a:pt x="208" y="43"/>
                </a:lnTo>
                <a:lnTo>
                  <a:pt x="194" y="40"/>
                </a:lnTo>
                <a:lnTo>
                  <a:pt x="180" y="37"/>
                </a:lnTo>
                <a:lnTo>
                  <a:pt x="166" y="34"/>
                </a:lnTo>
                <a:lnTo>
                  <a:pt x="154" y="30"/>
                </a:lnTo>
                <a:lnTo>
                  <a:pt x="141" y="28"/>
                </a:lnTo>
                <a:lnTo>
                  <a:pt x="129" y="25"/>
                </a:lnTo>
                <a:lnTo>
                  <a:pt x="117" y="23"/>
                </a:lnTo>
                <a:lnTo>
                  <a:pt x="106" y="20"/>
                </a:lnTo>
                <a:lnTo>
                  <a:pt x="95" y="18"/>
                </a:lnTo>
                <a:lnTo>
                  <a:pt x="86" y="16"/>
                </a:lnTo>
                <a:lnTo>
                  <a:pt x="76" y="14"/>
                </a:lnTo>
                <a:lnTo>
                  <a:pt x="67" y="13"/>
                </a:lnTo>
                <a:lnTo>
                  <a:pt x="59" y="11"/>
                </a:lnTo>
                <a:lnTo>
                  <a:pt x="50" y="10"/>
                </a:lnTo>
                <a:lnTo>
                  <a:pt x="43" y="8"/>
                </a:lnTo>
                <a:lnTo>
                  <a:pt x="37" y="6"/>
                </a:lnTo>
                <a:lnTo>
                  <a:pt x="31" y="5"/>
                </a:lnTo>
                <a:lnTo>
                  <a:pt x="24" y="4"/>
                </a:lnTo>
                <a:lnTo>
                  <a:pt x="19" y="3"/>
                </a:lnTo>
                <a:lnTo>
                  <a:pt x="15" y="2"/>
                </a:lnTo>
                <a:lnTo>
                  <a:pt x="11" y="2"/>
                </a:lnTo>
                <a:lnTo>
                  <a:pt x="8" y="1"/>
                </a:lnTo>
                <a:lnTo>
                  <a:pt x="5" y="1"/>
                </a:lnTo>
                <a:lnTo>
                  <a:pt x="2" y="1"/>
                </a:lnTo>
                <a:lnTo>
                  <a:pt x="1" y="0"/>
                </a:lnTo>
                <a:lnTo>
                  <a:pt x="0" y="0"/>
                </a:lnTo>
              </a:path>
            </a:pathLst>
          </a:custGeom>
          <a:noFill/>
          <a:ln w="57150">
            <a:solidFill>
              <a:srgbClr val="0000C4"/>
            </a:solidFill>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56" name="Line 25"/>
          <p:cNvSpPr>
            <a:spLocks noChangeShapeType="1"/>
          </p:cNvSpPr>
          <p:nvPr/>
        </p:nvSpPr>
        <p:spPr bwMode="auto">
          <a:xfrm flipH="1">
            <a:off x="4878429" y="4758412"/>
            <a:ext cx="2008070" cy="0"/>
          </a:xfrm>
          <a:prstGeom prst="line">
            <a:avLst/>
          </a:prstGeom>
          <a:noFill/>
          <a:ln w="31750" cap="rnd">
            <a:solidFill>
              <a:schemeClr val="tx1"/>
            </a:solidFill>
            <a:prstDash val="sysDot"/>
            <a:round/>
            <a:headEnd/>
            <a:tailEnd type="none" w="lg" len="lg"/>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57" name="Line 26"/>
          <p:cNvSpPr>
            <a:spLocks noChangeShapeType="1"/>
          </p:cNvSpPr>
          <p:nvPr/>
        </p:nvSpPr>
        <p:spPr bwMode="auto">
          <a:xfrm>
            <a:off x="6891170" y="4752410"/>
            <a:ext cx="0" cy="622847"/>
          </a:xfrm>
          <a:prstGeom prst="line">
            <a:avLst/>
          </a:prstGeom>
          <a:noFill/>
          <a:ln w="31750" cap="rnd">
            <a:solidFill>
              <a:schemeClr val="tx1"/>
            </a:solidFill>
            <a:prstDash val="sysDot"/>
            <a:round/>
            <a:headEnd/>
            <a:tailEnd type="none" w="lg" len="lg"/>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58" name="Text Box 27"/>
          <p:cNvSpPr txBox="1">
            <a:spLocks noChangeArrowheads="1"/>
          </p:cNvSpPr>
          <p:nvPr/>
        </p:nvSpPr>
        <p:spPr bwMode="auto">
          <a:xfrm>
            <a:off x="4502082" y="4536807"/>
            <a:ext cx="450850" cy="427038"/>
          </a:xfrm>
          <a:prstGeom prst="rect">
            <a:avLst/>
          </a:prstGeom>
          <a:noFill/>
          <a:ln w="19050" cap="rnd">
            <a:noFill/>
            <a:prstDash val="sysDot"/>
            <a:miter lim="800000"/>
            <a:headEnd/>
            <a:tailEnd type="none" w="lg" len="lg"/>
          </a:ln>
        </p:spPr>
        <p:txBody>
          <a:bodyPr>
            <a:prstTxWarp prst="textNoShape">
              <a:avLst/>
            </a:prstTxWarp>
            <a:spAutoFit/>
          </a:bodyPr>
          <a:lstStyle/>
          <a:p>
            <a:r>
              <a:rPr kumimoji="0" lang="en-US" sz="2000" b="1" i="1" dirty="0">
                <a:latin typeface="Times New Roman" pitchFamily="18" charset="0"/>
                <a:cs typeface="Times New Roman" pitchFamily="18" charset="0"/>
              </a:rPr>
              <a:t>I</a:t>
            </a:r>
            <a:r>
              <a:rPr kumimoji="0" lang="en-US" sz="2200" i="1" baseline="-25000" dirty="0">
                <a:latin typeface="Times New Roman" pitchFamily="18" charset="0"/>
                <a:cs typeface="Times New Roman" pitchFamily="18" charset="0"/>
              </a:rPr>
              <a:t>A</a:t>
            </a:r>
            <a:endParaRPr kumimoji="0" lang="en-US" sz="2200" i="1" dirty="0">
              <a:latin typeface="Times New Roman" pitchFamily="18" charset="0"/>
              <a:cs typeface="Times New Roman" pitchFamily="18" charset="0"/>
            </a:endParaRPr>
          </a:p>
        </p:txBody>
      </p:sp>
      <p:sp>
        <p:nvSpPr>
          <p:cNvPr id="59" name="Text Box 28"/>
          <p:cNvSpPr txBox="1">
            <a:spLocks noChangeArrowheads="1"/>
          </p:cNvSpPr>
          <p:nvPr/>
        </p:nvSpPr>
        <p:spPr bwMode="auto">
          <a:xfrm>
            <a:off x="6661548" y="5335031"/>
            <a:ext cx="544512" cy="427038"/>
          </a:xfrm>
          <a:prstGeom prst="rect">
            <a:avLst/>
          </a:prstGeom>
          <a:noFill/>
          <a:ln w="19050" cap="rnd">
            <a:noFill/>
            <a:prstDash val="sysDot"/>
            <a:miter lim="800000"/>
            <a:headEnd/>
            <a:tailEnd type="none" w="lg" len="lg"/>
          </a:ln>
        </p:spPr>
        <p:txBody>
          <a:bodyPr>
            <a:prstTxWarp prst="textNoShape">
              <a:avLst/>
            </a:prstTxWarp>
            <a:spAutoFit/>
          </a:bodyPr>
          <a:lstStyle/>
          <a:p>
            <a:r>
              <a:rPr kumimoji="0" lang="en-US" sz="2000" b="1" i="1" dirty="0">
                <a:latin typeface="Times New Roman" pitchFamily="18" charset="0"/>
                <a:cs typeface="Times New Roman" pitchFamily="18" charset="0"/>
              </a:rPr>
              <a:t>C</a:t>
            </a:r>
            <a:r>
              <a:rPr kumimoji="0" lang="en-US" sz="2200" i="1" baseline="-25000" dirty="0">
                <a:latin typeface="Times New Roman" pitchFamily="18" charset="0"/>
                <a:cs typeface="Times New Roman" pitchFamily="18" charset="0"/>
              </a:rPr>
              <a:t>A</a:t>
            </a:r>
            <a:endParaRPr kumimoji="0" lang="en-US" sz="2200" i="1" dirty="0">
              <a:latin typeface="Times New Roman" pitchFamily="18" charset="0"/>
              <a:cs typeface="Times New Roman" pitchFamily="18" charset="0"/>
            </a:endParaRPr>
          </a:p>
        </p:txBody>
      </p:sp>
      <p:sp>
        <p:nvSpPr>
          <p:cNvPr id="60" name="Rectangle 29"/>
          <p:cNvSpPr>
            <a:spLocks noChangeArrowheads="1"/>
          </p:cNvSpPr>
          <p:nvPr/>
        </p:nvSpPr>
        <p:spPr bwMode="auto">
          <a:xfrm>
            <a:off x="7581941" y="4829900"/>
            <a:ext cx="65" cy="492443"/>
          </a:xfrm>
          <a:prstGeom prst="rect">
            <a:avLst/>
          </a:prstGeom>
          <a:noFill/>
          <a:ln w="9525">
            <a:noFill/>
            <a:miter lim="800000"/>
            <a:headEnd/>
            <a:tailEnd/>
          </a:ln>
        </p:spPr>
        <p:txBody>
          <a:bodyPr wrap="none" lIns="0" tIns="0" rIns="0" bIns="0">
            <a:prstTxWarp prst="textNoShape">
              <a:avLst/>
            </a:prstTxWarp>
            <a:spAutoFit/>
          </a:bodyPr>
          <a:lstStyle/>
          <a:p>
            <a:endParaRPr lang="en-US" sz="3200" b="0">
              <a:solidFill>
                <a:schemeClr val="tx1"/>
              </a:solidFill>
              <a:latin typeface="Times New Roman" pitchFamily="18" charset="0"/>
              <a:cs typeface="Times New Roman" pitchFamily="18" charset="0"/>
            </a:endParaRPr>
          </a:p>
        </p:txBody>
      </p:sp>
      <p:grpSp>
        <p:nvGrpSpPr>
          <p:cNvPr id="61" name="Group 74"/>
          <p:cNvGrpSpPr>
            <a:grpSpLocks/>
          </p:cNvGrpSpPr>
          <p:nvPr/>
        </p:nvGrpSpPr>
        <p:grpSpPr bwMode="auto">
          <a:xfrm>
            <a:off x="6827196" y="4312941"/>
            <a:ext cx="403225" cy="493712"/>
            <a:chOff x="4097" y="2579"/>
            <a:chExt cx="254" cy="311"/>
          </a:xfrm>
        </p:grpSpPr>
        <p:sp>
          <p:nvSpPr>
            <p:cNvPr id="62" name="Text Box 37"/>
            <p:cNvSpPr txBox="1">
              <a:spLocks noChangeArrowheads="1"/>
            </p:cNvSpPr>
            <p:nvPr/>
          </p:nvSpPr>
          <p:spPr bwMode="auto">
            <a:xfrm>
              <a:off x="4117" y="2579"/>
              <a:ext cx="234" cy="291"/>
            </a:xfrm>
            <a:prstGeom prst="rect">
              <a:avLst/>
            </a:prstGeom>
            <a:noFill/>
            <a:ln w="19050" cap="rnd">
              <a:noFill/>
              <a:prstDash val="sysDot"/>
              <a:miter lim="800000"/>
              <a:headEnd/>
              <a:tailEnd type="none" w="lg" len="lg"/>
            </a:ln>
          </p:spPr>
          <p:txBody>
            <a:bodyPr wrap="none">
              <a:prstTxWarp prst="textNoShape">
                <a:avLst/>
              </a:prstTxWarp>
              <a:spAutoFit/>
            </a:bodyPr>
            <a:lstStyle/>
            <a:p>
              <a:r>
                <a:rPr kumimoji="0" lang="en-US" sz="2400" i="1">
                  <a:latin typeface="Times New Roman" pitchFamily="18" charset="0"/>
                  <a:cs typeface="Times New Roman" pitchFamily="18" charset="0"/>
                </a:rPr>
                <a:t>A</a:t>
              </a:r>
              <a:endParaRPr kumimoji="0" lang="en-US" sz="2400" b="0">
                <a:latin typeface="Times New Roman" pitchFamily="18" charset="0"/>
                <a:cs typeface="Times New Roman" pitchFamily="18" charset="0"/>
              </a:endParaRPr>
            </a:p>
          </p:txBody>
        </p:sp>
        <p:sp>
          <p:nvSpPr>
            <p:cNvPr id="63" name="Freeform 38"/>
            <p:cNvSpPr>
              <a:spLocks/>
            </p:cNvSpPr>
            <p:nvPr/>
          </p:nvSpPr>
          <p:spPr bwMode="auto">
            <a:xfrm>
              <a:off x="4097" y="2816"/>
              <a:ext cx="75" cy="74"/>
            </a:xfrm>
            <a:custGeom>
              <a:avLst/>
              <a:gdLst>
                <a:gd name="T0" fmla="*/ 0 w 173"/>
                <a:gd name="T1" fmla="*/ 37 h 173"/>
                <a:gd name="T2" fmla="*/ 5 w 173"/>
                <a:gd name="T3" fmla="*/ 18 h 173"/>
                <a:gd name="T4" fmla="*/ 19 w 173"/>
                <a:gd name="T5" fmla="*/ 5 h 173"/>
                <a:gd name="T6" fmla="*/ 37 w 173"/>
                <a:gd name="T7" fmla="*/ 0 h 173"/>
                <a:gd name="T8" fmla="*/ 37 w 173"/>
                <a:gd name="T9" fmla="*/ 0 h 173"/>
                <a:gd name="T10" fmla="*/ 56 w 173"/>
                <a:gd name="T11" fmla="*/ 5 h 173"/>
                <a:gd name="T12" fmla="*/ 70 w 173"/>
                <a:gd name="T13" fmla="*/ 18 h 173"/>
                <a:gd name="T14" fmla="*/ 75 w 173"/>
                <a:gd name="T15" fmla="*/ 37 h 173"/>
                <a:gd name="T16" fmla="*/ 75 w 173"/>
                <a:gd name="T17" fmla="*/ 37 h 173"/>
                <a:gd name="T18" fmla="*/ 70 w 173"/>
                <a:gd name="T19" fmla="*/ 56 h 173"/>
                <a:gd name="T20" fmla="*/ 56 w 173"/>
                <a:gd name="T21" fmla="*/ 69 h 173"/>
                <a:gd name="T22" fmla="*/ 37 w 173"/>
                <a:gd name="T23" fmla="*/ 74 h 173"/>
                <a:gd name="T24" fmla="*/ 37 w 173"/>
                <a:gd name="T25" fmla="*/ 74 h 173"/>
                <a:gd name="T26" fmla="*/ 19 w 173"/>
                <a:gd name="T27" fmla="*/ 69 h 173"/>
                <a:gd name="T28" fmla="*/ 5 w 173"/>
                <a:gd name="T29" fmla="*/ 56 h 173"/>
                <a:gd name="T30" fmla="*/ 0 w 173"/>
                <a:gd name="T31" fmla="*/ 37 h 173"/>
                <a:gd name="T32" fmla="*/ 0 w 173"/>
                <a:gd name="T33" fmla="*/ 37 h 173"/>
                <a:gd name="T34" fmla="*/ 0 w 173"/>
                <a:gd name="T35" fmla="*/ 37 h 1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3"/>
                <a:gd name="T55" fmla="*/ 0 h 173"/>
                <a:gd name="T56" fmla="*/ 173 w 173"/>
                <a:gd name="T57" fmla="*/ 173 h 17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3" h="173">
                  <a:moveTo>
                    <a:pt x="0" y="86"/>
                  </a:moveTo>
                  <a:lnTo>
                    <a:pt x="11" y="43"/>
                  </a:lnTo>
                  <a:lnTo>
                    <a:pt x="43" y="12"/>
                  </a:lnTo>
                  <a:lnTo>
                    <a:pt x="86" y="0"/>
                  </a:lnTo>
                  <a:lnTo>
                    <a:pt x="130" y="12"/>
                  </a:lnTo>
                  <a:lnTo>
                    <a:pt x="161" y="43"/>
                  </a:lnTo>
                  <a:lnTo>
                    <a:pt x="173" y="86"/>
                  </a:lnTo>
                  <a:lnTo>
                    <a:pt x="161" y="130"/>
                  </a:lnTo>
                  <a:lnTo>
                    <a:pt x="130" y="161"/>
                  </a:lnTo>
                  <a:lnTo>
                    <a:pt x="86" y="173"/>
                  </a:lnTo>
                  <a:lnTo>
                    <a:pt x="43" y="161"/>
                  </a:lnTo>
                  <a:lnTo>
                    <a:pt x="11" y="130"/>
                  </a:lnTo>
                  <a:lnTo>
                    <a:pt x="0" y="86"/>
                  </a:lnTo>
                </a:path>
              </a:pathLst>
            </a:custGeom>
            <a:solidFill>
              <a:srgbClr val="FFFF00"/>
            </a:solidFill>
            <a:ln w="38100">
              <a:solidFill>
                <a:schemeClr val="tx1"/>
              </a:solidFill>
              <a:round/>
              <a:headEnd/>
              <a:tailEnd/>
            </a:ln>
          </p:spPr>
          <p:txBody>
            <a:bodyPr>
              <a:prstTxWarp prst="textNoShape">
                <a:avLst/>
              </a:prstTxWarp>
            </a:bodyPr>
            <a:lstStyle/>
            <a:p>
              <a:endParaRPr lang="en-US">
                <a:latin typeface="Times New Roman" pitchFamily="18" charset="0"/>
                <a:cs typeface="Times New Roman" pitchFamily="18" charset="0"/>
              </a:endParaRPr>
            </a:p>
          </p:txBody>
        </p:sp>
      </p:grpSp>
      <p:sp>
        <p:nvSpPr>
          <p:cNvPr id="64" name="Line 42"/>
          <p:cNvSpPr>
            <a:spLocks noChangeShapeType="1"/>
          </p:cNvSpPr>
          <p:nvPr/>
        </p:nvSpPr>
        <p:spPr bwMode="auto">
          <a:xfrm flipV="1">
            <a:off x="5525146" y="3306354"/>
            <a:ext cx="482561" cy="604576"/>
          </a:xfrm>
          <a:prstGeom prst="line">
            <a:avLst/>
          </a:prstGeom>
          <a:noFill/>
          <a:ln w="47625">
            <a:solidFill>
              <a:schemeClr val="tx1"/>
            </a:solidFill>
            <a:round/>
            <a:headEnd/>
            <a:tailEnd type="stealth" w="lg" len="lg"/>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a:latin typeface="Times New Roman" pitchFamily="18" charset="0"/>
              <a:cs typeface="Times New Roman" pitchFamily="18" charset="0"/>
            </a:endParaRPr>
          </a:p>
        </p:txBody>
      </p:sp>
      <p:grpSp>
        <p:nvGrpSpPr>
          <p:cNvPr id="66" name="Group 58"/>
          <p:cNvGrpSpPr>
            <a:grpSpLocks/>
          </p:cNvGrpSpPr>
          <p:nvPr/>
        </p:nvGrpSpPr>
        <p:grpSpPr bwMode="auto">
          <a:xfrm>
            <a:off x="5129268" y="2466112"/>
            <a:ext cx="1436691" cy="1084263"/>
            <a:chOff x="2821" y="1290"/>
            <a:chExt cx="905" cy="683"/>
          </a:xfrm>
        </p:grpSpPr>
        <p:sp>
          <p:nvSpPr>
            <p:cNvPr id="67" name="Line 31"/>
            <p:cNvSpPr>
              <a:spLocks noChangeShapeType="1"/>
            </p:cNvSpPr>
            <p:nvPr/>
          </p:nvSpPr>
          <p:spPr bwMode="auto">
            <a:xfrm flipH="1">
              <a:off x="2910" y="1487"/>
              <a:ext cx="407" cy="486"/>
            </a:xfrm>
            <a:prstGeom prst="line">
              <a:avLst/>
            </a:prstGeom>
            <a:noFill/>
            <a:ln w="31750">
              <a:solidFill>
                <a:schemeClr val="tx1"/>
              </a:solidFill>
              <a:round/>
              <a:headEnd/>
              <a:tailEnd/>
            </a:ln>
            <a:effectLst>
              <a:outerShdw blurRad="63500" dist="38099" dir="2700000" algn="ctr" rotWithShape="0">
                <a:srgbClr val="000000">
                  <a:alpha val="74998"/>
                </a:srgbClr>
              </a:outerShdw>
            </a:effectLst>
          </p:spPr>
          <p:txBody>
            <a:bodyPr>
              <a:prstTxWarp prst="textNoShape">
                <a:avLst/>
              </a:prstTxWarp>
            </a:bodyPr>
            <a:lstStyle/>
            <a:p>
              <a:pPr>
                <a:defRPr/>
              </a:pPr>
              <a:endParaRPr lang="en-US">
                <a:latin typeface="Times New Roman" pitchFamily="18" charset="0"/>
                <a:cs typeface="Times New Roman" pitchFamily="18" charset="0"/>
              </a:endParaRPr>
            </a:p>
          </p:txBody>
        </p:sp>
        <p:grpSp>
          <p:nvGrpSpPr>
            <p:cNvPr id="68" name="Group 51"/>
            <p:cNvGrpSpPr>
              <a:grpSpLocks/>
            </p:cNvGrpSpPr>
            <p:nvPr/>
          </p:nvGrpSpPr>
          <p:grpSpPr bwMode="auto">
            <a:xfrm>
              <a:off x="2821" y="1290"/>
              <a:ext cx="905" cy="197"/>
              <a:chOff x="2791" y="1260"/>
              <a:chExt cx="905" cy="197"/>
            </a:xfrm>
          </p:grpSpPr>
          <p:sp>
            <p:nvSpPr>
              <p:cNvPr id="69" name="Rectangle 50"/>
              <p:cNvSpPr>
                <a:spLocks noChangeArrowheads="1"/>
              </p:cNvSpPr>
              <p:nvPr/>
            </p:nvSpPr>
            <p:spPr bwMode="auto">
              <a:xfrm>
                <a:off x="2791" y="1260"/>
                <a:ext cx="814" cy="197"/>
              </a:xfrm>
              <a:prstGeom prst="rect">
                <a:avLst/>
              </a:prstGeom>
              <a:solidFill>
                <a:schemeClr val="bg1"/>
              </a:solidFill>
              <a:ln w="12700">
                <a:solidFill>
                  <a:schemeClr val="tx1"/>
                </a:solidFill>
                <a:miter lim="800000"/>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a:latin typeface="Times New Roman" pitchFamily="18" charset="0"/>
                  <a:cs typeface="Times New Roman" pitchFamily="18" charset="0"/>
                </a:endParaRPr>
              </a:p>
            </p:txBody>
          </p:sp>
          <p:sp>
            <p:nvSpPr>
              <p:cNvPr id="70" name="Rectangle 32"/>
              <p:cNvSpPr>
                <a:spLocks noChangeArrowheads="1"/>
              </p:cNvSpPr>
              <p:nvPr/>
            </p:nvSpPr>
            <p:spPr bwMode="auto">
              <a:xfrm>
                <a:off x="2849" y="1291"/>
                <a:ext cx="847" cy="155"/>
              </a:xfrm>
              <a:prstGeom prst="rect">
                <a:avLst/>
              </a:prstGeom>
              <a:noFill/>
              <a:ln w="9525">
                <a:noFill/>
                <a:miter lim="800000"/>
                <a:headEnd/>
                <a:tailEnd/>
              </a:ln>
            </p:spPr>
            <p:txBody>
              <a:bodyPr lIns="0" tIns="0" rIns="0" bIns="0">
                <a:prstTxWarp prst="textNoShape">
                  <a:avLst/>
                </a:prstTxWarp>
                <a:spAutoFit/>
              </a:bodyPr>
              <a:lstStyle/>
              <a:p>
                <a:pPr>
                  <a:lnSpc>
                    <a:spcPct val="80000"/>
                  </a:lnSpc>
                </a:pPr>
                <a:r>
                  <a:rPr lang="en-US" sz="2000" b="0" dirty="0">
                    <a:solidFill>
                      <a:srgbClr val="1F1A17"/>
                    </a:solidFill>
                    <a:latin typeface="Times New Roman" pitchFamily="18" charset="0"/>
                    <a:cs typeface="Times New Roman" pitchFamily="18" charset="0"/>
                  </a:rPr>
                  <a:t>PPC </a:t>
                </a:r>
                <a:r>
                  <a:rPr lang="en-US" sz="2000" b="0" dirty="0" smtClean="0">
                    <a:solidFill>
                      <a:srgbClr val="1F1A17"/>
                    </a:solidFill>
                    <a:latin typeface="Times New Roman" pitchFamily="18" charset="0"/>
                    <a:cs typeface="Times New Roman" pitchFamily="18" charset="0"/>
                  </a:rPr>
                  <a:t>2012</a:t>
                </a:r>
                <a:endParaRPr lang="en-US" sz="2000" b="0" dirty="0">
                  <a:solidFill>
                    <a:srgbClr val="1F1A17"/>
                  </a:solidFill>
                  <a:latin typeface="Times New Roman" pitchFamily="18" charset="0"/>
                  <a:cs typeface="Times New Roman" pitchFamily="18" charset="0"/>
                </a:endParaRPr>
              </a:p>
            </p:txBody>
          </p:sp>
        </p:grpSp>
      </p:grpSp>
      <p:grpSp>
        <p:nvGrpSpPr>
          <p:cNvPr id="71" name="Group 57"/>
          <p:cNvGrpSpPr>
            <a:grpSpLocks/>
          </p:cNvGrpSpPr>
          <p:nvPr/>
        </p:nvGrpSpPr>
        <p:grpSpPr bwMode="auto">
          <a:xfrm>
            <a:off x="6125594" y="2062480"/>
            <a:ext cx="1924050" cy="1225550"/>
            <a:chOff x="3516" y="1019"/>
            <a:chExt cx="1212" cy="772"/>
          </a:xfrm>
        </p:grpSpPr>
        <p:sp>
          <p:nvSpPr>
            <p:cNvPr id="72" name="Line 34"/>
            <p:cNvSpPr>
              <a:spLocks noChangeShapeType="1"/>
            </p:cNvSpPr>
            <p:nvPr/>
          </p:nvSpPr>
          <p:spPr bwMode="auto">
            <a:xfrm flipH="1">
              <a:off x="3635" y="1176"/>
              <a:ext cx="577" cy="615"/>
            </a:xfrm>
            <a:prstGeom prst="line">
              <a:avLst/>
            </a:prstGeom>
            <a:noFill/>
            <a:ln w="31750">
              <a:solidFill>
                <a:schemeClr val="tx1"/>
              </a:solidFill>
              <a:round/>
              <a:headEnd/>
              <a:tailEnd/>
            </a:ln>
            <a:effectLst>
              <a:outerShdw blurRad="63500" dist="38099" dir="2700000" algn="ctr" rotWithShape="0">
                <a:srgbClr val="000000">
                  <a:alpha val="74998"/>
                </a:srgbClr>
              </a:outerShdw>
            </a:effectLst>
          </p:spPr>
          <p:txBody>
            <a:bodyPr>
              <a:prstTxWarp prst="textNoShape">
                <a:avLst/>
              </a:prstTxWarp>
            </a:bodyPr>
            <a:lstStyle/>
            <a:p>
              <a:pPr>
                <a:defRPr/>
              </a:pPr>
              <a:endParaRPr lang="en-US">
                <a:latin typeface="Times New Roman" pitchFamily="18" charset="0"/>
                <a:cs typeface="Times New Roman" pitchFamily="18" charset="0"/>
              </a:endParaRPr>
            </a:p>
          </p:txBody>
        </p:sp>
        <p:grpSp>
          <p:nvGrpSpPr>
            <p:cNvPr id="73" name="Group 53"/>
            <p:cNvGrpSpPr>
              <a:grpSpLocks/>
            </p:cNvGrpSpPr>
            <p:nvPr/>
          </p:nvGrpSpPr>
          <p:grpSpPr bwMode="auto">
            <a:xfrm>
              <a:off x="3516" y="1019"/>
              <a:ext cx="1212" cy="202"/>
              <a:chOff x="3486" y="1019"/>
              <a:chExt cx="1212" cy="202"/>
            </a:xfrm>
          </p:grpSpPr>
          <p:sp>
            <p:nvSpPr>
              <p:cNvPr id="74" name="Rectangle 52"/>
              <p:cNvSpPr>
                <a:spLocks noChangeArrowheads="1"/>
              </p:cNvSpPr>
              <p:nvPr/>
            </p:nvSpPr>
            <p:spPr bwMode="auto">
              <a:xfrm>
                <a:off x="3548" y="1045"/>
                <a:ext cx="1089" cy="176"/>
              </a:xfrm>
              <a:prstGeom prst="rect">
                <a:avLst/>
              </a:prstGeom>
              <a:solidFill>
                <a:schemeClr val="bg1"/>
              </a:solidFill>
              <a:ln w="12700">
                <a:solidFill>
                  <a:schemeClr val="tx1"/>
                </a:solidFill>
                <a:miter lim="800000"/>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a:latin typeface="Times New Roman" pitchFamily="18" charset="0"/>
                  <a:cs typeface="Times New Roman" pitchFamily="18" charset="0"/>
                </a:endParaRPr>
              </a:p>
            </p:txBody>
          </p:sp>
          <p:sp>
            <p:nvSpPr>
              <p:cNvPr id="75" name="Rectangle 35"/>
              <p:cNvSpPr>
                <a:spLocks noChangeArrowheads="1"/>
              </p:cNvSpPr>
              <p:nvPr/>
            </p:nvSpPr>
            <p:spPr bwMode="auto">
              <a:xfrm>
                <a:off x="3486" y="1019"/>
                <a:ext cx="1212" cy="202"/>
              </a:xfrm>
              <a:prstGeom prst="rect">
                <a:avLst/>
              </a:prstGeom>
              <a:noFill/>
              <a:ln w="9525">
                <a:noFill/>
                <a:miter lim="800000"/>
                <a:headEnd/>
                <a:tailEnd/>
              </a:ln>
            </p:spPr>
            <p:txBody>
              <a:bodyPr lIns="0" tIns="0" rIns="0" bIns="0">
                <a:prstTxWarp prst="textNoShape">
                  <a:avLst/>
                </a:prstTxWarp>
                <a:spAutoFit/>
              </a:bodyPr>
              <a:lstStyle/>
              <a:p>
                <a:pPr algn="ctr">
                  <a:lnSpc>
                    <a:spcPct val="80000"/>
                  </a:lnSpc>
                </a:pPr>
                <a:r>
                  <a:rPr lang="en-US" sz="600" b="0" dirty="0">
                    <a:solidFill>
                      <a:srgbClr val="1F1A17"/>
                    </a:solidFill>
                    <a:latin typeface="Times New Roman" pitchFamily="18" charset="0"/>
                    <a:cs typeface="Times New Roman" pitchFamily="18" charset="0"/>
                  </a:rPr>
                  <a:t/>
                </a:r>
                <a:br>
                  <a:rPr lang="en-US" sz="600" b="0" dirty="0">
                    <a:solidFill>
                      <a:srgbClr val="1F1A17"/>
                    </a:solidFill>
                    <a:latin typeface="Times New Roman" pitchFamily="18" charset="0"/>
                    <a:cs typeface="Times New Roman" pitchFamily="18" charset="0"/>
                  </a:rPr>
                </a:br>
                <a:r>
                  <a:rPr lang="en-US" sz="2000" b="0" dirty="0">
                    <a:solidFill>
                      <a:srgbClr val="1F1A17"/>
                    </a:solidFill>
                    <a:latin typeface="Times New Roman" pitchFamily="18" charset="0"/>
                    <a:cs typeface="Times New Roman" pitchFamily="18" charset="0"/>
                  </a:rPr>
                  <a:t>PPC </a:t>
                </a:r>
                <a:r>
                  <a:rPr lang="en-US" sz="2000" b="0" dirty="0" smtClean="0">
                    <a:solidFill>
                      <a:srgbClr val="1F1A17"/>
                    </a:solidFill>
                    <a:latin typeface="Times New Roman" pitchFamily="18" charset="0"/>
                    <a:cs typeface="Times New Roman" pitchFamily="18" charset="0"/>
                  </a:rPr>
                  <a:t>2022</a:t>
                </a:r>
                <a:r>
                  <a:rPr lang="en-US" b="0" dirty="0" smtClean="0">
                    <a:solidFill>
                      <a:srgbClr val="1F1A17"/>
                    </a:solidFill>
                    <a:latin typeface="Times New Roman" pitchFamily="18" charset="0"/>
                    <a:cs typeface="Times New Roman" pitchFamily="18" charset="0"/>
                  </a:rPr>
                  <a:t> </a:t>
                </a:r>
                <a:r>
                  <a:rPr lang="en-US" sz="1600" b="0" i="1" dirty="0">
                    <a:solidFill>
                      <a:srgbClr val="1F1A17"/>
                    </a:solidFill>
                    <a:latin typeface="Times New Roman" pitchFamily="18" charset="0"/>
                    <a:cs typeface="Times New Roman" pitchFamily="18" charset="0"/>
                  </a:rPr>
                  <a:t>with</a:t>
                </a:r>
                <a:r>
                  <a:rPr lang="en-US" sz="1600" i="1" dirty="0">
                    <a:solidFill>
                      <a:srgbClr val="1F1A17"/>
                    </a:solidFill>
                    <a:latin typeface="Times New Roman" pitchFamily="18" charset="0"/>
                    <a:cs typeface="Times New Roman" pitchFamily="18" charset="0"/>
                  </a:rPr>
                  <a:t> </a:t>
                </a:r>
                <a:r>
                  <a:rPr lang="en-US" sz="1600" i="1" dirty="0">
                    <a:latin typeface="Times New Roman" pitchFamily="18" charset="0"/>
                    <a:cs typeface="Times New Roman" pitchFamily="18" charset="0"/>
                  </a:rPr>
                  <a:t>A</a:t>
                </a:r>
                <a:endParaRPr lang="en-US" sz="1600" b="0" dirty="0">
                  <a:latin typeface="Times New Roman" pitchFamily="18" charset="0"/>
                  <a:cs typeface="Times New Roman" pitchFamily="18" charset="0"/>
                </a:endParaRPr>
              </a:p>
            </p:txBody>
          </p:sp>
        </p:grpSp>
      </p:grpSp>
      <p:sp>
        <p:nvSpPr>
          <p:cNvPr id="77" name="Line 9"/>
          <p:cNvSpPr>
            <a:spLocks noChangeShapeType="1"/>
          </p:cNvSpPr>
          <p:nvPr/>
        </p:nvSpPr>
        <p:spPr bwMode="auto">
          <a:xfrm>
            <a:off x="4864369" y="5367508"/>
            <a:ext cx="3799183" cy="0"/>
          </a:xfrm>
          <a:prstGeom prst="line">
            <a:avLst/>
          </a:prstGeom>
          <a:noFill/>
          <a:ln w="28575">
            <a:solidFill>
              <a:schemeClr val="tx1"/>
            </a:solidFill>
            <a:round/>
            <a:headEnd/>
            <a:tailEnd type="none" w="lg" len="lg"/>
          </a:ln>
        </p:spPr>
        <p:txBody>
          <a:bodyPr wrap="none" anchor="ctr">
            <a:prstTxWarp prst="textNoShape">
              <a:avLst/>
            </a:prstTxWarp>
          </a:bodyPr>
          <a:lstStyle/>
          <a:p>
            <a:endParaRPr lang="en-US">
              <a:latin typeface="Times New Roman" pitchFamily="18" charset="0"/>
              <a:cs typeface="Times New Roman" pitchFamily="18" charset="0"/>
            </a:endParaRPr>
          </a:p>
        </p:txBody>
      </p:sp>
    </p:spTree>
    <p:extLst>
      <p:ext uri="{BB962C8B-B14F-4D97-AF65-F5344CB8AC3E}">
        <p14:creationId xmlns:p14="http://schemas.microsoft.com/office/powerpoint/2010/main" val="2335068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par>
                          <p:cTn id="13" fill="hold">
                            <p:stCondLst>
                              <p:cond delay="1000"/>
                            </p:stCondLst>
                            <p:childTnLst>
                              <p:par>
                                <p:cTn id="14" presetID="23" presetClass="entr" presetSubtype="32" fill="hold" nodeType="afterEffect">
                                  <p:stCondLst>
                                    <p:cond delay="0"/>
                                  </p:stCondLst>
                                  <p:childTnLst>
                                    <p:set>
                                      <p:cBhvr>
                                        <p:cTn id="15" dur="1" fill="hold">
                                          <p:stCondLst>
                                            <p:cond delay="0"/>
                                          </p:stCondLst>
                                        </p:cTn>
                                        <p:tgtEl>
                                          <p:spTgt spid="61"/>
                                        </p:tgtEl>
                                        <p:attrNameLst>
                                          <p:attrName>style.visibility</p:attrName>
                                        </p:attrNameLst>
                                      </p:cBhvr>
                                      <p:to>
                                        <p:strVal val="visible"/>
                                      </p:to>
                                    </p:set>
                                    <p:anim calcmode="lin" valueType="num">
                                      <p:cBhvr>
                                        <p:cTn id="16" dur="500" fill="hold"/>
                                        <p:tgtEl>
                                          <p:spTgt spid="61"/>
                                        </p:tgtEl>
                                        <p:attrNameLst>
                                          <p:attrName>ppt_w</p:attrName>
                                        </p:attrNameLst>
                                      </p:cBhvr>
                                      <p:tavLst>
                                        <p:tav tm="0">
                                          <p:val>
                                            <p:strVal val="4*#ppt_w"/>
                                          </p:val>
                                        </p:tav>
                                        <p:tav tm="100000">
                                          <p:val>
                                            <p:strVal val="#ppt_w"/>
                                          </p:val>
                                        </p:tav>
                                      </p:tavLst>
                                    </p:anim>
                                    <p:anim calcmode="lin" valueType="num">
                                      <p:cBhvr>
                                        <p:cTn id="17" dur="500" fill="hold"/>
                                        <p:tgtEl>
                                          <p:spTgt spid="61"/>
                                        </p:tgtEl>
                                        <p:attrNameLst>
                                          <p:attrName>ppt_h</p:attrName>
                                        </p:attrNameLst>
                                      </p:cBhvr>
                                      <p:tavLst>
                                        <p:tav tm="0">
                                          <p:val>
                                            <p:strVal val="4*#ppt_h"/>
                                          </p:val>
                                        </p:tav>
                                        <p:tav tm="100000">
                                          <p:val>
                                            <p:strVal val="#ppt_h"/>
                                          </p:val>
                                        </p:tav>
                                      </p:tavLst>
                                    </p:anim>
                                  </p:childTnLst>
                                </p:cTn>
                              </p:par>
                            </p:childTnLst>
                          </p:cTn>
                        </p:par>
                        <p:par>
                          <p:cTn id="18" fill="hold">
                            <p:stCondLst>
                              <p:cond delay="1500"/>
                            </p:stCondLst>
                            <p:childTnLst>
                              <p:par>
                                <p:cTn id="19" presetID="17" presetClass="entr" presetSubtype="2" fill="hold" grpId="0" nodeType="afterEffect">
                                  <p:stCondLst>
                                    <p:cond delay="0"/>
                                  </p:stCondLst>
                                  <p:childTnLst>
                                    <p:set>
                                      <p:cBhvr>
                                        <p:cTn id="20" dur="1" fill="hold">
                                          <p:stCondLst>
                                            <p:cond delay="0"/>
                                          </p:stCondLst>
                                        </p:cTn>
                                        <p:tgtEl>
                                          <p:spTgt spid="56"/>
                                        </p:tgtEl>
                                        <p:attrNameLst>
                                          <p:attrName>style.visibility</p:attrName>
                                        </p:attrNameLst>
                                      </p:cBhvr>
                                      <p:to>
                                        <p:strVal val="visible"/>
                                      </p:to>
                                    </p:set>
                                    <p:anim calcmode="lin" valueType="num">
                                      <p:cBhvr>
                                        <p:cTn id="21" dur="500" fill="hold"/>
                                        <p:tgtEl>
                                          <p:spTgt spid="56"/>
                                        </p:tgtEl>
                                        <p:attrNameLst>
                                          <p:attrName>ppt_x</p:attrName>
                                        </p:attrNameLst>
                                      </p:cBhvr>
                                      <p:tavLst>
                                        <p:tav tm="0">
                                          <p:val>
                                            <p:strVal val="#ppt_x+#ppt_w/2"/>
                                          </p:val>
                                        </p:tav>
                                        <p:tav tm="100000">
                                          <p:val>
                                            <p:strVal val="#ppt_x"/>
                                          </p:val>
                                        </p:tav>
                                      </p:tavLst>
                                    </p:anim>
                                    <p:anim calcmode="lin" valueType="num">
                                      <p:cBhvr>
                                        <p:cTn id="22" dur="500" fill="hold"/>
                                        <p:tgtEl>
                                          <p:spTgt spid="56"/>
                                        </p:tgtEl>
                                        <p:attrNameLst>
                                          <p:attrName>ppt_y</p:attrName>
                                        </p:attrNameLst>
                                      </p:cBhvr>
                                      <p:tavLst>
                                        <p:tav tm="0">
                                          <p:val>
                                            <p:strVal val="#ppt_y"/>
                                          </p:val>
                                        </p:tav>
                                        <p:tav tm="100000">
                                          <p:val>
                                            <p:strVal val="#ppt_y"/>
                                          </p:val>
                                        </p:tav>
                                      </p:tavLst>
                                    </p:anim>
                                    <p:anim calcmode="lin" valueType="num">
                                      <p:cBhvr>
                                        <p:cTn id="23" dur="500" fill="hold"/>
                                        <p:tgtEl>
                                          <p:spTgt spid="56"/>
                                        </p:tgtEl>
                                        <p:attrNameLst>
                                          <p:attrName>ppt_w</p:attrName>
                                        </p:attrNameLst>
                                      </p:cBhvr>
                                      <p:tavLst>
                                        <p:tav tm="0">
                                          <p:val>
                                            <p:fltVal val="0"/>
                                          </p:val>
                                        </p:tav>
                                        <p:tav tm="100000">
                                          <p:val>
                                            <p:strVal val="#ppt_w"/>
                                          </p:val>
                                        </p:tav>
                                      </p:tavLst>
                                    </p:anim>
                                    <p:anim calcmode="lin" valueType="num">
                                      <p:cBhvr>
                                        <p:cTn id="24" dur="500" fill="hold"/>
                                        <p:tgtEl>
                                          <p:spTgt spid="56"/>
                                        </p:tgtEl>
                                        <p:attrNameLst>
                                          <p:attrName>ppt_h</p:attrName>
                                        </p:attrNameLst>
                                      </p:cBhvr>
                                      <p:tavLst>
                                        <p:tav tm="0">
                                          <p:val>
                                            <p:strVal val="#ppt_h"/>
                                          </p:val>
                                        </p:tav>
                                        <p:tav tm="100000">
                                          <p:val>
                                            <p:strVal val="#ppt_h"/>
                                          </p:val>
                                        </p:tav>
                                      </p:tavLst>
                                    </p:anim>
                                  </p:childTnLst>
                                </p:cTn>
                              </p:par>
                              <p:par>
                                <p:cTn id="25" presetID="17" presetClass="entr" presetSubtype="1" fill="hold" grpId="0" nodeType="withEffect">
                                  <p:stCondLst>
                                    <p:cond delay="0"/>
                                  </p:stCondLst>
                                  <p:childTnLst>
                                    <p:set>
                                      <p:cBhvr>
                                        <p:cTn id="26" dur="1" fill="hold">
                                          <p:stCondLst>
                                            <p:cond delay="0"/>
                                          </p:stCondLst>
                                        </p:cTn>
                                        <p:tgtEl>
                                          <p:spTgt spid="57"/>
                                        </p:tgtEl>
                                        <p:attrNameLst>
                                          <p:attrName>style.visibility</p:attrName>
                                        </p:attrNameLst>
                                      </p:cBhvr>
                                      <p:to>
                                        <p:strVal val="visible"/>
                                      </p:to>
                                    </p:set>
                                    <p:anim calcmode="lin" valueType="num">
                                      <p:cBhvr>
                                        <p:cTn id="27" dur="500" fill="hold"/>
                                        <p:tgtEl>
                                          <p:spTgt spid="57"/>
                                        </p:tgtEl>
                                        <p:attrNameLst>
                                          <p:attrName>ppt_x</p:attrName>
                                        </p:attrNameLst>
                                      </p:cBhvr>
                                      <p:tavLst>
                                        <p:tav tm="0">
                                          <p:val>
                                            <p:strVal val="#ppt_x"/>
                                          </p:val>
                                        </p:tav>
                                        <p:tav tm="100000">
                                          <p:val>
                                            <p:strVal val="#ppt_x"/>
                                          </p:val>
                                        </p:tav>
                                      </p:tavLst>
                                    </p:anim>
                                    <p:anim calcmode="lin" valueType="num">
                                      <p:cBhvr>
                                        <p:cTn id="28" dur="500" fill="hold"/>
                                        <p:tgtEl>
                                          <p:spTgt spid="57"/>
                                        </p:tgtEl>
                                        <p:attrNameLst>
                                          <p:attrName>ppt_y</p:attrName>
                                        </p:attrNameLst>
                                      </p:cBhvr>
                                      <p:tavLst>
                                        <p:tav tm="0">
                                          <p:val>
                                            <p:strVal val="#ppt_y-#ppt_h/2"/>
                                          </p:val>
                                        </p:tav>
                                        <p:tav tm="100000">
                                          <p:val>
                                            <p:strVal val="#ppt_y"/>
                                          </p:val>
                                        </p:tav>
                                      </p:tavLst>
                                    </p:anim>
                                    <p:anim calcmode="lin" valueType="num">
                                      <p:cBhvr>
                                        <p:cTn id="29" dur="500" fill="hold"/>
                                        <p:tgtEl>
                                          <p:spTgt spid="57"/>
                                        </p:tgtEl>
                                        <p:attrNameLst>
                                          <p:attrName>ppt_w</p:attrName>
                                        </p:attrNameLst>
                                      </p:cBhvr>
                                      <p:tavLst>
                                        <p:tav tm="0">
                                          <p:val>
                                            <p:strVal val="#ppt_w"/>
                                          </p:val>
                                        </p:tav>
                                        <p:tav tm="100000">
                                          <p:val>
                                            <p:strVal val="#ppt_w"/>
                                          </p:val>
                                        </p:tav>
                                      </p:tavLst>
                                    </p:anim>
                                    <p:anim calcmode="lin" valueType="num">
                                      <p:cBhvr>
                                        <p:cTn id="30" dur="500" fill="hold"/>
                                        <p:tgtEl>
                                          <p:spTgt spid="57"/>
                                        </p:tgtEl>
                                        <p:attrNameLst>
                                          <p:attrName>ppt_h</p:attrName>
                                        </p:attrNameLst>
                                      </p:cBhvr>
                                      <p:tavLst>
                                        <p:tav tm="0">
                                          <p:val>
                                            <p:fltVal val="0"/>
                                          </p:val>
                                        </p:tav>
                                        <p:tav tm="100000">
                                          <p:val>
                                            <p:strVal val="#ppt_h"/>
                                          </p:val>
                                        </p:tav>
                                      </p:tavLst>
                                    </p:anim>
                                  </p:childTnLst>
                                </p:cTn>
                              </p:par>
                            </p:childTnLst>
                          </p:cTn>
                        </p:par>
                        <p:par>
                          <p:cTn id="31" fill="hold">
                            <p:stCondLst>
                              <p:cond delay="2000"/>
                            </p:stCondLst>
                            <p:childTnLst>
                              <p:par>
                                <p:cTn id="32" presetID="1" presetClass="entr" presetSubtype="0" fill="hold" grpId="0" nodeType="afterEffect">
                                  <p:stCondLst>
                                    <p:cond delay="0"/>
                                  </p:stCondLst>
                                  <p:childTnLst>
                                    <p:set>
                                      <p:cBhvr>
                                        <p:cTn id="33" dur="1" fill="hold">
                                          <p:stCondLst>
                                            <p:cond delay="0"/>
                                          </p:stCondLst>
                                        </p:cTn>
                                        <p:tgtEl>
                                          <p:spTgt spid="58"/>
                                        </p:tgtEl>
                                        <p:attrNameLst>
                                          <p:attrName>style.visibility</p:attrName>
                                        </p:attrNameLst>
                                      </p:cBhvr>
                                      <p:to>
                                        <p:strVal val="visible"/>
                                      </p:to>
                                    </p:set>
                                  </p:childTnLst>
                                </p:cTn>
                              </p:par>
                            </p:childTnLst>
                          </p:cTn>
                        </p:par>
                        <p:par>
                          <p:cTn id="34" fill="hold">
                            <p:stCondLst>
                              <p:cond delay="2000"/>
                            </p:stCondLst>
                            <p:childTnLst>
                              <p:par>
                                <p:cTn id="35" presetID="1" presetClass="entr" presetSubtype="0" fill="hold" grpId="0" nodeType="afterEffect">
                                  <p:stCondLst>
                                    <p:cond delay="0"/>
                                  </p:stCondLst>
                                  <p:childTnLst>
                                    <p:set>
                                      <p:cBhvr>
                                        <p:cTn id="36" dur="1" fill="hold">
                                          <p:stCondLst>
                                            <p:cond delay="0"/>
                                          </p:stCondLst>
                                        </p:cTn>
                                        <p:tgtEl>
                                          <p:spTgt spid="59"/>
                                        </p:tgtEl>
                                        <p:attrNameLst>
                                          <p:attrName>style.visibility</p:attrName>
                                        </p:attrNameLst>
                                      </p:cBhvr>
                                      <p:to>
                                        <p:strVal val="visible"/>
                                      </p:to>
                                    </p:set>
                                  </p:childTnLst>
                                </p:cTn>
                              </p:par>
                            </p:childTnLst>
                          </p:cTn>
                        </p:par>
                        <p:par>
                          <p:cTn id="37" fill="hold">
                            <p:stCondLst>
                              <p:cond delay="2000"/>
                            </p:stCondLst>
                            <p:childTnLst>
                              <p:par>
                                <p:cTn id="38" presetID="9" presetClass="entr" presetSubtype="0" fill="hold" nodeType="afterEffect">
                                  <p:stCondLst>
                                    <p:cond delay="0"/>
                                  </p:stCondLst>
                                  <p:childTnLst>
                                    <p:set>
                                      <p:cBhvr>
                                        <p:cTn id="39" dur="1" fill="hold">
                                          <p:stCondLst>
                                            <p:cond delay="0"/>
                                          </p:stCondLst>
                                        </p:cTn>
                                        <p:tgtEl>
                                          <p:spTgt spid="3">
                                            <p:txEl>
                                              <p:pRg st="2" end="2"/>
                                            </p:txEl>
                                          </p:spTgt>
                                        </p:tgtEl>
                                        <p:attrNameLst>
                                          <p:attrName>style.visibility</p:attrName>
                                        </p:attrNameLst>
                                      </p:cBhvr>
                                      <p:to>
                                        <p:strVal val="visible"/>
                                      </p:to>
                                    </p:set>
                                    <p:animEffect transition="in" filter="dissolve">
                                      <p:cBhvr>
                                        <p:cTn id="40" dur="500"/>
                                        <p:tgtEl>
                                          <p:spTgt spid="3">
                                            <p:txEl>
                                              <p:pRg st="2" end="2"/>
                                            </p:txEl>
                                          </p:spTgt>
                                        </p:tgtEl>
                                      </p:cBhvr>
                                    </p:animEffect>
                                  </p:childTnLst>
                                </p:cTn>
                              </p:par>
                            </p:childTnLst>
                          </p:cTn>
                        </p:par>
                        <p:par>
                          <p:cTn id="41" fill="hold">
                            <p:stCondLst>
                              <p:cond delay="2500"/>
                            </p:stCondLst>
                            <p:childTnLst>
                              <p:par>
                                <p:cTn id="42" presetID="17" presetClass="entr" presetSubtype="4" fill="hold" nodeType="afterEffect">
                                  <p:stCondLst>
                                    <p:cond delay="0"/>
                                  </p:stCondLst>
                                  <p:childTnLst>
                                    <p:set>
                                      <p:cBhvr>
                                        <p:cTn id="43" dur="1" fill="hold">
                                          <p:stCondLst>
                                            <p:cond delay="0"/>
                                          </p:stCondLst>
                                        </p:cTn>
                                        <p:tgtEl>
                                          <p:spTgt spid="64"/>
                                        </p:tgtEl>
                                        <p:attrNameLst>
                                          <p:attrName>style.visibility</p:attrName>
                                        </p:attrNameLst>
                                      </p:cBhvr>
                                      <p:to>
                                        <p:strVal val="visible"/>
                                      </p:to>
                                    </p:set>
                                    <p:anim calcmode="lin" valueType="num">
                                      <p:cBhvr>
                                        <p:cTn id="44" dur="500" fill="hold"/>
                                        <p:tgtEl>
                                          <p:spTgt spid="64"/>
                                        </p:tgtEl>
                                        <p:attrNameLst>
                                          <p:attrName>ppt_x</p:attrName>
                                        </p:attrNameLst>
                                      </p:cBhvr>
                                      <p:tavLst>
                                        <p:tav tm="0">
                                          <p:val>
                                            <p:strVal val="#ppt_x"/>
                                          </p:val>
                                        </p:tav>
                                        <p:tav tm="100000">
                                          <p:val>
                                            <p:strVal val="#ppt_x"/>
                                          </p:val>
                                        </p:tav>
                                      </p:tavLst>
                                    </p:anim>
                                    <p:anim calcmode="lin" valueType="num">
                                      <p:cBhvr>
                                        <p:cTn id="45" dur="500" fill="hold"/>
                                        <p:tgtEl>
                                          <p:spTgt spid="64"/>
                                        </p:tgtEl>
                                        <p:attrNameLst>
                                          <p:attrName>ppt_y</p:attrName>
                                        </p:attrNameLst>
                                      </p:cBhvr>
                                      <p:tavLst>
                                        <p:tav tm="0">
                                          <p:val>
                                            <p:strVal val="#ppt_y+#ppt_h/2"/>
                                          </p:val>
                                        </p:tav>
                                        <p:tav tm="100000">
                                          <p:val>
                                            <p:strVal val="#ppt_y"/>
                                          </p:val>
                                        </p:tav>
                                      </p:tavLst>
                                    </p:anim>
                                    <p:anim calcmode="lin" valueType="num">
                                      <p:cBhvr>
                                        <p:cTn id="46" dur="500" fill="hold"/>
                                        <p:tgtEl>
                                          <p:spTgt spid="64"/>
                                        </p:tgtEl>
                                        <p:attrNameLst>
                                          <p:attrName>ppt_w</p:attrName>
                                        </p:attrNameLst>
                                      </p:cBhvr>
                                      <p:tavLst>
                                        <p:tav tm="0">
                                          <p:val>
                                            <p:strVal val="#ppt_w"/>
                                          </p:val>
                                        </p:tav>
                                        <p:tav tm="100000">
                                          <p:val>
                                            <p:strVal val="#ppt_w"/>
                                          </p:val>
                                        </p:tav>
                                      </p:tavLst>
                                    </p:anim>
                                    <p:anim calcmode="lin" valueType="num">
                                      <p:cBhvr>
                                        <p:cTn id="47" dur="500" fill="hold"/>
                                        <p:tgtEl>
                                          <p:spTgt spid="64"/>
                                        </p:tgtEl>
                                        <p:attrNameLst>
                                          <p:attrName>ppt_h</p:attrName>
                                        </p:attrNameLst>
                                      </p:cBhvr>
                                      <p:tavLst>
                                        <p:tav tm="0">
                                          <p:val>
                                            <p:fltVal val="0"/>
                                          </p:val>
                                        </p:tav>
                                        <p:tav tm="100000">
                                          <p:val>
                                            <p:strVal val="#ppt_h"/>
                                          </p:val>
                                        </p:tav>
                                      </p:tavLst>
                                    </p:anim>
                                  </p:childTnLst>
                                </p:cTn>
                              </p:par>
                            </p:childTnLst>
                          </p:cTn>
                        </p:par>
                        <p:par>
                          <p:cTn id="48" fill="hold">
                            <p:stCondLst>
                              <p:cond delay="3000"/>
                            </p:stCondLst>
                            <p:childTnLst>
                              <p:par>
                                <p:cTn id="49" presetID="9" presetClass="entr" presetSubtype="0" fill="hold" grpId="0" nodeType="afterEffect">
                                  <p:stCondLst>
                                    <p:cond delay="0"/>
                                  </p:stCondLst>
                                  <p:childTnLst>
                                    <p:set>
                                      <p:cBhvr>
                                        <p:cTn id="50" dur="1" fill="hold">
                                          <p:stCondLst>
                                            <p:cond delay="0"/>
                                          </p:stCondLst>
                                        </p:cTn>
                                        <p:tgtEl>
                                          <p:spTgt spid="54"/>
                                        </p:tgtEl>
                                        <p:attrNameLst>
                                          <p:attrName>style.visibility</p:attrName>
                                        </p:attrNameLst>
                                      </p:cBhvr>
                                      <p:to>
                                        <p:strVal val="visible"/>
                                      </p:to>
                                    </p:set>
                                    <p:animEffect transition="in" filter="dissolve">
                                      <p:cBhvr>
                                        <p:cTn id="51" dur="500"/>
                                        <p:tgtEl>
                                          <p:spTgt spid="54"/>
                                        </p:tgtEl>
                                      </p:cBhvr>
                                    </p:animEffect>
                                  </p:childTnLst>
                                </p:cTn>
                              </p:par>
                            </p:childTnLst>
                          </p:cTn>
                        </p:par>
                        <p:par>
                          <p:cTn id="52" fill="hold">
                            <p:stCondLst>
                              <p:cond delay="3500"/>
                            </p:stCondLst>
                            <p:childTnLst>
                              <p:par>
                                <p:cTn id="53" presetID="17" presetClass="entr" presetSubtype="8" fill="hold" nodeType="afterEffect">
                                  <p:stCondLst>
                                    <p:cond delay="0"/>
                                  </p:stCondLst>
                                  <p:childTnLst>
                                    <p:set>
                                      <p:cBhvr>
                                        <p:cTn id="54" dur="1" fill="hold">
                                          <p:stCondLst>
                                            <p:cond delay="0"/>
                                          </p:stCondLst>
                                        </p:cTn>
                                        <p:tgtEl>
                                          <p:spTgt spid="71"/>
                                        </p:tgtEl>
                                        <p:attrNameLst>
                                          <p:attrName>style.visibility</p:attrName>
                                        </p:attrNameLst>
                                      </p:cBhvr>
                                      <p:to>
                                        <p:strVal val="visible"/>
                                      </p:to>
                                    </p:set>
                                    <p:anim calcmode="lin" valueType="num">
                                      <p:cBhvr>
                                        <p:cTn id="55" dur="500" fill="hold"/>
                                        <p:tgtEl>
                                          <p:spTgt spid="71"/>
                                        </p:tgtEl>
                                        <p:attrNameLst>
                                          <p:attrName>ppt_x</p:attrName>
                                        </p:attrNameLst>
                                      </p:cBhvr>
                                      <p:tavLst>
                                        <p:tav tm="0">
                                          <p:val>
                                            <p:strVal val="#ppt_x-#ppt_w/2"/>
                                          </p:val>
                                        </p:tav>
                                        <p:tav tm="100000">
                                          <p:val>
                                            <p:strVal val="#ppt_x"/>
                                          </p:val>
                                        </p:tav>
                                      </p:tavLst>
                                    </p:anim>
                                    <p:anim calcmode="lin" valueType="num">
                                      <p:cBhvr>
                                        <p:cTn id="56" dur="500" fill="hold"/>
                                        <p:tgtEl>
                                          <p:spTgt spid="71"/>
                                        </p:tgtEl>
                                        <p:attrNameLst>
                                          <p:attrName>ppt_y</p:attrName>
                                        </p:attrNameLst>
                                      </p:cBhvr>
                                      <p:tavLst>
                                        <p:tav tm="0">
                                          <p:val>
                                            <p:strVal val="#ppt_y"/>
                                          </p:val>
                                        </p:tav>
                                        <p:tav tm="100000">
                                          <p:val>
                                            <p:strVal val="#ppt_y"/>
                                          </p:val>
                                        </p:tav>
                                      </p:tavLst>
                                    </p:anim>
                                    <p:anim calcmode="lin" valueType="num">
                                      <p:cBhvr>
                                        <p:cTn id="57" dur="500" fill="hold"/>
                                        <p:tgtEl>
                                          <p:spTgt spid="71"/>
                                        </p:tgtEl>
                                        <p:attrNameLst>
                                          <p:attrName>ppt_w</p:attrName>
                                        </p:attrNameLst>
                                      </p:cBhvr>
                                      <p:tavLst>
                                        <p:tav tm="0">
                                          <p:val>
                                            <p:fltVal val="0"/>
                                          </p:val>
                                        </p:tav>
                                        <p:tav tm="100000">
                                          <p:val>
                                            <p:strVal val="#ppt_w"/>
                                          </p:val>
                                        </p:tav>
                                      </p:tavLst>
                                    </p:anim>
                                    <p:anim calcmode="lin" valueType="num">
                                      <p:cBhvr>
                                        <p:cTn id="58" dur="500" fill="hold"/>
                                        <p:tgtEl>
                                          <p:spTgt spid="7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56" grpId="0" animBg="1"/>
      <p:bldP spid="57" grpId="0" animBg="1"/>
      <p:bldP spid="58" grpId="0"/>
      <p:bldP spid="5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85239" y="1495585"/>
            <a:ext cx="8977930" cy="4393769"/>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170061"/>
            <a:ext cx="8904855" cy="1255786"/>
          </a:xfrm>
        </p:spPr>
        <p:txBody>
          <a:bodyPr/>
          <a:lstStyle/>
          <a:p>
            <a:r>
              <a:rPr lang="en-US" dirty="0"/>
              <a:t>Investment and Production </a:t>
            </a:r>
            <a:br>
              <a:rPr lang="en-US" dirty="0"/>
            </a:br>
            <a:r>
              <a:rPr lang="en-US" dirty="0"/>
              <a:t>Possibilities in the Future</a:t>
            </a:r>
          </a:p>
        </p:txBody>
      </p:sp>
      <p:sp>
        <p:nvSpPr>
          <p:cNvPr id="3" name="Content Placeholder 2"/>
          <p:cNvSpPr>
            <a:spLocks noGrp="1"/>
          </p:cNvSpPr>
          <p:nvPr>
            <p:ph idx="1"/>
          </p:nvPr>
        </p:nvSpPr>
        <p:spPr>
          <a:xfrm>
            <a:off x="63184" y="2108586"/>
            <a:ext cx="4180124" cy="3116514"/>
          </a:xfrm>
        </p:spPr>
        <p:txBody>
          <a:bodyPr/>
          <a:lstStyle/>
          <a:p>
            <a:pPr marL="169863" indent="-169863">
              <a:lnSpc>
                <a:spcPct val="90000"/>
              </a:lnSpc>
            </a:pPr>
            <a:r>
              <a:rPr lang="en-US" sz="1900" dirty="0">
                <a:solidFill>
                  <a:srgbClr val="32302A"/>
                </a:solidFill>
                <a:ea typeface="ＭＳ Ｐゴシック" pitchFamily="-107" charset="-128"/>
                <a:cs typeface="ＭＳ Ｐゴシック" pitchFamily="-107" charset="-128"/>
              </a:rPr>
              <a:t>If we choose to produce </a:t>
            </a:r>
            <a:r>
              <a:rPr lang="en-US" sz="1900" dirty="0" smtClean="0">
                <a:solidFill>
                  <a:srgbClr val="32302A"/>
                </a:solidFill>
                <a:ea typeface="ＭＳ Ｐゴシック" pitchFamily="-107" charset="-128"/>
                <a:cs typeface="ＭＳ Ｐゴシック" pitchFamily="-107" charset="-128"/>
              </a:rPr>
              <a:t>a mixture </a:t>
            </a:r>
            <a:r>
              <a:rPr lang="en-US" sz="1900" dirty="0">
                <a:solidFill>
                  <a:srgbClr val="32302A"/>
                </a:solidFill>
                <a:ea typeface="ＭＳ Ｐゴシック" pitchFamily="-107" charset="-128"/>
                <a:cs typeface="ＭＳ Ｐゴシック" pitchFamily="-107" charset="-128"/>
              </a:rPr>
              <a:t>of consumption </a:t>
            </a:r>
            <a:r>
              <a:rPr lang="en-US" sz="1900" dirty="0" smtClean="0">
                <a:solidFill>
                  <a:srgbClr val="32302A"/>
                </a:solidFill>
                <a:ea typeface="ＭＳ Ｐゴシック" pitchFamily="-107" charset="-128"/>
                <a:cs typeface="ＭＳ Ｐゴシック" pitchFamily="-107" charset="-128"/>
              </a:rPr>
              <a:t>and investment </a:t>
            </a:r>
            <a:r>
              <a:rPr lang="en-US" sz="1900" dirty="0">
                <a:solidFill>
                  <a:srgbClr val="32302A"/>
                </a:solidFill>
                <a:ea typeface="ＭＳ Ｐゴシック" pitchFamily="-107" charset="-128"/>
                <a:cs typeface="ＭＳ Ｐゴシック" pitchFamily="-107" charset="-128"/>
              </a:rPr>
              <a:t>goods </a:t>
            </a:r>
            <a:r>
              <a:rPr lang="en-US" sz="1900" dirty="0" smtClean="0">
                <a:solidFill>
                  <a:srgbClr val="32302A"/>
                </a:solidFill>
                <a:ea typeface="ＭＳ Ｐゴシック" pitchFamily="-107" charset="-128"/>
                <a:cs typeface="ＭＳ Ｐゴシック" pitchFamily="-107" charset="-128"/>
              </a:rPr>
              <a:t>which corresponds </a:t>
            </a:r>
            <a:r>
              <a:rPr lang="en-US" sz="1900" dirty="0">
                <a:solidFill>
                  <a:srgbClr val="32302A"/>
                </a:solidFill>
                <a:ea typeface="ＭＳ Ｐゴシック" pitchFamily="-107" charset="-128"/>
                <a:cs typeface="ＭＳ Ｐゴシック" pitchFamily="-107" charset="-128"/>
              </a:rPr>
              <a:t>to bundle </a:t>
            </a:r>
            <a:r>
              <a:rPr lang="en-US" sz="1900" b="1" i="1" dirty="0">
                <a:solidFill>
                  <a:srgbClr val="32302A"/>
                </a:solidFill>
                <a:ea typeface="ＭＳ Ｐゴシック" pitchFamily="-107" charset="-128"/>
                <a:cs typeface="ＭＳ Ｐゴシック" pitchFamily="-107" charset="-128"/>
              </a:rPr>
              <a:t>B</a:t>
            </a:r>
            <a:r>
              <a:rPr lang="en-US" sz="1900" dirty="0" smtClean="0">
                <a:solidFill>
                  <a:srgbClr val="32302A"/>
                </a:solidFill>
                <a:ea typeface="ＭＳ Ｐゴシック" pitchFamily="-107" charset="-128"/>
                <a:cs typeface="ＭＳ Ｐゴシック" pitchFamily="-107" charset="-128"/>
              </a:rPr>
              <a:t>, with </a:t>
            </a:r>
            <a:r>
              <a:rPr lang="en-US" sz="1900" dirty="0">
                <a:solidFill>
                  <a:srgbClr val="32302A"/>
                </a:solidFill>
                <a:ea typeface="ＭＳ Ｐゴシック" pitchFamily="-107" charset="-128"/>
                <a:cs typeface="ＭＳ Ｐゴシック" pitchFamily="-107" charset="-128"/>
              </a:rPr>
              <a:t>fewer </a:t>
            </a:r>
            <a:r>
              <a:rPr lang="en-US" sz="1900" dirty="0" smtClean="0">
                <a:solidFill>
                  <a:srgbClr val="32302A"/>
                </a:solidFill>
                <a:ea typeface="ＭＳ Ｐゴシック" pitchFamily="-107" charset="-128"/>
                <a:cs typeface="ＭＳ Ｐゴシック" pitchFamily="-107" charset="-128"/>
              </a:rPr>
              <a:t>consumption goods </a:t>
            </a:r>
            <a:r>
              <a:rPr lang="en-US" sz="1900" dirty="0">
                <a:solidFill>
                  <a:srgbClr val="32302A"/>
                </a:solidFill>
                <a:ea typeface="ＭＳ Ｐゴシック" pitchFamily="-107" charset="-128"/>
                <a:cs typeface="ＭＳ Ｐゴシック" pitchFamily="-107" charset="-128"/>
              </a:rPr>
              <a:t>(</a:t>
            </a:r>
            <a:r>
              <a:rPr lang="en-US" sz="1900" b="1" i="1" dirty="0">
                <a:solidFill>
                  <a:srgbClr val="32302A"/>
                </a:solidFill>
                <a:ea typeface="ＭＳ Ｐゴシック" pitchFamily="-107" charset="-128"/>
                <a:cs typeface="ＭＳ Ｐゴシック" pitchFamily="-107" charset="-128"/>
              </a:rPr>
              <a:t>C</a:t>
            </a:r>
            <a:r>
              <a:rPr lang="en-US" sz="1900" b="1" i="1" baseline="-25000" dirty="0">
                <a:solidFill>
                  <a:srgbClr val="32302A"/>
                </a:solidFill>
                <a:ea typeface="ＭＳ Ｐゴシック" pitchFamily="-107" charset="-128"/>
                <a:cs typeface="ＭＳ Ｐゴシック" pitchFamily="-107" charset="-128"/>
              </a:rPr>
              <a:t>B</a:t>
            </a:r>
            <a:r>
              <a:rPr lang="en-US" sz="1900" dirty="0">
                <a:solidFill>
                  <a:srgbClr val="32302A"/>
                </a:solidFill>
                <a:ea typeface="ＭＳ Ｐゴシック" pitchFamily="-107" charset="-128"/>
                <a:cs typeface="ＭＳ Ｐゴシック" pitchFamily="-107" charset="-128"/>
              </a:rPr>
              <a:t> &lt; </a:t>
            </a:r>
            <a:r>
              <a:rPr lang="en-US" sz="1900" b="1" i="1" dirty="0" smtClean="0">
                <a:solidFill>
                  <a:srgbClr val="32302A"/>
                </a:solidFill>
                <a:ea typeface="ＭＳ Ｐゴシック" pitchFamily="-107" charset="-128"/>
                <a:cs typeface="ＭＳ Ｐゴシック" pitchFamily="-107" charset="-128"/>
              </a:rPr>
              <a:t>C</a:t>
            </a:r>
            <a:r>
              <a:rPr lang="en-US" sz="1900" b="1" i="1" baseline="-25000" dirty="0" smtClean="0">
                <a:solidFill>
                  <a:srgbClr val="32302A"/>
                </a:solidFill>
                <a:ea typeface="ＭＳ Ｐゴシック" pitchFamily="-107" charset="-128"/>
                <a:cs typeface="ＭＳ Ｐゴシック" pitchFamily="-107" charset="-128"/>
              </a:rPr>
              <a:t>A</a:t>
            </a:r>
            <a:r>
              <a:rPr lang="en-US" sz="1900" dirty="0" smtClean="0">
                <a:solidFill>
                  <a:srgbClr val="32302A"/>
                </a:solidFill>
                <a:ea typeface="ＭＳ Ｐゴシック" pitchFamily="-107" charset="-128"/>
                <a:cs typeface="ＭＳ Ｐゴシック" pitchFamily="-107" charset="-128"/>
              </a:rPr>
              <a:t>) and more investment (</a:t>
            </a:r>
            <a:r>
              <a:rPr lang="en-US" sz="1900" b="1" i="1" dirty="0" smtClean="0">
                <a:solidFill>
                  <a:srgbClr val="32302A"/>
                </a:solidFill>
                <a:ea typeface="ＭＳ Ｐゴシック" pitchFamily="-107" charset="-128"/>
                <a:cs typeface="ＭＳ Ｐゴシック" pitchFamily="-107" charset="-128"/>
              </a:rPr>
              <a:t>I</a:t>
            </a:r>
            <a:r>
              <a:rPr lang="en-US" sz="1900" b="1" i="1" baseline="-25000" dirty="0" smtClean="0">
                <a:solidFill>
                  <a:srgbClr val="32302A"/>
                </a:solidFill>
                <a:ea typeface="ＭＳ Ｐゴシック" pitchFamily="-107" charset="-128"/>
                <a:cs typeface="ＭＳ Ｐゴシック" pitchFamily="-107" charset="-128"/>
              </a:rPr>
              <a:t>B</a:t>
            </a:r>
            <a:r>
              <a:rPr lang="en-US" sz="1900" dirty="0" smtClean="0">
                <a:solidFill>
                  <a:srgbClr val="32302A"/>
                </a:solidFill>
                <a:ea typeface="ＭＳ Ｐゴシック" pitchFamily="-107" charset="-128"/>
                <a:cs typeface="ＭＳ Ｐゴシック" pitchFamily="-107" charset="-128"/>
              </a:rPr>
              <a:t> </a:t>
            </a:r>
            <a:r>
              <a:rPr lang="en-US" sz="1900" dirty="0">
                <a:solidFill>
                  <a:srgbClr val="32302A"/>
                </a:solidFill>
                <a:ea typeface="ＭＳ Ｐゴシック" pitchFamily="-107" charset="-128"/>
                <a:cs typeface="ＭＳ Ｐゴシック" pitchFamily="-107" charset="-128"/>
              </a:rPr>
              <a:t>&gt; </a:t>
            </a:r>
            <a:r>
              <a:rPr lang="en-US" sz="1900" b="1" i="1" dirty="0" smtClean="0">
                <a:solidFill>
                  <a:srgbClr val="32302A"/>
                </a:solidFill>
                <a:ea typeface="ＭＳ Ｐゴシック" pitchFamily="-107" charset="-128"/>
                <a:cs typeface="ＭＳ Ｐゴシック" pitchFamily="-107" charset="-128"/>
              </a:rPr>
              <a:t>I</a:t>
            </a:r>
            <a:r>
              <a:rPr lang="en-US" sz="1900" b="1" i="1" baseline="-25000" dirty="0" smtClean="0">
                <a:solidFill>
                  <a:srgbClr val="32302A"/>
                </a:solidFill>
                <a:ea typeface="ＭＳ Ｐゴシック" pitchFamily="-107" charset="-128"/>
                <a:cs typeface="ＭＳ Ｐゴシック" pitchFamily="-107" charset="-128"/>
              </a:rPr>
              <a:t>A</a:t>
            </a:r>
            <a:r>
              <a:rPr lang="en-US" sz="1900" dirty="0" smtClean="0">
                <a:solidFill>
                  <a:srgbClr val="32302A"/>
                </a:solidFill>
                <a:ea typeface="ＭＳ Ｐゴシック" pitchFamily="-107" charset="-128"/>
                <a:cs typeface="ＭＳ Ｐゴシック" pitchFamily="-107" charset="-128"/>
              </a:rPr>
              <a:t>) …</a:t>
            </a:r>
          </a:p>
          <a:p>
            <a:pPr marL="169863" indent="0">
              <a:lnSpc>
                <a:spcPct val="90000"/>
              </a:lnSpc>
              <a:buNone/>
            </a:pPr>
            <a:r>
              <a:rPr lang="en-US" sz="1900" dirty="0" smtClean="0">
                <a:solidFill>
                  <a:srgbClr val="32302A"/>
                </a:solidFill>
                <a:ea typeface="ＭＳ Ｐゴシック" pitchFamily="-107" charset="-128"/>
                <a:cs typeface="ＭＳ Ｐゴシック" pitchFamily="-107" charset="-128"/>
              </a:rPr>
              <a:t>then </a:t>
            </a:r>
            <a:r>
              <a:rPr lang="en-US" sz="1900" dirty="0">
                <a:solidFill>
                  <a:srgbClr val="32302A"/>
                </a:solidFill>
                <a:ea typeface="ＭＳ Ｐゴシック" pitchFamily="-107" charset="-128"/>
                <a:cs typeface="ＭＳ Ｐゴシック" pitchFamily="-107" charset="-128"/>
              </a:rPr>
              <a:t>the future PPC </a:t>
            </a:r>
            <a:r>
              <a:rPr lang="en-US" sz="1900" dirty="0" smtClean="0">
                <a:solidFill>
                  <a:srgbClr val="32302A"/>
                </a:solidFill>
                <a:ea typeface="ＭＳ Ｐゴシック" pitchFamily="-107" charset="-128"/>
                <a:cs typeface="ＭＳ Ｐゴシック" pitchFamily="-107" charset="-128"/>
              </a:rPr>
              <a:t>might move </a:t>
            </a:r>
            <a:r>
              <a:rPr lang="en-US" sz="1900" dirty="0">
                <a:solidFill>
                  <a:srgbClr val="32302A"/>
                </a:solidFill>
                <a:ea typeface="ＭＳ Ｐゴシック" pitchFamily="-107" charset="-128"/>
                <a:cs typeface="ＭＳ Ｐゴシック" pitchFamily="-107" charset="-128"/>
              </a:rPr>
              <a:t>out to </a:t>
            </a:r>
            <a:r>
              <a:rPr lang="en-US" sz="1900" b="1" i="1" dirty="0">
                <a:solidFill>
                  <a:srgbClr val="32302A"/>
                </a:solidFill>
                <a:ea typeface="ＭＳ Ｐゴシック" pitchFamily="-107" charset="-128"/>
                <a:cs typeface="ＭＳ Ｐゴシック" pitchFamily="-107" charset="-128"/>
              </a:rPr>
              <a:t>PPC </a:t>
            </a:r>
            <a:r>
              <a:rPr lang="en-US" sz="1900" b="1" i="1" dirty="0" smtClean="0">
                <a:solidFill>
                  <a:srgbClr val="32302A"/>
                </a:solidFill>
                <a:ea typeface="ＭＳ Ｐゴシック" pitchFamily="-107" charset="-128"/>
                <a:cs typeface="ＭＳ Ｐゴシック" pitchFamily="-107" charset="-128"/>
              </a:rPr>
              <a:t>2022</a:t>
            </a:r>
            <a:r>
              <a:rPr lang="en-US" sz="1900" i="1" baseline="-25000" dirty="0" smtClean="0">
                <a:solidFill>
                  <a:srgbClr val="32302A"/>
                </a:solidFill>
                <a:ea typeface="ＭＳ Ｐゴシック" pitchFamily="-107" charset="-128"/>
                <a:cs typeface="ＭＳ Ｐゴシック" pitchFamily="-107" charset="-128"/>
              </a:rPr>
              <a:t>with </a:t>
            </a:r>
            <a:r>
              <a:rPr lang="en-US" sz="1900" b="1" i="1" baseline="-25000" dirty="0">
                <a:solidFill>
                  <a:srgbClr val="32302A"/>
                </a:solidFill>
                <a:ea typeface="ＭＳ Ｐゴシック" pitchFamily="-107" charset="-128"/>
                <a:cs typeface="ＭＳ Ｐゴシック" pitchFamily="-107" charset="-128"/>
              </a:rPr>
              <a:t>B</a:t>
            </a:r>
            <a:r>
              <a:rPr lang="en-US" sz="1900" dirty="0">
                <a:solidFill>
                  <a:srgbClr val="32302A"/>
                </a:solidFill>
                <a:ea typeface="ＭＳ Ｐゴシック" pitchFamily="-107" charset="-128"/>
                <a:cs typeface="ＭＳ Ｐゴシック" pitchFamily="-107" charset="-128"/>
              </a:rPr>
              <a:t> </a:t>
            </a:r>
            <a:r>
              <a:rPr lang="en-US" sz="1900" dirty="0" smtClean="0">
                <a:solidFill>
                  <a:srgbClr val="32302A"/>
                </a:solidFill>
                <a:ea typeface="ＭＳ Ｐゴシック" pitchFamily="-107" charset="-128"/>
                <a:cs typeface="ＭＳ Ｐゴシック" pitchFamily="-107" charset="-128"/>
              </a:rPr>
              <a:t>instead.</a:t>
            </a:r>
          </a:p>
          <a:p>
            <a:pPr marL="169863" indent="-169863">
              <a:lnSpc>
                <a:spcPct val="90000"/>
              </a:lnSpc>
            </a:pPr>
            <a:r>
              <a:rPr lang="en-US" sz="1900" dirty="0" smtClean="0">
                <a:solidFill>
                  <a:srgbClr val="32302A"/>
                </a:solidFill>
                <a:ea typeface="ＭＳ Ｐゴシック" pitchFamily="-107" charset="-128"/>
                <a:cs typeface="ＭＳ Ｐゴシック" pitchFamily="-107" charset="-128"/>
              </a:rPr>
              <a:t>The </a:t>
            </a:r>
            <a:r>
              <a:rPr lang="en-US" sz="1900" dirty="0">
                <a:solidFill>
                  <a:srgbClr val="32302A"/>
                </a:solidFill>
                <a:ea typeface="ＭＳ Ｐゴシック" pitchFamily="-107" charset="-128"/>
                <a:cs typeface="ＭＳ Ｐゴシック" pitchFamily="-107" charset="-128"/>
              </a:rPr>
              <a:t>level of </a:t>
            </a:r>
            <a:r>
              <a:rPr lang="en-US" sz="1900" dirty="0" smtClean="0">
                <a:solidFill>
                  <a:srgbClr val="32302A"/>
                </a:solidFill>
                <a:ea typeface="ＭＳ Ｐゴシック" pitchFamily="-107" charset="-128"/>
                <a:cs typeface="ＭＳ Ｐゴシック" pitchFamily="-107" charset="-128"/>
              </a:rPr>
              <a:t>investment (</a:t>
            </a:r>
            <a:r>
              <a:rPr lang="en-US" sz="1900" dirty="0">
                <a:solidFill>
                  <a:srgbClr val="32302A"/>
                </a:solidFill>
                <a:ea typeface="ＭＳ Ｐゴシック" pitchFamily="-107" charset="-128"/>
                <a:cs typeface="ＭＳ Ｐゴシック" pitchFamily="-107" charset="-128"/>
              </a:rPr>
              <a:t>savings) in an economy </a:t>
            </a:r>
            <a:r>
              <a:rPr lang="en-US" sz="1900" dirty="0" smtClean="0">
                <a:solidFill>
                  <a:srgbClr val="32302A"/>
                </a:solidFill>
                <a:ea typeface="ＭＳ Ｐゴシック" pitchFamily="-107" charset="-128"/>
                <a:cs typeface="ＭＳ Ｐゴシック" pitchFamily="-107" charset="-128"/>
              </a:rPr>
              <a:t>is only </a:t>
            </a:r>
            <a:r>
              <a:rPr lang="en-US" sz="1900" dirty="0">
                <a:solidFill>
                  <a:srgbClr val="32302A"/>
                </a:solidFill>
                <a:ea typeface="ＭＳ Ｐゴシック" pitchFamily="-107" charset="-128"/>
                <a:cs typeface="ＭＳ Ｐゴシック" pitchFamily="-107" charset="-128"/>
              </a:rPr>
              <a:t>one determinant </a:t>
            </a:r>
            <a:r>
              <a:rPr lang="en-US" sz="1900" dirty="0" smtClean="0">
                <a:solidFill>
                  <a:srgbClr val="32302A"/>
                </a:solidFill>
                <a:ea typeface="ＭＳ Ｐゴシック" pitchFamily="-107" charset="-128"/>
                <a:cs typeface="ＭＳ Ｐゴシック" pitchFamily="-107" charset="-128"/>
              </a:rPr>
              <a:t>of the </a:t>
            </a:r>
            <a:r>
              <a:rPr lang="en-US" sz="1900" dirty="0">
                <a:solidFill>
                  <a:srgbClr val="32302A"/>
                </a:solidFill>
                <a:ea typeface="ＭＳ Ｐゴシック" pitchFamily="-107" charset="-128"/>
                <a:cs typeface="ＭＳ Ｐゴシック" pitchFamily="-107" charset="-128"/>
              </a:rPr>
              <a:t>movement outward (</a:t>
            </a:r>
            <a:r>
              <a:rPr lang="en-US" sz="1900" dirty="0" smtClean="0">
                <a:solidFill>
                  <a:srgbClr val="32302A"/>
                </a:solidFill>
                <a:ea typeface="ＭＳ Ｐゴシック" pitchFamily="-107" charset="-128"/>
                <a:cs typeface="ＭＳ Ｐゴシック" pitchFamily="-107" charset="-128"/>
              </a:rPr>
              <a:t>or inward</a:t>
            </a:r>
            <a:r>
              <a:rPr lang="en-US" sz="1900" dirty="0">
                <a:solidFill>
                  <a:srgbClr val="32302A"/>
                </a:solidFill>
                <a:ea typeface="ＭＳ Ｐゴシック" pitchFamily="-107" charset="-128"/>
                <a:cs typeface="ＭＳ Ｐゴシック" pitchFamily="-107" charset="-128"/>
              </a:rPr>
              <a:t>) of the </a:t>
            </a:r>
            <a:r>
              <a:rPr lang="en-US" sz="1900" dirty="0" smtClean="0">
                <a:solidFill>
                  <a:srgbClr val="32302A"/>
                </a:solidFill>
                <a:ea typeface="ＭＳ Ｐゴシック" pitchFamily="-107" charset="-128"/>
                <a:cs typeface="ＭＳ Ｐゴシック" pitchFamily="-107" charset="-128"/>
              </a:rPr>
              <a:t>production possibilities </a:t>
            </a:r>
            <a:r>
              <a:rPr lang="en-US" sz="1900" dirty="0">
                <a:solidFill>
                  <a:srgbClr val="32302A"/>
                </a:solidFill>
                <a:ea typeface="ＭＳ Ｐゴシック" pitchFamily="-107" charset="-128"/>
                <a:cs typeface="ＭＳ Ｐゴシック" pitchFamily="-107" charset="-128"/>
              </a:rPr>
              <a:t>curve</a:t>
            </a:r>
            <a:r>
              <a:rPr lang="en-US" sz="1900" dirty="0" smtClean="0">
                <a:solidFill>
                  <a:srgbClr val="32302A"/>
                </a:solidFill>
                <a:ea typeface="ＭＳ Ｐゴシック" pitchFamily="-107" charset="-128"/>
                <a:cs typeface="ＭＳ Ｐゴシック" pitchFamily="-107" charset="-128"/>
              </a:rPr>
              <a:t>.</a:t>
            </a:r>
            <a:endParaRPr lang="en-US" sz="1900" dirty="0">
              <a:solidFill>
                <a:srgbClr val="32302A"/>
              </a:solidFill>
              <a:ea typeface="ＭＳ Ｐゴシック" pitchFamily="-107" charset="-128"/>
              <a:cs typeface="ＭＳ Ｐゴシック" pitchFamily="-107" charset="-128"/>
            </a:endParaRPr>
          </a:p>
        </p:txBody>
      </p:sp>
      <p:cxnSp>
        <p:nvCxnSpPr>
          <p:cNvPr id="51" name="Straight Connector 50"/>
          <p:cNvCxnSpPr/>
          <p:nvPr/>
        </p:nvCxnSpPr>
        <p:spPr>
          <a:xfrm>
            <a:off x="4264581" y="1573078"/>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50" name="Text Box 5"/>
          <p:cNvSpPr txBox="1">
            <a:spLocks noChangeArrowheads="1"/>
          </p:cNvSpPr>
          <p:nvPr/>
        </p:nvSpPr>
        <p:spPr bwMode="auto">
          <a:xfrm>
            <a:off x="4368841" y="1567587"/>
            <a:ext cx="1099981" cy="486287"/>
          </a:xfrm>
          <a:prstGeom prst="rect">
            <a:avLst/>
          </a:prstGeom>
          <a:noFill/>
          <a:ln w="19050" cap="rnd">
            <a:noFill/>
            <a:prstDash val="sysDot"/>
            <a:miter lim="800000"/>
            <a:headEnd/>
            <a:tailEnd type="none" w="lg" len="lg"/>
          </a:ln>
        </p:spPr>
        <p:txBody>
          <a:bodyPr wrap="none">
            <a:prstTxWarp prst="textNoShape">
              <a:avLst/>
            </a:prstTxWarp>
            <a:spAutoFit/>
          </a:bodyPr>
          <a:lstStyle/>
          <a:p>
            <a:pPr>
              <a:lnSpc>
                <a:spcPct val="80000"/>
              </a:lnSpc>
            </a:pPr>
            <a:r>
              <a:rPr kumimoji="0" lang="en-US" sz="1600" b="0">
                <a:latin typeface="Times New Roman" pitchFamily="18" charset="0"/>
                <a:cs typeface="Times New Roman" pitchFamily="18" charset="0"/>
              </a:rPr>
              <a:t>Investment</a:t>
            </a:r>
            <a:br>
              <a:rPr kumimoji="0" lang="en-US" sz="1600" b="0">
                <a:latin typeface="Times New Roman" pitchFamily="18" charset="0"/>
                <a:cs typeface="Times New Roman" pitchFamily="18" charset="0"/>
              </a:rPr>
            </a:br>
            <a:r>
              <a:rPr kumimoji="0" lang="en-US" sz="1600" b="0">
                <a:latin typeface="Times New Roman" pitchFamily="18" charset="0"/>
                <a:cs typeface="Times New Roman" pitchFamily="18" charset="0"/>
              </a:rPr>
              <a:t>goods</a:t>
            </a:r>
          </a:p>
        </p:txBody>
      </p:sp>
      <p:sp>
        <p:nvSpPr>
          <p:cNvPr id="52" name="Text Box 6"/>
          <p:cNvSpPr txBox="1">
            <a:spLocks noChangeArrowheads="1"/>
          </p:cNvSpPr>
          <p:nvPr/>
        </p:nvSpPr>
        <p:spPr bwMode="auto">
          <a:xfrm>
            <a:off x="7784660" y="5372617"/>
            <a:ext cx="1292225" cy="482600"/>
          </a:xfrm>
          <a:prstGeom prst="rect">
            <a:avLst/>
          </a:prstGeom>
          <a:noFill/>
          <a:ln w="19050" cap="rnd">
            <a:noFill/>
            <a:prstDash val="sysDot"/>
            <a:miter lim="800000"/>
            <a:headEnd/>
            <a:tailEnd type="none" w="lg" len="lg"/>
          </a:ln>
        </p:spPr>
        <p:txBody>
          <a:bodyPr>
            <a:prstTxWarp prst="textNoShape">
              <a:avLst/>
            </a:prstTxWarp>
            <a:spAutoFit/>
          </a:bodyPr>
          <a:lstStyle/>
          <a:p>
            <a:pPr>
              <a:lnSpc>
                <a:spcPct val="80000"/>
              </a:lnSpc>
            </a:pPr>
            <a:r>
              <a:rPr kumimoji="0" lang="en-US" sz="1600" b="0">
                <a:latin typeface="Times New Roman" pitchFamily="18" charset="0"/>
                <a:cs typeface="Times New Roman" pitchFamily="18" charset="0"/>
              </a:rPr>
              <a:t>Consumption</a:t>
            </a:r>
            <a:br>
              <a:rPr kumimoji="0" lang="en-US" sz="1600" b="0">
                <a:latin typeface="Times New Roman" pitchFamily="18" charset="0"/>
                <a:cs typeface="Times New Roman" pitchFamily="18" charset="0"/>
              </a:rPr>
            </a:br>
            <a:r>
              <a:rPr kumimoji="0" lang="en-US" sz="1600" b="0">
                <a:latin typeface="Times New Roman" pitchFamily="18" charset="0"/>
                <a:cs typeface="Times New Roman" pitchFamily="18" charset="0"/>
              </a:rPr>
              <a:t>goods</a:t>
            </a:r>
          </a:p>
        </p:txBody>
      </p:sp>
      <p:sp>
        <p:nvSpPr>
          <p:cNvPr id="53" name="Line 8"/>
          <p:cNvSpPr>
            <a:spLocks noChangeShapeType="1"/>
          </p:cNvSpPr>
          <p:nvPr/>
        </p:nvSpPr>
        <p:spPr bwMode="auto">
          <a:xfrm>
            <a:off x="4865729" y="2053175"/>
            <a:ext cx="0" cy="3329832"/>
          </a:xfrm>
          <a:prstGeom prst="line">
            <a:avLst/>
          </a:prstGeom>
          <a:noFill/>
          <a:ln w="28575">
            <a:solidFill>
              <a:schemeClr val="tx1"/>
            </a:solidFill>
            <a:round/>
            <a:headEnd/>
            <a:tailEnd type="none" w="lg" len="lg"/>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54" name="Freeform 23"/>
          <p:cNvSpPr>
            <a:spLocks/>
          </p:cNvSpPr>
          <p:nvPr/>
        </p:nvSpPr>
        <p:spPr bwMode="auto">
          <a:xfrm>
            <a:off x="4874043" y="2907437"/>
            <a:ext cx="2844113" cy="2467820"/>
          </a:xfrm>
          <a:custGeom>
            <a:avLst/>
            <a:gdLst>
              <a:gd name="T0" fmla="*/ 3319562 w 4234"/>
              <a:gd name="T1" fmla="*/ 2921361 h 4969"/>
              <a:gd name="T2" fmla="*/ 3297537 w 4234"/>
              <a:gd name="T3" fmla="*/ 2763963 h 4969"/>
              <a:gd name="T4" fmla="*/ 3269218 w 4234"/>
              <a:gd name="T5" fmla="*/ 2612689 h 4969"/>
              <a:gd name="T6" fmla="*/ 3233820 w 4234"/>
              <a:gd name="T7" fmla="*/ 2466315 h 4969"/>
              <a:gd name="T8" fmla="*/ 3192915 w 4234"/>
              <a:gd name="T9" fmla="*/ 2325453 h 4969"/>
              <a:gd name="T10" fmla="*/ 3146504 w 4234"/>
              <a:gd name="T11" fmla="*/ 2190102 h 4969"/>
              <a:gd name="T12" fmla="*/ 3093801 w 4234"/>
              <a:gd name="T13" fmla="*/ 2059652 h 4969"/>
              <a:gd name="T14" fmla="*/ 3035590 w 4234"/>
              <a:gd name="T15" fmla="*/ 1935325 h 4969"/>
              <a:gd name="T16" fmla="*/ 2973447 w 4234"/>
              <a:gd name="T17" fmla="*/ 1815286 h 4969"/>
              <a:gd name="T18" fmla="*/ 2906584 w 4234"/>
              <a:gd name="T19" fmla="*/ 1700147 h 4969"/>
              <a:gd name="T20" fmla="*/ 2834214 w 4234"/>
              <a:gd name="T21" fmla="*/ 1589907 h 4969"/>
              <a:gd name="T22" fmla="*/ 2758698 w 4234"/>
              <a:gd name="T23" fmla="*/ 1484566 h 4969"/>
              <a:gd name="T24" fmla="*/ 2679249 w 4234"/>
              <a:gd name="T25" fmla="*/ 1384125 h 4969"/>
              <a:gd name="T26" fmla="*/ 2596653 w 4234"/>
              <a:gd name="T27" fmla="*/ 1287359 h 4969"/>
              <a:gd name="T28" fmla="*/ 2510124 w 4234"/>
              <a:gd name="T29" fmla="*/ 1195492 h 4969"/>
              <a:gd name="T30" fmla="*/ 2422022 w 4234"/>
              <a:gd name="T31" fmla="*/ 1107913 h 4969"/>
              <a:gd name="T32" fmla="*/ 2330773 w 4234"/>
              <a:gd name="T33" fmla="*/ 1025845 h 4969"/>
              <a:gd name="T34" fmla="*/ 2237165 w 4234"/>
              <a:gd name="T35" fmla="*/ 946227 h 4969"/>
              <a:gd name="T36" fmla="*/ 2141983 w 4234"/>
              <a:gd name="T37" fmla="*/ 871509 h 4969"/>
              <a:gd name="T38" fmla="*/ 2045228 w 4234"/>
              <a:gd name="T39" fmla="*/ 799853 h 4969"/>
              <a:gd name="T40" fmla="*/ 1947686 w 4234"/>
              <a:gd name="T41" fmla="*/ 733096 h 4969"/>
              <a:gd name="T42" fmla="*/ 1849358 w 4234"/>
              <a:gd name="T43" fmla="*/ 669402 h 4969"/>
              <a:gd name="T44" fmla="*/ 1750243 w 4234"/>
              <a:gd name="T45" fmla="*/ 609383 h 4969"/>
              <a:gd name="T46" fmla="*/ 1651128 w 4234"/>
              <a:gd name="T47" fmla="*/ 553038 h 4969"/>
              <a:gd name="T48" fmla="*/ 1551227 w 4234"/>
              <a:gd name="T49" fmla="*/ 500367 h 4969"/>
              <a:gd name="T50" fmla="*/ 1452898 w 4234"/>
              <a:gd name="T51" fmla="*/ 450759 h 4969"/>
              <a:gd name="T52" fmla="*/ 1354570 w 4234"/>
              <a:gd name="T53" fmla="*/ 404214 h 4969"/>
              <a:gd name="T54" fmla="*/ 1257029 w 4234"/>
              <a:gd name="T55" fmla="*/ 361342 h 4969"/>
              <a:gd name="T56" fmla="*/ 1161060 w 4234"/>
              <a:gd name="T57" fmla="*/ 320921 h 4969"/>
              <a:gd name="T58" fmla="*/ 1066665 w 4234"/>
              <a:gd name="T59" fmla="*/ 282949 h 4969"/>
              <a:gd name="T60" fmla="*/ 973843 w 4234"/>
              <a:gd name="T61" fmla="*/ 249265 h 4969"/>
              <a:gd name="T62" fmla="*/ 884168 w 4234"/>
              <a:gd name="T63" fmla="*/ 217418 h 4969"/>
              <a:gd name="T64" fmla="*/ 796066 w 4234"/>
              <a:gd name="T65" fmla="*/ 188021 h 4969"/>
              <a:gd name="T66" fmla="*/ 711897 w 4234"/>
              <a:gd name="T67" fmla="*/ 161685 h 4969"/>
              <a:gd name="T68" fmla="*/ 630874 w 4234"/>
              <a:gd name="T69" fmla="*/ 137800 h 4969"/>
              <a:gd name="T70" fmla="*/ 552212 w 4234"/>
              <a:gd name="T71" fmla="*/ 115752 h 4969"/>
              <a:gd name="T72" fmla="*/ 478269 w 4234"/>
              <a:gd name="T73" fmla="*/ 96766 h 4969"/>
              <a:gd name="T74" fmla="*/ 408259 w 4234"/>
              <a:gd name="T75" fmla="*/ 79005 h 4969"/>
              <a:gd name="T76" fmla="*/ 342182 w 4234"/>
              <a:gd name="T77" fmla="*/ 63694 h 4969"/>
              <a:gd name="T78" fmla="*/ 281612 w 4234"/>
              <a:gd name="T79" fmla="*/ 50220 h 4969"/>
              <a:gd name="T80" fmla="*/ 225762 w 4234"/>
              <a:gd name="T81" fmla="*/ 38584 h 4969"/>
              <a:gd name="T82" fmla="*/ 175418 w 4234"/>
              <a:gd name="T83" fmla="*/ 28785 h 4969"/>
              <a:gd name="T84" fmla="*/ 130580 w 4234"/>
              <a:gd name="T85" fmla="*/ 20823 h 4969"/>
              <a:gd name="T86" fmla="*/ 92035 w 4234"/>
              <a:gd name="T87" fmla="*/ 14086 h 4969"/>
              <a:gd name="T88" fmla="*/ 59784 w 4234"/>
              <a:gd name="T89" fmla="*/ 8574 h 4969"/>
              <a:gd name="T90" fmla="*/ 33825 w 4234"/>
              <a:gd name="T91" fmla="*/ 4900 h 4969"/>
              <a:gd name="T92" fmla="*/ 14946 w 4234"/>
              <a:gd name="T93" fmla="*/ 1837 h 4969"/>
              <a:gd name="T94" fmla="*/ 3933 w 4234"/>
              <a:gd name="T95" fmla="*/ 612 h 4969"/>
              <a:gd name="T96" fmla="*/ 0 w 4234"/>
              <a:gd name="T97" fmla="*/ 0 h 4969"/>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4234"/>
              <a:gd name="T148" fmla="*/ 0 h 4969"/>
              <a:gd name="T149" fmla="*/ 4234 w 4234"/>
              <a:gd name="T150" fmla="*/ 4969 h 4969"/>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4234" h="4969">
                <a:moveTo>
                  <a:pt x="4234" y="4969"/>
                </a:moveTo>
                <a:lnTo>
                  <a:pt x="4230" y="4902"/>
                </a:lnTo>
                <a:lnTo>
                  <a:pt x="4225" y="4835"/>
                </a:lnTo>
                <a:lnTo>
                  <a:pt x="4220" y="4770"/>
                </a:lnTo>
                <a:lnTo>
                  <a:pt x="4214" y="4705"/>
                </a:lnTo>
                <a:lnTo>
                  <a:pt x="4207" y="4640"/>
                </a:lnTo>
                <a:lnTo>
                  <a:pt x="4200" y="4577"/>
                </a:lnTo>
                <a:lnTo>
                  <a:pt x="4192" y="4513"/>
                </a:lnTo>
                <a:lnTo>
                  <a:pt x="4184" y="4450"/>
                </a:lnTo>
                <a:lnTo>
                  <a:pt x="4175" y="4388"/>
                </a:lnTo>
                <a:lnTo>
                  <a:pt x="4166" y="4326"/>
                </a:lnTo>
                <a:lnTo>
                  <a:pt x="4156" y="4266"/>
                </a:lnTo>
                <a:lnTo>
                  <a:pt x="4146" y="4205"/>
                </a:lnTo>
                <a:lnTo>
                  <a:pt x="4135" y="4145"/>
                </a:lnTo>
                <a:lnTo>
                  <a:pt x="4124" y="4085"/>
                </a:lnTo>
                <a:lnTo>
                  <a:pt x="4111" y="4027"/>
                </a:lnTo>
                <a:lnTo>
                  <a:pt x="4100" y="3968"/>
                </a:lnTo>
                <a:lnTo>
                  <a:pt x="4086" y="3911"/>
                </a:lnTo>
                <a:lnTo>
                  <a:pt x="4073" y="3854"/>
                </a:lnTo>
                <a:lnTo>
                  <a:pt x="4059" y="3797"/>
                </a:lnTo>
                <a:lnTo>
                  <a:pt x="4046" y="3741"/>
                </a:lnTo>
                <a:lnTo>
                  <a:pt x="4030" y="3686"/>
                </a:lnTo>
                <a:lnTo>
                  <a:pt x="4016" y="3630"/>
                </a:lnTo>
                <a:lnTo>
                  <a:pt x="4000" y="3576"/>
                </a:lnTo>
                <a:lnTo>
                  <a:pt x="3984" y="3522"/>
                </a:lnTo>
                <a:lnTo>
                  <a:pt x="3968" y="3469"/>
                </a:lnTo>
                <a:lnTo>
                  <a:pt x="3951" y="3416"/>
                </a:lnTo>
                <a:lnTo>
                  <a:pt x="3933" y="3363"/>
                </a:lnTo>
                <a:lnTo>
                  <a:pt x="3916" y="3312"/>
                </a:lnTo>
                <a:lnTo>
                  <a:pt x="3897" y="3260"/>
                </a:lnTo>
                <a:lnTo>
                  <a:pt x="3879" y="3210"/>
                </a:lnTo>
                <a:lnTo>
                  <a:pt x="3859" y="3160"/>
                </a:lnTo>
                <a:lnTo>
                  <a:pt x="3841" y="3110"/>
                </a:lnTo>
                <a:lnTo>
                  <a:pt x="3821" y="3061"/>
                </a:lnTo>
                <a:lnTo>
                  <a:pt x="3801" y="3012"/>
                </a:lnTo>
                <a:lnTo>
                  <a:pt x="3780" y="2964"/>
                </a:lnTo>
                <a:lnTo>
                  <a:pt x="3759" y="2916"/>
                </a:lnTo>
                <a:lnTo>
                  <a:pt x="3737" y="2869"/>
                </a:lnTo>
                <a:lnTo>
                  <a:pt x="3717" y="2822"/>
                </a:lnTo>
                <a:lnTo>
                  <a:pt x="3695" y="2776"/>
                </a:lnTo>
                <a:lnTo>
                  <a:pt x="3672" y="2730"/>
                </a:lnTo>
                <a:lnTo>
                  <a:pt x="3650" y="2685"/>
                </a:lnTo>
                <a:lnTo>
                  <a:pt x="3626" y="2641"/>
                </a:lnTo>
                <a:lnTo>
                  <a:pt x="3603" y="2596"/>
                </a:lnTo>
                <a:lnTo>
                  <a:pt x="3579" y="2552"/>
                </a:lnTo>
                <a:lnTo>
                  <a:pt x="3556" y="2509"/>
                </a:lnTo>
                <a:lnTo>
                  <a:pt x="3531" y="2466"/>
                </a:lnTo>
                <a:lnTo>
                  <a:pt x="3507" y="2424"/>
                </a:lnTo>
                <a:lnTo>
                  <a:pt x="3482" y="2382"/>
                </a:lnTo>
                <a:lnTo>
                  <a:pt x="3457" y="2341"/>
                </a:lnTo>
                <a:lnTo>
                  <a:pt x="3431" y="2299"/>
                </a:lnTo>
                <a:lnTo>
                  <a:pt x="3406" y="2260"/>
                </a:lnTo>
                <a:lnTo>
                  <a:pt x="3380" y="2219"/>
                </a:lnTo>
                <a:lnTo>
                  <a:pt x="3354" y="2179"/>
                </a:lnTo>
                <a:lnTo>
                  <a:pt x="3327" y="2141"/>
                </a:lnTo>
                <a:lnTo>
                  <a:pt x="3301" y="2102"/>
                </a:lnTo>
                <a:lnTo>
                  <a:pt x="3274" y="2064"/>
                </a:lnTo>
                <a:lnTo>
                  <a:pt x="3247" y="2026"/>
                </a:lnTo>
                <a:lnTo>
                  <a:pt x="3219" y="1990"/>
                </a:lnTo>
                <a:lnTo>
                  <a:pt x="3191" y="1952"/>
                </a:lnTo>
                <a:lnTo>
                  <a:pt x="3163" y="1916"/>
                </a:lnTo>
                <a:lnTo>
                  <a:pt x="3135" y="1880"/>
                </a:lnTo>
                <a:lnTo>
                  <a:pt x="3107" y="1845"/>
                </a:lnTo>
                <a:lnTo>
                  <a:pt x="3079" y="1809"/>
                </a:lnTo>
                <a:lnTo>
                  <a:pt x="3050" y="1775"/>
                </a:lnTo>
                <a:lnTo>
                  <a:pt x="3021" y="1741"/>
                </a:lnTo>
                <a:lnTo>
                  <a:pt x="2992" y="1708"/>
                </a:lnTo>
                <a:lnTo>
                  <a:pt x="2963" y="1675"/>
                </a:lnTo>
                <a:lnTo>
                  <a:pt x="2934" y="1641"/>
                </a:lnTo>
                <a:lnTo>
                  <a:pt x="2904" y="1609"/>
                </a:lnTo>
                <a:lnTo>
                  <a:pt x="2874" y="1578"/>
                </a:lnTo>
                <a:lnTo>
                  <a:pt x="2844" y="1545"/>
                </a:lnTo>
                <a:lnTo>
                  <a:pt x="2814" y="1514"/>
                </a:lnTo>
                <a:lnTo>
                  <a:pt x="2784" y="1484"/>
                </a:lnTo>
                <a:lnTo>
                  <a:pt x="2754" y="1452"/>
                </a:lnTo>
                <a:lnTo>
                  <a:pt x="2723" y="1423"/>
                </a:lnTo>
                <a:lnTo>
                  <a:pt x="2693" y="1393"/>
                </a:lnTo>
                <a:lnTo>
                  <a:pt x="2663" y="1364"/>
                </a:lnTo>
                <a:lnTo>
                  <a:pt x="2632" y="1335"/>
                </a:lnTo>
                <a:lnTo>
                  <a:pt x="2600" y="1306"/>
                </a:lnTo>
                <a:lnTo>
                  <a:pt x="2570" y="1278"/>
                </a:lnTo>
                <a:lnTo>
                  <a:pt x="2539" y="1251"/>
                </a:lnTo>
                <a:lnTo>
                  <a:pt x="2508" y="1224"/>
                </a:lnTo>
                <a:lnTo>
                  <a:pt x="2476" y="1197"/>
                </a:lnTo>
                <a:lnTo>
                  <a:pt x="2445" y="1171"/>
                </a:lnTo>
                <a:lnTo>
                  <a:pt x="2414" y="1145"/>
                </a:lnTo>
                <a:lnTo>
                  <a:pt x="2383" y="1119"/>
                </a:lnTo>
                <a:lnTo>
                  <a:pt x="2351" y="1093"/>
                </a:lnTo>
                <a:lnTo>
                  <a:pt x="2320" y="1068"/>
                </a:lnTo>
                <a:lnTo>
                  <a:pt x="2289" y="1043"/>
                </a:lnTo>
                <a:lnTo>
                  <a:pt x="2257" y="1019"/>
                </a:lnTo>
                <a:lnTo>
                  <a:pt x="2225" y="995"/>
                </a:lnTo>
                <a:lnTo>
                  <a:pt x="2194" y="971"/>
                </a:lnTo>
                <a:lnTo>
                  <a:pt x="2162" y="948"/>
                </a:lnTo>
                <a:lnTo>
                  <a:pt x="2130" y="926"/>
                </a:lnTo>
                <a:lnTo>
                  <a:pt x="2099" y="903"/>
                </a:lnTo>
                <a:lnTo>
                  <a:pt x="2067" y="881"/>
                </a:lnTo>
                <a:lnTo>
                  <a:pt x="2036" y="859"/>
                </a:lnTo>
                <a:lnTo>
                  <a:pt x="2004" y="838"/>
                </a:lnTo>
                <a:lnTo>
                  <a:pt x="1972" y="817"/>
                </a:lnTo>
                <a:lnTo>
                  <a:pt x="1941" y="796"/>
                </a:lnTo>
                <a:lnTo>
                  <a:pt x="1910" y="775"/>
                </a:lnTo>
                <a:lnTo>
                  <a:pt x="1878" y="755"/>
                </a:lnTo>
                <a:lnTo>
                  <a:pt x="1847" y="736"/>
                </a:lnTo>
                <a:lnTo>
                  <a:pt x="1816" y="716"/>
                </a:lnTo>
                <a:lnTo>
                  <a:pt x="1784" y="697"/>
                </a:lnTo>
                <a:lnTo>
                  <a:pt x="1753" y="678"/>
                </a:lnTo>
                <a:lnTo>
                  <a:pt x="1722" y="660"/>
                </a:lnTo>
                <a:lnTo>
                  <a:pt x="1691" y="642"/>
                </a:lnTo>
                <a:lnTo>
                  <a:pt x="1659" y="624"/>
                </a:lnTo>
                <a:lnTo>
                  <a:pt x="1629" y="606"/>
                </a:lnTo>
                <a:lnTo>
                  <a:pt x="1598" y="590"/>
                </a:lnTo>
                <a:lnTo>
                  <a:pt x="1568" y="572"/>
                </a:lnTo>
                <a:lnTo>
                  <a:pt x="1536" y="556"/>
                </a:lnTo>
                <a:lnTo>
                  <a:pt x="1506" y="540"/>
                </a:lnTo>
                <a:lnTo>
                  <a:pt x="1476" y="524"/>
                </a:lnTo>
                <a:lnTo>
                  <a:pt x="1446" y="508"/>
                </a:lnTo>
                <a:lnTo>
                  <a:pt x="1416" y="493"/>
                </a:lnTo>
                <a:lnTo>
                  <a:pt x="1386" y="478"/>
                </a:lnTo>
                <a:lnTo>
                  <a:pt x="1356" y="462"/>
                </a:lnTo>
                <a:lnTo>
                  <a:pt x="1327" y="449"/>
                </a:lnTo>
                <a:lnTo>
                  <a:pt x="1297" y="434"/>
                </a:lnTo>
                <a:lnTo>
                  <a:pt x="1268" y="421"/>
                </a:lnTo>
                <a:lnTo>
                  <a:pt x="1238" y="407"/>
                </a:lnTo>
                <a:lnTo>
                  <a:pt x="1209" y="394"/>
                </a:lnTo>
                <a:lnTo>
                  <a:pt x="1181" y="380"/>
                </a:lnTo>
                <a:lnTo>
                  <a:pt x="1152" y="367"/>
                </a:lnTo>
                <a:lnTo>
                  <a:pt x="1124" y="355"/>
                </a:lnTo>
                <a:lnTo>
                  <a:pt x="1096" y="342"/>
                </a:lnTo>
                <a:lnTo>
                  <a:pt x="1068" y="331"/>
                </a:lnTo>
                <a:lnTo>
                  <a:pt x="1040" y="318"/>
                </a:lnTo>
                <a:lnTo>
                  <a:pt x="1012" y="307"/>
                </a:lnTo>
                <a:lnTo>
                  <a:pt x="985" y="297"/>
                </a:lnTo>
                <a:lnTo>
                  <a:pt x="958" y="285"/>
                </a:lnTo>
                <a:lnTo>
                  <a:pt x="932" y="275"/>
                </a:lnTo>
                <a:lnTo>
                  <a:pt x="905" y="264"/>
                </a:lnTo>
                <a:lnTo>
                  <a:pt x="879" y="254"/>
                </a:lnTo>
                <a:lnTo>
                  <a:pt x="853" y="244"/>
                </a:lnTo>
                <a:lnTo>
                  <a:pt x="827" y="234"/>
                </a:lnTo>
                <a:lnTo>
                  <a:pt x="802" y="225"/>
                </a:lnTo>
                <a:lnTo>
                  <a:pt x="776" y="215"/>
                </a:lnTo>
                <a:lnTo>
                  <a:pt x="751" y="207"/>
                </a:lnTo>
                <a:lnTo>
                  <a:pt x="727" y="197"/>
                </a:lnTo>
                <a:lnTo>
                  <a:pt x="702" y="189"/>
                </a:lnTo>
                <a:lnTo>
                  <a:pt x="678" y="181"/>
                </a:lnTo>
                <a:lnTo>
                  <a:pt x="655" y="172"/>
                </a:lnTo>
                <a:lnTo>
                  <a:pt x="631" y="165"/>
                </a:lnTo>
                <a:lnTo>
                  <a:pt x="608" y="158"/>
                </a:lnTo>
                <a:lnTo>
                  <a:pt x="585" y="150"/>
                </a:lnTo>
                <a:lnTo>
                  <a:pt x="563" y="143"/>
                </a:lnTo>
                <a:lnTo>
                  <a:pt x="540" y="136"/>
                </a:lnTo>
                <a:lnTo>
                  <a:pt x="519" y="129"/>
                </a:lnTo>
                <a:lnTo>
                  <a:pt x="497" y="122"/>
                </a:lnTo>
                <a:lnTo>
                  <a:pt x="477" y="116"/>
                </a:lnTo>
                <a:lnTo>
                  <a:pt x="456" y="110"/>
                </a:lnTo>
                <a:lnTo>
                  <a:pt x="435" y="104"/>
                </a:lnTo>
                <a:lnTo>
                  <a:pt x="415" y="98"/>
                </a:lnTo>
                <a:lnTo>
                  <a:pt x="396" y="93"/>
                </a:lnTo>
                <a:lnTo>
                  <a:pt x="377" y="87"/>
                </a:lnTo>
                <a:lnTo>
                  <a:pt x="358" y="82"/>
                </a:lnTo>
                <a:lnTo>
                  <a:pt x="340" y="77"/>
                </a:lnTo>
                <a:lnTo>
                  <a:pt x="321" y="72"/>
                </a:lnTo>
                <a:lnTo>
                  <a:pt x="305" y="68"/>
                </a:lnTo>
                <a:lnTo>
                  <a:pt x="287" y="63"/>
                </a:lnTo>
                <a:lnTo>
                  <a:pt x="270" y="59"/>
                </a:lnTo>
                <a:lnTo>
                  <a:pt x="255" y="54"/>
                </a:lnTo>
                <a:lnTo>
                  <a:pt x="238" y="51"/>
                </a:lnTo>
                <a:lnTo>
                  <a:pt x="223" y="47"/>
                </a:lnTo>
                <a:lnTo>
                  <a:pt x="208" y="43"/>
                </a:lnTo>
                <a:lnTo>
                  <a:pt x="194" y="40"/>
                </a:lnTo>
                <a:lnTo>
                  <a:pt x="180" y="37"/>
                </a:lnTo>
                <a:lnTo>
                  <a:pt x="166" y="34"/>
                </a:lnTo>
                <a:lnTo>
                  <a:pt x="154" y="30"/>
                </a:lnTo>
                <a:lnTo>
                  <a:pt x="141" y="28"/>
                </a:lnTo>
                <a:lnTo>
                  <a:pt x="129" y="25"/>
                </a:lnTo>
                <a:lnTo>
                  <a:pt x="117" y="23"/>
                </a:lnTo>
                <a:lnTo>
                  <a:pt x="106" y="20"/>
                </a:lnTo>
                <a:lnTo>
                  <a:pt x="95" y="18"/>
                </a:lnTo>
                <a:lnTo>
                  <a:pt x="86" y="16"/>
                </a:lnTo>
                <a:lnTo>
                  <a:pt x="76" y="14"/>
                </a:lnTo>
                <a:lnTo>
                  <a:pt x="67" y="13"/>
                </a:lnTo>
                <a:lnTo>
                  <a:pt x="59" y="11"/>
                </a:lnTo>
                <a:lnTo>
                  <a:pt x="50" y="10"/>
                </a:lnTo>
                <a:lnTo>
                  <a:pt x="43" y="8"/>
                </a:lnTo>
                <a:lnTo>
                  <a:pt x="37" y="6"/>
                </a:lnTo>
                <a:lnTo>
                  <a:pt x="31" y="5"/>
                </a:lnTo>
                <a:lnTo>
                  <a:pt x="24" y="4"/>
                </a:lnTo>
                <a:lnTo>
                  <a:pt x="19" y="3"/>
                </a:lnTo>
                <a:lnTo>
                  <a:pt x="15" y="2"/>
                </a:lnTo>
                <a:lnTo>
                  <a:pt x="11" y="2"/>
                </a:lnTo>
                <a:lnTo>
                  <a:pt x="8" y="1"/>
                </a:lnTo>
                <a:lnTo>
                  <a:pt x="5" y="1"/>
                </a:lnTo>
                <a:lnTo>
                  <a:pt x="2" y="1"/>
                </a:lnTo>
                <a:lnTo>
                  <a:pt x="1" y="0"/>
                </a:lnTo>
                <a:lnTo>
                  <a:pt x="0" y="0"/>
                </a:lnTo>
              </a:path>
            </a:pathLst>
          </a:custGeom>
          <a:noFill/>
          <a:ln w="57150">
            <a:solidFill>
              <a:srgbClr val="0000C4"/>
            </a:solidFill>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55" name="Freeform 24"/>
          <p:cNvSpPr>
            <a:spLocks/>
          </p:cNvSpPr>
          <p:nvPr/>
        </p:nvSpPr>
        <p:spPr bwMode="auto">
          <a:xfrm>
            <a:off x="4874043" y="3559900"/>
            <a:ext cx="2179802" cy="1815357"/>
          </a:xfrm>
          <a:custGeom>
            <a:avLst/>
            <a:gdLst>
              <a:gd name="T0" fmla="*/ 2615461 w 4234"/>
              <a:gd name="T1" fmla="*/ 2267598 h 4969"/>
              <a:gd name="T2" fmla="*/ 2598107 w 4234"/>
              <a:gd name="T3" fmla="*/ 2145423 h 4969"/>
              <a:gd name="T4" fmla="*/ 2575795 w 4234"/>
              <a:gd name="T5" fmla="*/ 2028003 h 4969"/>
              <a:gd name="T6" fmla="*/ 2547905 w 4234"/>
              <a:gd name="T7" fmla="*/ 1914385 h 4969"/>
              <a:gd name="T8" fmla="*/ 2515677 w 4234"/>
              <a:gd name="T9" fmla="*/ 1805046 h 4969"/>
              <a:gd name="T10" fmla="*/ 2479110 w 4234"/>
              <a:gd name="T11" fmla="*/ 1699985 h 4969"/>
              <a:gd name="T12" fmla="*/ 2437585 w 4234"/>
              <a:gd name="T13" fmla="*/ 1598728 h 4969"/>
              <a:gd name="T14" fmla="*/ 2391721 w 4234"/>
              <a:gd name="T15" fmla="*/ 1502224 h 4969"/>
              <a:gd name="T16" fmla="*/ 2342759 w 4234"/>
              <a:gd name="T17" fmla="*/ 1409048 h 4969"/>
              <a:gd name="T18" fmla="*/ 2290078 w 4234"/>
              <a:gd name="T19" fmla="*/ 1319675 h 4969"/>
              <a:gd name="T20" fmla="*/ 2233058 w 4234"/>
              <a:gd name="T21" fmla="*/ 1234106 h 4969"/>
              <a:gd name="T22" fmla="*/ 2173560 w 4234"/>
              <a:gd name="T23" fmla="*/ 1152339 h 4969"/>
              <a:gd name="T24" fmla="*/ 2110962 w 4234"/>
              <a:gd name="T25" fmla="*/ 1074376 h 4969"/>
              <a:gd name="T26" fmla="*/ 2045886 w 4234"/>
              <a:gd name="T27" fmla="*/ 999264 h 4969"/>
              <a:gd name="T28" fmla="*/ 1977710 w 4234"/>
              <a:gd name="T29" fmla="*/ 927956 h 4969"/>
              <a:gd name="T30" fmla="*/ 1908295 w 4234"/>
              <a:gd name="T31" fmla="*/ 859976 h 4969"/>
              <a:gd name="T32" fmla="*/ 1836401 w 4234"/>
              <a:gd name="T33" fmla="*/ 796274 h 4969"/>
              <a:gd name="T34" fmla="*/ 1762647 w 4234"/>
              <a:gd name="T35" fmla="*/ 734474 h 4969"/>
              <a:gd name="T36" fmla="*/ 1687654 w 4234"/>
              <a:gd name="T37" fmla="*/ 676476 h 4969"/>
              <a:gd name="T38" fmla="*/ 1611422 w 4234"/>
              <a:gd name="T39" fmla="*/ 620856 h 4969"/>
              <a:gd name="T40" fmla="*/ 1534569 w 4234"/>
              <a:gd name="T41" fmla="*/ 569039 h 4969"/>
              <a:gd name="T42" fmla="*/ 1457097 w 4234"/>
              <a:gd name="T43" fmla="*/ 519598 h 4969"/>
              <a:gd name="T44" fmla="*/ 1379005 w 4234"/>
              <a:gd name="T45" fmla="*/ 473010 h 4969"/>
              <a:gd name="T46" fmla="*/ 1300913 w 4234"/>
              <a:gd name="T47" fmla="*/ 429275 h 4969"/>
              <a:gd name="T48" fmla="*/ 1222201 w 4234"/>
              <a:gd name="T49" fmla="*/ 388392 h 4969"/>
              <a:gd name="T50" fmla="*/ 1144729 w 4234"/>
              <a:gd name="T51" fmla="*/ 349885 h 4969"/>
              <a:gd name="T52" fmla="*/ 1067257 w 4234"/>
              <a:gd name="T53" fmla="*/ 313756 h 4969"/>
              <a:gd name="T54" fmla="*/ 990404 w 4234"/>
              <a:gd name="T55" fmla="*/ 280479 h 4969"/>
              <a:gd name="T56" fmla="*/ 914792 w 4234"/>
              <a:gd name="T57" fmla="*/ 249103 h 4969"/>
              <a:gd name="T58" fmla="*/ 840418 w 4234"/>
              <a:gd name="T59" fmla="*/ 219629 h 4969"/>
              <a:gd name="T60" fmla="*/ 767285 w 4234"/>
              <a:gd name="T61" fmla="*/ 193483 h 4969"/>
              <a:gd name="T62" fmla="*/ 696630 w 4234"/>
              <a:gd name="T63" fmla="*/ 168763 h 4969"/>
              <a:gd name="T64" fmla="*/ 627215 w 4234"/>
              <a:gd name="T65" fmla="*/ 145944 h 4969"/>
              <a:gd name="T66" fmla="*/ 560899 w 4234"/>
              <a:gd name="T67" fmla="*/ 125502 h 4969"/>
              <a:gd name="T68" fmla="*/ 497062 w 4234"/>
              <a:gd name="T69" fmla="*/ 106962 h 4969"/>
              <a:gd name="T70" fmla="*/ 435084 w 4234"/>
              <a:gd name="T71" fmla="*/ 89848 h 4969"/>
              <a:gd name="T72" fmla="*/ 376825 w 4234"/>
              <a:gd name="T73" fmla="*/ 75111 h 4969"/>
              <a:gd name="T74" fmla="*/ 321665 w 4234"/>
              <a:gd name="T75" fmla="*/ 61325 h 4969"/>
              <a:gd name="T76" fmla="*/ 269603 w 4234"/>
              <a:gd name="T77" fmla="*/ 49440 h 4969"/>
              <a:gd name="T78" fmla="*/ 221880 w 4234"/>
              <a:gd name="T79" fmla="*/ 38982 h 4969"/>
              <a:gd name="T80" fmla="*/ 177876 w 4234"/>
              <a:gd name="T81" fmla="*/ 29949 h 4969"/>
              <a:gd name="T82" fmla="*/ 138210 w 4234"/>
              <a:gd name="T83" fmla="*/ 22343 h 4969"/>
              <a:gd name="T84" fmla="*/ 102883 w 4234"/>
              <a:gd name="T85" fmla="*/ 16163 h 4969"/>
              <a:gd name="T86" fmla="*/ 72514 w 4234"/>
              <a:gd name="T87" fmla="*/ 10934 h 4969"/>
              <a:gd name="T88" fmla="*/ 47103 w 4234"/>
              <a:gd name="T89" fmla="*/ 6655 h 4969"/>
              <a:gd name="T90" fmla="*/ 26650 w 4234"/>
              <a:gd name="T91" fmla="*/ 3803 h 4969"/>
              <a:gd name="T92" fmla="*/ 11776 w 4234"/>
              <a:gd name="T93" fmla="*/ 1426 h 4969"/>
              <a:gd name="T94" fmla="*/ 3099 w 4234"/>
              <a:gd name="T95" fmla="*/ 475 h 4969"/>
              <a:gd name="T96" fmla="*/ 0 w 4234"/>
              <a:gd name="T97" fmla="*/ 0 h 4969"/>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4234"/>
              <a:gd name="T148" fmla="*/ 0 h 4969"/>
              <a:gd name="T149" fmla="*/ 4234 w 4234"/>
              <a:gd name="T150" fmla="*/ 4969 h 4969"/>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4234" h="4969">
                <a:moveTo>
                  <a:pt x="4234" y="4969"/>
                </a:moveTo>
                <a:lnTo>
                  <a:pt x="4230" y="4902"/>
                </a:lnTo>
                <a:lnTo>
                  <a:pt x="4225" y="4835"/>
                </a:lnTo>
                <a:lnTo>
                  <a:pt x="4220" y="4770"/>
                </a:lnTo>
                <a:lnTo>
                  <a:pt x="4214" y="4705"/>
                </a:lnTo>
                <a:lnTo>
                  <a:pt x="4207" y="4640"/>
                </a:lnTo>
                <a:lnTo>
                  <a:pt x="4200" y="4577"/>
                </a:lnTo>
                <a:lnTo>
                  <a:pt x="4192" y="4513"/>
                </a:lnTo>
                <a:lnTo>
                  <a:pt x="4184" y="4450"/>
                </a:lnTo>
                <a:lnTo>
                  <a:pt x="4175" y="4388"/>
                </a:lnTo>
                <a:lnTo>
                  <a:pt x="4166" y="4326"/>
                </a:lnTo>
                <a:lnTo>
                  <a:pt x="4156" y="4266"/>
                </a:lnTo>
                <a:lnTo>
                  <a:pt x="4146" y="4205"/>
                </a:lnTo>
                <a:lnTo>
                  <a:pt x="4135" y="4145"/>
                </a:lnTo>
                <a:lnTo>
                  <a:pt x="4124" y="4085"/>
                </a:lnTo>
                <a:lnTo>
                  <a:pt x="4111" y="4027"/>
                </a:lnTo>
                <a:lnTo>
                  <a:pt x="4100" y="3968"/>
                </a:lnTo>
                <a:lnTo>
                  <a:pt x="4086" y="3911"/>
                </a:lnTo>
                <a:lnTo>
                  <a:pt x="4073" y="3854"/>
                </a:lnTo>
                <a:lnTo>
                  <a:pt x="4059" y="3797"/>
                </a:lnTo>
                <a:lnTo>
                  <a:pt x="4046" y="3741"/>
                </a:lnTo>
                <a:lnTo>
                  <a:pt x="4030" y="3686"/>
                </a:lnTo>
                <a:lnTo>
                  <a:pt x="4016" y="3630"/>
                </a:lnTo>
                <a:lnTo>
                  <a:pt x="4000" y="3576"/>
                </a:lnTo>
                <a:lnTo>
                  <a:pt x="3984" y="3522"/>
                </a:lnTo>
                <a:lnTo>
                  <a:pt x="3968" y="3469"/>
                </a:lnTo>
                <a:lnTo>
                  <a:pt x="3951" y="3416"/>
                </a:lnTo>
                <a:lnTo>
                  <a:pt x="3933" y="3363"/>
                </a:lnTo>
                <a:lnTo>
                  <a:pt x="3916" y="3312"/>
                </a:lnTo>
                <a:lnTo>
                  <a:pt x="3897" y="3260"/>
                </a:lnTo>
                <a:lnTo>
                  <a:pt x="3879" y="3210"/>
                </a:lnTo>
                <a:lnTo>
                  <a:pt x="3859" y="3160"/>
                </a:lnTo>
                <a:lnTo>
                  <a:pt x="3841" y="3110"/>
                </a:lnTo>
                <a:lnTo>
                  <a:pt x="3821" y="3061"/>
                </a:lnTo>
                <a:lnTo>
                  <a:pt x="3801" y="3012"/>
                </a:lnTo>
                <a:lnTo>
                  <a:pt x="3780" y="2964"/>
                </a:lnTo>
                <a:lnTo>
                  <a:pt x="3759" y="2916"/>
                </a:lnTo>
                <a:lnTo>
                  <a:pt x="3737" y="2869"/>
                </a:lnTo>
                <a:lnTo>
                  <a:pt x="3717" y="2822"/>
                </a:lnTo>
                <a:lnTo>
                  <a:pt x="3695" y="2776"/>
                </a:lnTo>
                <a:lnTo>
                  <a:pt x="3672" y="2730"/>
                </a:lnTo>
                <a:lnTo>
                  <a:pt x="3650" y="2685"/>
                </a:lnTo>
                <a:lnTo>
                  <a:pt x="3626" y="2641"/>
                </a:lnTo>
                <a:lnTo>
                  <a:pt x="3603" y="2596"/>
                </a:lnTo>
                <a:lnTo>
                  <a:pt x="3579" y="2552"/>
                </a:lnTo>
                <a:lnTo>
                  <a:pt x="3556" y="2509"/>
                </a:lnTo>
                <a:lnTo>
                  <a:pt x="3531" y="2466"/>
                </a:lnTo>
                <a:lnTo>
                  <a:pt x="3507" y="2424"/>
                </a:lnTo>
                <a:lnTo>
                  <a:pt x="3482" y="2382"/>
                </a:lnTo>
                <a:lnTo>
                  <a:pt x="3457" y="2341"/>
                </a:lnTo>
                <a:lnTo>
                  <a:pt x="3431" y="2299"/>
                </a:lnTo>
                <a:lnTo>
                  <a:pt x="3406" y="2260"/>
                </a:lnTo>
                <a:lnTo>
                  <a:pt x="3380" y="2219"/>
                </a:lnTo>
                <a:lnTo>
                  <a:pt x="3354" y="2179"/>
                </a:lnTo>
                <a:lnTo>
                  <a:pt x="3327" y="2141"/>
                </a:lnTo>
                <a:lnTo>
                  <a:pt x="3301" y="2102"/>
                </a:lnTo>
                <a:lnTo>
                  <a:pt x="3274" y="2064"/>
                </a:lnTo>
                <a:lnTo>
                  <a:pt x="3247" y="2026"/>
                </a:lnTo>
                <a:lnTo>
                  <a:pt x="3219" y="1990"/>
                </a:lnTo>
                <a:lnTo>
                  <a:pt x="3191" y="1952"/>
                </a:lnTo>
                <a:lnTo>
                  <a:pt x="3163" y="1916"/>
                </a:lnTo>
                <a:lnTo>
                  <a:pt x="3135" y="1880"/>
                </a:lnTo>
                <a:lnTo>
                  <a:pt x="3107" y="1845"/>
                </a:lnTo>
                <a:lnTo>
                  <a:pt x="3079" y="1809"/>
                </a:lnTo>
                <a:lnTo>
                  <a:pt x="3050" y="1775"/>
                </a:lnTo>
                <a:lnTo>
                  <a:pt x="3021" y="1741"/>
                </a:lnTo>
                <a:lnTo>
                  <a:pt x="2992" y="1708"/>
                </a:lnTo>
                <a:lnTo>
                  <a:pt x="2963" y="1675"/>
                </a:lnTo>
                <a:lnTo>
                  <a:pt x="2934" y="1641"/>
                </a:lnTo>
                <a:lnTo>
                  <a:pt x="2904" y="1609"/>
                </a:lnTo>
                <a:lnTo>
                  <a:pt x="2874" y="1578"/>
                </a:lnTo>
                <a:lnTo>
                  <a:pt x="2844" y="1545"/>
                </a:lnTo>
                <a:lnTo>
                  <a:pt x="2814" y="1514"/>
                </a:lnTo>
                <a:lnTo>
                  <a:pt x="2784" y="1484"/>
                </a:lnTo>
                <a:lnTo>
                  <a:pt x="2754" y="1452"/>
                </a:lnTo>
                <a:lnTo>
                  <a:pt x="2723" y="1423"/>
                </a:lnTo>
                <a:lnTo>
                  <a:pt x="2693" y="1393"/>
                </a:lnTo>
                <a:lnTo>
                  <a:pt x="2663" y="1364"/>
                </a:lnTo>
                <a:lnTo>
                  <a:pt x="2632" y="1335"/>
                </a:lnTo>
                <a:lnTo>
                  <a:pt x="2600" y="1306"/>
                </a:lnTo>
                <a:lnTo>
                  <a:pt x="2570" y="1278"/>
                </a:lnTo>
                <a:lnTo>
                  <a:pt x="2539" y="1251"/>
                </a:lnTo>
                <a:lnTo>
                  <a:pt x="2508" y="1224"/>
                </a:lnTo>
                <a:lnTo>
                  <a:pt x="2476" y="1197"/>
                </a:lnTo>
                <a:lnTo>
                  <a:pt x="2445" y="1171"/>
                </a:lnTo>
                <a:lnTo>
                  <a:pt x="2414" y="1145"/>
                </a:lnTo>
                <a:lnTo>
                  <a:pt x="2383" y="1119"/>
                </a:lnTo>
                <a:lnTo>
                  <a:pt x="2351" y="1093"/>
                </a:lnTo>
                <a:lnTo>
                  <a:pt x="2320" y="1068"/>
                </a:lnTo>
                <a:lnTo>
                  <a:pt x="2289" y="1043"/>
                </a:lnTo>
                <a:lnTo>
                  <a:pt x="2257" y="1019"/>
                </a:lnTo>
                <a:lnTo>
                  <a:pt x="2225" y="995"/>
                </a:lnTo>
                <a:lnTo>
                  <a:pt x="2194" y="971"/>
                </a:lnTo>
                <a:lnTo>
                  <a:pt x="2162" y="948"/>
                </a:lnTo>
                <a:lnTo>
                  <a:pt x="2130" y="926"/>
                </a:lnTo>
                <a:lnTo>
                  <a:pt x="2099" y="903"/>
                </a:lnTo>
                <a:lnTo>
                  <a:pt x="2067" y="881"/>
                </a:lnTo>
                <a:lnTo>
                  <a:pt x="2036" y="859"/>
                </a:lnTo>
                <a:lnTo>
                  <a:pt x="2004" y="838"/>
                </a:lnTo>
                <a:lnTo>
                  <a:pt x="1972" y="817"/>
                </a:lnTo>
                <a:lnTo>
                  <a:pt x="1941" y="796"/>
                </a:lnTo>
                <a:lnTo>
                  <a:pt x="1910" y="775"/>
                </a:lnTo>
                <a:lnTo>
                  <a:pt x="1878" y="755"/>
                </a:lnTo>
                <a:lnTo>
                  <a:pt x="1847" y="736"/>
                </a:lnTo>
                <a:lnTo>
                  <a:pt x="1816" y="716"/>
                </a:lnTo>
                <a:lnTo>
                  <a:pt x="1784" y="697"/>
                </a:lnTo>
                <a:lnTo>
                  <a:pt x="1753" y="678"/>
                </a:lnTo>
                <a:lnTo>
                  <a:pt x="1722" y="660"/>
                </a:lnTo>
                <a:lnTo>
                  <a:pt x="1691" y="642"/>
                </a:lnTo>
                <a:lnTo>
                  <a:pt x="1659" y="624"/>
                </a:lnTo>
                <a:lnTo>
                  <a:pt x="1629" y="606"/>
                </a:lnTo>
                <a:lnTo>
                  <a:pt x="1598" y="590"/>
                </a:lnTo>
                <a:lnTo>
                  <a:pt x="1568" y="572"/>
                </a:lnTo>
                <a:lnTo>
                  <a:pt x="1536" y="556"/>
                </a:lnTo>
                <a:lnTo>
                  <a:pt x="1506" y="540"/>
                </a:lnTo>
                <a:lnTo>
                  <a:pt x="1476" y="524"/>
                </a:lnTo>
                <a:lnTo>
                  <a:pt x="1446" y="508"/>
                </a:lnTo>
                <a:lnTo>
                  <a:pt x="1416" y="493"/>
                </a:lnTo>
                <a:lnTo>
                  <a:pt x="1386" y="478"/>
                </a:lnTo>
                <a:lnTo>
                  <a:pt x="1356" y="462"/>
                </a:lnTo>
                <a:lnTo>
                  <a:pt x="1327" y="449"/>
                </a:lnTo>
                <a:lnTo>
                  <a:pt x="1297" y="434"/>
                </a:lnTo>
                <a:lnTo>
                  <a:pt x="1268" y="421"/>
                </a:lnTo>
                <a:lnTo>
                  <a:pt x="1238" y="407"/>
                </a:lnTo>
                <a:lnTo>
                  <a:pt x="1209" y="394"/>
                </a:lnTo>
                <a:lnTo>
                  <a:pt x="1181" y="380"/>
                </a:lnTo>
                <a:lnTo>
                  <a:pt x="1152" y="367"/>
                </a:lnTo>
                <a:lnTo>
                  <a:pt x="1124" y="355"/>
                </a:lnTo>
                <a:lnTo>
                  <a:pt x="1096" y="342"/>
                </a:lnTo>
                <a:lnTo>
                  <a:pt x="1068" y="331"/>
                </a:lnTo>
                <a:lnTo>
                  <a:pt x="1040" y="318"/>
                </a:lnTo>
                <a:lnTo>
                  <a:pt x="1012" y="307"/>
                </a:lnTo>
                <a:lnTo>
                  <a:pt x="985" y="297"/>
                </a:lnTo>
                <a:lnTo>
                  <a:pt x="958" y="285"/>
                </a:lnTo>
                <a:lnTo>
                  <a:pt x="932" y="275"/>
                </a:lnTo>
                <a:lnTo>
                  <a:pt x="905" y="264"/>
                </a:lnTo>
                <a:lnTo>
                  <a:pt x="879" y="254"/>
                </a:lnTo>
                <a:lnTo>
                  <a:pt x="853" y="244"/>
                </a:lnTo>
                <a:lnTo>
                  <a:pt x="827" y="234"/>
                </a:lnTo>
                <a:lnTo>
                  <a:pt x="802" y="225"/>
                </a:lnTo>
                <a:lnTo>
                  <a:pt x="776" y="215"/>
                </a:lnTo>
                <a:lnTo>
                  <a:pt x="751" y="207"/>
                </a:lnTo>
                <a:lnTo>
                  <a:pt x="727" y="197"/>
                </a:lnTo>
                <a:lnTo>
                  <a:pt x="702" y="189"/>
                </a:lnTo>
                <a:lnTo>
                  <a:pt x="678" y="181"/>
                </a:lnTo>
                <a:lnTo>
                  <a:pt x="655" y="172"/>
                </a:lnTo>
                <a:lnTo>
                  <a:pt x="631" y="165"/>
                </a:lnTo>
                <a:lnTo>
                  <a:pt x="608" y="158"/>
                </a:lnTo>
                <a:lnTo>
                  <a:pt x="585" y="150"/>
                </a:lnTo>
                <a:lnTo>
                  <a:pt x="563" y="143"/>
                </a:lnTo>
                <a:lnTo>
                  <a:pt x="540" y="136"/>
                </a:lnTo>
                <a:lnTo>
                  <a:pt x="519" y="129"/>
                </a:lnTo>
                <a:lnTo>
                  <a:pt x="497" y="122"/>
                </a:lnTo>
                <a:lnTo>
                  <a:pt x="477" y="116"/>
                </a:lnTo>
                <a:lnTo>
                  <a:pt x="456" y="110"/>
                </a:lnTo>
                <a:lnTo>
                  <a:pt x="435" y="104"/>
                </a:lnTo>
                <a:lnTo>
                  <a:pt x="415" y="98"/>
                </a:lnTo>
                <a:lnTo>
                  <a:pt x="396" y="93"/>
                </a:lnTo>
                <a:lnTo>
                  <a:pt x="377" y="87"/>
                </a:lnTo>
                <a:lnTo>
                  <a:pt x="358" y="82"/>
                </a:lnTo>
                <a:lnTo>
                  <a:pt x="340" y="77"/>
                </a:lnTo>
                <a:lnTo>
                  <a:pt x="321" y="72"/>
                </a:lnTo>
                <a:lnTo>
                  <a:pt x="305" y="68"/>
                </a:lnTo>
                <a:lnTo>
                  <a:pt x="287" y="63"/>
                </a:lnTo>
                <a:lnTo>
                  <a:pt x="270" y="59"/>
                </a:lnTo>
                <a:lnTo>
                  <a:pt x="255" y="54"/>
                </a:lnTo>
                <a:lnTo>
                  <a:pt x="238" y="51"/>
                </a:lnTo>
                <a:lnTo>
                  <a:pt x="223" y="47"/>
                </a:lnTo>
                <a:lnTo>
                  <a:pt x="208" y="43"/>
                </a:lnTo>
                <a:lnTo>
                  <a:pt x="194" y="40"/>
                </a:lnTo>
                <a:lnTo>
                  <a:pt x="180" y="37"/>
                </a:lnTo>
                <a:lnTo>
                  <a:pt x="166" y="34"/>
                </a:lnTo>
                <a:lnTo>
                  <a:pt x="154" y="30"/>
                </a:lnTo>
                <a:lnTo>
                  <a:pt x="141" y="28"/>
                </a:lnTo>
                <a:lnTo>
                  <a:pt x="129" y="25"/>
                </a:lnTo>
                <a:lnTo>
                  <a:pt x="117" y="23"/>
                </a:lnTo>
                <a:lnTo>
                  <a:pt x="106" y="20"/>
                </a:lnTo>
                <a:lnTo>
                  <a:pt x="95" y="18"/>
                </a:lnTo>
                <a:lnTo>
                  <a:pt x="86" y="16"/>
                </a:lnTo>
                <a:lnTo>
                  <a:pt x="76" y="14"/>
                </a:lnTo>
                <a:lnTo>
                  <a:pt x="67" y="13"/>
                </a:lnTo>
                <a:lnTo>
                  <a:pt x="59" y="11"/>
                </a:lnTo>
                <a:lnTo>
                  <a:pt x="50" y="10"/>
                </a:lnTo>
                <a:lnTo>
                  <a:pt x="43" y="8"/>
                </a:lnTo>
                <a:lnTo>
                  <a:pt x="37" y="6"/>
                </a:lnTo>
                <a:lnTo>
                  <a:pt x="31" y="5"/>
                </a:lnTo>
                <a:lnTo>
                  <a:pt x="24" y="4"/>
                </a:lnTo>
                <a:lnTo>
                  <a:pt x="19" y="3"/>
                </a:lnTo>
                <a:lnTo>
                  <a:pt x="15" y="2"/>
                </a:lnTo>
                <a:lnTo>
                  <a:pt x="11" y="2"/>
                </a:lnTo>
                <a:lnTo>
                  <a:pt x="8" y="1"/>
                </a:lnTo>
                <a:lnTo>
                  <a:pt x="5" y="1"/>
                </a:lnTo>
                <a:lnTo>
                  <a:pt x="2" y="1"/>
                </a:lnTo>
                <a:lnTo>
                  <a:pt x="1" y="0"/>
                </a:lnTo>
                <a:lnTo>
                  <a:pt x="0" y="0"/>
                </a:lnTo>
              </a:path>
            </a:pathLst>
          </a:custGeom>
          <a:noFill/>
          <a:ln w="57150">
            <a:solidFill>
              <a:srgbClr val="0000C4"/>
            </a:solidFill>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56" name="Line 25"/>
          <p:cNvSpPr>
            <a:spLocks noChangeShapeType="1"/>
          </p:cNvSpPr>
          <p:nvPr/>
        </p:nvSpPr>
        <p:spPr bwMode="auto">
          <a:xfrm flipH="1">
            <a:off x="4912635" y="4085578"/>
            <a:ext cx="1343134" cy="0"/>
          </a:xfrm>
          <a:prstGeom prst="line">
            <a:avLst/>
          </a:prstGeom>
          <a:noFill/>
          <a:ln w="31750" cap="rnd">
            <a:solidFill>
              <a:schemeClr val="tx1"/>
            </a:solidFill>
            <a:prstDash val="sysDot"/>
            <a:round/>
            <a:headEnd/>
            <a:tailEnd type="none" w="lg" len="lg"/>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57" name="Line 26"/>
          <p:cNvSpPr>
            <a:spLocks noChangeShapeType="1"/>
          </p:cNvSpPr>
          <p:nvPr/>
        </p:nvSpPr>
        <p:spPr bwMode="auto">
          <a:xfrm>
            <a:off x="6296099" y="4085578"/>
            <a:ext cx="0" cy="1287039"/>
          </a:xfrm>
          <a:prstGeom prst="line">
            <a:avLst/>
          </a:prstGeom>
          <a:noFill/>
          <a:ln w="31750" cap="rnd">
            <a:solidFill>
              <a:schemeClr val="tx1"/>
            </a:solidFill>
            <a:prstDash val="sysDot"/>
            <a:round/>
            <a:headEnd/>
            <a:tailEnd type="none" w="lg" len="lg"/>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58" name="Text Box 27"/>
          <p:cNvSpPr txBox="1">
            <a:spLocks noChangeArrowheads="1"/>
          </p:cNvSpPr>
          <p:nvPr/>
        </p:nvSpPr>
        <p:spPr bwMode="auto">
          <a:xfrm>
            <a:off x="4502082" y="4536807"/>
            <a:ext cx="450850" cy="427038"/>
          </a:xfrm>
          <a:prstGeom prst="rect">
            <a:avLst/>
          </a:prstGeom>
          <a:noFill/>
          <a:ln w="19050" cap="rnd">
            <a:noFill/>
            <a:prstDash val="sysDot"/>
            <a:miter lim="800000"/>
            <a:headEnd/>
            <a:tailEnd type="none" w="lg" len="lg"/>
          </a:ln>
        </p:spPr>
        <p:txBody>
          <a:bodyPr>
            <a:prstTxWarp prst="textNoShape">
              <a:avLst/>
            </a:prstTxWarp>
            <a:spAutoFit/>
          </a:bodyPr>
          <a:lstStyle/>
          <a:p>
            <a:r>
              <a:rPr kumimoji="0" lang="en-US" sz="2000" b="1" i="1" dirty="0">
                <a:latin typeface="Times New Roman" pitchFamily="18" charset="0"/>
                <a:cs typeface="Times New Roman" pitchFamily="18" charset="0"/>
              </a:rPr>
              <a:t>I</a:t>
            </a:r>
            <a:r>
              <a:rPr kumimoji="0" lang="en-US" sz="2200" i="1" baseline="-25000" dirty="0">
                <a:latin typeface="Times New Roman" pitchFamily="18" charset="0"/>
                <a:cs typeface="Times New Roman" pitchFamily="18" charset="0"/>
              </a:rPr>
              <a:t>A</a:t>
            </a:r>
            <a:endParaRPr kumimoji="0" lang="en-US" sz="2200" i="1" dirty="0">
              <a:latin typeface="Times New Roman" pitchFamily="18" charset="0"/>
              <a:cs typeface="Times New Roman" pitchFamily="18" charset="0"/>
            </a:endParaRPr>
          </a:p>
        </p:txBody>
      </p:sp>
      <p:sp>
        <p:nvSpPr>
          <p:cNvPr id="59" name="Text Box 28"/>
          <p:cNvSpPr txBox="1">
            <a:spLocks noChangeArrowheads="1"/>
          </p:cNvSpPr>
          <p:nvPr/>
        </p:nvSpPr>
        <p:spPr bwMode="auto">
          <a:xfrm>
            <a:off x="6661548" y="5335031"/>
            <a:ext cx="544512" cy="427038"/>
          </a:xfrm>
          <a:prstGeom prst="rect">
            <a:avLst/>
          </a:prstGeom>
          <a:noFill/>
          <a:ln w="19050" cap="rnd">
            <a:noFill/>
            <a:prstDash val="sysDot"/>
            <a:miter lim="800000"/>
            <a:headEnd/>
            <a:tailEnd type="none" w="lg" len="lg"/>
          </a:ln>
        </p:spPr>
        <p:txBody>
          <a:bodyPr>
            <a:prstTxWarp prst="textNoShape">
              <a:avLst/>
            </a:prstTxWarp>
            <a:spAutoFit/>
          </a:bodyPr>
          <a:lstStyle/>
          <a:p>
            <a:r>
              <a:rPr kumimoji="0" lang="en-US" sz="2000" b="1" i="1" dirty="0">
                <a:latin typeface="Times New Roman" pitchFamily="18" charset="0"/>
                <a:cs typeface="Times New Roman" pitchFamily="18" charset="0"/>
              </a:rPr>
              <a:t>C</a:t>
            </a:r>
            <a:r>
              <a:rPr kumimoji="0" lang="en-US" sz="2200" i="1" baseline="-25000" dirty="0">
                <a:latin typeface="Times New Roman" pitchFamily="18" charset="0"/>
                <a:cs typeface="Times New Roman" pitchFamily="18" charset="0"/>
              </a:rPr>
              <a:t>A</a:t>
            </a:r>
            <a:endParaRPr kumimoji="0" lang="en-US" sz="2200" i="1" dirty="0">
              <a:latin typeface="Times New Roman" pitchFamily="18" charset="0"/>
              <a:cs typeface="Times New Roman" pitchFamily="18" charset="0"/>
            </a:endParaRPr>
          </a:p>
        </p:txBody>
      </p:sp>
      <p:sp>
        <p:nvSpPr>
          <p:cNvPr id="60" name="Rectangle 29"/>
          <p:cNvSpPr>
            <a:spLocks noChangeArrowheads="1"/>
          </p:cNvSpPr>
          <p:nvPr/>
        </p:nvSpPr>
        <p:spPr bwMode="auto">
          <a:xfrm>
            <a:off x="7581941" y="4829900"/>
            <a:ext cx="65" cy="492443"/>
          </a:xfrm>
          <a:prstGeom prst="rect">
            <a:avLst/>
          </a:prstGeom>
          <a:noFill/>
          <a:ln w="9525">
            <a:noFill/>
            <a:miter lim="800000"/>
            <a:headEnd/>
            <a:tailEnd/>
          </a:ln>
        </p:spPr>
        <p:txBody>
          <a:bodyPr wrap="none" lIns="0" tIns="0" rIns="0" bIns="0">
            <a:prstTxWarp prst="textNoShape">
              <a:avLst/>
            </a:prstTxWarp>
            <a:spAutoFit/>
          </a:bodyPr>
          <a:lstStyle/>
          <a:p>
            <a:endParaRPr lang="en-US" sz="3200" b="0">
              <a:solidFill>
                <a:schemeClr val="tx1"/>
              </a:solidFill>
              <a:latin typeface="Times New Roman" pitchFamily="18" charset="0"/>
              <a:cs typeface="Times New Roman" pitchFamily="18" charset="0"/>
            </a:endParaRPr>
          </a:p>
        </p:txBody>
      </p:sp>
      <p:grpSp>
        <p:nvGrpSpPr>
          <p:cNvPr id="61" name="Group 74"/>
          <p:cNvGrpSpPr>
            <a:grpSpLocks/>
          </p:cNvGrpSpPr>
          <p:nvPr/>
        </p:nvGrpSpPr>
        <p:grpSpPr bwMode="auto">
          <a:xfrm>
            <a:off x="6827196" y="4312941"/>
            <a:ext cx="403225" cy="493712"/>
            <a:chOff x="4097" y="2579"/>
            <a:chExt cx="254" cy="311"/>
          </a:xfrm>
        </p:grpSpPr>
        <p:sp>
          <p:nvSpPr>
            <p:cNvPr id="62" name="Text Box 37"/>
            <p:cNvSpPr txBox="1">
              <a:spLocks noChangeArrowheads="1"/>
            </p:cNvSpPr>
            <p:nvPr/>
          </p:nvSpPr>
          <p:spPr bwMode="auto">
            <a:xfrm>
              <a:off x="4117" y="2579"/>
              <a:ext cx="234" cy="291"/>
            </a:xfrm>
            <a:prstGeom prst="rect">
              <a:avLst/>
            </a:prstGeom>
            <a:noFill/>
            <a:ln w="19050" cap="rnd">
              <a:noFill/>
              <a:prstDash val="sysDot"/>
              <a:miter lim="800000"/>
              <a:headEnd/>
              <a:tailEnd type="none" w="lg" len="lg"/>
            </a:ln>
          </p:spPr>
          <p:txBody>
            <a:bodyPr wrap="none">
              <a:prstTxWarp prst="textNoShape">
                <a:avLst/>
              </a:prstTxWarp>
              <a:spAutoFit/>
            </a:bodyPr>
            <a:lstStyle/>
            <a:p>
              <a:r>
                <a:rPr kumimoji="0" lang="en-US" sz="2400" i="1">
                  <a:latin typeface="Times New Roman" pitchFamily="18" charset="0"/>
                  <a:cs typeface="Times New Roman" pitchFamily="18" charset="0"/>
                </a:rPr>
                <a:t>A</a:t>
              </a:r>
              <a:endParaRPr kumimoji="0" lang="en-US" sz="2400" b="0">
                <a:latin typeface="Times New Roman" pitchFamily="18" charset="0"/>
                <a:cs typeface="Times New Roman" pitchFamily="18" charset="0"/>
              </a:endParaRPr>
            </a:p>
          </p:txBody>
        </p:sp>
        <p:sp>
          <p:nvSpPr>
            <p:cNvPr id="63" name="Freeform 38"/>
            <p:cNvSpPr>
              <a:spLocks/>
            </p:cNvSpPr>
            <p:nvPr/>
          </p:nvSpPr>
          <p:spPr bwMode="auto">
            <a:xfrm>
              <a:off x="4097" y="2816"/>
              <a:ext cx="75" cy="74"/>
            </a:xfrm>
            <a:custGeom>
              <a:avLst/>
              <a:gdLst>
                <a:gd name="T0" fmla="*/ 0 w 173"/>
                <a:gd name="T1" fmla="*/ 37 h 173"/>
                <a:gd name="T2" fmla="*/ 5 w 173"/>
                <a:gd name="T3" fmla="*/ 18 h 173"/>
                <a:gd name="T4" fmla="*/ 19 w 173"/>
                <a:gd name="T5" fmla="*/ 5 h 173"/>
                <a:gd name="T6" fmla="*/ 37 w 173"/>
                <a:gd name="T7" fmla="*/ 0 h 173"/>
                <a:gd name="T8" fmla="*/ 37 w 173"/>
                <a:gd name="T9" fmla="*/ 0 h 173"/>
                <a:gd name="T10" fmla="*/ 56 w 173"/>
                <a:gd name="T11" fmla="*/ 5 h 173"/>
                <a:gd name="T12" fmla="*/ 70 w 173"/>
                <a:gd name="T13" fmla="*/ 18 h 173"/>
                <a:gd name="T14" fmla="*/ 75 w 173"/>
                <a:gd name="T15" fmla="*/ 37 h 173"/>
                <a:gd name="T16" fmla="*/ 75 w 173"/>
                <a:gd name="T17" fmla="*/ 37 h 173"/>
                <a:gd name="T18" fmla="*/ 70 w 173"/>
                <a:gd name="T19" fmla="*/ 56 h 173"/>
                <a:gd name="T20" fmla="*/ 56 w 173"/>
                <a:gd name="T21" fmla="*/ 69 h 173"/>
                <a:gd name="T22" fmla="*/ 37 w 173"/>
                <a:gd name="T23" fmla="*/ 74 h 173"/>
                <a:gd name="T24" fmla="*/ 37 w 173"/>
                <a:gd name="T25" fmla="*/ 74 h 173"/>
                <a:gd name="T26" fmla="*/ 19 w 173"/>
                <a:gd name="T27" fmla="*/ 69 h 173"/>
                <a:gd name="T28" fmla="*/ 5 w 173"/>
                <a:gd name="T29" fmla="*/ 56 h 173"/>
                <a:gd name="T30" fmla="*/ 0 w 173"/>
                <a:gd name="T31" fmla="*/ 37 h 173"/>
                <a:gd name="T32" fmla="*/ 0 w 173"/>
                <a:gd name="T33" fmla="*/ 37 h 173"/>
                <a:gd name="T34" fmla="*/ 0 w 173"/>
                <a:gd name="T35" fmla="*/ 37 h 1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3"/>
                <a:gd name="T55" fmla="*/ 0 h 173"/>
                <a:gd name="T56" fmla="*/ 173 w 173"/>
                <a:gd name="T57" fmla="*/ 173 h 17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3" h="173">
                  <a:moveTo>
                    <a:pt x="0" y="86"/>
                  </a:moveTo>
                  <a:lnTo>
                    <a:pt x="11" y="43"/>
                  </a:lnTo>
                  <a:lnTo>
                    <a:pt x="43" y="12"/>
                  </a:lnTo>
                  <a:lnTo>
                    <a:pt x="86" y="0"/>
                  </a:lnTo>
                  <a:lnTo>
                    <a:pt x="130" y="12"/>
                  </a:lnTo>
                  <a:lnTo>
                    <a:pt x="161" y="43"/>
                  </a:lnTo>
                  <a:lnTo>
                    <a:pt x="173" y="86"/>
                  </a:lnTo>
                  <a:lnTo>
                    <a:pt x="161" y="130"/>
                  </a:lnTo>
                  <a:lnTo>
                    <a:pt x="130" y="161"/>
                  </a:lnTo>
                  <a:lnTo>
                    <a:pt x="86" y="173"/>
                  </a:lnTo>
                  <a:lnTo>
                    <a:pt x="43" y="161"/>
                  </a:lnTo>
                  <a:lnTo>
                    <a:pt x="11" y="130"/>
                  </a:lnTo>
                  <a:lnTo>
                    <a:pt x="0" y="86"/>
                  </a:lnTo>
                </a:path>
              </a:pathLst>
            </a:custGeom>
            <a:solidFill>
              <a:srgbClr val="FFFF00"/>
            </a:solidFill>
            <a:ln w="38100">
              <a:solidFill>
                <a:schemeClr val="tx1"/>
              </a:solidFill>
              <a:round/>
              <a:headEnd/>
              <a:tailEnd/>
            </a:ln>
          </p:spPr>
          <p:txBody>
            <a:bodyPr>
              <a:prstTxWarp prst="textNoShape">
                <a:avLst/>
              </a:prstTxWarp>
            </a:bodyPr>
            <a:lstStyle/>
            <a:p>
              <a:endParaRPr lang="en-US">
                <a:latin typeface="Times New Roman" pitchFamily="18" charset="0"/>
                <a:cs typeface="Times New Roman" pitchFamily="18" charset="0"/>
              </a:endParaRPr>
            </a:p>
          </p:txBody>
        </p:sp>
      </p:grpSp>
      <p:sp>
        <p:nvSpPr>
          <p:cNvPr id="64" name="Line 42"/>
          <p:cNvSpPr>
            <a:spLocks noChangeShapeType="1"/>
          </p:cNvSpPr>
          <p:nvPr/>
        </p:nvSpPr>
        <p:spPr bwMode="auto">
          <a:xfrm flipV="1">
            <a:off x="6441506" y="3680845"/>
            <a:ext cx="1140435" cy="855961"/>
          </a:xfrm>
          <a:prstGeom prst="line">
            <a:avLst/>
          </a:prstGeom>
          <a:noFill/>
          <a:ln w="47625">
            <a:solidFill>
              <a:schemeClr val="tx1"/>
            </a:solidFill>
            <a:round/>
            <a:headEnd/>
            <a:tailEnd type="stealth" w="lg" len="lg"/>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a:latin typeface="Times New Roman" pitchFamily="18" charset="0"/>
              <a:cs typeface="Times New Roman" pitchFamily="18" charset="0"/>
            </a:endParaRPr>
          </a:p>
        </p:txBody>
      </p:sp>
      <p:sp>
        <p:nvSpPr>
          <p:cNvPr id="65" name="Line 9"/>
          <p:cNvSpPr>
            <a:spLocks noChangeShapeType="1"/>
          </p:cNvSpPr>
          <p:nvPr/>
        </p:nvSpPr>
        <p:spPr bwMode="auto">
          <a:xfrm>
            <a:off x="4864369" y="5367508"/>
            <a:ext cx="3799183" cy="0"/>
          </a:xfrm>
          <a:prstGeom prst="line">
            <a:avLst/>
          </a:prstGeom>
          <a:noFill/>
          <a:ln w="28575">
            <a:solidFill>
              <a:schemeClr val="tx1"/>
            </a:solidFill>
            <a:round/>
            <a:headEnd/>
            <a:tailEnd type="none" w="lg" len="lg"/>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37" name="Freeform 23"/>
          <p:cNvSpPr>
            <a:spLocks/>
          </p:cNvSpPr>
          <p:nvPr/>
        </p:nvSpPr>
        <p:spPr bwMode="auto">
          <a:xfrm>
            <a:off x="4879212" y="2238443"/>
            <a:ext cx="3551560" cy="3134174"/>
          </a:xfrm>
          <a:custGeom>
            <a:avLst/>
            <a:gdLst>
              <a:gd name="T0" fmla="*/ 3319562 w 4234"/>
              <a:gd name="T1" fmla="*/ 2921361 h 4969"/>
              <a:gd name="T2" fmla="*/ 3297537 w 4234"/>
              <a:gd name="T3" fmla="*/ 2763963 h 4969"/>
              <a:gd name="T4" fmla="*/ 3269218 w 4234"/>
              <a:gd name="T5" fmla="*/ 2612689 h 4969"/>
              <a:gd name="T6" fmla="*/ 3233820 w 4234"/>
              <a:gd name="T7" fmla="*/ 2466315 h 4969"/>
              <a:gd name="T8" fmla="*/ 3192915 w 4234"/>
              <a:gd name="T9" fmla="*/ 2325453 h 4969"/>
              <a:gd name="T10" fmla="*/ 3146504 w 4234"/>
              <a:gd name="T11" fmla="*/ 2190102 h 4969"/>
              <a:gd name="T12" fmla="*/ 3093801 w 4234"/>
              <a:gd name="T13" fmla="*/ 2059652 h 4969"/>
              <a:gd name="T14" fmla="*/ 3035590 w 4234"/>
              <a:gd name="T15" fmla="*/ 1935325 h 4969"/>
              <a:gd name="T16" fmla="*/ 2973447 w 4234"/>
              <a:gd name="T17" fmla="*/ 1815286 h 4969"/>
              <a:gd name="T18" fmla="*/ 2906584 w 4234"/>
              <a:gd name="T19" fmla="*/ 1700147 h 4969"/>
              <a:gd name="T20" fmla="*/ 2834214 w 4234"/>
              <a:gd name="T21" fmla="*/ 1589907 h 4969"/>
              <a:gd name="T22" fmla="*/ 2758698 w 4234"/>
              <a:gd name="T23" fmla="*/ 1484566 h 4969"/>
              <a:gd name="T24" fmla="*/ 2679249 w 4234"/>
              <a:gd name="T25" fmla="*/ 1384125 h 4969"/>
              <a:gd name="T26" fmla="*/ 2596653 w 4234"/>
              <a:gd name="T27" fmla="*/ 1287359 h 4969"/>
              <a:gd name="T28" fmla="*/ 2510124 w 4234"/>
              <a:gd name="T29" fmla="*/ 1195492 h 4969"/>
              <a:gd name="T30" fmla="*/ 2422022 w 4234"/>
              <a:gd name="T31" fmla="*/ 1107913 h 4969"/>
              <a:gd name="T32" fmla="*/ 2330773 w 4234"/>
              <a:gd name="T33" fmla="*/ 1025845 h 4969"/>
              <a:gd name="T34" fmla="*/ 2237165 w 4234"/>
              <a:gd name="T35" fmla="*/ 946227 h 4969"/>
              <a:gd name="T36" fmla="*/ 2141983 w 4234"/>
              <a:gd name="T37" fmla="*/ 871509 h 4969"/>
              <a:gd name="T38" fmla="*/ 2045228 w 4234"/>
              <a:gd name="T39" fmla="*/ 799853 h 4969"/>
              <a:gd name="T40" fmla="*/ 1947686 w 4234"/>
              <a:gd name="T41" fmla="*/ 733096 h 4969"/>
              <a:gd name="T42" fmla="*/ 1849358 w 4234"/>
              <a:gd name="T43" fmla="*/ 669402 h 4969"/>
              <a:gd name="T44" fmla="*/ 1750243 w 4234"/>
              <a:gd name="T45" fmla="*/ 609383 h 4969"/>
              <a:gd name="T46" fmla="*/ 1651128 w 4234"/>
              <a:gd name="T47" fmla="*/ 553038 h 4969"/>
              <a:gd name="T48" fmla="*/ 1551227 w 4234"/>
              <a:gd name="T49" fmla="*/ 500367 h 4969"/>
              <a:gd name="T50" fmla="*/ 1452898 w 4234"/>
              <a:gd name="T51" fmla="*/ 450759 h 4969"/>
              <a:gd name="T52" fmla="*/ 1354570 w 4234"/>
              <a:gd name="T53" fmla="*/ 404214 h 4969"/>
              <a:gd name="T54" fmla="*/ 1257029 w 4234"/>
              <a:gd name="T55" fmla="*/ 361342 h 4969"/>
              <a:gd name="T56" fmla="*/ 1161060 w 4234"/>
              <a:gd name="T57" fmla="*/ 320921 h 4969"/>
              <a:gd name="T58" fmla="*/ 1066665 w 4234"/>
              <a:gd name="T59" fmla="*/ 282949 h 4969"/>
              <a:gd name="T60" fmla="*/ 973843 w 4234"/>
              <a:gd name="T61" fmla="*/ 249265 h 4969"/>
              <a:gd name="T62" fmla="*/ 884168 w 4234"/>
              <a:gd name="T63" fmla="*/ 217418 h 4969"/>
              <a:gd name="T64" fmla="*/ 796066 w 4234"/>
              <a:gd name="T65" fmla="*/ 188021 h 4969"/>
              <a:gd name="T66" fmla="*/ 711897 w 4234"/>
              <a:gd name="T67" fmla="*/ 161685 h 4969"/>
              <a:gd name="T68" fmla="*/ 630874 w 4234"/>
              <a:gd name="T69" fmla="*/ 137800 h 4969"/>
              <a:gd name="T70" fmla="*/ 552212 w 4234"/>
              <a:gd name="T71" fmla="*/ 115752 h 4969"/>
              <a:gd name="T72" fmla="*/ 478269 w 4234"/>
              <a:gd name="T73" fmla="*/ 96766 h 4969"/>
              <a:gd name="T74" fmla="*/ 408259 w 4234"/>
              <a:gd name="T75" fmla="*/ 79005 h 4969"/>
              <a:gd name="T76" fmla="*/ 342182 w 4234"/>
              <a:gd name="T77" fmla="*/ 63694 h 4969"/>
              <a:gd name="T78" fmla="*/ 281612 w 4234"/>
              <a:gd name="T79" fmla="*/ 50220 h 4969"/>
              <a:gd name="T80" fmla="*/ 225762 w 4234"/>
              <a:gd name="T81" fmla="*/ 38584 h 4969"/>
              <a:gd name="T82" fmla="*/ 175418 w 4234"/>
              <a:gd name="T83" fmla="*/ 28785 h 4969"/>
              <a:gd name="T84" fmla="*/ 130580 w 4234"/>
              <a:gd name="T85" fmla="*/ 20823 h 4969"/>
              <a:gd name="T86" fmla="*/ 92035 w 4234"/>
              <a:gd name="T87" fmla="*/ 14086 h 4969"/>
              <a:gd name="T88" fmla="*/ 59784 w 4234"/>
              <a:gd name="T89" fmla="*/ 8574 h 4969"/>
              <a:gd name="T90" fmla="*/ 33825 w 4234"/>
              <a:gd name="T91" fmla="*/ 4900 h 4969"/>
              <a:gd name="T92" fmla="*/ 14946 w 4234"/>
              <a:gd name="T93" fmla="*/ 1837 h 4969"/>
              <a:gd name="T94" fmla="*/ 3933 w 4234"/>
              <a:gd name="T95" fmla="*/ 612 h 4969"/>
              <a:gd name="T96" fmla="*/ 0 w 4234"/>
              <a:gd name="T97" fmla="*/ 0 h 4969"/>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4234"/>
              <a:gd name="T148" fmla="*/ 0 h 4969"/>
              <a:gd name="T149" fmla="*/ 4234 w 4234"/>
              <a:gd name="T150" fmla="*/ 4969 h 4969"/>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4234" h="4969">
                <a:moveTo>
                  <a:pt x="4234" y="4969"/>
                </a:moveTo>
                <a:lnTo>
                  <a:pt x="4230" y="4902"/>
                </a:lnTo>
                <a:lnTo>
                  <a:pt x="4225" y="4835"/>
                </a:lnTo>
                <a:lnTo>
                  <a:pt x="4220" y="4770"/>
                </a:lnTo>
                <a:lnTo>
                  <a:pt x="4214" y="4705"/>
                </a:lnTo>
                <a:lnTo>
                  <a:pt x="4207" y="4640"/>
                </a:lnTo>
                <a:lnTo>
                  <a:pt x="4200" y="4577"/>
                </a:lnTo>
                <a:lnTo>
                  <a:pt x="4192" y="4513"/>
                </a:lnTo>
                <a:lnTo>
                  <a:pt x="4184" y="4450"/>
                </a:lnTo>
                <a:lnTo>
                  <a:pt x="4175" y="4388"/>
                </a:lnTo>
                <a:lnTo>
                  <a:pt x="4166" y="4326"/>
                </a:lnTo>
                <a:lnTo>
                  <a:pt x="4156" y="4266"/>
                </a:lnTo>
                <a:lnTo>
                  <a:pt x="4146" y="4205"/>
                </a:lnTo>
                <a:lnTo>
                  <a:pt x="4135" y="4145"/>
                </a:lnTo>
                <a:lnTo>
                  <a:pt x="4124" y="4085"/>
                </a:lnTo>
                <a:lnTo>
                  <a:pt x="4111" y="4027"/>
                </a:lnTo>
                <a:lnTo>
                  <a:pt x="4100" y="3968"/>
                </a:lnTo>
                <a:lnTo>
                  <a:pt x="4086" y="3911"/>
                </a:lnTo>
                <a:lnTo>
                  <a:pt x="4073" y="3854"/>
                </a:lnTo>
                <a:lnTo>
                  <a:pt x="4059" y="3797"/>
                </a:lnTo>
                <a:lnTo>
                  <a:pt x="4046" y="3741"/>
                </a:lnTo>
                <a:lnTo>
                  <a:pt x="4030" y="3686"/>
                </a:lnTo>
                <a:lnTo>
                  <a:pt x="4016" y="3630"/>
                </a:lnTo>
                <a:lnTo>
                  <a:pt x="4000" y="3576"/>
                </a:lnTo>
                <a:lnTo>
                  <a:pt x="3984" y="3522"/>
                </a:lnTo>
                <a:lnTo>
                  <a:pt x="3968" y="3469"/>
                </a:lnTo>
                <a:lnTo>
                  <a:pt x="3951" y="3416"/>
                </a:lnTo>
                <a:lnTo>
                  <a:pt x="3933" y="3363"/>
                </a:lnTo>
                <a:lnTo>
                  <a:pt x="3916" y="3312"/>
                </a:lnTo>
                <a:lnTo>
                  <a:pt x="3897" y="3260"/>
                </a:lnTo>
                <a:lnTo>
                  <a:pt x="3879" y="3210"/>
                </a:lnTo>
                <a:lnTo>
                  <a:pt x="3859" y="3160"/>
                </a:lnTo>
                <a:lnTo>
                  <a:pt x="3841" y="3110"/>
                </a:lnTo>
                <a:lnTo>
                  <a:pt x="3821" y="3061"/>
                </a:lnTo>
                <a:lnTo>
                  <a:pt x="3801" y="3012"/>
                </a:lnTo>
                <a:lnTo>
                  <a:pt x="3780" y="2964"/>
                </a:lnTo>
                <a:lnTo>
                  <a:pt x="3759" y="2916"/>
                </a:lnTo>
                <a:lnTo>
                  <a:pt x="3737" y="2869"/>
                </a:lnTo>
                <a:lnTo>
                  <a:pt x="3717" y="2822"/>
                </a:lnTo>
                <a:lnTo>
                  <a:pt x="3695" y="2776"/>
                </a:lnTo>
                <a:lnTo>
                  <a:pt x="3672" y="2730"/>
                </a:lnTo>
                <a:lnTo>
                  <a:pt x="3650" y="2685"/>
                </a:lnTo>
                <a:lnTo>
                  <a:pt x="3626" y="2641"/>
                </a:lnTo>
                <a:lnTo>
                  <a:pt x="3603" y="2596"/>
                </a:lnTo>
                <a:lnTo>
                  <a:pt x="3579" y="2552"/>
                </a:lnTo>
                <a:lnTo>
                  <a:pt x="3556" y="2509"/>
                </a:lnTo>
                <a:lnTo>
                  <a:pt x="3531" y="2466"/>
                </a:lnTo>
                <a:lnTo>
                  <a:pt x="3507" y="2424"/>
                </a:lnTo>
                <a:lnTo>
                  <a:pt x="3482" y="2382"/>
                </a:lnTo>
                <a:lnTo>
                  <a:pt x="3457" y="2341"/>
                </a:lnTo>
                <a:lnTo>
                  <a:pt x="3431" y="2299"/>
                </a:lnTo>
                <a:lnTo>
                  <a:pt x="3406" y="2260"/>
                </a:lnTo>
                <a:lnTo>
                  <a:pt x="3380" y="2219"/>
                </a:lnTo>
                <a:lnTo>
                  <a:pt x="3354" y="2179"/>
                </a:lnTo>
                <a:lnTo>
                  <a:pt x="3327" y="2141"/>
                </a:lnTo>
                <a:lnTo>
                  <a:pt x="3301" y="2102"/>
                </a:lnTo>
                <a:lnTo>
                  <a:pt x="3274" y="2064"/>
                </a:lnTo>
                <a:lnTo>
                  <a:pt x="3247" y="2026"/>
                </a:lnTo>
                <a:lnTo>
                  <a:pt x="3219" y="1990"/>
                </a:lnTo>
                <a:lnTo>
                  <a:pt x="3191" y="1952"/>
                </a:lnTo>
                <a:lnTo>
                  <a:pt x="3163" y="1916"/>
                </a:lnTo>
                <a:lnTo>
                  <a:pt x="3135" y="1880"/>
                </a:lnTo>
                <a:lnTo>
                  <a:pt x="3107" y="1845"/>
                </a:lnTo>
                <a:lnTo>
                  <a:pt x="3079" y="1809"/>
                </a:lnTo>
                <a:lnTo>
                  <a:pt x="3050" y="1775"/>
                </a:lnTo>
                <a:lnTo>
                  <a:pt x="3021" y="1741"/>
                </a:lnTo>
                <a:lnTo>
                  <a:pt x="2992" y="1708"/>
                </a:lnTo>
                <a:lnTo>
                  <a:pt x="2963" y="1675"/>
                </a:lnTo>
                <a:lnTo>
                  <a:pt x="2934" y="1641"/>
                </a:lnTo>
                <a:lnTo>
                  <a:pt x="2904" y="1609"/>
                </a:lnTo>
                <a:lnTo>
                  <a:pt x="2874" y="1578"/>
                </a:lnTo>
                <a:lnTo>
                  <a:pt x="2844" y="1545"/>
                </a:lnTo>
                <a:lnTo>
                  <a:pt x="2814" y="1514"/>
                </a:lnTo>
                <a:lnTo>
                  <a:pt x="2784" y="1484"/>
                </a:lnTo>
                <a:lnTo>
                  <a:pt x="2754" y="1452"/>
                </a:lnTo>
                <a:lnTo>
                  <a:pt x="2723" y="1423"/>
                </a:lnTo>
                <a:lnTo>
                  <a:pt x="2693" y="1393"/>
                </a:lnTo>
                <a:lnTo>
                  <a:pt x="2663" y="1364"/>
                </a:lnTo>
                <a:lnTo>
                  <a:pt x="2632" y="1335"/>
                </a:lnTo>
                <a:lnTo>
                  <a:pt x="2600" y="1306"/>
                </a:lnTo>
                <a:lnTo>
                  <a:pt x="2570" y="1278"/>
                </a:lnTo>
                <a:lnTo>
                  <a:pt x="2539" y="1251"/>
                </a:lnTo>
                <a:lnTo>
                  <a:pt x="2508" y="1224"/>
                </a:lnTo>
                <a:lnTo>
                  <a:pt x="2476" y="1197"/>
                </a:lnTo>
                <a:lnTo>
                  <a:pt x="2445" y="1171"/>
                </a:lnTo>
                <a:lnTo>
                  <a:pt x="2414" y="1145"/>
                </a:lnTo>
                <a:lnTo>
                  <a:pt x="2383" y="1119"/>
                </a:lnTo>
                <a:lnTo>
                  <a:pt x="2351" y="1093"/>
                </a:lnTo>
                <a:lnTo>
                  <a:pt x="2320" y="1068"/>
                </a:lnTo>
                <a:lnTo>
                  <a:pt x="2289" y="1043"/>
                </a:lnTo>
                <a:lnTo>
                  <a:pt x="2257" y="1019"/>
                </a:lnTo>
                <a:lnTo>
                  <a:pt x="2225" y="995"/>
                </a:lnTo>
                <a:lnTo>
                  <a:pt x="2194" y="971"/>
                </a:lnTo>
                <a:lnTo>
                  <a:pt x="2162" y="948"/>
                </a:lnTo>
                <a:lnTo>
                  <a:pt x="2130" y="926"/>
                </a:lnTo>
                <a:lnTo>
                  <a:pt x="2099" y="903"/>
                </a:lnTo>
                <a:lnTo>
                  <a:pt x="2067" y="881"/>
                </a:lnTo>
                <a:lnTo>
                  <a:pt x="2036" y="859"/>
                </a:lnTo>
                <a:lnTo>
                  <a:pt x="2004" y="838"/>
                </a:lnTo>
                <a:lnTo>
                  <a:pt x="1972" y="817"/>
                </a:lnTo>
                <a:lnTo>
                  <a:pt x="1941" y="796"/>
                </a:lnTo>
                <a:lnTo>
                  <a:pt x="1910" y="775"/>
                </a:lnTo>
                <a:lnTo>
                  <a:pt x="1878" y="755"/>
                </a:lnTo>
                <a:lnTo>
                  <a:pt x="1847" y="736"/>
                </a:lnTo>
                <a:lnTo>
                  <a:pt x="1816" y="716"/>
                </a:lnTo>
                <a:lnTo>
                  <a:pt x="1784" y="697"/>
                </a:lnTo>
                <a:lnTo>
                  <a:pt x="1753" y="678"/>
                </a:lnTo>
                <a:lnTo>
                  <a:pt x="1722" y="660"/>
                </a:lnTo>
                <a:lnTo>
                  <a:pt x="1691" y="642"/>
                </a:lnTo>
                <a:lnTo>
                  <a:pt x="1659" y="624"/>
                </a:lnTo>
                <a:lnTo>
                  <a:pt x="1629" y="606"/>
                </a:lnTo>
                <a:lnTo>
                  <a:pt x="1598" y="590"/>
                </a:lnTo>
                <a:lnTo>
                  <a:pt x="1568" y="572"/>
                </a:lnTo>
                <a:lnTo>
                  <a:pt x="1536" y="556"/>
                </a:lnTo>
                <a:lnTo>
                  <a:pt x="1506" y="540"/>
                </a:lnTo>
                <a:lnTo>
                  <a:pt x="1476" y="524"/>
                </a:lnTo>
                <a:lnTo>
                  <a:pt x="1446" y="508"/>
                </a:lnTo>
                <a:lnTo>
                  <a:pt x="1416" y="493"/>
                </a:lnTo>
                <a:lnTo>
                  <a:pt x="1386" y="478"/>
                </a:lnTo>
                <a:lnTo>
                  <a:pt x="1356" y="462"/>
                </a:lnTo>
                <a:lnTo>
                  <a:pt x="1327" y="449"/>
                </a:lnTo>
                <a:lnTo>
                  <a:pt x="1297" y="434"/>
                </a:lnTo>
                <a:lnTo>
                  <a:pt x="1268" y="421"/>
                </a:lnTo>
                <a:lnTo>
                  <a:pt x="1238" y="407"/>
                </a:lnTo>
                <a:lnTo>
                  <a:pt x="1209" y="394"/>
                </a:lnTo>
                <a:lnTo>
                  <a:pt x="1181" y="380"/>
                </a:lnTo>
                <a:lnTo>
                  <a:pt x="1152" y="367"/>
                </a:lnTo>
                <a:lnTo>
                  <a:pt x="1124" y="355"/>
                </a:lnTo>
                <a:lnTo>
                  <a:pt x="1096" y="342"/>
                </a:lnTo>
                <a:lnTo>
                  <a:pt x="1068" y="331"/>
                </a:lnTo>
                <a:lnTo>
                  <a:pt x="1040" y="318"/>
                </a:lnTo>
                <a:lnTo>
                  <a:pt x="1012" y="307"/>
                </a:lnTo>
                <a:lnTo>
                  <a:pt x="985" y="297"/>
                </a:lnTo>
                <a:lnTo>
                  <a:pt x="958" y="285"/>
                </a:lnTo>
                <a:lnTo>
                  <a:pt x="932" y="275"/>
                </a:lnTo>
                <a:lnTo>
                  <a:pt x="905" y="264"/>
                </a:lnTo>
                <a:lnTo>
                  <a:pt x="879" y="254"/>
                </a:lnTo>
                <a:lnTo>
                  <a:pt x="853" y="244"/>
                </a:lnTo>
                <a:lnTo>
                  <a:pt x="827" y="234"/>
                </a:lnTo>
                <a:lnTo>
                  <a:pt x="802" y="225"/>
                </a:lnTo>
                <a:lnTo>
                  <a:pt x="776" y="215"/>
                </a:lnTo>
                <a:lnTo>
                  <a:pt x="751" y="207"/>
                </a:lnTo>
                <a:lnTo>
                  <a:pt x="727" y="197"/>
                </a:lnTo>
                <a:lnTo>
                  <a:pt x="702" y="189"/>
                </a:lnTo>
                <a:lnTo>
                  <a:pt x="678" y="181"/>
                </a:lnTo>
                <a:lnTo>
                  <a:pt x="655" y="172"/>
                </a:lnTo>
                <a:lnTo>
                  <a:pt x="631" y="165"/>
                </a:lnTo>
                <a:lnTo>
                  <a:pt x="608" y="158"/>
                </a:lnTo>
                <a:lnTo>
                  <a:pt x="585" y="150"/>
                </a:lnTo>
                <a:lnTo>
                  <a:pt x="563" y="143"/>
                </a:lnTo>
                <a:lnTo>
                  <a:pt x="540" y="136"/>
                </a:lnTo>
                <a:lnTo>
                  <a:pt x="519" y="129"/>
                </a:lnTo>
                <a:lnTo>
                  <a:pt x="497" y="122"/>
                </a:lnTo>
                <a:lnTo>
                  <a:pt x="477" y="116"/>
                </a:lnTo>
                <a:lnTo>
                  <a:pt x="456" y="110"/>
                </a:lnTo>
                <a:lnTo>
                  <a:pt x="435" y="104"/>
                </a:lnTo>
                <a:lnTo>
                  <a:pt x="415" y="98"/>
                </a:lnTo>
                <a:lnTo>
                  <a:pt x="396" y="93"/>
                </a:lnTo>
                <a:lnTo>
                  <a:pt x="377" y="87"/>
                </a:lnTo>
                <a:lnTo>
                  <a:pt x="358" y="82"/>
                </a:lnTo>
                <a:lnTo>
                  <a:pt x="340" y="77"/>
                </a:lnTo>
                <a:lnTo>
                  <a:pt x="321" y="72"/>
                </a:lnTo>
                <a:lnTo>
                  <a:pt x="305" y="68"/>
                </a:lnTo>
                <a:lnTo>
                  <a:pt x="287" y="63"/>
                </a:lnTo>
                <a:lnTo>
                  <a:pt x="270" y="59"/>
                </a:lnTo>
                <a:lnTo>
                  <a:pt x="255" y="54"/>
                </a:lnTo>
                <a:lnTo>
                  <a:pt x="238" y="51"/>
                </a:lnTo>
                <a:lnTo>
                  <a:pt x="223" y="47"/>
                </a:lnTo>
                <a:lnTo>
                  <a:pt x="208" y="43"/>
                </a:lnTo>
                <a:lnTo>
                  <a:pt x="194" y="40"/>
                </a:lnTo>
                <a:lnTo>
                  <a:pt x="180" y="37"/>
                </a:lnTo>
                <a:lnTo>
                  <a:pt x="166" y="34"/>
                </a:lnTo>
                <a:lnTo>
                  <a:pt x="154" y="30"/>
                </a:lnTo>
                <a:lnTo>
                  <a:pt x="141" y="28"/>
                </a:lnTo>
                <a:lnTo>
                  <a:pt x="129" y="25"/>
                </a:lnTo>
                <a:lnTo>
                  <a:pt x="117" y="23"/>
                </a:lnTo>
                <a:lnTo>
                  <a:pt x="106" y="20"/>
                </a:lnTo>
                <a:lnTo>
                  <a:pt x="95" y="18"/>
                </a:lnTo>
                <a:lnTo>
                  <a:pt x="86" y="16"/>
                </a:lnTo>
                <a:lnTo>
                  <a:pt x="76" y="14"/>
                </a:lnTo>
                <a:lnTo>
                  <a:pt x="67" y="13"/>
                </a:lnTo>
                <a:lnTo>
                  <a:pt x="59" y="11"/>
                </a:lnTo>
                <a:lnTo>
                  <a:pt x="50" y="10"/>
                </a:lnTo>
                <a:lnTo>
                  <a:pt x="43" y="8"/>
                </a:lnTo>
                <a:lnTo>
                  <a:pt x="37" y="6"/>
                </a:lnTo>
                <a:lnTo>
                  <a:pt x="31" y="5"/>
                </a:lnTo>
                <a:lnTo>
                  <a:pt x="24" y="4"/>
                </a:lnTo>
                <a:lnTo>
                  <a:pt x="19" y="3"/>
                </a:lnTo>
                <a:lnTo>
                  <a:pt x="15" y="2"/>
                </a:lnTo>
                <a:lnTo>
                  <a:pt x="11" y="2"/>
                </a:lnTo>
                <a:lnTo>
                  <a:pt x="8" y="1"/>
                </a:lnTo>
                <a:lnTo>
                  <a:pt x="5" y="1"/>
                </a:lnTo>
                <a:lnTo>
                  <a:pt x="2" y="1"/>
                </a:lnTo>
                <a:lnTo>
                  <a:pt x="1" y="0"/>
                </a:lnTo>
                <a:lnTo>
                  <a:pt x="0" y="0"/>
                </a:lnTo>
              </a:path>
            </a:pathLst>
          </a:custGeom>
          <a:noFill/>
          <a:ln w="57150">
            <a:solidFill>
              <a:srgbClr val="0000C4"/>
            </a:solidFill>
            <a:round/>
            <a:headEnd/>
            <a:tailEnd/>
          </a:ln>
        </p:spPr>
        <p:txBody>
          <a:bodyPr>
            <a:prstTxWarp prst="textNoShape">
              <a:avLst/>
            </a:prstTxWarp>
          </a:bodyPr>
          <a:lstStyle/>
          <a:p>
            <a:endParaRPr lang="en-US">
              <a:latin typeface="Times New Roman" pitchFamily="18" charset="0"/>
              <a:cs typeface="Times New Roman" pitchFamily="18" charset="0"/>
            </a:endParaRPr>
          </a:p>
        </p:txBody>
      </p:sp>
      <p:grpSp>
        <p:nvGrpSpPr>
          <p:cNvPr id="32" name="Group 57"/>
          <p:cNvGrpSpPr>
            <a:grpSpLocks/>
          </p:cNvGrpSpPr>
          <p:nvPr/>
        </p:nvGrpSpPr>
        <p:grpSpPr bwMode="auto">
          <a:xfrm>
            <a:off x="6125594" y="2062480"/>
            <a:ext cx="1924050" cy="1225550"/>
            <a:chOff x="3516" y="1019"/>
            <a:chExt cx="1212" cy="772"/>
          </a:xfrm>
        </p:grpSpPr>
        <p:sp>
          <p:nvSpPr>
            <p:cNvPr id="33" name="Line 34"/>
            <p:cNvSpPr>
              <a:spLocks noChangeShapeType="1"/>
            </p:cNvSpPr>
            <p:nvPr/>
          </p:nvSpPr>
          <p:spPr bwMode="auto">
            <a:xfrm flipH="1">
              <a:off x="3635" y="1221"/>
              <a:ext cx="535" cy="570"/>
            </a:xfrm>
            <a:prstGeom prst="line">
              <a:avLst/>
            </a:prstGeom>
            <a:noFill/>
            <a:ln w="31750">
              <a:solidFill>
                <a:schemeClr val="tx1"/>
              </a:solidFill>
              <a:round/>
              <a:headEnd/>
              <a:tailEnd/>
            </a:ln>
            <a:effectLst>
              <a:outerShdw blurRad="63500" dist="38099" dir="2700000" algn="ctr" rotWithShape="0">
                <a:srgbClr val="000000">
                  <a:alpha val="74998"/>
                </a:srgbClr>
              </a:outerShdw>
            </a:effectLst>
          </p:spPr>
          <p:txBody>
            <a:bodyPr>
              <a:prstTxWarp prst="textNoShape">
                <a:avLst/>
              </a:prstTxWarp>
            </a:bodyPr>
            <a:lstStyle/>
            <a:p>
              <a:pPr>
                <a:defRPr/>
              </a:pPr>
              <a:endParaRPr lang="en-US">
                <a:latin typeface="Times New Roman" pitchFamily="18" charset="0"/>
                <a:cs typeface="Times New Roman" pitchFamily="18" charset="0"/>
              </a:endParaRPr>
            </a:p>
          </p:txBody>
        </p:sp>
        <p:grpSp>
          <p:nvGrpSpPr>
            <p:cNvPr id="34" name="Group 53"/>
            <p:cNvGrpSpPr>
              <a:grpSpLocks/>
            </p:cNvGrpSpPr>
            <p:nvPr/>
          </p:nvGrpSpPr>
          <p:grpSpPr bwMode="auto">
            <a:xfrm>
              <a:off x="3516" y="1019"/>
              <a:ext cx="1212" cy="202"/>
              <a:chOff x="3486" y="1019"/>
              <a:chExt cx="1212" cy="202"/>
            </a:xfrm>
          </p:grpSpPr>
          <p:sp>
            <p:nvSpPr>
              <p:cNvPr id="35" name="Rectangle 52"/>
              <p:cNvSpPr>
                <a:spLocks noChangeArrowheads="1"/>
              </p:cNvSpPr>
              <p:nvPr/>
            </p:nvSpPr>
            <p:spPr bwMode="auto">
              <a:xfrm>
                <a:off x="3548" y="1045"/>
                <a:ext cx="1089" cy="176"/>
              </a:xfrm>
              <a:prstGeom prst="rect">
                <a:avLst/>
              </a:prstGeom>
              <a:solidFill>
                <a:schemeClr val="bg1"/>
              </a:solidFill>
              <a:ln w="12700">
                <a:solidFill>
                  <a:schemeClr val="tx1"/>
                </a:solidFill>
                <a:miter lim="800000"/>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a:latin typeface="Times New Roman" pitchFamily="18" charset="0"/>
                  <a:cs typeface="Times New Roman" pitchFamily="18" charset="0"/>
                </a:endParaRPr>
              </a:p>
            </p:txBody>
          </p:sp>
          <p:sp>
            <p:nvSpPr>
              <p:cNvPr id="36" name="Rectangle 35"/>
              <p:cNvSpPr>
                <a:spLocks noChangeArrowheads="1"/>
              </p:cNvSpPr>
              <p:nvPr/>
            </p:nvSpPr>
            <p:spPr bwMode="auto">
              <a:xfrm>
                <a:off x="3486" y="1019"/>
                <a:ext cx="1212" cy="202"/>
              </a:xfrm>
              <a:prstGeom prst="rect">
                <a:avLst/>
              </a:prstGeom>
              <a:noFill/>
              <a:ln w="9525">
                <a:noFill/>
                <a:miter lim="800000"/>
                <a:headEnd/>
                <a:tailEnd/>
              </a:ln>
            </p:spPr>
            <p:txBody>
              <a:bodyPr lIns="0" tIns="0" rIns="0" bIns="0">
                <a:prstTxWarp prst="textNoShape">
                  <a:avLst/>
                </a:prstTxWarp>
                <a:spAutoFit/>
              </a:bodyPr>
              <a:lstStyle/>
              <a:p>
                <a:pPr algn="ctr">
                  <a:lnSpc>
                    <a:spcPct val="80000"/>
                  </a:lnSpc>
                </a:pPr>
                <a:r>
                  <a:rPr lang="en-US" sz="600" b="0" dirty="0">
                    <a:solidFill>
                      <a:srgbClr val="1F1A17"/>
                    </a:solidFill>
                    <a:latin typeface="Times New Roman" pitchFamily="18" charset="0"/>
                    <a:cs typeface="Times New Roman" pitchFamily="18" charset="0"/>
                  </a:rPr>
                  <a:t/>
                </a:r>
                <a:br>
                  <a:rPr lang="en-US" sz="600" b="0" dirty="0">
                    <a:solidFill>
                      <a:srgbClr val="1F1A17"/>
                    </a:solidFill>
                    <a:latin typeface="Times New Roman" pitchFamily="18" charset="0"/>
                    <a:cs typeface="Times New Roman" pitchFamily="18" charset="0"/>
                  </a:rPr>
                </a:br>
                <a:r>
                  <a:rPr lang="en-US" sz="2000" b="0" dirty="0">
                    <a:solidFill>
                      <a:srgbClr val="1F1A17"/>
                    </a:solidFill>
                    <a:latin typeface="Times New Roman" pitchFamily="18" charset="0"/>
                    <a:cs typeface="Times New Roman" pitchFamily="18" charset="0"/>
                  </a:rPr>
                  <a:t>PPC </a:t>
                </a:r>
                <a:r>
                  <a:rPr lang="en-US" sz="2000" b="0" dirty="0" smtClean="0">
                    <a:solidFill>
                      <a:srgbClr val="1F1A17"/>
                    </a:solidFill>
                    <a:latin typeface="Times New Roman" pitchFamily="18" charset="0"/>
                    <a:cs typeface="Times New Roman" pitchFamily="18" charset="0"/>
                  </a:rPr>
                  <a:t>2022</a:t>
                </a:r>
                <a:r>
                  <a:rPr lang="en-US" b="0" dirty="0" smtClean="0">
                    <a:solidFill>
                      <a:srgbClr val="1F1A17"/>
                    </a:solidFill>
                    <a:latin typeface="Times New Roman" pitchFamily="18" charset="0"/>
                    <a:cs typeface="Times New Roman" pitchFamily="18" charset="0"/>
                  </a:rPr>
                  <a:t> </a:t>
                </a:r>
                <a:r>
                  <a:rPr lang="en-US" sz="1600" b="0" i="1" dirty="0" smtClean="0">
                    <a:solidFill>
                      <a:srgbClr val="1F1A17"/>
                    </a:solidFill>
                    <a:latin typeface="Times New Roman" pitchFamily="18" charset="0"/>
                    <a:cs typeface="Times New Roman" pitchFamily="18" charset="0"/>
                  </a:rPr>
                  <a:t>with</a:t>
                </a:r>
                <a:r>
                  <a:rPr lang="en-US" sz="1600" i="1" dirty="0" smtClean="0">
                    <a:solidFill>
                      <a:srgbClr val="1F1A17"/>
                    </a:solidFill>
                    <a:latin typeface="Times New Roman" pitchFamily="18" charset="0"/>
                    <a:cs typeface="Times New Roman" pitchFamily="18" charset="0"/>
                  </a:rPr>
                  <a:t> </a:t>
                </a:r>
                <a:r>
                  <a:rPr lang="en-US" sz="1600" i="1" dirty="0">
                    <a:latin typeface="Times New Roman" pitchFamily="18" charset="0"/>
                    <a:cs typeface="Times New Roman" pitchFamily="18" charset="0"/>
                  </a:rPr>
                  <a:t>A</a:t>
                </a:r>
                <a:endParaRPr lang="en-US" sz="1600" b="0" dirty="0">
                  <a:latin typeface="Times New Roman" pitchFamily="18" charset="0"/>
                  <a:cs typeface="Times New Roman" pitchFamily="18" charset="0"/>
                </a:endParaRPr>
              </a:p>
            </p:txBody>
          </p:sp>
        </p:grpSp>
      </p:grpSp>
      <p:grpSp>
        <p:nvGrpSpPr>
          <p:cNvPr id="66" name="Group 58"/>
          <p:cNvGrpSpPr>
            <a:grpSpLocks/>
          </p:cNvGrpSpPr>
          <p:nvPr/>
        </p:nvGrpSpPr>
        <p:grpSpPr bwMode="auto">
          <a:xfrm>
            <a:off x="5129268" y="2466112"/>
            <a:ext cx="1436691" cy="1084263"/>
            <a:chOff x="2821" y="1290"/>
            <a:chExt cx="905" cy="683"/>
          </a:xfrm>
        </p:grpSpPr>
        <p:grpSp>
          <p:nvGrpSpPr>
            <p:cNvPr id="68" name="Group 51"/>
            <p:cNvGrpSpPr>
              <a:grpSpLocks/>
            </p:cNvGrpSpPr>
            <p:nvPr/>
          </p:nvGrpSpPr>
          <p:grpSpPr bwMode="auto">
            <a:xfrm>
              <a:off x="2821" y="1290"/>
              <a:ext cx="905" cy="197"/>
              <a:chOff x="2791" y="1260"/>
              <a:chExt cx="905" cy="197"/>
            </a:xfrm>
          </p:grpSpPr>
          <p:sp>
            <p:nvSpPr>
              <p:cNvPr id="69" name="Rectangle 50"/>
              <p:cNvSpPr>
                <a:spLocks noChangeArrowheads="1"/>
              </p:cNvSpPr>
              <p:nvPr/>
            </p:nvSpPr>
            <p:spPr bwMode="auto">
              <a:xfrm>
                <a:off x="2791" y="1260"/>
                <a:ext cx="814" cy="197"/>
              </a:xfrm>
              <a:prstGeom prst="rect">
                <a:avLst/>
              </a:prstGeom>
              <a:solidFill>
                <a:schemeClr val="bg1"/>
              </a:solidFill>
              <a:ln w="12700">
                <a:solidFill>
                  <a:schemeClr val="tx1"/>
                </a:solidFill>
                <a:miter lim="800000"/>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a:latin typeface="Times New Roman" pitchFamily="18" charset="0"/>
                  <a:cs typeface="Times New Roman" pitchFamily="18" charset="0"/>
                </a:endParaRPr>
              </a:p>
            </p:txBody>
          </p:sp>
          <p:sp>
            <p:nvSpPr>
              <p:cNvPr id="70" name="Rectangle 32"/>
              <p:cNvSpPr>
                <a:spLocks noChangeArrowheads="1"/>
              </p:cNvSpPr>
              <p:nvPr/>
            </p:nvSpPr>
            <p:spPr bwMode="auto">
              <a:xfrm>
                <a:off x="2849" y="1291"/>
                <a:ext cx="847" cy="155"/>
              </a:xfrm>
              <a:prstGeom prst="rect">
                <a:avLst/>
              </a:prstGeom>
              <a:noFill/>
              <a:ln w="9525">
                <a:noFill/>
                <a:miter lim="800000"/>
                <a:headEnd/>
                <a:tailEnd/>
              </a:ln>
            </p:spPr>
            <p:txBody>
              <a:bodyPr lIns="0" tIns="0" rIns="0" bIns="0">
                <a:prstTxWarp prst="textNoShape">
                  <a:avLst/>
                </a:prstTxWarp>
                <a:spAutoFit/>
              </a:bodyPr>
              <a:lstStyle/>
              <a:p>
                <a:pPr>
                  <a:lnSpc>
                    <a:spcPct val="80000"/>
                  </a:lnSpc>
                </a:pPr>
                <a:r>
                  <a:rPr lang="en-US" sz="2000" b="0" dirty="0">
                    <a:solidFill>
                      <a:srgbClr val="1F1A17"/>
                    </a:solidFill>
                    <a:latin typeface="Times New Roman" pitchFamily="18" charset="0"/>
                    <a:cs typeface="Times New Roman" pitchFamily="18" charset="0"/>
                  </a:rPr>
                  <a:t>PPC </a:t>
                </a:r>
                <a:r>
                  <a:rPr lang="en-US" sz="2000" b="0" dirty="0" smtClean="0">
                    <a:solidFill>
                      <a:srgbClr val="1F1A17"/>
                    </a:solidFill>
                    <a:latin typeface="Times New Roman" pitchFamily="18" charset="0"/>
                    <a:cs typeface="Times New Roman" pitchFamily="18" charset="0"/>
                  </a:rPr>
                  <a:t>2012</a:t>
                </a:r>
                <a:endParaRPr lang="en-US" sz="2000" b="0" dirty="0">
                  <a:solidFill>
                    <a:srgbClr val="1F1A17"/>
                  </a:solidFill>
                  <a:latin typeface="Times New Roman" pitchFamily="18" charset="0"/>
                  <a:cs typeface="Times New Roman" pitchFamily="18" charset="0"/>
                </a:endParaRPr>
              </a:p>
            </p:txBody>
          </p:sp>
        </p:grpSp>
        <p:sp>
          <p:nvSpPr>
            <p:cNvPr id="67" name="Line 31"/>
            <p:cNvSpPr>
              <a:spLocks noChangeShapeType="1"/>
            </p:cNvSpPr>
            <p:nvPr/>
          </p:nvSpPr>
          <p:spPr bwMode="auto">
            <a:xfrm flipH="1">
              <a:off x="2910" y="1487"/>
              <a:ext cx="407" cy="486"/>
            </a:xfrm>
            <a:prstGeom prst="line">
              <a:avLst/>
            </a:prstGeom>
            <a:noFill/>
            <a:ln w="31750">
              <a:solidFill>
                <a:schemeClr val="tx1"/>
              </a:solidFill>
              <a:round/>
              <a:headEnd/>
              <a:tailEnd/>
            </a:ln>
            <a:effectLst>
              <a:outerShdw blurRad="63500" dist="38099" dir="2700000" algn="ctr" rotWithShape="0">
                <a:srgbClr val="000000">
                  <a:alpha val="74998"/>
                </a:srgbClr>
              </a:outerShdw>
            </a:effectLst>
          </p:spPr>
          <p:txBody>
            <a:bodyPr>
              <a:prstTxWarp prst="textNoShape">
                <a:avLst/>
              </a:prstTxWarp>
            </a:bodyPr>
            <a:lstStyle/>
            <a:p>
              <a:pPr>
                <a:defRPr/>
              </a:pPr>
              <a:endParaRPr lang="en-US">
                <a:latin typeface="Times New Roman" pitchFamily="18" charset="0"/>
                <a:cs typeface="Times New Roman" pitchFamily="18" charset="0"/>
              </a:endParaRPr>
            </a:p>
          </p:txBody>
        </p:sp>
      </p:grpSp>
      <p:grpSp>
        <p:nvGrpSpPr>
          <p:cNvPr id="38" name="Group 57"/>
          <p:cNvGrpSpPr>
            <a:grpSpLocks/>
          </p:cNvGrpSpPr>
          <p:nvPr/>
        </p:nvGrpSpPr>
        <p:grpSpPr bwMode="auto">
          <a:xfrm>
            <a:off x="7206090" y="2535971"/>
            <a:ext cx="1764420" cy="860013"/>
            <a:chOff x="3512" y="1019"/>
            <a:chExt cx="1221" cy="607"/>
          </a:xfrm>
        </p:grpSpPr>
        <p:sp>
          <p:nvSpPr>
            <p:cNvPr id="39" name="Line 34"/>
            <p:cNvSpPr>
              <a:spLocks noChangeShapeType="1"/>
            </p:cNvSpPr>
            <p:nvPr/>
          </p:nvSpPr>
          <p:spPr bwMode="auto">
            <a:xfrm flipH="1">
              <a:off x="3771" y="1233"/>
              <a:ext cx="373" cy="393"/>
            </a:xfrm>
            <a:prstGeom prst="line">
              <a:avLst/>
            </a:prstGeom>
            <a:noFill/>
            <a:ln w="31750">
              <a:solidFill>
                <a:schemeClr val="tx1"/>
              </a:solidFill>
              <a:round/>
              <a:headEnd/>
              <a:tailEnd/>
            </a:ln>
            <a:effectLst>
              <a:outerShdw blurRad="63500" dist="38099" dir="2700000" algn="ctr" rotWithShape="0">
                <a:srgbClr val="000000">
                  <a:alpha val="74998"/>
                </a:srgbClr>
              </a:outerShdw>
            </a:effectLst>
          </p:spPr>
          <p:txBody>
            <a:bodyPr>
              <a:prstTxWarp prst="textNoShape">
                <a:avLst/>
              </a:prstTxWarp>
            </a:bodyPr>
            <a:lstStyle/>
            <a:p>
              <a:pPr>
                <a:defRPr/>
              </a:pPr>
              <a:endParaRPr lang="en-US">
                <a:latin typeface="Times New Roman" pitchFamily="18" charset="0"/>
                <a:cs typeface="Times New Roman" pitchFamily="18" charset="0"/>
              </a:endParaRPr>
            </a:p>
          </p:txBody>
        </p:sp>
        <p:grpSp>
          <p:nvGrpSpPr>
            <p:cNvPr id="40" name="Group 53"/>
            <p:cNvGrpSpPr>
              <a:grpSpLocks/>
            </p:cNvGrpSpPr>
            <p:nvPr/>
          </p:nvGrpSpPr>
          <p:grpSpPr bwMode="auto">
            <a:xfrm>
              <a:off x="3512" y="1019"/>
              <a:ext cx="1221" cy="226"/>
              <a:chOff x="3482" y="1019"/>
              <a:chExt cx="1221" cy="226"/>
            </a:xfrm>
          </p:grpSpPr>
          <p:sp>
            <p:nvSpPr>
              <p:cNvPr id="41" name="Rectangle 52"/>
              <p:cNvSpPr>
                <a:spLocks noChangeArrowheads="1"/>
              </p:cNvSpPr>
              <p:nvPr/>
            </p:nvSpPr>
            <p:spPr bwMode="auto">
              <a:xfrm>
                <a:off x="3482" y="1029"/>
                <a:ext cx="1221" cy="216"/>
              </a:xfrm>
              <a:prstGeom prst="rect">
                <a:avLst/>
              </a:prstGeom>
              <a:solidFill>
                <a:schemeClr val="bg1"/>
              </a:solidFill>
              <a:ln w="12700">
                <a:solidFill>
                  <a:schemeClr val="tx1"/>
                </a:solidFill>
                <a:miter lim="800000"/>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a:latin typeface="Times New Roman" pitchFamily="18" charset="0"/>
                  <a:cs typeface="Times New Roman" pitchFamily="18" charset="0"/>
                </a:endParaRPr>
              </a:p>
            </p:txBody>
          </p:sp>
          <p:sp>
            <p:nvSpPr>
              <p:cNvPr id="42" name="Rectangle 41"/>
              <p:cNvSpPr>
                <a:spLocks noChangeArrowheads="1"/>
              </p:cNvSpPr>
              <p:nvPr/>
            </p:nvSpPr>
            <p:spPr bwMode="auto">
              <a:xfrm>
                <a:off x="3486" y="1019"/>
                <a:ext cx="1212" cy="226"/>
              </a:xfrm>
              <a:prstGeom prst="rect">
                <a:avLst/>
              </a:prstGeom>
              <a:noFill/>
              <a:ln w="9525">
                <a:noFill/>
                <a:miter lim="800000"/>
                <a:headEnd/>
                <a:tailEnd/>
              </a:ln>
            </p:spPr>
            <p:txBody>
              <a:bodyPr lIns="0" tIns="0" rIns="0" bIns="0">
                <a:prstTxWarp prst="textNoShape">
                  <a:avLst/>
                </a:prstTxWarp>
                <a:spAutoFit/>
              </a:bodyPr>
              <a:lstStyle/>
              <a:p>
                <a:pPr algn="ctr">
                  <a:lnSpc>
                    <a:spcPct val="80000"/>
                  </a:lnSpc>
                </a:pPr>
                <a:r>
                  <a:rPr lang="en-US" sz="600" b="0" dirty="0">
                    <a:solidFill>
                      <a:srgbClr val="1F1A17"/>
                    </a:solidFill>
                    <a:latin typeface="Times New Roman" pitchFamily="18" charset="0"/>
                    <a:cs typeface="Times New Roman" pitchFamily="18" charset="0"/>
                  </a:rPr>
                  <a:t/>
                </a:r>
                <a:br>
                  <a:rPr lang="en-US" sz="600" b="0" dirty="0">
                    <a:solidFill>
                      <a:srgbClr val="1F1A17"/>
                    </a:solidFill>
                    <a:latin typeface="Times New Roman" pitchFamily="18" charset="0"/>
                    <a:cs typeface="Times New Roman" pitchFamily="18" charset="0"/>
                  </a:rPr>
                </a:br>
                <a:r>
                  <a:rPr lang="en-US" sz="2000" b="0" dirty="0">
                    <a:solidFill>
                      <a:srgbClr val="1F1A17"/>
                    </a:solidFill>
                    <a:latin typeface="Times New Roman" pitchFamily="18" charset="0"/>
                    <a:cs typeface="Times New Roman" pitchFamily="18" charset="0"/>
                  </a:rPr>
                  <a:t>PPC </a:t>
                </a:r>
                <a:r>
                  <a:rPr lang="en-US" sz="2000" b="0" dirty="0" smtClean="0">
                    <a:solidFill>
                      <a:srgbClr val="1F1A17"/>
                    </a:solidFill>
                    <a:latin typeface="Times New Roman" pitchFamily="18" charset="0"/>
                    <a:cs typeface="Times New Roman" pitchFamily="18" charset="0"/>
                  </a:rPr>
                  <a:t>2022</a:t>
                </a:r>
                <a:r>
                  <a:rPr lang="en-US" b="0" dirty="0" smtClean="0">
                    <a:solidFill>
                      <a:srgbClr val="1F1A17"/>
                    </a:solidFill>
                    <a:latin typeface="Times New Roman" pitchFamily="18" charset="0"/>
                    <a:cs typeface="Times New Roman" pitchFamily="18" charset="0"/>
                  </a:rPr>
                  <a:t> </a:t>
                </a:r>
                <a:r>
                  <a:rPr lang="en-US" sz="1600" b="0" i="1" dirty="0">
                    <a:solidFill>
                      <a:srgbClr val="1F1A17"/>
                    </a:solidFill>
                    <a:latin typeface="Times New Roman" pitchFamily="18" charset="0"/>
                    <a:cs typeface="Times New Roman" pitchFamily="18" charset="0"/>
                  </a:rPr>
                  <a:t>with</a:t>
                </a:r>
                <a:r>
                  <a:rPr lang="en-US" sz="1600" i="1" dirty="0">
                    <a:solidFill>
                      <a:srgbClr val="1F1A17"/>
                    </a:solidFill>
                    <a:latin typeface="Times New Roman" pitchFamily="18" charset="0"/>
                    <a:cs typeface="Times New Roman" pitchFamily="18" charset="0"/>
                  </a:rPr>
                  <a:t> </a:t>
                </a:r>
                <a:r>
                  <a:rPr lang="en-US" sz="1600" i="1" dirty="0" smtClean="0">
                    <a:latin typeface="Times New Roman" pitchFamily="18" charset="0"/>
                    <a:cs typeface="Times New Roman" pitchFamily="18" charset="0"/>
                  </a:rPr>
                  <a:t>B</a:t>
                </a:r>
                <a:endParaRPr lang="en-US" sz="1600" b="0" dirty="0">
                  <a:latin typeface="Times New Roman" pitchFamily="18" charset="0"/>
                  <a:cs typeface="Times New Roman" pitchFamily="18" charset="0"/>
                </a:endParaRPr>
              </a:p>
            </p:txBody>
          </p:sp>
        </p:grpSp>
      </p:grpSp>
      <p:grpSp>
        <p:nvGrpSpPr>
          <p:cNvPr id="43" name="Group 74"/>
          <p:cNvGrpSpPr>
            <a:grpSpLocks/>
          </p:cNvGrpSpPr>
          <p:nvPr/>
        </p:nvGrpSpPr>
        <p:grpSpPr bwMode="auto">
          <a:xfrm>
            <a:off x="6224019" y="3647635"/>
            <a:ext cx="403225" cy="493712"/>
            <a:chOff x="4097" y="2579"/>
            <a:chExt cx="254" cy="311"/>
          </a:xfrm>
        </p:grpSpPr>
        <p:sp>
          <p:nvSpPr>
            <p:cNvPr id="44" name="Text Box 37"/>
            <p:cNvSpPr txBox="1">
              <a:spLocks noChangeArrowheads="1"/>
            </p:cNvSpPr>
            <p:nvPr/>
          </p:nvSpPr>
          <p:spPr bwMode="auto">
            <a:xfrm>
              <a:off x="4117" y="2579"/>
              <a:ext cx="234" cy="291"/>
            </a:xfrm>
            <a:prstGeom prst="rect">
              <a:avLst/>
            </a:prstGeom>
            <a:noFill/>
            <a:ln w="19050" cap="rnd">
              <a:noFill/>
              <a:prstDash val="sysDot"/>
              <a:miter lim="800000"/>
              <a:headEnd/>
              <a:tailEnd type="none" w="lg" len="lg"/>
            </a:ln>
          </p:spPr>
          <p:txBody>
            <a:bodyPr wrap="none">
              <a:prstTxWarp prst="textNoShape">
                <a:avLst/>
              </a:prstTxWarp>
              <a:spAutoFit/>
            </a:bodyPr>
            <a:lstStyle/>
            <a:p>
              <a:r>
                <a:rPr kumimoji="0" lang="en-US" sz="2400" i="1" dirty="0" smtClean="0">
                  <a:latin typeface="Times New Roman" pitchFamily="18" charset="0"/>
                  <a:cs typeface="Times New Roman" pitchFamily="18" charset="0"/>
                </a:rPr>
                <a:t>B</a:t>
              </a:r>
              <a:endParaRPr kumimoji="0" lang="en-US" sz="2400" b="0" dirty="0">
                <a:latin typeface="Times New Roman" pitchFamily="18" charset="0"/>
                <a:cs typeface="Times New Roman" pitchFamily="18" charset="0"/>
              </a:endParaRPr>
            </a:p>
          </p:txBody>
        </p:sp>
        <p:sp>
          <p:nvSpPr>
            <p:cNvPr id="45" name="Freeform 38"/>
            <p:cNvSpPr>
              <a:spLocks/>
            </p:cNvSpPr>
            <p:nvPr/>
          </p:nvSpPr>
          <p:spPr bwMode="auto">
            <a:xfrm>
              <a:off x="4097" y="2816"/>
              <a:ext cx="75" cy="74"/>
            </a:xfrm>
            <a:custGeom>
              <a:avLst/>
              <a:gdLst>
                <a:gd name="T0" fmla="*/ 0 w 173"/>
                <a:gd name="T1" fmla="*/ 37 h 173"/>
                <a:gd name="T2" fmla="*/ 5 w 173"/>
                <a:gd name="T3" fmla="*/ 18 h 173"/>
                <a:gd name="T4" fmla="*/ 19 w 173"/>
                <a:gd name="T5" fmla="*/ 5 h 173"/>
                <a:gd name="T6" fmla="*/ 37 w 173"/>
                <a:gd name="T7" fmla="*/ 0 h 173"/>
                <a:gd name="T8" fmla="*/ 37 w 173"/>
                <a:gd name="T9" fmla="*/ 0 h 173"/>
                <a:gd name="T10" fmla="*/ 56 w 173"/>
                <a:gd name="T11" fmla="*/ 5 h 173"/>
                <a:gd name="T12" fmla="*/ 70 w 173"/>
                <a:gd name="T13" fmla="*/ 18 h 173"/>
                <a:gd name="T14" fmla="*/ 75 w 173"/>
                <a:gd name="T15" fmla="*/ 37 h 173"/>
                <a:gd name="T16" fmla="*/ 75 w 173"/>
                <a:gd name="T17" fmla="*/ 37 h 173"/>
                <a:gd name="T18" fmla="*/ 70 w 173"/>
                <a:gd name="T19" fmla="*/ 56 h 173"/>
                <a:gd name="T20" fmla="*/ 56 w 173"/>
                <a:gd name="T21" fmla="*/ 69 h 173"/>
                <a:gd name="T22" fmla="*/ 37 w 173"/>
                <a:gd name="T23" fmla="*/ 74 h 173"/>
                <a:gd name="T24" fmla="*/ 37 w 173"/>
                <a:gd name="T25" fmla="*/ 74 h 173"/>
                <a:gd name="T26" fmla="*/ 19 w 173"/>
                <a:gd name="T27" fmla="*/ 69 h 173"/>
                <a:gd name="T28" fmla="*/ 5 w 173"/>
                <a:gd name="T29" fmla="*/ 56 h 173"/>
                <a:gd name="T30" fmla="*/ 0 w 173"/>
                <a:gd name="T31" fmla="*/ 37 h 173"/>
                <a:gd name="T32" fmla="*/ 0 w 173"/>
                <a:gd name="T33" fmla="*/ 37 h 173"/>
                <a:gd name="T34" fmla="*/ 0 w 173"/>
                <a:gd name="T35" fmla="*/ 37 h 1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3"/>
                <a:gd name="T55" fmla="*/ 0 h 173"/>
                <a:gd name="T56" fmla="*/ 173 w 173"/>
                <a:gd name="T57" fmla="*/ 173 h 17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3" h="173">
                  <a:moveTo>
                    <a:pt x="0" y="86"/>
                  </a:moveTo>
                  <a:lnTo>
                    <a:pt x="11" y="43"/>
                  </a:lnTo>
                  <a:lnTo>
                    <a:pt x="43" y="12"/>
                  </a:lnTo>
                  <a:lnTo>
                    <a:pt x="86" y="0"/>
                  </a:lnTo>
                  <a:lnTo>
                    <a:pt x="130" y="12"/>
                  </a:lnTo>
                  <a:lnTo>
                    <a:pt x="161" y="43"/>
                  </a:lnTo>
                  <a:lnTo>
                    <a:pt x="173" y="86"/>
                  </a:lnTo>
                  <a:lnTo>
                    <a:pt x="161" y="130"/>
                  </a:lnTo>
                  <a:lnTo>
                    <a:pt x="130" y="161"/>
                  </a:lnTo>
                  <a:lnTo>
                    <a:pt x="86" y="173"/>
                  </a:lnTo>
                  <a:lnTo>
                    <a:pt x="43" y="161"/>
                  </a:lnTo>
                  <a:lnTo>
                    <a:pt x="11" y="130"/>
                  </a:lnTo>
                  <a:lnTo>
                    <a:pt x="0" y="86"/>
                  </a:lnTo>
                </a:path>
              </a:pathLst>
            </a:custGeom>
            <a:solidFill>
              <a:srgbClr val="FFFF00"/>
            </a:solidFill>
            <a:ln w="38100">
              <a:solidFill>
                <a:schemeClr val="tx1"/>
              </a:solidFill>
              <a:round/>
              <a:headEnd/>
              <a:tailEnd/>
            </a:ln>
          </p:spPr>
          <p:txBody>
            <a:bodyPr>
              <a:prstTxWarp prst="textNoShape">
                <a:avLst/>
              </a:prstTxWarp>
            </a:bodyPr>
            <a:lstStyle/>
            <a:p>
              <a:endParaRPr lang="en-US">
                <a:latin typeface="Times New Roman" pitchFamily="18" charset="0"/>
                <a:cs typeface="Times New Roman" pitchFamily="18" charset="0"/>
              </a:endParaRPr>
            </a:p>
          </p:txBody>
        </p:sp>
      </p:grpSp>
      <p:sp>
        <p:nvSpPr>
          <p:cNvPr id="46" name="Text Box 27"/>
          <p:cNvSpPr txBox="1">
            <a:spLocks noChangeArrowheads="1"/>
          </p:cNvSpPr>
          <p:nvPr/>
        </p:nvSpPr>
        <p:spPr bwMode="auto">
          <a:xfrm>
            <a:off x="4515000" y="3844566"/>
            <a:ext cx="450850" cy="427038"/>
          </a:xfrm>
          <a:prstGeom prst="rect">
            <a:avLst/>
          </a:prstGeom>
          <a:noFill/>
          <a:ln w="19050" cap="rnd">
            <a:noFill/>
            <a:prstDash val="sysDot"/>
            <a:miter lim="800000"/>
            <a:headEnd/>
            <a:tailEnd type="none" w="lg" len="lg"/>
          </a:ln>
        </p:spPr>
        <p:txBody>
          <a:bodyPr>
            <a:prstTxWarp prst="textNoShape">
              <a:avLst/>
            </a:prstTxWarp>
            <a:spAutoFit/>
          </a:bodyPr>
          <a:lstStyle/>
          <a:p>
            <a:r>
              <a:rPr kumimoji="0" lang="en-US" sz="2000" b="1" i="1" dirty="0" smtClean="0">
                <a:latin typeface="Times New Roman" pitchFamily="18" charset="0"/>
                <a:cs typeface="Times New Roman" pitchFamily="18" charset="0"/>
              </a:rPr>
              <a:t>I</a:t>
            </a:r>
            <a:r>
              <a:rPr kumimoji="0" lang="en-US" sz="2200" i="1" baseline="-25000" dirty="0" smtClean="0">
                <a:latin typeface="Times New Roman" pitchFamily="18" charset="0"/>
                <a:cs typeface="Times New Roman" pitchFamily="18" charset="0"/>
              </a:rPr>
              <a:t>B</a:t>
            </a:r>
            <a:endParaRPr kumimoji="0" lang="en-US" sz="2200" i="1" dirty="0">
              <a:latin typeface="Times New Roman" pitchFamily="18" charset="0"/>
              <a:cs typeface="Times New Roman" pitchFamily="18" charset="0"/>
            </a:endParaRPr>
          </a:p>
        </p:txBody>
      </p:sp>
      <p:sp>
        <p:nvSpPr>
          <p:cNvPr id="47" name="Text Box 28"/>
          <p:cNvSpPr txBox="1">
            <a:spLocks noChangeArrowheads="1"/>
          </p:cNvSpPr>
          <p:nvPr/>
        </p:nvSpPr>
        <p:spPr bwMode="auto">
          <a:xfrm>
            <a:off x="6015801" y="5340200"/>
            <a:ext cx="544512" cy="427038"/>
          </a:xfrm>
          <a:prstGeom prst="rect">
            <a:avLst/>
          </a:prstGeom>
          <a:noFill/>
          <a:ln w="19050" cap="rnd">
            <a:noFill/>
            <a:prstDash val="sysDot"/>
            <a:miter lim="800000"/>
            <a:headEnd/>
            <a:tailEnd type="none" w="lg" len="lg"/>
          </a:ln>
        </p:spPr>
        <p:txBody>
          <a:bodyPr>
            <a:prstTxWarp prst="textNoShape">
              <a:avLst/>
            </a:prstTxWarp>
            <a:spAutoFit/>
          </a:bodyPr>
          <a:lstStyle/>
          <a:p>
            <a:r>
              <a:rPr kumimoji="0" lang="en-US" sz="2000" b="1" i="1" dirty="0" smtClean="0">
                <a:latin typeface="Times New Roman" pitchFamily="18" charset="0"/>
                <a:cs typeface="Times New Roman" pitchFamily="18" charset="0"/>
              </a:rPr>
              <a:t>C</a:t>
            </a:r>
            <a:r>
              <a:rPr kumimoji="0" lang="en-US" sz="2200" i="1" baseline="-25000" dirty="0" smtClean="0">
                <a:latin typeface="Times New Roman" pitchFamily="18" charset="0"/>
                <a:cs typeface="Times New Roman" pitchFamily="18" charset="0"/>
              </a:rPr>
              <a:t>B</a:t>
            </a:r>
            <a:endParaRPr kumimoji="0" lang="en-US" sz="2200" i="1" dirty="0">
              <a:latin typeface="Times New Roman" pitchFamily="18" charset="0"/>
              <a:cs typeface="Times New Roman" pitchFamily="18" charset="0"/>
            </a:endParaRPr>
          </a:p>
        </p:txBody>
      </p:sp>
    </p:spTree>
    <p:extLst>
      <p:ext uri="{BB962C8B-B14F-4D97-AF65-F5344CB8AC3E}">
        <p14:creationId xmlns:p14="http://schemas.microsoft.com/office/powerpoint/2010/main" val="1182923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par>
                          <p:cTn id="8" fill="hold">
                            <p:stCondLst>
                              <p:cond delay="500"/>
                            </p:stCondLst>
                            <p:childTnLst>
                              <p:par>
                                <p:cTn id="9" presetID="23" presetClass="entr" presetSubtype="32" fill="hold" nodeType="afterEffect">
                                  <p:stCondLst>
                                    <p:cond delay="0"/>
                                  </p:stCondLst>
                                  <p:childTnLst>
                                    <p:set>
                                      <p:cBhvr>
                                        <p:cTn id="10" dur="1" fill="hold">
                                          <p:stCondLst>
                                            <p:cond delay="0"/>
                                          </p:stCondLst>
                                        </p:cTn>
                                        <p:tgtEl>
                                          <p:spTgt spid="43"/>
                                        </p:tgtEl>
                                        <p:attrNameLst>
                                          <p:attrName>style.visibility</p:attrName>
                                        </p:attrNameLst>
                                      </p:cBhvr>
                                      <p:to>
                                        <p:strVal val="visible"/>
                                      </p:to>
                                    </p:set>
                                    <p:anim calcmode="lin" valueType="num">
                                      <p:cBhvr>
                                        <p:cTn id="11" dur="500" fill="hold"/>
                                        <p:tgtEl>
                                          <p:spTgt spid="43"/>
                                        </p:tgtEl>
                                        <p:attrNameLst>
                                          <p:attrName>ppt_w</p:attrName>
                                        </p:attrNameLst>
                                      </p:cBhvr>
                                      <p:tavLst>
                                        <p:tav tm="0">
                                          <p:val>
                                            <p:strVal val="4*#ppt_w"/>
                                          </p:val>
                                        </p:tav>
                                        <p:tav tm="100000">
                                          <p:val>
                                            <p:strVal val="#ppt_w"/>
                                          </p:val>
                                        </p:tav>
                                      </p:tavLst>
                                    </p:anim>
                                    <p:anim calcmode="lin" valueType="num">
                                      <p:cBhvr>
                                        <p:cTn id="12" dur="500" fill="hold"/>
                                        <p:tgtEl>
                                          <p:spTgt spid="43"/>
                                        </p:tgtEl>
                                        <p:attrNameLst>
                                          <p:attrName>ppt_h</p:attrName>
                                        </p:attrNameLst>
                                      </p:cBhvr>
                                      <p:tavLst>
                                        <p:tav tm="0">
                                          <p:val>
                                            <p:strVal val="4*#ppt_h"/>
                                          </p:val>
                                        </p:tav>
                                        <p:tav tm="100000">
                                          <p:val>
                                            <p:strVal val="#ppt_h"/>
                                          </p:val>
                                        </p:tav>
                                      </p:tavLst>
                                    </p:anim>
                                  </p:childTnLst>
                                </p:cTn>
                              </p:par>
                            </p:childTnLst>
                          </p:cTn>
                        </p:par>
                        <p:par>
                          <p:cTn id="13" fill="hold">
                            <p:stCondLst>
                              <p:cond delay="1000"/>
                            </p:stCondLst>
                            <p:childTnLst>
                              <p:par>
                                <p:cTn id="14" presetID="17" presetClass="entr" presetSubtype="2" fill="hold" grpId="0" nodeType="afterEffect">
                                  <p:stCondLst>
                                    <p:cond delay="0"/>
                                  </p:stCondLst>
                                  <p:childTnLst>
                                    <p:set>
                                      <p:cBhvr>
                                        <p:cTn id="15" dur="1" fill="hold">
                                          <p:stCondLst>
                                            <p:cond delay="0"/>
                                          </p:stCondLst>
                                        </p:cTn>
                                        <p:tgtEl>
                                          <p:spTgt spid="56"/>
                                        </p:tgtEl>
                                        <p:attrNameLst>
                                          <p:attrName>style.visibility</p:attrName>
                                        </p:attrNameLst>
                                      </p:cBhvr>
                                      <p:to>
                                        <p:strVal val="visible"/>
                                      </p:to>
                                    </p:set>
                                    <p:anim calcmode="lin" valueType="num">
                                      <p:cBhvr>
                                        <p:cTn id="16" dur="500" fill="hold"/>
                                        <p:tgtEl>
                                          <p:spTgt spid="56"/>
                                        </p:tgtEl>
                                        <p:attrNameLst>
                                          <p:attrName>ppt_x</p:attrName>
                                        </p:attrNameLst>
                                      </p:cBhvr>
                                      <p:tavLst>
                                        <p:tav tm="0">
                                          <p:val>
                                            <p:strVal val="#ppt_x+#ppt_w/2"/>
                                          </p:val>
                                        </p:tav>
                                        <p:tav tm="100000">
                                          <p:val>
                                            <p:strVal val="#ppt_x"/>
                                          </p:val>
                                        </p:tav>
                                      </p:tavLst>
                                    </p:anim>
                                    <p:anim calcmode="lin" valueType="num">
                                      <p:cBhvr>
                                        <p:cTn id="17" dur="500" fill="hold"/>
                                        <p:tgtEl>
                                          <p:spTgt spid="56"/>
                                        </p:tgtEl>
                                        <p:attrNameLst>
                                          <p:attrName>ppt_y</p:attrName>
                                        </p:attrNameLst>
                                      </p:cBhvr>
                                      <p:tavLst>
                                        <p:tav tm="0">
                                          <p:val>
                                            <p:strVal val="#ppt_y"/>
                                          </p:val>
                                        </p:tav>
                                        <p:tav tm="100000">
                                          <p:val>
                                            <p:strVal val="#ppt_y"/>
                                          </p:val>
                                        </p:tav>
                                      </p:tavLst>
                                    </p:anim>
                                    <p:anim calcmode="lin" valueType="num">
                                      <p:cBhvr>
                                        <p:cTn id="18" dur="500" fill="hold"/>
                                        <p:tgtEl>
                                          <p:spTgt spid="56"/>
                                        </p:tgtEl>
                                        <p:attrNameLst>
                                          <p:attrName>ppt_w</p:attrName>
                                        </p:attrNameLst>
                                      </p:cBhvr>
                                      <p:tavLst>
                                        <p:tav tm="0">
                                          <p:val>
                                            <p:fltVal val="0"/>
                                          </p:val>
                                        </p:tav>
                                        <p:tav tm="100000">
                                          <p:val>
                                            <p:strVal val="#ppt_w"/>
                                          </p:val>
                                        </p:tav>
                                      </p:tavLst>
                                    </p:anim>
                                    <p:anim calcmode="lin" valueType="num">
                                      <p:cBhvr>
                                        <p:cTn id="19" dur="500" fill="hold"/>
                                        <p:tgtEl>
                                          <p:spTgt spid="56"/>
                                        </p:tgtEl>
                                        <p:attrNameLst>
                                          <p:attrName>ppt_h</p:attrName>
                                        </p:attrNameLst>
                                      </p:cBhvr>
                                      <p:tavLst>
                                        <p:tav tm="0">
                                          <p:val>
                                            <p:strVal val="#ppt_h"/>
                                          </p:val>
                                        </p:tav>
                                        <p:tav tm="100000">
                                          <p:val>
                                            <p:strVal val="#ppt_h"/>
                                          </p:val>
                                        </p:tav>
                                      </p:tavLst>
                                    </p:anim>
                                  </p:childTnLst>
                                </p:cTn>
                              </p:par>
                              <p:par>
                                <p:cTn id="20" presetID="17" presetClass="entr" presetSubtype="1" fill="hold" grpId="0" nodeType="withEffect">
                                  <p:stCondLst>
                                    <p:cond delay="0"/>
                                  </p:stCondLst>
                                  <p:childTnLst>
                                    <p:set>
                                      <p:cBhvr>
                                        <p:cTn id="21" dur="1" fill="hold">
                                          <p:stCondLst>
                                            <p:cond delay="0"/>
                                          </p:stCondLst>
                                        </p:cTn>
                                        <p:tgtEl>
                                          <p:spTgt spid="57"/>
                                        </p:tgtEl>
                                        <p:attrNameLst>
                                          <p:attrName>style.visibility</p:attrName>
                                        </p:attrNameLst>
                                      </p:cBhvr>
                                      <p:to>
                                        <p:strVal val="visible"/>
                                      </p:to>
                                    </p:set>
                                    <p:anim calcmode="lin" valueType="num">
                                      <p:cBhvr>
                                        <p:cTn id="22" dur="500" fill="hold"/>
                                        <p:tgtEl>
                                          <p:spTgt spid="57"/>
                                        </p:tgtEl>
                                        <p:attrNameLst>
                                          <p:attrName>ppt_x</p:attrName>
                                        </p:attrNameLst>
                                      </p:cBhvr>
                                      <p:tavLst>
                                        <p:tav tm="0">
                                          <p:val>
                                            <p:strVal val="#ppt_x"/>
                                          </p:val>
                                        </p:tav>
                                        <p:tav tm="100000">
                                          <p:val>
                                            <p:strVal val="#ppt_x"/>
                                          </p:val>
                                        </p:tav>
                                      </p:tavLst>
                                    </p:anim>
                                    <p:anim calcmode="lin" valueType="num">
                                      <p:cBhvr>
                                        <p:cTn id="23" dur="500" fill="hold"/>
                                        <p:tgtEl>
                                          <p:spTgt spid="57"/>
                                        </p:tgtEl>
                                        <p:attrNameLst>
                                          <p:attrName>ppt_y</p:attrName>
                                        </p:attrNameLst>
                                      </p:cBhvr>
                                      <p:tavLst>
                                        <p:tav tm="0">
                                          <p:val>
                                            <p:strVal val="#ppt_y-#ppt_h/2"/>
                                          </p:val>
                                        </p:tav>
                                        <p:tav tm="100000">
                                          <p:val>
                                            <p:strVal val="#ppt_y"/>
                                          </p:val>
                                        </p:tav>
                                      </p:tavLst>
                                    </p:anim>
                                    <p:anim calcmode="lin" valueType="num">
                                      <p:cBhvr>
                                        <p:cTn id="24" dur="500" fill="hold"/>
                                        <p:tgtEl>
                                          <p:spTgt spid="57"/>
                                        </p:tgtEl>
                                        <p:attrNameLst>
                                          <p:attrName>ppt_w</p:attrName>
                                        </p:attrNameLst>
                                      </p:cBhvr>
                                      <p:tavLst>
                                        <p:tav tm="0">
                                          <p:val>
                                            <p:strVal val="#ppt_w"/>
                                          </p:val>
                                        </p:tav>
                                        <p:tav tm="100000">
                                          <p:val>
                                            <p:strVal val="#ppt_w"/>
                                          </p:val>
                                        </p:tav>
                                      </p:tavLst>
                                    </p:anim>
                                    <p:anim calcmode="lin" valueType="num">
                                      <p:cBhvr>
                                        <p:cTn id="25" dur="500" fill="hold"/>
                                        <p:tgtEl>
                                          <p:spTgt spid="57"/>
                                        </p:tgtEl>
                                        <p:attrNameLst>
                                          <p:attrName>ppt_h</p:attrName>
                                        </p:attrNameLst>
                                      </p:cBhvr>
                                      <p:tavLst>
                                        <p:tav tm="0">
                                          <p:val>
                                            <p:fltVal val="0"/>
                                          </p:val>
                                        </p:tav>
                                        <p:tav tm="100000">
                                          <p:val>
                                            <p:strVal val="#ppt_h"/>
                                          </p:val>
                                        </p:tav>
                                      </p:tavLst>
                                    </p:anim>
                                  </p:childTnLst>
                                </p:cTn>
                              </p:par>
                            </p:childTnLst>
                          </p:cTn>
                        </p:par>
                        <p:par>
                          <p:cTn id="26" fill="hold">
                            <p:stCondLst>
                              <p:cond delay="1500"/>
                            </p:stCondLst>
                            <p:childTnLst>
                              <p:par>
                                <p:cTn id="27" presetID="1" presetClass="entr" presetSubtype="0" fill="hold" grpId="0" nodeType="afterEffect">
                                  <p:stCondLst>
                                    <p:cond delay="0"/>
                                  </p:stCondLst>
                                  <p:childTnLst>
                                    <p:set>
                                      <p:cBhvr>
                                        <p:cTn id="28" dur="1" fill="hold">
                                          <p:stCondLst>
                                            <p:cond delay="0"/>
                                          </p:stCondLst>
                                        </p:cTn>
                                        <p:tgtEl>
                                          <p:spTgt spid="46"/>
                                        </p:tgtEl>
                                        <p:attrNameLst>
                                          <p:attrName>style.visibility</p:attrName>
                                        </p:attrNameLst>
                                      </p:cBhvr>
                                      <p:to>
                                        <p:strVal val="visible"/>
                                      </p:to>
                                    </p:set>
                                  </p:childTnLst>
                                </p:cTn>
                              </p:par>
                            </p:childTnLst>
                          </p:cTn>
                        </p:par>
                        <p:par>
                          <p:cTn id="29" fill="hold">
                            <p:stCondLst>
                              <p:cond delay="1500"/>
                            </p:stCondLst>
                            <p:childTnLst>
                              <p:par>
                                <p:cTn id="30" presetID="1" presetClass="entr" presetSubtype="0" fill="hold" grpId="0" nodeType="afterEffect">
                                  <p:stCondLst>
                                    <p:cond delay="0"/>
                                  </p:stCondLst>
                                  <p:childTnLst>
                                    <p:set>
                                      <p:cBhvr>
                                        <p:cTn id="31" dur="1" fill="hold">
                                          <p:stCondLst>
                                            <p:cond delay="0"/>
                                          </p:stCondLst>
                                        </p:cTn>
                                        <p:tgtEl>
                                          <p:spTgt spid="47"/>
                                        </p:tgtEl>
                                        <p:attrNameLst>
                                          <p:attrName>style.visibility</p:attrName>
                                        </p:attrNameLst>
                                      </p:cBhvr>
                                      <p:to>
                                        <p:strVal val="visible"/>
                                      </p:to>
                                    </p:set>
                                  </p:childTnLst>
                                </p:cTn>
                              </p:par>
                            </p:childTnLst>
                          </p:cTn>
                        </p:par>
                        <p:par>
                          <p:cTn id="32" fill="hold">
                            <p:stCondLst>
                              <p:cond delay="1500"/>
                            </p:stCondLst>
                            <p:childTnLst>
                              <p:par>
                                <p:cTn id="33" presetID="17" presetClass="entr" presetSubtype="4" fill="hold" nodeType="afterEffect">
                                  <p:stCondLst>
                                    <p:cond delay="0"/>
                                  </p:stCondLst>
                                  <p:childTnLst>
                                    <p:set>
                                      <p:cBhvr>
                                        <p:cTn id="34" dur="1" fill="hold">
                                          <p:stCondLst>
                                            <p:cond delay="0"/>
                                          </p:stCondLst>
                                        </p:cTn>
                                        <p:tgtEl>
                                          <p:spTgt spid="64"/>
                                        </p:tgtEl>
                                        <p:attrNameLst>
                                          <p:attrName>style.visibility</p:attrName>
                                        </p:attrNameLst>
                                      </p:cBhvr>
                                      <p:to>
                                        <p:strVal val="visible"/>
                                      </p:to>
                                    </p:set>
                                    <p:anim calcmode="lin" valueType="num">
                                      <p:cBhvr>
                                        <p:cTn id="35" dur="500" fill="hold"/>
                                        <p:tgtEl>
                                          <p:spTgt spid="64"/>
                                        </p:tgtEl>
                                        <p:attrNameLst>
                                          <p:attrName>ppt_x</p:attrName>
                                        </p:attrNameLst>
                                      </p:cBhvr>
                                      <p:tavLst>
                                        <p:tav tm="0">
                                          <p:val>
                                            <p:strVal val="#ppt_x"/>
                                          </p:val>
                                        </p:tav>
                                        <p:tav tm="100000">
                                          <p:val>
                                            <p:strVal val="#ppt_x"/>
                                          </p:val>
                                        </p:tav>
                                      </p:tavLst>
                                    </p:anim>
                                    <p:anim calcmode="lin" valueType="num">
                                      <p:cBhvr>
                                        <p:cTn id="36" dur="500" fill="hold"/>
                                        <p:tgtEl>
                                          <p:spTgt spid="64"/>
                                        </p:tgtEl>
                                        <p:attrNameLst>
                                          <p:attrName>ppt_y</p:attrName>
                                        </p:attrNameLst>
                                      </p:cBhvr>
                                      <p:tavLst>
                                        <p:tav tm="0">
                                          <p:val>
                                            <p:strVal val="#ppt_y+#ppt_h/2"/>
                                          </p:val>
                                        </p:tav>
                                        <p:tav tm="100000">
                                          <p:val>
                                            <p:strVal val="#ppt_y"/>
                                          </p:val>
                                        </p:tav>
                                      </p:tavLst>
                                    </p:anim>
                                    <p:anim calcmode="lin" valueType="num">
                                      <p:cBhvr>
                                        <p:cTn id="37" dur="500" fill="hold"/>
                                        <p:tgtEl>
                                          <p:spTgt spid="64"/>
                                        </p:tgtEl>
                                        <p:attrNameLst>
                                          <p:attrName>ppt_w</p:attrName>
                                        </p:attrNameLst>
                                      </p:cBhvr>
                                      <p:tavLst>
                                        <p:tav tm="0">
                                          <p:val>
                                            <p:strVal val="#ppt_w"/>
                                          </p:val>
                                        </p:tav>
                                        <p:tav tm="100000">
                                          <p:val>
                                            <p:strVal val="#ppt_w"/>
                                          </p:val>
                                        </p:tav>
                                      </p:tavLst>
                                    </p:anim>
                                    <p:anim calcmode="lin" valueType="num">
                                      <p:cBhvr>
                                        <p:cTn id="38" dur="500" fill="hold"/>
                                        <p:tgtEl>
                                          <p:spTgt spid="64"/>
                                        </p:tgtEl>
                                        <p:attrNameLst>
                                          <p:attrName>ppt_h</p:attrName>
                                        </p:attrNameLst>
                                      </p:cBhvr>
                                      <p:tavLst>
                                        <p:tav tm="0">
                                          <p:val>
                                            <p:fltVal val="0"/>
                                          </p:val>
                                        </p:tav>
                                        <p:tav tm="100000">
                                          <p:val>
                                            <p:strVal val="#ppt_h"/>
                                          </p:val>
                                        </p:tav>
                                      </p:tavLst>
                                    </p:anim>
                                  </p:childTnLst>
                                </p:cTn>
                              </p:par>
                            </p:childTnLst>
                          </p:cTn>
                        </p:par>
                        <p:par>
                          <p:cTn id="39" fill="hold">
                            <p:stCondLst>
                              <p:cond delay="2000"/>
                            </p:stCondLst>
                            <p:childTnLst>
                              <p:par>
                                <p:cTn id="40" presetID="9" presetClass="entr" presetSubtype="0" fill="hold" grpId="0" nodeType="afterEffect">
                                  <p:stCondLst>
                                    <p:cond delay="0"/>
                                  </p:stCondLst>
                                  <p:childTnLst>
                                    <p:set>
                                      <p:cBhvr>
                                        <p:cTn id="41" dur="1" fill="hold">
                                          <p:stCondLst>
                                            <p:cond delay="0"/>
                                          </p:stCondLst>
                                        </p:cTn>
                                        <p:tgtEl>
                                          <p:spTgt spid="37"/>
                                        </p:tgtEl>
                                        <p:attrNameLst>
                                          <p:attrName>style.visibility</p:attrName>
                                        </p:attrNameLst>
                                      </p:cBhvr>
                                      <p:to>
                                        <p:strVal val="visible"/>
                                      </p:to>
                                    </p:set>
                                    <p:animEffect transition="in" filter="dissolve">
                                      <p:cBhvr>
                                        <p:cTn id="42" dur="500"/>
                                        <p:tgtEl>
                                          <p:spTgt spid="37"/>
                                        </p:tgtEl>
                                      </p:cBhvr>
                                    </p:animEffect>
                                  </p:childTnLst>
                                </p:cTn>
                              </p:par>
                            </p:childTnLst>
                          </p:cTn>
                        </p:par>
                        <p:par>
                          <p:cTn id="43" fill="hold">
                            <p:stCondLst>
                              <p:cond delay="2500"/>
                            </p:stCondLst>
                            <p:childTnLst>
                              <p:par>
                                <p:cTn id="44" presetID="17" presetClass="entr" presetSubtype="8" fill="hold" nodeType="afterEffect">
                                  <p:stCondLst>
                                    <p:cond delay="0"/>
                                  </p:stCondLst>
                                  <p:childTnLst>
                                    <p:set>
                                      <p:cBhvr>
                                        <p:cTn id="45" dur="1" fill="hold">
                                          <p:stCondLst>
                                            <p:cond delay="0"/>
                                          </p:stCondLst>
                                        </p:cTn>
                                        <p:tgtEl>
                                          <p:spTgt spid="38"/>
                                        </p:tgtEl>
                                        <p:attrNameLst>
                                          <p:attrName>style.visibility</p:attrName>
                                        </p:attrNameLst>
                                      </p:cBhvr>
                                      <p:to>
                                        <p:strVal val="visible"/>
                                      </p:to>
                                    </p:set>
                                    <p:anim calcmode="lin" valueType="num">
                                      <p:cBhvr>
                                        <p:cTn id="46" dur="500" fill="hold"/>
                                        <p:tgtEl>
                                          <p:spTgt spid="38"/>
                                        </p:tgtEl>
                                        <p:attrNameLst>
                                          <p:attrName>ppt_x</p:attrName>
                                        </p:attrNameLst>
                                      </p:cBhvr>
                                      <p:tavLst>
                                        <p:tav tm="0">
                                          <p:val>
                                            <p:strVal val="#ppt_x-#ppt_w/2"/>
                                          </p:val>
                                        </p:tav>
                                        <p:tav tm="100000">
                                          <p:val>
                                            <p:strVal val="#ppt_x"/>
                                          </p:val>
                                        </p:tav>
                                      </p:tavLst>
                                    </p:anim>
                                    <p:anim calcmode="lin" valueType="num">
                                      <p:cBhvr>
                                        <p:cTn id="47" dur="500" fill="hold"/>
                                        <p:tgtEl>
                                          <p:spTgt spid="38"/>
                                        </p:tgtEl>
                                        <p:attrNameLst>
                                          <p:attrName>ppt_y</p:attrName>
                                        </p:attrNameLst>
                                      </p:cBhvr>
                                      <p:tavLst>
                                        <p:tav tm="0">
                                          <p:val>
                                            <p:strVal val="#ppt_y"/>
                                          </p:val>
                                        </p:tav>
                                        <p:tav tm="100000">
                                          <p:val>
                                            <p:strVal val="#ppt_y"/>
                                          </p:val>
                                        </p:tav>
                                      </p:tavLst>
                                    </p:anim>
                                    <p:anim calcmode="lin" valueType="num">
                                      <p:cBhvr>
                                        <p:cTn id="48" dur="500" fill="hold"/>
                                        <p:tgtEl>
                                          <p:spTgt spid="38"/>
                                        </p:tgtEl>
                                        <p:attrNameLst>
                                          <p:attrName>ppt_w</p:attrName>
                                        </p:attrNameLst>
                                      </p:cBhvr>
                                      <p:tavLst>
                                        <p:tav tm="0">
                                          <p:val>
                                            <p:fltVal val="0"/>
                                          </p:val>
                                        </p:tav>
                                        <p:tav tm="100000">
                                          <p:val>
                                            <p:strVal val="#ppt_w"/>
                                          </p:val>
                                        </p:tav>
                                      </p:tavLst>
                                    </p:anim>
                                    <p:anim calcmode="lin" valueType="num">
                                      <p:cBhvr>
                                        <p:cTn id="49" dur="500" fill="hold"/>
                                        <p:tgtEl>
                                          <p:spTgt spid="38"/>
                                        </p:tgtEl>
                                        <p:attrNameLst>
                                          <p:attrName>ppt_h</p:attrName>
                                        </p:attrNameLst>
                                      </p:cBhvr>
                                      <p:tavLst>
                                        <p:tav tm="0">
                                          <p:val>
                                            <p:strVal val="#ppt_h"/>
                                          </p:val>
                                        </p:tav>
                                        <p:tav tm="100000">
                                          <p:val>
                                            <p:strVal val="#ppt_h"/>
                                          </p:val>
                                        </p:tav>
                                      </p:tavLst>
                                    </p:anim>
                                  </p:childTnLst>
                                </p:cTn>
                              </p:par>
                            </p:childTnLst>
                          </p:cTn>
                        </p:par>
                        <p:par>
                          <p:cTn id="50" fill="hold">
                            <p:stCondLst>
                              <p:cond delay="3000"/>
                            </p:stCondLst>
                            <p:childTnLst>
                              <p:par>
                                <p:cTn id="51" presetID="9" presetClass="entr" presetSubtype="0" fill="hold" nodeType="afterEffect">
                                  <p:stCondLst>
                                    <p:cond delay="0"/>
                                  </p:stCondLst>
                                  <p:childTnLst>
                                    <p:set>
                                      <p:cBhvr>
                                        <p:cTn id="52" dur="1" fill="hold">
                                          <p:stCondLst>
                                            <p:cond delay="0"/>
                                          </p:stCondLst>
                                        </p:cTn>
                                        <p:tgtEl>
                                          <p:spTgt spid="3">
                                            <p:txEl>
                                              <p:pRg st="1" end="1"/>
                                            </p:txEl>
                                          </p:spTgt>
                                        </p:tgtEl>
                                        <p:attrNameLst>
                                          <p:attrName>style.visibility</p:attrName>
                                        </p:attrNameLst>
                                      </p:cBhvr>
                                      <p:to>
                                        <p:strVal val="visible"/>
                                      </p:to>
                                    </p:set>
                                    <p:animEffect transition="in" filter="dissolve">
                                      <p:cBhvr>
                                        <p:cTn id="53" dur="500"/>
                                        <p:tgtEl>
                                          <p:spTgt spid="3">
                                            <p:txEl>
                                              <p:pRg st="1" end="1"/>
                                            </p:txEl>
                                          </p:spTgt>
                                        </p:tgtEl>
                                      </p:cBhvr>
                                    </p:animEffect>
                                  </p:childTnLst>
                                </p:cTn>
                              </p:par>
                            </p:childTnLst>
                          </p:cTn>
                        </p:par>
                        <p:par>
                          <p:cTn id="54" fill="hold">
                            <p:stCondLst>
                              <p:cond delay="3500"/>
                            </p:stCondLst>
                            <p:childTnLst>
                              <p:par>
                                <p:cTn id="55" presetID="9" presetClass="entr" presetSubtype="0" fill="hold" nodeType="afterEffect">
                                  <p:stCondLst>
                                    <p:cond delay="0"/>
                                  </p:stCondLst>
                                  <p:childTnLst>
                                    <p:set>
                                      <p:cBhvr>
                                        <p:cTn id="56" dur="1" fill="hold">
                                          <p:stCondLst>
                                            <p:cond delay="0"/>
                                          </p:stCondLst>
                                        </p:cTn>
                                        <p:tgtEl>
                                          <p:spTgt spid="3">
                                            <p:txEl>
                                              <p:pRg st="2" end="2"/>
                                            </p:txEl>
                                          </p:spTgt>
                                        </p:tgtEl>
                                        <p:attrNameLst>
                                          <p:attrName>style.visibility</p:attrName>
                                        </p:attrNameLst>
                                      </p:cBhvr>
                                      <p:to>
                                        <p:strVal val="visible"/>
                                      </p:to>
                                    </p:set>
                                    <p:animEffect transition="in" filter="dissolve">
                                      <p:cBhvr>
                                        <p:cTn id="5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57" grpId="0" animBg="1"/>
      <p:bldP spid="37" grpId="0" animBg="1"/>
      <p:bldP spid="46" grpId="0"/>
      <p:bldP spid="4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a:t>Trade, Output, </a:t>
            </a:r>
            <a:br>
              <a:rPr lang="en-US" dirty="0"/>
            </a:br>
            <a:r>
              <a:rPr lang="en-US" dirty="0"/>
              <a:t>and Living Standards</a:t>
            </a:r>
          </a:p>
        </p:txBody>
      </p:sp>
    </p:spTree>
    <p:extLst>
      <p:ext uri="{BB962C8B-B14F-4D97-AF65-F5344CB8AC3E}">
        <p14:creationId xmlns:p14="http://schemas.microsoft.com/office/powerpoint/2010/main" val="19662406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97726"/>
            <a:ext cx="8932985" cy="4291630"/>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Division of Labor</a:t>
            </a:r>
            <a:endParaRPr lang="en-US" dirty="0"/>
          </a:p>
        </p:txBody>
      </p:sp>
      <p:sp>
        <p:nvSpPr>
          <p:cNvPr id="3" name="Content Placeholder 2"/>
          <p:cNvSpPr>
            <a:spLocks noGrp="1"/>
          </p:cNvSpPr>
          <p:nvPr>
            <p:ph idx="1"/>
          </p:nvPr>
        </p:nvSpPr>
        <p:spPr>
          <a:xfrm>
            <a:off x="140675" y="1620398"/>
            <a:ext cx="8883750" cy="4379820"/>
          </a:xfrm>
        </p:spPr>
        <p:txBody>
          <a:bodyPr/>
          <a:lstStyle/>
          <a:p>
            <a:pPr>
              <a:lnSpc>
                <a:spcPct val="90000"/>
              </a:lnSpc>
            </a:pPr>
            <a:r>
              <a:rPr lang="en-US" dirty="0" smtClean="0">
                <a:solidFill>
                  <a:srgbClr val="32302A"/>
                </a:solidFill>
                <a:ea typeface="ＭＳ Ｐゴシック" pitchFamily="-107" charset="-128"/>
                <a:cs typeface="ＭＳ Ｐゴシック" pitchFamily="-107" charset="-128"/>
              </a:rPr>
              <a:t>The </a:t>
            </a:r>
            <a:r>
              <a:rPr lang="en-US" b="1" i="1" dirty="0" smtClean="0">
                <a:solidFill>
                  <a:srgbClr val="32302A"/>
                </a:solidFill>
                <a:ea typeface="ＭＳ Ｐゴシック" pitchFamily="-107" charset="-128"/>
                <a:cs typeface="ＭＳ Ｐゴシック" pitchFamily="-107" charset="-128"/>
              </a:rPr>
              <a:t>division </a:t>
            </a:r>
            <a:r>
              <a:rPr lang="en-US" b="1" i="1" dirty="0">
                <a:solidFill>
                  <a:srgbClr val="32302A"/>
                </a:solidFill>
                <a:ea typeface="ＭＳ Ｐゴシック" pitchFamily="-107" charset="-128"/>
                <a:cs typeface="ＭＳ Ｐゴシック" pitchFamily="-107" charset="-128"/>
              </a:rPr>
              <a:t>of labor</a:t>
            </a:r>
            <a:r>
              <a:rPr lang="en-US" i="1" dirty="0">
                <a:solidFill>
                  <a:srgbClr val="32302A"/>
                </a:solidFill>
                <a:ea typeface="ＭＳ Ｐゴシック" pitchFamily="-107" charset="-128"/>
                <a:cs typeface="ＭＳ Ｐゴシック" pitchFamily="-107" charset="-128"/>
              </a:rPr>
              <a:t>: </a:t>
            </a:r>
            <a:br>
              <a:rPr lang="en-US" i="1" dirty="0">
                <a:solidFill>
                  <a:srgbClr val="32302A"/>
                </a:solidFill>
                <a:ea typeface="ＭＳ Ｐゴシック" pitchFamily="-107" charset="-128"/>
                <a:cs typeface="ＭＳ Ｐゴシック" pitchFamily="-107" charset="-128"/>
              </a:rPr>
            </a:br>
            <a:r>
              <a:rPr lang="en-US" dirty="0">
                <a:solidFill>
                  <a:srgbClr val="32302A"/>
                </a:solidFill>
                <a:ea typeface="ＭＳ Ｐゴシック" pitchFamily="-107" charset="-128"/>
                <a:cs typeface="ＭＳ Ｐゴシック" pitchFamily="-107" charset="-128"/>
              </a:rPr>
              <a:t>breaks down the production of </a:t>
            </a:r>
            <a:r>
              <a:rPr lang="en-US" dirty="0" smtClean="0">
                <a:solidFill>
                  <a:srgbClr val="32302A"/>
                </a:solidFill>
                <a:ea typeface="ＭＳ Ｐゴシック" pitchFamily="-107" charset="-128"/>
                <a:cs typeface="ＭＳ Ｐゴシック" pitchFamily="-107" charset="-128"/>
              </a:rPr>
              <a:t>a </a:t>
            </a:r>
            <a:r>
              <a:rPr lang="en-US" dirty="0">
                <a:solidFill>
                  <a:srgbClr val="32302A"/>
                </a:solidFill>
                <a:ea typeface="ＭＳ Ｐゴシック" pitchFamily="-107" charset="-128"/>
                <a:cs typeface="ＭＳ Ｐゴシック" pitchFamily="-107" charset="-128"/>
              </a:rPr>
              <a:t>good into a series </a:t>
            </a:r>
            <a:r>
              <a:rPr lang="en-US" dirty="0" smtClean="0">
                <a:solidFill>
                  <a:srgbClr val="32302A"/>
                </a:solidFill>
                <a:ea typeface="ＭＳ Ｐゴシック" pitchFamily="-107" charset="-128"/>
                <a:cs typeface="ＭＳ Ｐゴシック" pitchFamily="-107" charset="-128"/>
              </a:rPr>
              <a:t/>
            </a:r>
            <a:br>
              <a:rPr lang="en-US" dirty="0" smtClean="0">
                <a:solidFill>
                  <a:srgbClr val="32302A"/>
                </a:solidFill>
                <a:ea typeface="ＭＳ Ｐゴシック" pitchFamily="-107" charset="-128"/>
                <a:cs typeface="ＭＳ Ｐゴシック" pitchFamily="-107" charset="-128"/>
              </a:rPr>
            </a:br>
            <a:r>
              <a:rPr lang="en-US" dirty="0" smtClean="0">
                <a:solidFill>
                  <a:srgbClr val="32302A"/>
                </a:solidFill>
                <a:ea typeface="ＭＳ Ｐゴシック" pitchFamily="-107" charset="-128"/>
                <a:cs typeface="ＭＳ Ｐゴシック" pitchFamily="-107" charset="-128"/>
              </a:rPr>
              <a:t>of </a:t>
            </a:r>
            <a:r>
              <a:rPr lang="en-US" dirty="0">
                <a:solidFill>
                  <a:srgbClr val="32302A"/>
                </a:solidFill>
                <a:ea typeface="ＭＳ Ｐゴシック" pitchFamily="-107" charset="-128"/>
                <a:cs typeface="ＭＳ Ｐゴシック" pitchFamily="-107" charset="-128"/>
              </a:rPr>
              <a:t>tasks performed </a:t>
            </a:r>
            <a:r>
              <a:rPr lang="en-US" dirty="0" smtClean="0">
                <a:solidFill>
                  <a:srgbClr val="32302A"/>
                </a:solidFill>
                <a:ea typeface="ＭＳ Ｐゴシック" pitchFamily="-107" charset="-128"/>
                <a:cs typeface="ＭＳ Ｐゴシック" pitchFamily="-107" charset="-128"/>
              </a:rPr>
              <a:t>by </a:t>
            </a:r>
            <a:r>
              <a:rPr lang="en-US" dirty="0">
                <a:solidFill>
                  <a:srgbClr val="32302A"/>
                </a:solidFill>
                <a:ea typeface="ＭＳ Ｐゴシック" pitchFamily="-107" charset="-128"/>
                <a:cs typeface="ＭＳ Ｐゴシック" pitchFamily="-107" charset="-128"/>
              </a:rPr>
              <a:t>different workers</a:t>
            </a:r>
            <a:r>
              <a:rPr lang="en-US" dirty="0" smtClean="0">
                <a:solidFill>
                  <a:srgbClr val="32302A"/>
                </a:solidFill>
                <a:ea typeface="ＭＳ Ｐゴシック" pitchFamily="-107" charset="-128"/>
                <a:cs typeface="ＭＳ Ｐゴシック" pitchFamily="-107" charset="-128"/>
              </a:rPr>
              <a:t>.</a:t>
            </a:r>
          </a:p>
          <a:p>
            <a:pPr>
              <a:lnSpc>
                <a:spcPct val="90000"/>
              </a:lnSpc>
            </a:pPr>
            <a:r>
              <a:rPr lang="en-US" b="1" i="1" dirty="0">
                <a:solidFill>
                  <a:srgbClr val="32302A"/>
                </a:solidFill>
                <a:ea typeface="ＭＳ Ｐゴシック" pitchFamily="-107" charset="-128"/>
                <a:cs typeface="ＭＳ Ｐゴシック" pitchFamily="-107" charset="-128"/>
              </a:rPr>
              <a:t>Specialization</a:t>
            </a:r>
            <a:r>
              <a:rPr lang="en-US" dirty="0">
                <a:solidFill>
                  <a:srgbClr val="32302A"/>
                </a:solidFill>
                <a:ea typeface="ＭＳ Ｐゴシック" pitchFamily="-107" charset="-128"/>
                <a:cs typeface="ＭＳ Ｐゴシック" pitchFamily="-107" charset="-128"/>
              </a:rPr>
              <a:t> and </a:t>
            </a:r>
            <a:r>
              <a:rPr lang="en-US" dirty="0" smtClean="0">
                <a:solidFill>
                  <a:srgbClr val="32302A"/>
                </a:solidFill>
                <a:ea typeface="ＭＳ Ｐゴシック" pitchFamily="-107" charset="-128"/>
                <a:cs typeface="ＭＳ Ｐゴシック" pitchFamily="-107" charset="-128"/>
              </a:rPr>
              <a:t>the </a:t>
            </a:r>
            <a:r>
              <a:rPr lang="en-US" b="1" i="1" dirty="0" smtClean="0">
                <a:solidFill>
                  <a:srgbClr val="32302A"/>
                </a:solidFill>
                <a:ea typeface="ＭＳ Ｐゴシック" pitchFamily="-107" charset="-128"/>
                <a:cs typeface="ＭＳ Ｐゴシック" pitchFamily="-107" charset="-128"/>
              </a:rPr>
              <a:t>division </a:t>
            </a:r>
            <a:r>
              <a:rPr lang="en-US" b="1" i="1" dirty="0">
                <a:solidFill>
                  <a:srgbClr val="32302A"/>
                </a:solidFill>
                <a:ea typeface="ＭＳ Ｐゴシック" pitchFamily="-107" charset="-128"/>
                <a:cs typeface="ＭＳ Ｐゴシック" pitchFamily="-107" charset="-128"/>
              </a:rPr>
              <a:t>of labor</a:t>
            </a:r>
            <a:r>
              <a:rPr lang="en-US" dirty="0">
                <a:solidFill>
                  <a:srgbClr val="32302A"/>
                </a:solidFill>
                <a:ea typeface="ＭＳ Ｐゴシック" pitchFamily="-107" charset="-128"/>
                <a:cs typeface="ＭＳ Ｐゴシック" pitchFamily="-107" charset="-128"/>
              </a:rPr>
              <a:t> increase output for three reasons:</a:t>
            </a:r>
          </a:p>
          <a:p>
            <a:pPr lvl="1">
              <a:lnSpc>
                <a:spcPct val="90000"/>
              </a:lnSpc>
            </a:pPr>
            <a:r>
              <a:rPr lang="en-US" dirty="0">
                <a:solidFill>
                  <a:srgbClr val="32302A"/>
                </a:solidFill>
                <a:ea typeface="ＭＳ Ｐゴシック" pitchFamily="-107" charset="-128"/>
                <a:cs typeface="ＭＳ Ｐゴシック" pitchFamily="-107" charset="-128"/>
              </a:rPr>
              <a:t>Specialization permits individuals to take advantage </a:t>
            </a:r>
            <a:r>
              <a:rPr lang="en-US" dirty="0" smtClean="0">
                <a:solidFill>
                  <a:srgbClr val="32302A"/>
                </a:solidFill>
                <a:ea typeface="ＭＳ Ｐゴシック" pitchFamily="-107" charset="-128"/>
                <a:cs typeface="ＭＳ Ｐゴシック" pitchFamily="-107" charset="-128"/>
              </a:rPr>
              <a:t/>
            </a:r>
            <a:br>
              <a:rPr lang="en-US" dirty="0" smtClean="0">
                <a:solidFill>
                  <a:srgbClr val="32302A"/>
                </a:solidFill>
                <a:ea typeface="ＭＳ Ｐゴシック" pitchFamily="-107" charset="-128"/>
                <a:cs typeface="ＭＳ Ｐゴシック" pitchFamily="-107" charset="-128"/>
              </a:rPr>
            </a:br>
            <a:r>
              <a:rPr lang="en-US" dirty="0" smtClean="0">
                <a:solidFill>
                  <a:srgbClr val="32302A"/>
                </a:solidFill>
                <a:ea typeface="ＭＳ Ｐゴシック" pitchFamily="-107" charset="-128"/>
                <a:cs typeface="ＭＳ Ｐゴシック" pitchFamily="-107" charset="-128"/>
              </a:rPr>
              <a:t>of </a:t>
            </a:r>
            <a:r>
              <a:rPr lang="en-US" dirty="0">
                <a:solidFill>
                  <a:srgbClr val="32302A"/>
                </a:solidFill>
                <a:ea typeface="ＭＳ Ｐゴシック" pitchFamily="-107" charset="-128"/>
                <a:cs typeface="ＭＳ Ｐゴシック" pitchFamily="-107" charset="-128"/>
              </a:rPr>
              <a:t>their existing skills.</a:t>
            </a:r>
          </a:p>
          <a:p>
            <a:pPr lvl="1">
              <a:lnSpc>
                <a:spcPct val="90000"/>
              </a:lnSpc>
            </a:pPr>
            <a:r>
              <a:rPr lang="en-US" dirty="0">
                <a:solidFill>
                  <a:srgbClr val="32302A"/>
                </a:solidFill>
                <a:ea typeface="ＭＳ Ｐゴシック" pitchFamily="-107" charset="-128"/>
                <a:cs typeface="ＭＳ Ｐゴシック" pitchFamily="-107" charset="-128"/>
              </a:rPr>
              <a:t>Specialized workers become more skilled with time.</a:t>
            </a:r>
          </a:p>
          <a:p>
            <a:pPr lvl="1">
              <a:lnSpc>
                <a:spcPct val="90000"/>
              </a:lnSpc>
            </a:pPr>
            <a:r>
              <a:rPr lang="en-US" dirty="0">
                <a:solidFill>
                  <a:srgbClr val="32302A"/>
                </a:solidFill>
                <a:ea typeface="ＭＳ Ｐゴシック" pitchFamily="-107" charset="-128"/>
                <a:cs typeface="ＭＳ Ｐゴシック" pitchFamily="-107" charset="-128"/>
              </a:rPr>
              <a:t>Division of labor allows for the adoption </a:t>
            </a:r>
            <a:r>
              <a:rPr lang="en-US" dirty="0" smtClean="0">
                <a:solidFill>
                  <a:srgbClr val="32302A"/>
                </a:solidFill>
                <a:ea typeface="ＭＳ Ｐゴシック" pitchFamily="-107" charset="-128"/>
                <a:cs typeface="ＭＳ Ｐゴシック" pitchFamily="-107" charset="-128"/>
              </a:rPr>
              <a:t>of </a:t>
            </a:r>
            <a:r>
              <a:rPr lang="en-US" dirty="0">
                <a:solidFill>
                  <a:srgbClr val="32302A"/>
                </a:solidFill>
                <a:ea typeface="ＭＳ Ｐゴシック" pitchFamily="-107" charset="-128"/>
                <a:cs typeface="ＭＳ Ｐゴシック" pitchFamily="-107" charset="-128"/>
              </a:rPr>
              <a:t>mass-production technology. </a:t>
            </a:r>
          </a:p>
        </p:txBody>
      </p:sp>
    </p:spTree>
    <p:extLst>
      <p:ext uri="{BB962C8B-B14F-4D97-AF65-F5344CB8AC3E}">
        <p14:creationId xmlns:p14="http://schemas.microsoft.com/office/powerpoint/2010/main" val="461411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par>
                          <p:cTn id="8" fill="hold">
                            <p:stCondLst>
                              <p:cond delay="500"/>
                            </p:stCondLst>
                            <p:childTnLst>
                              <p:par>
                                <p:cTn id="9" presetID="16" presetClass="entr" presetSubtype="2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inVertical)">
                                      <p:cBhvr>
                                        <p:cTn id="11" dur="500"/>
                                        <p:tgtEl>
                                          <p:spTgt spid="3">
                                            <p:txEl>
                                              <p:pRg st="1" end="1"/>
                                            </p:txEl>
                                          </p:spTgt>
                                        </p:tgtEl>
                                      </p:cBhvr>
                                    </p:animEffect>
                                  </p:childTnLst>
                                </p:cTn>
                              </p:par>
                            </p:childTnLst>
                          </p:cTn>
                        </p:par>
                        <p:par>
                          <p:cTn id="12" fill="hold">
                            <p:stCondLst>
                              <p:cond delay="1000"/>
                            </p:stCondLst>
                            <p:childTnLst>
                              <p:par>
                                <p:cTn id="13" presetID="16" presetClass="entr" presetSubtype="21"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childTnLst>
                          </p:cTn>
                        </p:par>
                        <p:par>
                          <p:cTn id="16" fill="hold">
                            <p:stCondLst>
                              <p:cond delay="1500"/>
                            </p:stCondLst>
                            <p:childTnLst>
                              <p:par>
                                <p:cTn id="17" presetID="16" presetClass="entr" presetSubtype="21"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arn(inVertical)">
                                      <p:cBhvr>
                                        <p:cTn id="19" dur="500"/>
                                        <p:tgtEl>
                                          <p:spTgt spid="3">
                                            <p:txEl>
                                              <p:pRg st="3" end="3"/>
                                            </p:txEl>
                                          </p:spTgt>
                                        </p:tgtEl>
                                      </p:cBhvr>
                                    </p:animEffect>
                                  </p:childTnLst>
                                </p:cTn>
                              </p:par>
                            </p:childTnLst>
                          </p:cTn>
                        </p:par>
                        <p:par>
                          <p:cTn id="20" fill="hold">
                            <p:stCondLst>
                              <p:cond delay="2000"/>
                            </p:stCondLst>
                            <p:childTnLst>
                              <p:par>
                                <p:cTn id="21" presetID="16" presetClass="entr" presetSubtype="21"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arn(inVertical)">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97726"/>
            <a:ext cx="8932985" cy="4291630"/>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Law of Comparative Advantage</a:t>
            </a:r>
            <a:endParaRPr lang="en-US" dirty="0"/>
          </a:p>
        </p:txBody>
      </p:sp>
      <p:sp>
        <p:nvSpPr>
          <p:cNvPr id="3" name="Content Placeholder 2"/>
          <p:cNvSpPr>
            <a:spLocks noGrp="1"/>
          </p:cNvSpPr>
          <p:nvPr>
            <p:ph idx="1"/>
          </p:nvPr>
        </p:nvSpPr>
        <p:spPr>
          <a:xfrm>
            <a:off x="140675" y="1620398"/>
            <a:ext cx="8883750" cy="4379820"/>
          </a:xfrm>
        </p:spPr>
        <p:txBody>
          <a:bodyPr/>
          <a:lstStyle/>
          <a:p>
            <a:pPr>
              <a:lnSpc>
                <a:spcPct val="90000"/>
              </a:lnSpc>
            </a:pPr>
            <a:r>
              <a:rPr lang="en-US" b="1" i="1" dirty="0">
                <a:solidFill>
                  <a:srgbClr val="32302A"/>
                </a:solidFill>
                <a:ea typeface="ＭＳ Ｐゴシック" pitchFamily="-107" charset="-128"/>
                <a:cs typeface="ＭＳ Ｐゴシック" pitchFamily="-107" charset="-128"/>
              </a:rPr>
              <a:t>Law of comparative advantage</a:t>
            </a:r>
            <a:r>
              <a:rPr lang="en-US" dirty="0">
                <a:solidFill>
                  <a:srgbClr val="32302A"/>
                </a:solidFill>
                <a:ea typeface="ＭＳ Ｐゴシック" pitchFamily="-107" charset="-128"/>
                <a:cs typeface="ＭＳ Ｐゴシック" pitchFamily="-107" charset="-128"/>
              </a:rPr>
              <a:t>:</a:t>
            </a:r>
            <a:r>
              <a:rPr lang="en-US" i="1" dirty="0">
                <a:solidFill>
                  <a:srgbClr val="32302A"/>
                </a:solidFill>
                <a:ea typeface="ＭＳ Ｐゴシック" pitchFamily="-107" charset="-128"/>
                <a:cs typeface="ＭＳ Ｐゴシック" pitchFamily="-107" charset="-128"/>
              </a:rPr>
              <a:t> </a:t>
            </a:r>
            <a:br>
              <a:rPr lang="en-US" i="1" dirty="0">
                <a:solidFill>
                  <a:srgbClr val="32302A"/>
                </a:solidFill>
                <a:ea typeface="ＭＳ Ｐゴシック" pitchFamily="-107" charset="-128"/>
                <a:cs typeface="ＭＳ Ｐゴシック" pitchFamily="-107" charset="-128"/>
              </a:rPr>
            </a:br>
            <a:r>
              <a:rPr lang="en-US" dirty="0">
                <a:solidFill>
                  <a:srgbClr val="32302A"/>
                </a:solidFill>
                <a:ea typeface="ＭＳ Ｐゴシック" pitchFamily="-107" charset="-128"/>
                <a:cs typeface="ＭＳ Ｐゴシック" pitchFamily="-107" charset="-128"/>
              </a:rPr>
              <a:t>The proposition that the joint output of trading partners will be greatest when each good is produced by the low opportunity cost producer</a:t>
            </a:r>
            <a:r>
              <a:rPr lang="en-US" dirty="0" smtClean="0">
                <a:solidFill>
                  <a:srgbClr val="32302A"/>
                </a:solidFill>
                <a:ea typeface="ＭＳ Ｐゴシック" pitchFamily="-107" charset="-128"/>
                <a:cs typeface="ＭＳ Ｐゴシック" pitchFamily="-107" charset="-128"/>
              </a:rPr>
              <a:t>.</a:t>
            </a:r>
          </a:p>
          <a:p>
            <a:pPr lvl="1">
              <a:lnSpc>
                <a:spcPct val="90000"/>
              </a:lnSpc>
            </a:pPr>
            <a:r>
              <a:rPr lang="en-US" dirty="0">
                <a:solidFill>
                  <a:srgbClr val="32302A"/>
                </a:solidFill>
                <a:ea typeface="ＭＳ Ｐゴシック" pitchFamily="-107" charset="-128"/>
                <a:cs typeface="ＭＳ Ｐゴシック" pitchFamily="-107" charset="-128"/>
              </a:rPr>
              <a:t>Implies that trading partners can gain by specializing in </a:t>
            </a:r>
            <a:r>
              <a:rPr lang="en-US" dirty="0" smtClean="0">
                <a:solidFill>
                  <a:srgbClr val="32302A"/>
                </a:solidFill>
                <a:ea typeface="ＭＳ Ｐゴシック" pitchFamily="-107" charset="-128"/>
                <a:cs typeface="ＭＳ Ｐゴシック" pitchFamily="-107" charset="-128"/>
              </a:rPr>
              <a:t/>
            </a:r>
            <a:br>
              <a:rPr lang="en-US" dirty="0" smtClean="0">
                <a:solidFill>
                  <a:srgbClr val="32302A"/>
                </a:solidFill>
                <a:ea typeface="ＭＳ Ｐゴシック" pitchFamily="-107" charset="-128"/>
                <a:cs typeface="ＭＳ Ｐゴシック" pitchFamily="-107" charset="-128"/>
              </a:rPr>
            </a:br>
            <a:r>
              <a:rPr lang="en-US" dirty="0" smtClean="0">
                <a:solidFill>
                  <a:srgbClr val="32302A"/>
                </a:solidFill>
                <a:ea typeface="ＭＳ Ｐゴシック" pitchFamily="-107" charset="-128"/>
                <a:cs typeface="ＭＳ Ｐゴシック" pitchFamily="-107" charset="-128"/>
              </a:rPr>
              <a:t>the </a:t>
            </a:r>
            <a:r>
              <a:rPr lang="en-US" dirty="0">
                <a:solidFill>
                  <a:srgbClr val="32302A"/>
                </a:solidFill>
                <a:ea typeface="ＭＳ Ｐゴシック" pitchFamily="-107" charset="-128"/>
                <a:cs typeface="ＭＳ Ｐゴシック" pitchFamily="-107" charset="-128"/>
              </a:rPr>
              <a:t>production of goods they can produce at a relatively </a:t>
            </a:r>
            <a:r>
              <a:rPr lang="en-US" dirty="0" smtClean="0">
                <a:solidFill>
                  <a:srgbClr val="32302A"/>
                </a:solidFill>
                <a:ea typeface="ＭＳ Ｐゴシック" pitchFamily="-107" charset="-128"/>
                <a:cs typeface="ＭＳ Ｐゴシック" pitchFamily="-107" charset="-128"/>
              </a:rPr>
              <a:t/>
            </a:r>
            <a:br>
              <a:rPr lang="en-US" dirty="0" smtClean="0">
                <a:solidFill>
                  <a:srgbClr val="32302A"/>
                </a:solidFill>
                <a:ea typeface="ＭＳ Ｐゴシック" pitchFamily="-107" charset="-128"/>
                <a:cs typeface="ＭＳ Ｐゴシック" pitchFamily="-107" charset="-128"/>
              </a:rPr>
            </a:br>
            <a:r>
              <a:rPr lang="en-US" dirty="0" smtClean="0">
                <a:solidFill>
                  <a:srgbClr val="32302A"/>
                </a:solidFill>
                <a:ea typeface="ＭＳ Ｐゴシック" pitchFamily="-107" charset="-128"/>
                <a:cs typeface="ＭＳ Ｐゴシック" pitchFamily="-107" charset="-128"/>
              </a:rPr>
              <a:t>low </a:t>
            </a:r>
            <a:r>
              <a:rPr lang="en-US" dirty="0">
                <a:solidFill>
                  <a:srgbClr val="32302A"/>
                </a:solidFill>
                <a:ea typeface="ＭＳ Ｐゴシック" pitchFamily="-107" charset="-128"/>
                <a:cs typeface="ＭＳ Ｐゴシック" pitchFamily="-107" charset="-128"/>
              </a:rPr>
              <a:t>opportunity cost and trade for goods they could only produce at a relatively high opportunity cost.</a:t>
            </a:r>
          </a:p>
          <a:p>
            <a:pPr lvl="1">
              <a:lnSpc>
                <a:spcPct val="90000"/>
              </a:lnSpc>
            </a:pPr>
            <a:r>
              <a:rPr lang="en-US" dirty="0">
                <a:solidFill>
                  <a:srgbClr val="32302A"/>
                </a:solidFill>
                <a:ea typeface="ＭＳ Ｐゴシック" pitchFamily="-107" charset="-128"/>
                <a:cs typeface="ＭＳ Ｐゴシック" pitchFamily="-107" charset="-128"/>
              </a:rPr>
              <a:t>The principle of comparative advantage is universal as it applies across individuals, firms, regions and countries</a:t>
            </a:r>
            <a:r>
              <a:rPr lang="en-US" dirty="0" smtClean="0">
                <a:solidFill>
                  <a:srgbClr val="32302A"/>
                </a:solidFill>
                <a:ea typeface="ＭＳ Ｐゴシック" pitchFamily="-107" charset="-128"/>
                <a:cs typeface="ＭＳ Ｐゴシック" pitchFamily="-107" charset="-128"/>
              </a:rPr>
              <a:t>.</a:t>
            </a:r>
            <a:endParaRPr lang="en-US" dirty="0">
              <a:solidFill>
                <a:srgbClr val="32302A"/>
              </a:solidFill>
              <a:ea typeface="ＭＳ Ｐゴシック" pitchFamily="-107" charset="-128"/>
              <a:cs typeface="ＭＳ Ｐゴシック" pitchFamily="-107" charset="-128"/>
            </a:endParaRPr>
          </a:p>
        </p:txBody>
      </p:sp>
    </p:spTree>
    <p:extLst>
      <p:ext uri="{BB962C8B-B14F-4D97-AF65-F5344CB8AC3E}">
        <p14:creationId xmlns:p14="http://schemas.microsoft.com/office/powerpoint/2010/main" val="1573112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115878"/>
            <a:ext cx="8932985" cy="4773478"/>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Sources of Gains from Trade</a:t>
            </a:r>
            <a:endParaRPr lang="en-US" dirty="0"/>
          </a:p>
        </p:txBody>
      </p:sp>
      <p:sp>
        <p:nvSpPr>
          <p:cNvPr id="3" name="Content Placeholder 2"/>
          <p:cNvSpPr>
            <a:spLocks noGrp="1"/>
          </p:cNvSpPr>
          <p:nvPr>
            <p:ph idx="1"/>
          </p:nvPr>
        </p:nvSpPr>
        <p:spPr>
          <a:xfrm>
            <a:off x="140675" y="1186454"/>
            <a:ext cx="8883750" cy="4379820"/>
          </a:xfrm>
        </p:spPr>
        <p:txBody>
          <a:bodyPr/>
          <a:lstStyle/>
          <a:p>
            <a:pPr>
              <a:lnSpc>
                <a:spcPct val="90000"/>
              </a:lnSpc>
            </a:pPr>
            <a:r>
              <a:rPr lang="en-US" dirty="0">
                <a:solidFill>
                  <a:srgbClr val="32302A"/>
                </a:solidFill>
                <a:ea typeface="ＭＳ Ｐゴシック" pitchFamily="-107" charset="-128"/>
                <a:cs typeface="ＭＳ Ｐゴシック" pitchFamily="-107" charset="-128"/>
              </a:rPr>
              <a:t>Trade is a </a:t>
            </a:r>
            <a:r>
              <a:rPr lang="en-US" b="1" i="1" dirty="0">
                <a:solidFill>
                  <a:srgbClr val="034DF3"/>
                </a:solidFill>
                <a:ea typeface="ＭＳ Ｐゴシック" pitchFamily="-107" charset="-128"/>
                <a:cs typeface="ＭＳ Ｐゴシック" pitchFamily="-107" charset="-128"/>
              </a:rPr>
              <a:t>key to prosperity</a:t>
            </a:r>
            <a:r>
              <a:rPr lang="en-US" dirty="0">
                <a:solidFill>
                  <a:srgbClr val="32302A"/>
                </a:solidFill>
                <a:ea typeface="ＭＳ Ｐゴシック" pitchFamily="-107" charset="-128"/>
                <a:cs typeface="ＭＳ Ｐゴシック" pitchFamily="-107" charset="-128"/>
              </a:rPr>
              <a:t> because it</a:t>
            </a:r>
            <a:r>
              <a:rPr lang="en-US" dirty="0" smtClean="0">
                <a:solidFill>
                  <a:srgbClr val="32302A"/>
                </a:solidFill>
                <a:ea typeface="ＭＳ Ｐゴシック" pitchFamily="-107" charset="-128"/>
                <a:cs typeface="ＭＳ Ｐゴシック" pitchFamily="-107" charset="-128"/>
              </a:rPr>
              <a:t>:</a:t>
            </a:r>
          </a:p>
          <a:p>
            <a:pPr lvl="1">
              <a:lnSpc>
                <a:spcPct val="90000"/>
              </a:lnSpc>
            </a:pPr>
            <a:r>
              <a:rPr lang="en-US" dirty="0">
                <a:solidFill>
                  <a:srgbClr val="32302A"/>
                </a:solidFill>
                <a:ea typeface="ＭＳ Ｐゴシック" pitchFamily="-107" charset="-128"/>
                <a:cs typeface="ＭＳ Ｐゴシック" pitchFamily="-107" charset="-128"/>
              </a:rPr>
              <a:t>channels goods toward those who value them the most, and, </a:t>
            </a:r>
          </a:p>
          <a:p>
            <a:pPr lvl="1">
              <a:lnSpc>
                <a:spcPct val="90000"/>
              </a:lnSpc>
            </a:pPr>
            <a:r>
              <a:rPr lang="en-US" dirty="0">
                <a:solidFill>
                  <a:srgbClr val="32302A"/>
                </a:solidFill>
                <a:ea typeface="ＭＳ Ｐゴシック" pitchFamily="-107" charset="-128"/>
                <a:cs typeface="ＭＳ Ｐゴシック" pitchFamily="-107" charset="-128"/>
              </a:rPr>
              <a:t>makes it possible for people to produce </a:t>
            </a:r>
            <a:r>
              <a:rPr lang="en-US" dirty="0" smtClean="0">
                <a:solidFill>
                  <a:srgbClr val="32302A"/>
                </a:solidFill>
                <a:ea typeface="ＭＳ Ｐゴシック" pitchFamily="-107" charset="-128"/>
                <a:cs typeface="ＭＳ Ｐゴシック" pitchFamily="-107" charset="-128"/>
              </a:rPr>
              <a:t>more </a:t>
            </a:r>
            <a:r>
              <a:rPr lang="en-US" dirty="0">
                <a:solidFill>
                  <a:srgbClr val="32302A"/>
                </a:solidFill>
                <a:ea typeface="ＭＳ Ｐゴシック" pitchFamily="-107" charset="-128"/>
                <a:cs typeface="ＭＳ Ｐゴシック" pitchFamily="-107" charset="-128"/>
              </a:rPr>
              <a:t>as the result of specialization </a:t>
            </a:r>
            <a:r>
              <a:rPr lang="en-US" dirty="0" smtClean="0">
                <a:solidFill>
                  <a:srgbClr val="32302A"/>
                </a:solidFill>
                <a:ea typeface="ＭＳ Ｐゴシック" pitchFamily="-107" charset="-128"/>
                <a:cs typeface="ＭＳ Ｐゴシック" pitchFamily="-107" charset="-128"/>
              </a:rPr>
              <a:t>&amp; </a:t>
            </a:r>
            <a:r>
              <a:rPr lang="en-US" dirty="0">
                <a:solidFill>
                  <a:srgbClr val="32302A"/>
                </a:solidFill>
                <a:ea typeface="ＭＳ Ｐゴシック" pitchFamily="-107" charset="-128"/>
                <a:cs typeface="ＭＳ Ｐゴシック" pitchFamily="-107" charset="-128"/>
              </a:rPr>
              <a:t>division of labor, large-scale production processes, and the dissemination of improved products and lower cost production methods.</a:t>
            </a:r>
          </a:p>
          <a:p>
            <a:pPr lvl="2">
              <a:lnSpc>
                <a:spcPct val="90000"/>
              </a:lnSpc>
            </a:pPr>
            <a:r>
              <a:rPr lang="en-US" b="1" i="1" dirty="0">
                <a:solidFill>
                  <a:srgbClr val="32302A"/>
                </a:solidFill>
                <a:ea typeface="ＭＳ Ｐゴシック" pitchFamily="-107" charset="-128"/>
                <a:cs typeface="ＭＳ Ｐゴシック" pitchFamily="-107" charset="-128"/>
              </a:rPr>
              <a:t>Economies of Scale</a:t>
            </a:r>
            <a:r>
              <a:rPr lang="en-US" dirty="0">
                <a:solidFill>
                  <a:srgbClr val="32302A"/>
                </a:solidFill>
                <a:ea typeface="ＭＳ Ｐゴシック" pitchFamily="-107" charset="-128"/>
                <a:cs typeface="ＭＳ Ｐゴシック" pitchFamily="-107" charset="-128"/>
              </a:rPr>
              <a:t>: </a:t>
            </a:r>
            <a:r>
              <a:rPr lang="en-US" dirty="0" smtClean="0">
                <a:solidFill>
                  <a:srgbClr val="32302A"/>
                </a:solidFill>
                <a:ea typeface="ＭＳ Ｐゴシック" pitchFamily="-107" charset="-128"/>
                <a:cs typeface="ＭＳ Ｐゴシック" pitchFamily="-107" charset="-128"/>
              </a:rPr>
              <a:t>oftentimes large </a:t>
            </a:r>
            <a:r>
              <a:rPr lang="en-US" dirty="0">
                <a:solidFill>
                  <a:srgbClr val="32302A"/>
                </a:solidFill>
                <a:ea typeface="ＭＳ Ｐゴシック" pitchFamily="-107" charset="-128"/>
                <a:cs typeface="ＭＳ Ｐゴシック" pitchFamily="-107" charset="-128"/>
              </a:rPr>
              <a:t>scale production leads to lower per unit costs.</a:t>
            </a:r>
          </a:p>
          <a:p>
            <a:pPr lvl="2">
              <a:lnSpc>
                <a:spcPct val="90000"/>
              </a:lnSpc>
            </a:pPr>
            <a:r>
              <a:rPr lang="en-US" b="1" i="1" dirty="0">
                <a:solidFill>
                  <a:srgbClr val="32302A"/>
                </a:solidFill>
                <a:ea typeface="ＭＳ Ｐゴシック" pitchFamily="-107" charset="-128"/>
                <a:cs typeface="ＭＳ Ｐゴシック" pitchFamily="-107" charset="-128"/>
              </a:rPr>
              <a:t>Innovation</a:t>
            </a:r>
            <a:r>
              <a:rPr lang="en-US" dirty="0">
                <a:solidFill>
                  <a:srgbClr val="32302A"/>
                </a:solidFill>
                <a:ea typeface="ＭＳ Ｐゴシック" pitchFamily="-107" charset="-128"/>
                <a:cs typeface="ＭＳ Ｐゴシック" pitchFamily="-107" charset="-128"/>
              </a:rPr>
              <a:t>: technological change is about figuring out how to get more from existing resources.</a:t>
            </a:r>
          </a:p>
          <a:p>
            <a:pPr lvl="1">
              <a:lnSpc>
                <a:spcPct val="90000"/>
              </a:lnSpc>
            </a:pPr>
            <a:r>
              <a:rPr lang="en-US" dirty="0">
                <a:solidFill>
                  <a:srgbClr val="32302A"/>
                </a:solidFill>
                <a:ea typeface="ＭＳ Ｐゴシック" pitchFamily="-107" charset="-128"/>
                <a:cs typeface="ＭＳ Ｐゴシック" pitchFamily="-107" charset="-128"/>
              </a:rPr>
              <a:t>Gains from trade underlie modern living standards. </a:t>
            </a:r>
          </a:p>
        </p:txBody>
      </p:sp>
    </p:spTree>
    <p:extLst>
      <p:ext uri="{BB962C8B-B14F-4D97-AF65-F5344CB8AC3E}">
        <p14:creationId xmlns:p14="http://schemas.microsoft.com/office/powerpoint/2010/main" val="3806433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par>
                          <p:cTn id="8" fill="hold">
                            <p:stCondLst>
                              <p:cond delay="500"/>
                            </p:stCondLst>
                            <p:childTnLst>
                              <p:par>
                                <p:cTn id="9" presetID="16" presetClass="entr" presetSubtype="2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inVertical)">
                                      <p:cBhvr>
                                        <p:cTn id="11" dur="500"/>
                                        <p:tgtEl>
                                          <p:spTgt spid="3">
                                            <p:txEl>
                                              <p:pRg st="1" end="1"/>
                                            </p:txEl>
                                          </p:spTgt>
                                        </p:tgtEl>
                                      </p:cBhvr>
                                    </p:animEffect>
                                  </p:childTnLst>
                                </p:cTn>
                              </p:par>
                            </p:childTnLst>
                          </p:cTn>
                        </p:par>
                        <p:par>
                          <p:cTn id="12" fill="hold">
                            <p:stCondLst>
                              <p:cond delay="1000"/>
                            </p:stCondLst>
                            <p:childTnLst>
                              <p:par>
                                <p:cTn id="13" presetID="16" presetClass="entr" presetSubtype="21"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childTnLst>
                          </p:cTn>
                        </p:par>
                        <p:par>
                          <p:cTn id="16" fill="hold">
                            <p:stCondLst>
                              <p:cond delay="1500"/>
                            </p:stCondLst>
                            <p:childTnLst>
                              <p:par>
                                <p:cTn id="17" presetID="16" presetClass="entr" presetSubtype="21"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arn(inVertical)">
                                      <p:cBhvr>
                                        <p:cTn id="19" dur="500"/>
                                        <p:tgtEl>
                                          <p:spTgt spid="3">
                                            <p:txEl>
                                              <p:pRg st="3" end="3"/>
                                            </p:txEl>
                                          </p:spTgt>
                                        </p:tgtEl>
                                      </p:cBhvr>
                                    </p:animEffect>
                                  </p:childTnLst>
                                </p:cTn>
                              </p:par>
                            </p:childTnLst>
                          </p:cTn>
                        </p:par>
                        <p:par>
                          <p:cTn id="20" fill="hold">
                            <p:stCondLst>
                              <p:cond delay="2000"/>
                            </p:stCondLst>
                            <p:childTnLst>
                              <p:par>
                                <p:cTn id="21" presetID="16" presetClass="entr" presetSubtype="21"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arn(inVertical)">
                                      <p:cBhvr>
                                        <p:cTn id="23" dur="500"/>
                                        <p:tgtEl>
                                          <p:spTgt spid="3">
                                            <p:txEl>
                                              <p:pRg st="4" end="4"/>
                                            </p:txEl>
                                          </p:spTgt>
                                        </p:tgtEl>
                                      </p:cBhvr>
                                    </p:animEffect>
                                  </p:childTnLst>
                                </p:cTn>
                              </p:par>
                            </p:childTnLst>
                          </p:cTn>
                        </p:par>
                        <p:par>
                          <p:cTn id="24" fill="hold">
                            <p:stCondLst>
                              <p:cond delay="2500"/>
                            </p:stCondLst>
                            <p:childTnLst>
                              <p:par>
                                <p:cTn id="25" presetID="16" presetClass="entr" presetSubtype="21"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a:t>Human Ingenuity and </a:t>
            </a:r>
            <a:br>
              <a:rPr lang="en-US" dirty="0"/>
            </a:br>
            <a:r>
              <a:rPr lang="en-US" dirty="0"/>
              <a:t>the Creation of Value</a:t>
            </a:r>
          </a:p>
        </p:txBody>
      </p:sp>
    </p:spTree>
    <p:extLst>
      <p:ext uri="{BB962C8B-B14F-4D97-AF65-F5344CB8AC3E}">
        <p14:creationId xmlns:p14="http://schemas.microsoft.com/office/powerpoint/2010/main" val="333399134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1440" y="1596326"/>
            <a:ext cx="8932985" cy="4300780"/>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270798"/>
            <a:ext cx="8904855" cy="705594"/>
          </a:xfrm>
        </p:spPr>
        <p:txBody>
          <a:bodyPr/>
          <a:lstStyle/>
          <a:p>
            <a:r>
              <a:rPr lang="en-US" dirty="0" smtClean="0"/>
              <a:t>Human Ingenuity</a:t>
            </a:r>
            <a:endParaRPr lang="en-US" dirty="0"/>
          </a:p>
        </p:txBody>
      </p:sp>
      <p:sp>
        <p:nvSpPr>
          <p:cNvPr id="3" name="Content Placeholder 2"/>
          <p:cNvSpPr>
            <a:spLocks noGrp="1"/>
          </p:cNvSpPr>
          <p:nvPr>
            <p:ph idx="1"/>
          </p:nvPr>
        </p:nvSpPr>
        <p:spPr>
          <a:xfrm>
            <a:off x="140675" y="1659143"/>
            <a:ext cx="8883750" cy="3904741"/>
          </a:xfrm>
        </p:spPr>
        <p:txBody>
          <a:bodyPr/>
          <a:lstStyle/>
          <a:p>
            <a:pPr>
              <a:lnSpc>
                <a:spcPct val="90000"/>
              </a:lnSpc>
            </a:pPr>
            <a:r>
              <a:rPr lang="en-US" dirty="0">
                <a:solidFill>
                  <a:srgbClr val="32302A"/>
                </a:solidFill>
                <a:ea typeface="ＭＳ Ｐゴシック" pitchFamily="-107" charset="-128"/>
                <a:cs typeface="ＭＳ Ｐゴシック" pitchFamily="-107" charset="-128"/>
              </a:rPr>
              <a:t>Is the size of the “economic pie” fixed </a:t>
            </a:r>
            <a:r>
              <a:rPr lang="en-US" dirty="0" smtClean="0">
                <a:solidFill>
                  <a:srgbClr val="32302A"/>
                </a:solidFill>
                <a:ea typeface="ＭＳ Ｐゴシック" pitchFamily="-107" charset="-128"/>
                <a:cs typeface="ＭＳ Ｐゴシック" pitchFamily="-107" charset="-128"/>
              </a:rPr>
              <a:t>or </a:t>
            </a:r>
            <a:r>
              <a:rPr lang="en-US" dirty="0">
                <a:solidFill>
                  <a:srgbClr val="32302A"/>
                </a:solidFill>
                <a:ea typeface="ＭＳ Ｐゴシック" pitchFamily="-107" charset="-128"/>
                <a:cs typeface="ＭＳ Ｐゴシック" pitchFamily="-107" charset="-128"/>
              </a:rPr>
              <a:t>variable?</a:t>
            </a:r>
          </a:p>
          <a:p>
            <a:pPr>
              <a:lnSpc>
                <a:spcPct val="90000"/>
              </a:lnSpc>
            </a:pPr>
            <a:r>
              <a:rPr lang="en-US" dirty="0">
                <a:solidFill>
                  <a:srgbClr val="32302A"/>
                </a:solidFill>
                <a:ea typeface="ＭＳ Ｐゴシック" pitchFamily="-107" charset="-128"/>
                <a:cs typeface="ＭＳ Ｐゴシック" pitchFamily="-107" charset="-128"/>
              </a:rPr>
              <a:t>At any point in time, </a:t>
            </a:r>
            <a:r>
              <a:rPr lang="en-US" dirty="0" smtClean="0">
                <a:solidFill>
                  <a:srgbClr val="32302A"/>
                </a:solidFill>
                <a:ea typeface="ＭＳ Ｐゴシック" pitchFamily="-107" charset="-128"/>
                <a:cs typeface="ＭＳ Ｐゴシック" pitchFamily="-107" charset="-128"/>
              </a:rPr>
              <a:t>an economy’s output </a:t>
            </a:r>
            <a:r>
              <a:rPr lang="en-US" dirty="0">
                <a:solidFill>
                  <a:srgbClr val="32302A"/>
                </a:solidFill>
                <a:ea typeface="ＭＳ Ｐゴシック" pitchFamily="-107" charset="-128"/>
                <a:cs typeface="ＭＳ Ｐゴシック" pitchFamily="-107" charset="-128"/>
              </a:rPr>
              <a:t>is limited </a:t>
            </a:r>
            <a:r>
              <a:rPr lang="en-US" dirty="0" smtClean="0">
                <a:solidFill>
                  <a:srgbClr val="32302A"/>
                </a:solidFill>
                <a:ea typeface="ＭＳ Ｐゴシック" pitchFamily="-107" charset="-128"/>
                <a:cs typeface="ＭＳ Ｐゴシック" pitchFamily="-107" charset="-128"/>
              </a:rPr>
              <a:t/>
            </a:r>
            <a:br>
              <a:rPr lang="en-US" dirty="0" smtClean="0">
                <a:solidFill>
                  <a:srgbClr val="32302A"/>
                </a:solidFill>
                <a:ea typeface="ＭＳ Ｐゴシック" pitchFamily="-107" charset="-128"/>
                <a:cs typeface="ＭＳ Ｐゴシック" pitchFamily="-107" charset="-128"/>
              </a:rPr>
            </a:br>
            <a:r>
              <a:rPr lang="en-US" dirty="0" smtClean="0">
                <a:solidFill>
                  <a:srgbClr val="32302A"/>
                </a:solidFill>
                <a:ea typeface="ＭＳ Ｐゴシック" pitchFamily="-107" charset="-128"/>
                <a:cs typeface="ＭＳ Ｐゴシック" pitchFamily="-107" charset="-128"/>
              </a:rPr>
              <a:t>by it’s </a:t>
            </a:r>
            <a:r>
              <a:rPr lang="en-US" dirty="0">
                <a:solidFill>
                  <a:srgbClr val="32302A"/>
                </a:solidFill>
                <a:ea typeface="ＭＳ Ｐゴシック" pitchFamily="-107" charset="-128"/>
                <a:cs typeface="ＭＳ Ｐゴシック" pitchFamily="-107" charset="-128"/>
              </a:rPr>
              <a:t>resource base. The production possibilities curve highlights </a:t>
            </a:r>
            <a:r>
              <a:rPr lang="en-US" dirty="0" smtClean="0">
                <a:solidFill>
                  <a:srgbClr val="32302A"/>
                </a:solidFill>
                <a:ea typeface="ＭＳ Ｐゴシック" pitchFamily="-107" charset="-128"/>
                <a:cs typeface="ＭＳ Ｐゴシック" pitchFamily="-107" charset="-128"/>
              </a:rPr>
              <a:t>this point.</a:t>
            </a:r>
            <a:endParaRPr lang="en-US" dirty="0">
              <a:solidFill>
                <a:srgbClr val="32302A"/>
              </a:solidFill>
              <a:ea typeface="ＭＳ Ｐゴシック" pitchFamily="-107" charset="-128"/>
              <a:cs typeface="ＭＳ Ｐゴシック" pitchFamily="-107" charset="-128"/>
            </a:endParaRPr>
          </a:p>
          <a:p>
            <a:pPr>
              <a:lnSpc>
                <a:spcPct val="90000"/>
              </a:lnSpc>
            </a:pPr>
            <a:r>
              <a:rPr lang="en-US" dirty="0">
                <a:solidFill>
                  <a:srgbClr val="32302A"/>
                </a:solidFill>
                <a:ea typeface="ＭＳ Ｐゴシック" pitchFamily="-107" charset="-128"/>
                <a:cs typeface="ＭＳ Ｐゴシック" pitchFamily="-107" charset="-128"/>
              </a:rPr>
              <a:t>Over time, investment and improvements </a:t>
            </a:r>
            <a:r>
              <a:rPr lang="en-US" dirty="0" smtClean="0">
                <a:solidFill>
                  <a:srgbClr val="32302A"/>
                </a:solidFill>
                <a:ea typeface="ＭＳ Ｐゴシック" pitchFamily="-107" charset="-128"/>
                <a:cs typeface="ＭＳ Ｐゴシック" pitchFamily="-107" charset="-128"/>
              </a:rPr>
              <a:t>in </a:t>
            </a:r>
            <a:r>
              <a:rPr lang="en-US" dirty="0">
                <a:solidFill>
                  <a:srgbClr val="32302A"/>
                </a:solidFill>
                <a:ea typeface="ＭＳ Ｐゴシック" pitchFamily="-107" charset="-128"/>
                <a:cs typeface="ＭＳ Ｐゴシック" pitchFamily="-107" charset="-128"/>
              </a:rPr>
              <a:t>technology permit us to increase output. Shifts in the production possibilities curve highlight this point.</a:t>
            </a:r>
          </a:p>
          <a:p>
            <a:pPr>
              <a:lnSpc>
                <a:spcPct val="90000"/>
              </a:lnSpc>
            </a:pPr>
            <a:r>
              <a:rPr lang="en-US" dirty="0">
                <a:solidFill>
                  <a:srgbClr val="32302A"/>
                </a:solidFill>
                <a:ea typeface="ＭＳ Ｐゴシック" pitchFamily="-107" charset="-128"/>
                <a:cs typeface="ＭＳ Ｐゴシック" pitchFamily="-107" charset="-128"/>
              </a:rPr>
              <a:t>Economic goods are the result of human ingenuity and action. Through time, the size of the “economic pie” is variable, not fixed. </a:t>
            </a:r>
          </a:p>
          <a:p>
            <a:pPr lvl="1">
              <a:lnSpc>
                <a:spcPct val="90000"/>
              </a:lnSpc>
            </a:pPr>
            <a:endParaRPr lang="en-US" dirty="0">
              <a:solidFill>
                <a:srgbClr val="32302A"/>
              </a:solidFill>
              <a:ea typeface="ＭＳ Ｐゴシック" pitchFamily="-107" charset="-128"/>
              <a:cs typeface="ＭＳ Ｐゴシック" pitchFamily="-107" charset="-128"/>
            </a:endParaRPr>
          </a:p>
        </p:txBody>
      </p:sp>
    </p:spTree>
    <p:extLst>
      <p:ext uri="{BB962C8B-B14F-4D97-AF65-F5344CB8AC3E}">
        <p14:creationId xmlns:p14="http://schemas.microsoft.com/office/powerpoint/2010/main" val="1624738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1" dur="500"/>
                                        <p:tgtEl>
                                          <p:spTgt spid="3">
                                            <p:txEl>
                                              <p:pRg st="1" end="1"/>
                                            </p:txEl>
                                          </p:spTgt>
                                        </p:tgtEl>
                                      </p:cBhvr>
                                    </p:animEffect>
                                  </p:childTnLst>
                                </p:cTn>
                              </p:par>
                            </p:childTnLst>
                          </p:cTn>
                        </p:par>
                        <p:par>
                          <p:cTn id="12" fill="hold">
                            <p:stCondLst>
                              <p:cond delay="1000"/>
                            </p:stCondLst>
                            <p:childTnLst>
                              <p:par>
                                <p:cTn id="13" presetID="14" presetClass="entr" presetSubtype="1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5" dur="500"/>
                                        <p:tgtEl>
                                          <p:spTgt spid="3">
                                            <p:txEl>
                                              <p:pRg st="2" end="2"/>
                                            </p:txEl>
                                          </p:spTgt>
                                        </p:tgtEl>
                                      </p:cBhvr>
                                    </p:animEffect>
                                  </p:childTnLst>
                                </p:cTn>
                              </p:par>
                            </p:childTnLst>
                          </p:cTn>
                        </p:par>
                        <p:par>
                          <p:cTn id="16" fill="hold">
                            <p:stCondLst>
                              <p:cond delay="1500"/>
                            </p:stCondLst>
                            <p:childTnLst>
                              <p:par>
                                <p:cTn id="17" presetID="14" presetClass="entr" presetSubtype="1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511443" y="1702073"/>
            <a:ext cx="8128861" cy="2096204"/>
          </a:xfrm>
          <a:prstGeom prst="roundRect">
            <a:avLst>
              <a:gd name="adj" fmla="val 9490"/>
            </a:avLst>
          </a:prstGeom>
          <a:solidFill>
            <a:srgbClr val="515A6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511443" y="1821649"/>
            <a:ext cx="8128861" cy="1864086"/>
          </a:xfrm>
        </p:spPr>
        <p:txBody>
          <a:bodyPr anchor="ctr"/>
          <a:lstStyle/>
          <a:p>
            <a:r>
              <a:rPr lang="en-US" dirty="0"/>
              <a:t>Economic Organization:</a:t>
            </a:r>
            <a:br>
              <a:rPr lang="en-US" dirty="0"/>
            </a:br>
            <a:r>
              <a:rPr lang="en-US" dirty="0"/>
              <a:t>Markets vs. Political Planning</a:t>
            </a:r>
          </a:p>
        </p:txBody>
      </p:sp>
    </p:spTree>
    <p:extLst>
      <p:ext uri="{BB962C8B-B14F-4D97-AF65-F5344CB8AC3E}">
        <p14:creationId xmlns:p14="http://schemas.microsoft.com/office/powerpoint/2010/main" val="13588727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1440" y="1596326"/>
            <a:ext cx="8932985" cy="4300780"/>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162311"/>
            <a:ext cx="8904855" cy="1255783"/>
          </a:xfrm>
        </p:spPr>
        <p:txBody>
          <a:bodyPr/>
          <a:lstStyle/>
          <a:p>
            <a:r>
              <a:rPr lang="en-US" dirty="0" smtClean="0"/>
              <a:t>The Three Basic Questions </a:t>
            </a:r>
            <a:br>
              <a:rPr lang="en-US" dirty="0" smtClean="0"/>
            </a:br>
            <a:r>
              <a:rPr lang="en-US" dirty="0" smtClean="0"/>
              <a:t>Faced by All Economies</a:t>
            </a:r>
            <a:endParaRPr lang="en-US" dirty="0"/>
          </a:p>
        </p:txBody>
      </p:sp>
      <p:sp>
        <p:nvSpPr>
          <p:cNvPr id="3" name="Content Placeholder 2"/>
          <p:cNvSpPr>
            <a:spLocks noGrp="1"/>
          </p:cNvSpPr>
          <p:nvPr>
            <p:ph idx="1"/>
          </p:nvPr>
        </p:nvSpPr>
        <p:spPr>
          <a:xfrm>
            <a:off x="140675" y="1659143"/>
            <a:ext cx="8883750" cy="1928715"/>
          </a:xfrm>
        </p:spPr>
        <p:txBody>
          <a:bodyPr/>
          <a:lstStyle/>
          <a:p>
            <a:pPr>
              <a:lnSpc>
                <a:spcPct val="90000"/>
              </a:lnSpc>
            </a:pPr>
            <a:r>
              <a:rPr lang="en-US" dirty="0">
                <a:solidFill>
                  <a:srgbClr val="32302A"/>
                </a:solidFill>
                <a:ea typeface="ＭＳ Ｐゴシック" pitchFamily="-107" charset="-128"/>
                <a:cs typeface="ＭＳ Ｐゴシック" pitchFamily="-107" charset="-128"/>
              </a:rPr>
              <a:t>The three basic questions faced by all economies are:</a:t>
            </a:r>
          </a:p>
          <a:p>
            <a:pPr lvl="1">
              <a:lnSpc>
                <a:spcPct val="90000"/>
              </a:lnSpc>
            </a:pPr>
            <a:r>
              <a:rPr lang="en-US" dirty="0">
                <a:solidFill>
                  <a:srgbClr val="32302A"/>
                </a:solidFill>
                <a:ea typeface="ＭＳ Ｐゴシック" pitchFamily="-107" charset="-128"/>
                <a:cs typeface="ＭＳ Ｐゴシック" pitchFamily="-107" charset="-128"/>
              </a:rPr>
              <a:t>What goods will be produced?</a:t>
            </a:r>
          </a:p>
          <a:p>
            <a:pPr lvl="1">
              <a:lnSpc>
                <a:spcPct val="90000"/>
              </a:lnSpc>
            </a:pPr>
            <a:r>
              <a:rPr lang="en-US" dirty="0">
                <a:solidFill>
                  <a:srgbClr val="32302A"/>
                </a:solidFill>
                <a:ea typeface="ＭＳ Ｐゴシック" pitchFamily="-107" charset="-128"/>
                <a:cs typeface="ＭＳ Ｐゴシック" pitchFamily="-107" charset="-128"/>
              </a:rPr>
              <a:t>How will goods be produced? </a:t>
            </a:r>
          </a:p>
          <a:p>
            <a:pPr lvl="1">
              <a:lnSpc>
                <a:spcPct val="90000"/>
              </a:lnSpc>
            </a:pPr>
            <a:r>
              <a:rPr lang="en-US" dirty="0">
                <a:solidFill>
                  <a:srgbClr val="32302A"/>
                </a:solidFill>
                <a:ea typeface="ＭＳ Ｐゴシック" pitchFamily="-107" charset="-128"/>
                <a:cs typeface="ＭＳ Ｐゴシック" pitchFamily="-107" charset="-128"/>
              </a:rPr>
              <a:t>For whom will goods be produced</a:t>
            </a:r>
            <a:r>
              <a:rPr lang="en-US" dirty="0" smtClean="0">
                <a:solidFill>
                  <a:srgbClr val="32302A"/>
                </a:solidFill>
                <a:ea typeface="ＭＳ Ｐゴシック" pitchFamily="-107" charset="-128"/>
                <a:cs typeface="ＭＳ Ｐゴシック" pitchFamily="-107" charset="-128"/>
              </a:rPr>
              <a:t>?</a:t>
            </a:r>
            <a:endParaRPr lang="en-US" dirty="0">
              <a:solidFill>
                <a:srgbClr val="32302A"/>
              </a:solidFill>
              <a:ea typeface="ＭＳ Ｐゴシック" pitchFamily="-107" charset="-128"/>
              <a:cs typeface="ＭＳ Ｐゴシック" pitchFamily="-107" charset="-128"/>
            </a:endParaRPr>
          </a:p>
        </p:txBody>
      </p:sp>
    </p:spTree>
    <p:extLst>
      <p:ext uri="{BB962C8B-B14F-4D97-AF65-F5344CB8AC3E}">
        <p14:creationId xmlns:p14="http://schemas.microsoft.com/office/powerpoint/2010/main" val="1551310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1" dur="500"/>
                                        <p:tgtEl>
                                          <p:spTgt spid="3">
                                            <p:txEl>
                                              <p:pRg st="1" end="1"/>
                                            </p:txEl>
                                          </p:spTgt>
                                        </p:tgtEl>
                                      </p:cBhvr>
                                    </p:animEffect>
                                  </p:childTnLst>
                                </p:cTn>
                              </p:par>
                            </p:childTnLst>
                          </p:cTn>
                        </p:par>
                        <p:par>
                          <p:cTn id="12" fill="hold">
                            <p:stCondLst>
                              <p:cond delay="1000"/>
                            </p:stCondLst>
                            <p:childTnLst>
                              <p:par>
                                <p:cTn id="13" presetID="14" presetClass="entr" presetSubtype="1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5" dur="500"/>
                                        <p:tgtEl>
                                          <p:spTgt spid="3">
                                            <p:txEl>
                                              <p:pRg st="2" end="2"/>
                                            </p:txEl>
                                          </p:spTgt>
                                        </p:tgtEl>
                                      </p:cBhvr>
                                    </p:animEffect>
                                  </p:childTnLst>
                                </p:cTn>
                              </p:par>
                            </p:childTnLst>
                          </p:cTn>
                        </p:par>
                        <p:par>
                          <p:cTn id="16" fill="hold">
                            <p:stCondLst>
                              <p:cond delay="1500"/>
                            </p:stCondLst>
                            <p:childTnLst>
                              <p:par>
                                <p:cTn id="17" presetID="14" presetClass="entr" presetSubtype="1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611824"/>
            <a:ext cx="8932985" cy="4234757"/>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Opportunity Cost</a:t>
            </a:r>
            <a:endParaRPr lang="en-US" dirty="0"/>
          </a:p>
        </p:txBody>
      </p:sp>
      <p:sp>
        <p:nvSpPr>
          <p:cNvPr id="3" name="Content Placeholder 2"/>
          <p:cNvSpPr>
            <a:spLocks noGrp="1"/>
          </p:cNvSpPr>
          <p:nvPr>
            <p:ph idx="1"/>
          </p:nvPr>
        </p:nvSpPr>
        <p:spPr>
          <a:xfrm>
            <a:off x="140675" y="1616243"/>
            <a:ext cx="8820445" cy="2847269"/>
          </a:xfrm>
        </p:spPr>
        <p:txBody>
          <a:bodyPr/>
          <a:lstStyle/>
          <a:p>
            <a:r>
              <a:rPr lang="en-US" b="1" i="1" dirty="0">
                <a:solidFill>
                  <a:srgbClr val="32302A"/>
                </a:solidFill>
              </a:rPr>
              <a:t>Opportunity cost</a:t>
            </a:r>
            <a:r>
              <a:rPr lang="en-US" dirty="0">
                <a:solidFill>
                  <a:srgbClr val="32302A"/>
                </a:solidFill>
              </a:rPr>
              <a:t>: </a:t>
            </a:r>
            <a:br>
              <a:rPr lang="en-US" dirty="0">
                <a:solidFill>
                  <a:srgbClr val="32302A"/>
                </a:solidFill>
              </a:rPr>
            </a:br>
            <a:r>
              <a:rPr lang="en-US" dirty="0">
                <a:solidFill>
                  <a:srgbClr val="32302A"/>
                </a:solidFill>
              </a:rPr>
              <a:t>The highest valued activity sacrificed </a:t>
            </a:r>
            <a:r>
              <a:rPr lang="en-US" dirty="0" smtClean="0">
                <a:solidFill>
                  <a:srgbClr val="32302A"/>
                </a:solidFill>
              </a:rPr>
              <a:t>in </a:t>
            </a:r>
            <a:r>
              <a:rPr lang="en-US" dirty="0">
                <a:solidFill>
                  <a:srgbClr val="32302A"/>
                </a:solidFill>
              </a:rPr>
              <a:t>making a choice</a:t>
            </a:r>
            <a:r>
              <a:rPr lang="en-US" dirty="0" smtClean="0">
                <a:solidFill>
                  <a:srgbClr val="32302A"/>
                </a:solidFill>
              </a:rPr>
              <a:t>.</a:t>
            </a:r>
          </a:p>
          <a:p>
            <a:pPr lvl="1"/>
            <a:r>
              <a:rPr lang="en-US" dirty="0">
                <a:solidFill>
                  <a:srgbClr val="32302A"/>
                </a:solidFill>
              </a:rPr>
              <a:t>Opportunity costs are incurred when a </a:t>
            </a:r>
            <a:r>
              <a:rPr lang="en-US" dirty="0" smtClean="0">
                <a:solidFill>
                  <a:srgbClr val="32302A"/>
                </a:solidFill>
              </a:rPr>
              <a:t>choice </a:t>
            </a:r>
            <a:r>
              <a:rPr lang="en-US" dirty="0">
                <a:solidFill>
                  <a:srgbClr val="32302A"/>
                </a:solidFill>
              </a:rPr>
              <a:t>is made.</a:t>
            </a:r>
          </a:p>
          <a:p>
            <a:pPr lvl="1"/>
            <a:r>
              <a:rPr lang="en-US" dirty="0">
                <a:solidFill>
                  <a:srgbClr val="32302A"/>
                </a:solidFill>
              </a:rPr>
              <a:t>They are subjective and vary across persons.</a:t>
            </a:r>
          </a:p>
          <a:p>
            <a:pPr lvl="1"/>
            <a:r>
              <a:rPr lang="en-US" dirty="0">
                <a:solidFill>
                  <a:srgbClr val="32302A"/>
                </a:solidFill>
              </a:rPr>
              <a:t>If an option becomes more costly, an individual will be </a:t>
            </a:r>
            <a:r>
              <a:rPr lang="en-US" dirty="0" smtClean="0">
                <a:solidFill>
                  <a:srgbClr val="32302A"/>
                </a:solidFill>
              </a:rPr>
              <a:t/>
            </a:r>
            <a:br>
              <a:rPr lang="en-US" dirty="0" smtClean="0">
                <a:solidFill>
                  <a:srgbClr val="32302A"/>
                </a:solidFill>
              </a:rPr>
            </a:br>
            <a:r>
              <a:rPr lang="en-US" dirty="0" smtClean="0">
                <a:solidFill>
                  <a:srgbClr val="32302A"/>
                </a:solidFill>
              </a:rPr>
              <a:t>less </a:t>
            </a:r>
            <a:r>
              <a:rPr lang="en-US" dirty="0">
                <a:solidFill>
                  <a:srgbClr val="32302A"/>
                </a:solidFill>
              </a:rPr>
              <a:t>likely to choose it.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1" dur="500"/>
                                        <p:tgtEl>
                                          <p:spTgt spid="3">
                                            <p:txEl>
                                              <p:pRg st="1" end="1"/>
                                            </p:txEl>
                                          </p:spTgt>
                                        </p:tgtEl>
                                      </p:cBhvr>
                                    </p:animEffect>
                                  </p:childTnLst>
                                </p:cTn>
                              </p:par>
                            </p:childTnLst>
                          </p:cTn>
                        </p:par>
                        <p:par>
                          <p:cTn id="12" fill="hold">
                            <p:stCondLst>
                              <p:cond delay="1000"/>
                            </p:stCondLst>
                            <p:childTnLst>
                              <p:par>
                                <p:cTn id="13" presetID="14" presetClass="entr" presetSubtype="1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5" dur="500"/>
                                        <p:tgtEl>
                                          <p:spTgt spid="3">
                                            <p:txEl>
                                              <p:pRg st="2" end="2"/>
                                            </p:txEl>
                                          </p:spTgt>
                                        </p:tgtEl>
                                      </p:cBhvr>
                                    </p:animEffect>
                                  </p:childTnLst>
                                </p:cTn>
                              </p:par>
                            </p:childTnLst>
                          </p:cTn>
                        </p:par>
                        <p:par>
                          <p:cTn id="16" fill="hold">
                            <p:stCondLst>
                              <p:cond delay="1500"/>
                            </p:stCondLst>
                            <p:childTnLst>
                              <p:par>
                                <p:cTn id="17" presetID="14" presetClass="entr" presetSubtype="1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1440" y="1596326"/>
            <a:ext cx="8932985" cy="4300780"/>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270798"/>
            <a:ext cx="8904855" cy="705594"/>
          </a:xfrm>
        </p:spPr>
        <p:txBody>
          <a:bodyPr/>
          <a:lstStyle/>
          <a:p>
            <a:r>
              <a:rPr lang="en-US" dirty="0" smtClean="0"/>
              <a:t>Market Organization</a:t>
            </a:r>
            <a:endParaRPr lang="en-US" dirty="0"/>
          </a:p>
        </p:txBody>
      </p:sp>
      <p:sp>
        <p:nvSpPr>
          <p:cNvPr id="3" name="Content Placeholder 2"/>
          <p:cNvSpPr>
            <a:spLocks noGrp="1"/>
          </p:cNvSpPr>
          <p:nvPr>
            <p:ph idx="1"/>
          </p:nvPr>
        </p:nvSpPr>
        <p:spPr>
          <a:xfrm>
            <a:off x="140675" y="1659143"/>
            <a:ext cx="8883750" cy="2087573"/>
          </a:xfrm>
        </p:spPr>
        <p:txBody>
          <a:bodyPr/>
          <a:lstStyle/>
          <a:p>
            <a:pPr>
              <a:lnSpc>
                <a:spcPct val="90000"/>
              </a:lnSpc>
            </a:pPr>
            <a:r>
              <a:rPr lang="en-US" dirty="0">
                <a:solidFill>
                  <a:srgbClr val="32302A"/>
                </a:solidFill>
                <a:ea typeface="ＭＳ Ｐゴシック" pitchFamily="-107" charset="-128"/>
                <a:cs typeface="ＭＳ Ｐゴシック" pitchFamily="-107" charset="-128"/>
              </a:rPr>
              <a:t>Market organization:  </a:t>
            </a:r>
            <a:br>
              <a:rPr lang="en-US" dirty="0">
                <a:solidFill>
                  <a:srgbClr val="32302A"/>
                </a:solidFill>
                <a:ea typeface="ＭＳ Ｐゴシック" pitchFamily="-107" charset="-128"/>
                <a:cs typeface="ＭＳ Ｐゴシック" pitchFamily="-107" charset="-128"/>
              </a:rPr>
            </a:br>
            <a:r>
              <a:rPr lang="en-US" dirty="0">
                <a:solidFill>
                  <a:srgbClr val="32302A"/>
                </a:solidFill>
                <a:ea typeface="ＭＳ Ｐゴシック" pitchFamily="-107" charset="-128"/>
                <a:cs typeface="ＭＳ Ｐゴシック" pitchFamily="-107" charset="-128"/>
              </a:rPr>
              <a:t>A method of organization that allows for unregulated prices and the decentralized decisions of private property owners to resolve the basic economic problems.</a:t>
            </a:r>
          </a:p>
          <a:p>
            <a:pPr lvl="1">
              <a:lnSpc>
                <a:spcPct val="90000"/>
              </a:lnSpc>
            </a:pPr>
            <a:r>
              <a:rPr lang="en-US" dirty="0">
                <a:solidFill>
                  <a:srgbClr val="32302A"/>
                </a:solidFill>
                <a:ea typeface="ＭＳ Ｐゴシック" pitchFamily="-107" charset="-128"/>
                <a:cs typeface="ＭＳ Ｐゴシック" pitchFamily="-107" charset="-128"/>
              </a:rPr>
              <a:t>Sometimes called </a:t>
            </a:r>
            <a:r>
              <a:rPr lang="en-US" b="1" i="1" dirty="0">
                <a:solidFill>
                  <a:srgbClr val="32302A"/>
                </a:solidFill>
                <a:ea typeface="ＭＳ Ｐゴシック" pitchFamily="-107" charset="-128"/>
                <a:cs typeface="ＭＳ Ｐゴシック" pitchFamily="-107" charset="-128"/>
              </a:rPr>
              <a:t>capitalism</a:t>
            </a:r>
            <a:r>
              <a:rPr lang="en-US" dirty="0" smtClean="0">
                <a:solidFill>
                  <a:srgbClr val="32302A"/>
                </a:solidFill>
                <a:ea typeface="ＭＳ Ｐゴシック" pitchFamily="-107" charset="-128"/>
                <a:cs typeface="ＭＳ Ｐゴシック" pitchFamily="-107" charset="-128"/>
              </a:rPr>
              <a:t>.</a:t>
            </a:r>
            <a:endParaRPr lang="en-US" dirty="0">
              <a:solidFill>
                <a:srgbClr val="32302A"/>
              </a:solidFill>
              <a:ea typeface="ＭＳ Ｐゴシック" pitchFamily="-107" charset="-128"/>
              <a:cs typeface="ＭＳ Ｐゴシック" pitchFamily="-107" charset="-128"/>
            </a:endParaRPr>
          </a:p>
        </p:txBody>
      </p:sp>
    </p:spTree>
    <p:extLst>
      <p:ext uri="{BB962C8B-B14F-4D97-AF65-F5344CB8AC3E}">
        <p14:creationId xmlns:p14="http://schemas.microsoft.com/office/powerpoint/2010/main" val="3283982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5"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1440" y="1596326"/>
            <a:ext cx="8932985" cy="4300780"/>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270798"/>
            <a:ext cx="8904855" cy="705594"/>
          </a:xfrm>
        </p:spPr>
        <p:txBody>
          <a:bodyPr/>
          <a:lstStyle/>
          <a:p>
            <a:r>
              <a:rPr lang="en-US" dirty="0" smtClean="0"/>
              <a:t>Political Planning</a:t>
            </a:r>
            <a:endParaRPr lang="en-US" dirty="0"/>
          </a:p>
        </p:txBody>
      </p:sp>
      <p:sp>
        <p:nvSpPr>
          <p:cNvPr id="3" name="Content Placeholder 2"/>
          <p:cNvSpPr>
            <a:spLocks noGrp="1"/>
          </p:cNvSpPr>
          <p:nvPr>
            <p:ph idx="1"/>
          </p:nvPr>
        </p:nvSpPr>
        <p:spPr>
          <a:xfrm>
            <a:off x="140675" y="1659143"/>
            <a:ext cx="8883750" cy="4090728"/>
          </a:xfrm>
        </p:spPr>
        <p:txBody>
          <a:bodyPr/>
          <a:lstStyle/>
          <a:p>
            <a:pPr>
              <a:lnSpc>
                <a:spcPct val="90000"/>
              </a:lnSpc>
            </a:pPr>
            <a:r>
              <a:rPr lang="en-US" b="1" i="1" dirty="0" smtClean="0">
                <a:solidFill>
                  <a:srgbClr val="32302A"/>
                </a:solidFill>
                <a:ea typeface="ＭＳ Ｐゴシック" pitchFamily="-107" charset="-128"/>
                <a:cs typeface="ＭＳ Ｐゴシック" pitchFamily="-107" charset="-128"/>
              </a:rPr>
              <a:t>Political </a:t>
            </a:r>
            <a:r>
              <a:rPr lang="en-US" b="1" i="1" dirty="0">
                <a:solidFill>
                  <a:srgbClr val="32302A"/>
                </a:solidFill>
                <a:ea typeface="ＭＳ Ｐゴシック" pitchFamily="-107" charset="-128"/>
                <a:cs typeface="ＭＳ Ｐゴシック" pitchFamily="-107" charset="-128"/>
              </a:rPr>
              <a:t>organization</a:t>
            </a:r>
            <a:r>
              <a:rPr lang="en-US" dirty="0">
                <a:solidFill>
                  <a:srgbClr val="32302A"/>
                </a:solidFill>
                <a:ea typeface="ＭＳ Ｐゴシック" pitchFamily="-107" charset="-128"/>
                <a:cs typeface="ＭＳ Ｐゴシック" pitchFamily="-107" charset="-128"/>
              </a:rPr>
              <a:t> is the major alternative to the </a:t>
            </a:r>
            <a:r>
              <a:rPr lang="en-US" dirty="0" smtClean="0">
                <a:solidFill>
                  <a:srgbClr val="32302A"/>
                </a:solidFill>
                <a:ea typeface="ＭＳ Ｐゴシック" pitchFamily="-107" charset="-128"/>
                <a:cs typeface="ＭＳ Ｐゴシック" pitchFamily="-107" charset="-128"/>
              </a:rPr>
              <a:t/>
            </a:r>
            <a:br>
              <a:rPr lang="en-US" dirty="0" smtClean="0">
                <a:solidFill>
                  <a:srgbClr val="32302A"/>
                </a:solidFill>
                <a:ea typeface="ＭＳ Ｐゴシック" pitchFamily="-107" charset="-128"/>
                <a:cs typeface="ＭＳ Ｐゴシック" pitchFamily="-107" charset="-128"/>
              </a:rPr>
            </a:br>
            <a:r>
              <a:rPr lang="en-US" dirty="0" smtClean="0">
                <a:solidFill>
                  <a:srgbClr val="32302A"/>
                </a:solidFill>
                <a:ea typeface="ＭＳ Ｐゴシック" pitchFamily="-107" charset="-128"/>
                <a:cs typeface="ＭＳ Ｐゴシック" pitchFamily="-107" charset="-128"/>
              </a:rPr>
              <a:t>use </a:t>
            </a:r>
            <a:r>
              <a:rPr lang="en-US" dirty="0">
                <a:solidFill>
                  <a:srgbClr val="32302A"/>
                </a:solidFill>
                <a:ea typeface="ＭＳ Ｐゴシック" pitchFamily="-107" charset="-128"/>
                <a:cs typeface="ＭＳ Ｐゴシック" pitchFamily="-107" charset="-128"/>
              </a:rPr>
              <a:t>of markets. </a:t>
            </a:r>
            <a:endParaRPr lang="en-US" dirty="0" smtClean="0">
              <a:solidFill>
                <a:srgbClr val="32302A"/>
              </a:solidFill>
              <a:ea typeface="ＭＳ Ｐゴシック" pitchFamily="-107" charset="-128"/>
              <a:cs typeface="ＭＳ Ｐゴシック" pitchFamily="-107" charset="-128"/>
            </a:endParaRPr>
          </a:p>
          <a:p>
            <a:pPr>
              <a:lnSpc>
                <a:spcPct val="90000"/>
              </a:lnSpc>
            </a:pPr>
            <a:r>
              <a:rPr lang="en-US" dirty="0">
                <a:solidFill>
                  <a:srgbClr val="32302A"/>
                </a:solidFill>
                <a:ea typeface="ＭＳ Ｐゴシック" pitchFamily="-107" charset="-128"/>
                <a:cs typeface="ＭＳ Ｐゴシック" pitchFamily="-107" charset="-128"/>
              </a:rPr>
              <a:t>Political organization involves the use of  collective decision making (government) </a:t>
            </a:r>
            <a:r>
              <a:rPr lang="en-US" dirty="0" smtClean="0">
                <a:solidFill>
                  <a:srgbClr val="32302A"/>
                </a:solidFill>
                <a:ea typeface="ＭＳ Ｐゴシック" pitchFamily="-107" charset="-128"/>
                <a:cs typeface="ＭＳ Ｐゴシック" pitchFamily="-107" charset="-128"/>
              </a:rPr>
              <a:t>to  </a:t>
            </a:r>
            <a:r>
              <a:rPr lang="en-US" dirty="0">
                <a:solidFill>
                  <a:srgbClr val="32302A"/>
                </a:solidFill>
                <a:ea typeface="ＭＳ Ｐゴシック" pitchFamily="-107" charset="-128"/>
                <a:cs typeface="ＭＳ Ｐゴシック" pitchFamily="-107" charset="-128"/>
              </a:rPr>
              <a:t>decide </a:t>
            </a:r>
            <a:r>
              <a:rPr lang="en-US" i="1" dirty="0">
                <a:solidFill>
                  <a:srgbClr val="32302A"/>
                </a:solidFill>
                <a:ea typeface="ＭＳ Ｐゴシック" pitchFamily="-107" charset="-128"/>
                <a:cs typeface="ＭＳ Ｐゴシック" pitchFamily="-107" charset="-128"/>
              </a:rPr>
              <a:t>what, how, </a:t>
            </a:r>
            <a:r>
              <a:rPr lang="en-US" i="1" dirty="0" smtClean="0">
                <a:solidFill>
                  <a:srgbClr val="32302A"/>
                </a:solidFill>
                <a:ea typeface="ＭＳ Ｐゴシック" pitchFamily="-107" charset="-128"/>
                <a:cs typeface="ＭＳ Ｐゴシック" pitchFamily="-107" charset="-128"/>
              </a:rPr>
              <a:t/>
            </a:r>
            <a:br>
              <a:rPr lang="en-US" i="1" dirty="0" smtClean="0">
                <a:solidFill>
                  <a:srgbClr val="32302A"/>
                </a:solidFill>
                <a:ea typeface="ＭＳ Ｐゴシック" pitchFamily="-107" charset="-128"/>
                <a:cs typeface="ＭＳ Ｐゴシック" pitchFamily="-107" charset="-128"/>
              </a:rPr>
            </a:br>
            <a:r>
              <a:rPr lang="en-US" i="1" dirty="0" smtClean="0">
                <a:solidFill>
                  <a:srgbClr val="32302A"/>
                </a:solidFill>
                <a:ea typeface="ＭＳ Ｐゴシック" pitchFamily="-107" charset="-128"/>
                <a:cs typeface="ＭＳ Ｐゴシック" pitchFamily="-107" charset="-128"/>
              </a:rPr>
              <a:t>and </a:t>
            </a:r>
            <a:r>
              <a:rPr lang="en-US" i="1" dirty="0">
                <a:solidFill>
                  <a:srgbClr val="32302A"/>
                </a:solidFill>
                <a:ea typeface="ＭＳ Ｐゴシック" pitchFamily="-107" charset="-128"/>
                <a:cs typeface="ＭＳ Ｐゴシック" pitchFamily="-107" charset="-128"/>
              </a:rPr>
              <a:t>for whom</a:t>
            </a:r>
            <a:r>
              <a:rPr lang="en-US" dirty="0">
                <a:solidFill>
                  <a:srgbClr val="32302A"/>
                </a:solidFill>
                <a:ea typeface="ＭＳ Ｐゴシック" pitchFamily="-107" charset="-128"/>
                <a:cs typeface="ＭＳ Ｐゴシック" pitchFamily="-107" charset="-128"/>
              </a:rPr>
              <a:t> goods and services will be produced.  </a:t>
            </a:r>
          </a:p>
          <a:p>
            <a:pPr lvl="1">
              <a:lnSpc>
                <a:spcPct val="90000"/>
              </a:lnSpc>
            </a:pPr>
            <a:r>
              <a:rPr lang="en-US" dirty="0">
                <a:solidFill>
                  <a:srgbClr val="32302A"/>
                </a:solidFill>
                <a:ea typeface="ＭＳ Ｐゴシック" pitchFamily="-107" charset="-128"/>
                <a:cs typeface="ＭＳ Ｐゴシック" pitchFamily="-107" charset="-128"/>
              </a:rPr>
              <a:t>An economic system in which the government owns the income-producing assets and directly determines what goods they produce is called socialism.</a:t>
            </a:r>
          </a:p>
          <a:p>
            <a:pPr lvl="1">
              <a:lnSpc>
                <a:spcPct val="90000"/>
              </a:lnSpc>
            </a:pPr>
            <a:r>
              <a:rPr lang="en-US" dirty="0">
                <a:solidFill>
                  <a:srgbClr val="32302A"/>
                </a:solidFill>
                <a:ea typeface="ＭＳ Ｐゴシック" pitchFamily="-107" charset="-128"/>
                <a:cs typeface="ＭＳ Ｐゴシック" pitchFamily="-107" charset="-128"/>
              </a:rPr>
              <a:t>In a democracy, political decision makers have to consider how their actions will influence their election prospects</a:t>
            </a:r>
            <a:r>
              <a:rPr lang="en-US" dirty="0" smtClean="0">
                <a:solidFill>
                  <a:srgbClr val="32302A"/>
                </a:solidFill>
                <a:ea typeface="ＭＳ Ｐゴシック" pitchFamily="-107" charset="-128"/>
                <a:cs typeface="ＭＳ Ｐゴシック" pitchFamily="-107" charset="-128"/>
              </a:rPr>
              <a:t>.</a:t>
            </a:r>
            <a:endParaRPr lang="en-US" dirty="0">
              <a:solidFill>
                <a:srgbClr val="32302A"/>
              </a:solidFill>
              <a:ea typeface="ＭＳ Ｐゴシック" pitchFamily="-107" charset="-128"/>
              <a:cs typeface="ＭＳ Ｐゴシック" pitchFamily="-107" charset="-128"/>
            </a:endParaRPr>
          </a:p>
        </p:txBody>
      </p:sp>
    </p:spTree>
    <p:extLst>
      <p:ext uri="{BB962C8B-B14F-4D97-AF65-F5344CB8AC3E}">
        <p14:creationId xmlns:p14="http://schemas.microsoft.com/office/powerpoint/2010/main" val="2011762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par>
                          <p:cTn id="8" fill="hold">
                            <p:stCondLst>
                              <p:cond delay="500"/>
                            </p:stCondLst>
                            <p:childTnLst>
                              <p:par>
                                <p:cTn id="9" presetID="16" presetClass="entr" presetSubtype="2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inVertical)">
                                      <p:cBhvr>
                                        <p:cTn id="11" dur="500"/>
                                        <p:tgtEl>
                                          <p:spTgt spid="3">
                                            <p:txEl>
                                              <p:pRg st="1" end="1"/>
                                            </p:txEl>
                                          </p:spTgt>
                                        </p:tgtEl>
                                      </p:cBhvr>
                                    </p:animEffect>
                                  </p:childTnLst>
                                </p:cTn>
                              </p:par>
                            </p:childTnLst>
                          </p:cTn>
                        </p:par>
                        <p:par>
                          <p:cTn id="12" fill="hold">
                            <p:stCondLst>
                              <p:cond delay="1000"/>
                            </p:stCondLst>
                            <p:childTnLst>
                              <p:par>
                                <p:cTn id="13" presetID="16" presetClass="entr" presetSubtype="21"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childTnLst>
                          </p:cTn>
                        </p:par>
                        <p:par>
                          <p:cTn id="16" fill="hold">
                            <p:stCondLst>
                              <p:cond delay="1500"/>
                            </p:stCondLst>
                            <p:childTnLst>
                              <p:par>
                                <p:cTn id="17" presetID="16" presetClass="entr" presetSubtype="21"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arn(inVertical)">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 for Thought:</a:t>
            </a:r>
            <a:br>
              <a:rPr lang="en-US" dirty="0"/>
            </a:br>
            <a:endParaRPr lang="en-US" dirty="0"/>
          </a:p>
        </p:txBody>
      </p:sp>
      <p:sp>
        <p:nvSpPr>
          <p:cNvPr id="5" name="Content Placeholder 4"/>
          <p:cNvSpPr>
            <a:spLocks noGrp="1"/>
          </p:cNvSpPr>
          <p:nvPr>
            <p:ph idx="1"/>
          </p:nvPr>
        </p:nvSpPr>
        <p:spPr>
          <a:xfrm>
            <a:off x="140675" y="1639873"/>
            <a:ext cx="8820445" cy="4218485"/>
          </a:xfrm>
        </p:spPr>
        <p:txBody>
          <a:bodyPr/>
          <a:lstStyle/>
          <a:p>
            <a:pPr marL="341313" indent="-341313">
              <a:lnSpc>
                <a:spcPct val="80000"/>
              </a:lnSpc>
              <a:buClr>
                <a:schemeClr val="hlink"/>
              </a:buClr>
              <a:buNone/>
            </a:pPr>
            <a:r>
              <a:rPr lang="en-US" sz="2700" dirty="0" smtClean="0">
                <a:solidFill>
                  <a:srgbClr val="32302A"/>
                </a:solidFill>
              </a:rPr>
              <a:t>1. Suppose </a:t>
            </a:r>
            <a:r>
              <a:rPr lang="en-US" sz="2700" dirty="0">
                <a:solidFill>
                  <a:srgbClr val="32302A"/>
                </a:solidFill>
              </a:rPr>
              <a:t>Amy is a doctor who has records </a:t>
            </a:r>
            <a:r>
              <a:rPr lang="en-US" sz="2700" dirty="0" smtClean="0">
                <a:solidFill>
                  <a:srgbClr val="32302A"/>
                </a:solidFill>
              </a:rPr>
              <a:t>that need to </a:t>
            </a:r>
            <a:r>
              <a:rPr lang="en-US" sz="2700" dirty="0">
                <a:solidFill>
                  <a:srgbClr val="32302A"/>
                </a:solidFill>
              </a:rPr>
              <a:t>be entered.  Doing </a:t>
            </a:r>
            <a:r>
              <a:rPr lang="en-US" sz="2700" dirty="0" smtClean="0">
                <a:solidFill>
                  <a:srgbClr val="32302A"/>
                </a:solidFill>
              </a:rPr>
              <a:t>the </a:t>
            </a:r>
            <a:r>
              <a:rPr lang="en-US" sz="2700" dirty="0">
                <a:solidFill>
                  <a:srgbClr val="32302A"/>
                </a:solidFill>
              </a:rPr>
              <a:t>work herself would take 10 hours </a:t>
            </a:r>
            <a:r>
              <a:rPr lang="en-US" sz="2700" dirty="0" smtClean="0">
                <a:solidFill>
                  <a:srgbClr val="32302A"/>
                </a:solidFill>
              </a:rPr>
              <a:t>per </a:t>
            </a:r>
            <a:r>
              <a:rPr lang="en-US" sz="2700" dirty="0">
                <a:solidFill>
                  <a:srgbClr val="32302A"/>
                </a:solidFill>
              </a:rPr>
              <a:t>week.  She is thinking about hiring an assistant who could do the </a:t>
            </a:r>
            <a:r>
              <a:rPr lang="en-US" sz="2700" dirty="0" smtClean="0">
                <a:solidFill>
                  <a:srgbClr val="32302A"/>
                </a:solidFill>
              </a:rPr>
              <a:t>work </a:t>
            </a:r>
            <a:r>
              <a:rPr lang="en-US" sz="2700" dirty="0">
                <a:solidFill>
                  <a:srgbClr val="32302A"/>
                </a:solidFill>
              </a:rPr>
              <a:t>in 40 </a:t>
            </a:r>
            <a:r>
              <a:rPr lang="en-US" sz="2700" dirty="0" smtClean="0">
                <a:solidFill>
                  <a:srgbClr val="32302A"/>
                </a:solidFill>
              </a:rPr>
              <a:t>hours per week.  </a:t>
            </a:r>
            <a:r>
              <a:rPr lang="en-US" sz="2700" dirty="0">
                <a:solidFill>
                  <a:srgbClr val="32302A"/>
                </a:solidFill>
              </a:rPr>
              <a:t>If Amy can make $80 per hour seeing patients, should she hire the assistant at $10 an </a:t>
            </a:r>
            <a:r>
              <a:rPr lang="en-US" sz="2700" dirty="0" smtClean="0">
                <a:solidFill>
                  <a:srgbClr val="32302A"/>
                </a:solidFill>
              </a:rPr>
              <a:t>hour to enter her records?</a:t>
            </a:r>
          </a:p>
          <a:p>
            <a:pPr marL="341313" indent="-341313">
              <a:lnSpc>
                <a:spcPct val="80000"/>
              </a:lnSpc>
              <a:buClr>
                <a:schemeClr val="hlink"/>
              </a:buClr>
              <a:buNone/>
            </a:pPr>
            <a:r>
              <a:rPr lang="en-US" sz="2700" dirty="0">
                <a:solidFill>
                  <a:srgbClr val="32302A"/>
                </a:solidFill>
              </a:rPr>
              <a:t>2.	Do you make the food that you consume and clothing you </a:t>
            </a:r>
            <a:r>
              <a:rPr lang="en-US" sz="2700" dirty="0" smtClean="0">
                <a:solidFill>
                  <a:srgbClr val="32302A"/>
                </a:solidFill>
              </a:rPr>
              <a:t>wear? </a:t>
            </a:r>
            <a:r>
              <a:rPr lang="en-US" sz="2700" dirty="0">
                <a:solidFill>
                  <a:srgbClr val="32302A"/>
                </a:solidFill>
              </a:rPr>
              <a:t>Would you be better off if you did not buy so many things from others?  Would modern living standards be possible without trade?  Would Americans be better off if they did not buy so many things from foreign producers</a:t>
            </a:r>
            <a:r>
              <a:rPr lang="en-US" sz="2700" dirty="0" smtClean="0">
                <a:solidFill>
                  <a:srgbClr val="32302A"/>
                </a:solidFill>
              </a:rPr>
              <a:t>? </a:t>
            </a:r>
            <a:endParaRPr lang="en-US" sz="2700" dirty="0">
              <a:solidFill>
                <a:srgbClr val="32302A"/>
              </a:solidFill>
            </a:endParaRPr>
          </a:p>
        </p:txBody>
      </p:sp>
    </p:spTree>
    <p:extLst>
      <p:ext uri="{BB962C8B-B14F-4D97-AF65-F5344CB8AC3E}">
        <p14:creationId xmlns:p14="http://schemas.microsoft.com/office/powerpoint/2010/main" val="292860787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 for Thought:</a:t>
            </a:r>
            <a:br>
              <a:rPr lang="en-US" dirty="0"/>
            </a:br>
            <a:endParaRPr lang="en-US" dirty="0"/>
          </a:p>
        </p:txBody>
      </p:sp>
      <p:sp>
        <p:nvSpPr>
          <p:cNvPr id="5" name="Content Placeholder 4"/>
          <p:cNvSpPr>
            <a:spLocks noGrp="1"/>
          </p:cNvSpPr>
          <p:nvPr>
            <p:ph idx="1"/>
          </p:nvPr>
        </p:nvSpPr>
        <p:spPr>
          <a:xfrm>
            <a:off x="140675" y="1639873"/>
            <a:ext cx="8883750" cy="3867285"/>
          </a:xfrm>
        </p:spPr>
        <p:txBody>
          <a:bodyPr/>
          <a:lstStyle/>
          <a:p>
            <a:pPr marL="341313" indent="-341313">
              <a:lnSpc>
                <a:spcPct val="80000"/>
              </a:lnSpc>
              <a:buClr>
                <a:schemeClr val="hlink"/>
              </a:buClr>
              <a:buNone/>
            </a:pPr>
            <a:r>
              <a:rPr lang="en-US" sz="2700" dirty="0">
                <a:solidFill>
                  <a:srgbClr val="32302A"/>
                </a:solidFill>
              </a:rPr>
              <a:t>3. What does a </a:t>
            </a:r>
            <a:r>
              <a:rPr lang="en-US" sz="2700" i="1" dirty="0">
                <a:solidFill>
                  <a:srgbClr val="32302A"/>
                </a:solidFill>
              </a:rPr>
              <a:t>production-possibilities curve</a:t>
            </a:r>
            <a:r>
              <a:rPr lang="en-US" sz="2700" dirty="0">
                <a:solidFill>
                  <a:srgbClr val="32302A"/>
                </a:solidFill>
              </a:rPr>
              <a:t> demonstrate</a:t>
            </a:r>
            <a:r>
              <a:rPr lang="en-US" sz="2700" dirty="0" smtClean="0">
                <a:solidFill>
                  <a:srgbClr val="32302A"/>
                </a:solidFill>
              </a:rPr>
              <a:t>? Can an economy’s production </a:t>
            </a:r>
            <a:r>
              <a:rPr lang="en-US" sz="2700" dirty="0">
                <a:solidFill>
                  <a:srgbClr val="32302A"/>
                </a:solidFill>
              </a:rPr>
              <a:t>possibilities </a:t>
            </a:r>
            <a:r>
              <a:rPr lang="en-US" sz="2700" dirty="0" smtClean="0">
                <a:solidFill>
                  <a:srgbClr val="32302A"/>
                </a:solidFill>
              </a:rPr>
              <a:t>be increased?</a:t>
            </a:r>
            <a:br>
              <a:rPr lang="en-US" sz="2700" dirty="0" smtClean="0">
                <a:solidFill>
                  <a:srgbClr val="32302A"/>
                </a:solidFill>
              </a:rPr>
            </a:br>
            <a:r>
              <a:rPr lang="en-US" sz="2700" dirty="0" smtClean="0">
                <a:solidFill>
                  <a:srgbClr val="32302A"/>
                </a:solidFill>
              </a:rPr>
              <a:t>If </a:t>
            </a:r>
            <a:r>
              <a:rPr lang="en-US" sz="2700" dirty="0">
                <a:solidFill>
                  <a:srgbClr val="32302A"/>
                </a:solidFill>
              </a:rPr>
              <a:t>so, how?</a:t>
            </a:r>
            <a:r>
              <a:rPr lang="en-US" sz="2700" dirty="0" smtClean="0">
                <a:solidFill>
                  <a:srgbClr val="32302A"/>
                </a:solidFill>
              </a:rPr>
              <a:t> </a:t>
            </a:r>
            <a:br>
              <a:rPr lang="en-US" sz="2700" dirty="0" smtClean="0">
                <a:solidFill>
                  <a:srgbClr val="32302A"/>
                </a:solidFill>
              </a:rPr>
            </a:br>
            <a:endParaRPr lang="en-US" sz="500" dirty="0" smtClean="0">
              <a:solidFill>
                <a:srgbClr val="32302A"/>
              </a:solidFill>
            </a:endParaRPr>
          </a:p>
          <a:p>
            <a:pPr marL="341313" indent="-341313">
              <a:lnSpc>
                <a:spcPct val="80000"/>
              </a:lnSpc>
              <a:buClr>
                <a:schemeClr val="hlink"/>
              </a:buClr>
              <a:buNone/>
            </a:pPr>
            <a:r>
              <a:rPr lang="en-US" sz="2700" dirty="0" smtClean="0">
                <a:solidFill>
                  <a:srgbClr val="32302A"/>
                </a:solidFill>
              </a:rPr>
              <a:t>4. What </a:t>
            </a:r>
            <a:r>
              <a:rPr lang="en-US" sz="2700" dirty="0">
                <a:solidFill>
                  <a:srgbClr val="32302A"/>
                </a:solidFill>
              </a:rPr>
              <a:t>is the </a:t>
            </a:r>
            <a:r>
              <a:rPr lang="en-US" sz="2700" i="1" dirty="0">
                <a:solidFill>
                  <a:srgbClr val="32302A"/>
                </a:solidFill>
              </a:rPr>
              <a:t>law of comparative advantage</a:t>
            </a:r>
            <a:r>
              <a:rPr lang="en-US" sz="2700" dirty="0">
                <a:solidFill>
                  <a:srgbClr val="32302A"/>
                </a:solidFill>
              </a:rPr>
              <a:t>?  Do people </a:t>
            </a:r>
            <a:r>
              <a:rPr lang="en-US" sz="2700" dirty="0" smtClean="0">
                <a:solidFill>
                  <a:srgbClr val="32302A"/>
                </a:solidFill>
              </a:rPr>
              <a:t>have an </a:t>
            </a:r>
            <a:r>
              <a:rPr lang="en-US" sz="2700" dirty="0">
                <a:solidFill>
                  <a:srgbClr val="32302A"/>
                </a:solidFill>
              </a:rPr>
              <a:t>incentive to trade for things they can produce </a:t>
            </a:r>
            <a:r>
              <a:rPr lang="en-US" sz="2700" dirty="0" smtClean="0">
                <a:solidFill>
                  <a:srgbClr val="32302A"/>
                </a:solidFill>
              </a:rPr>
              <a:t>only </a:t>
            </a:r>
            <a:r>
              <a:rPr lang="en-US" sz="2700" dirty="0">
                <a:solidFill>
                  <a:srgbClr val="32302A"/>
                </a:solidFill>
              </a:rPr>
              <a:t>at a high cost?  Explain</a:t>
            </a:r>
            <a:r>
              <a:rPr lang="en-US" sz="2700" dirty="0" smtClean="0">
                <a:solidFill>
                  <a:srgbClr val="32302A"/>
                </a:solidFill>
              </a:rPr>
              <a:t>.</a:t>
            </a:r>
            <a:br>
              <a:rPr lang="en-US" sz="2700" dirty="0" smtClean="0">
                <a:solidFill>
                  <a:srgbClr val="32302A"/>
                </a:solidFill>
              </a:rPr>
            </a:br>
            <a:r>
              <a:rPr lang="en-US" sz="500" dirty="0" smtClean="0">
                <a:solidFill>
                  <a:srgbClr val="32302A"/>
                </a:solidFill>
              </a:rPr>
              <a:t> </a:t>
            </a:r>
            <a:endParaRPr lang="en-US" sz="2700" dirty="0">
              <a:solidFill>
                <a:srgbClr val="32302A"/>
              </a:solidFill>
            </a:endParaRPr>
          </a:p>
          <a:p>
            <a:pPr marL="511175" indent="-511175">
              <a:lnSpc>
                <a:spcPct val="80000"/>
              </a:lnSpc>
              <a:buClr>
                <a:schemeClr val="hlink"/>
              </a:buClr>
              <a:buNone/>
            </a:pPr>
            <a:r>
              <a:rPr lang="en-US" sz="2700" dirty="0">
                <a:solidFill>
                  <a:srgbClr val="32302A"/>
                </a:solidFill>
              </a:rPr>
              <a:t>5</a:t>
            </a:r>
            <a:r>
              <a:rPr lang="en-US" sz="2700" dirty="0" smtClean="0">
                <a:solidFill>
                  <a:srgbClr val="32302A"/>
                </a:solidFill>
              </a:rPr>
              <a:t>. </a:t>
            </a:r>
            <a:r>
              <a:rPr lang="en-US" sz="2700" i="1" dirty="0" smtClean="0">
                <a:solidFill>
                  <a:srgbClr val="32302A"/>
                </a:solidFill>
              </a:rPr>
              <a:t>“</a:t>
            </a:r>
            <a:r>
              <a:rPr lang="en-US" sz="2700" i="1" dirty="0">
                <a:solidFill>
                  <a:srgbClr val="32302A"/>
                </a:solidFill>
              </a:rPr>
              <a:t>Modern living standards are primarily the result of </a:t>
            </a:r>
            <a:r>
              <a:rPr lang="en-US" sz="2700" i="1" dirty="0" smtClean="0">
                <a:solidFill>
                  <a:srgbClr val="32302A"/>
                </a:solidFill>
              </a:rPr>
              <a:t>brain power</a:t>
            </a:r>
            <a:r>
              <a:rPr lang="en-US" sz="2700" i="1" dirty="0">
                <a:solidFill>
                  <a:srgbClr val="32302A"/>
                </a:solidFill>
              </a:rPr>
              <a:t>, capital formation, and the quality of institutions.” </a:t>
            </a:r>
            <a:r>
              <a:rPr lang="en-US" sz="2700" dirty="0">
                <a:solidFill>
                  <a:srgbClr val="32302A"/>
                </a:solidFill>
              </a:rPr>
              <a:t> What is the meaning of this statement? Is it true? </a:t>
            </a:r>
          </a:p>
        </p:txBody>
      </p:sp>
    </p:spTree>
    <p:extLst>
      <p:ext uri="{BB962C8B-B14F-4D97-AF65-F5344CB8AC3E}">
        <p14:creationId xmlns:p14="http://schemas.microsoft.com/office/powerpoint/2010/main" val="364504234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type="body" idx="1"/>
          </p:nvPr>
        </p:nvSpPr>
        <p:spPr>
          <a:xfrm>
            <a:off x="2378995" y="2285998"/>
            <a:ext cx="3967565" cy="2151897"/>
          </a:xfrm>
        </p:spPr>
        <p:txBody>
          <a:bodyPr/>
          <a:lstStyle/>
          <a:p>
            <a:pPr marL="511175" indent="-511175" algn="ctr">
              <a:lnSpc>
                <a:spcPct val="80000"/>
              </a:lnSpc>
              <a:buClr>
                <a:schemeClr val="hlink"/>
              </a:buClr>
              <a:buNone/>
            </a:pPr>
            <a:r>
              <a:rPr lang="en-US" sz="6600" b="1" i="1" dirty="0" smtClean="0">
                <a:solidFill>
                  <a:srgbClr val="32302A"/>
                </a:solidFill>
                <a:latin typeface="Times New Roman" pitchFamily="18" charset="0"/>
                <a:cs typeface="Times New Roman" pitchFamily="18" charset="0"/>
              </a:rPr>
              <a:t>End of</a:t>
            </a:r>
          </a:p>
          <a:p>
            <a:pPr marL="511175" indent="-511175" algn="ctr">
              <a:lnSpc>
                <a:spcPct val="80000"/>
              </a:lnSpc>
              <a:buClr>
                <a:schemeClr val="hlink"/>
              </a:buClr>
              <a:buNone/>
            </a:pPr>
            <a:r>
              <a:rPr lang="en-US" sz="6600" b="1" i="1" dirty="0" smtClean="0">
                <a:solidFill>
                  <a:srgbClr val="32302A"/>
                </a:solidFill>
                <a:latin typeface="Times New Roman" pitchFamily="18" charset="0"/>
                <a:cs typeface="Times New Roman" pitchFamily="18" charset="0"/>
              </a:rPr>
              <a:t>Chapter 2</a:t>
            </a:r>
            <a:endParaRPr lang="en-US" sz="6600" b="1" i="1" dirty="0">
              <a:solidFill>
                <a:srgbClr val="32302A"/>
              </a:solidFill>
              <a:latin typeface="Times New Roman" pitchFamily="18" charset="0"/>
              <a:cs typeface="Times New Roman" pitchFamily="18" charset="0"/>
            </a:endParaRPr>
          </a:p>
        </p:txBody>
      </p:sp>
    </p:spTree>
    <p:extLst>
      <p:ext uri="{BB962C8B-B14F-4D97-AF65-F5344CB8AC3E}">
        <p14:creationId xmlns:p14="http://schemas.microsoft.com/office/powerpoint/2010/main" val="5465461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1440" y="1611824"/>
            <a:ext cx="8932985" cy="4234757"/>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Opportunity Cost</a:t>
            </a:r>
            <a:endParaRPr lang="en-US" dirty="0"/>
          </a:p>
        </p:txBody>
      </p:sp>
      <p:sp>
        <p:nvSpPr>
          <p:cNvPr id="3" name="Content Placeholder 2"/>
          <p:cNvSpPr>
            <a:spLocks noGrp="1"/>
          </p:cNvSpPr>
          <p:nvPr>
            <p:ph idx="1"/>
          </p:nvPr>
        </p:nvSpPr>
        <p:spPr>
          <a:xfrm>
            <a:off x="140675" y="1608494"/>
            <a:ext cx="8820445" cy="3400662"/>
          </a:xfrm>
        </p:spPr>
        <p:txBody>
          <a:bodyPr/>
          <a:lstStyle/>
          <a:p>
            <a:r>
              <a:rPr lang="en-US" b="1" i="1" dirty="0">
                <a:solidFill>
                  <a:srgbClr val="32302A"/>
                </a:solidFill>
              </a:rPr>
              <a:t>All choices involve costs</a:t>
            </a:r>
            <a:r>
              <a:rPr lang="en-US" dirty="0">
                <a:solidFill>
                  <a:srgbClr val="32302A"/>
                </a:solidFill>
              </a:rPr>
              <a:t>.</a:t>
            </a:r>
          </a:p>
          <a:p>
            <a:pPr lvl="1"/>
            <a:r>
              <a:rPr lang="en-US" dirty="0">
                <a:solidFill>
                  <a:srgbClr val="32302A"/>
                </a:solidFill>
              </a:rPr>
              <a:t>Consider the costs of going to college.</a:t>
            </a:r>
          </a:p>
          <a:p>
            <a:pPr lvl="1"/>
            <a:r>
              <a:rPr lang="en-US" dirty="0">
                <a:solidFill>
                  <a:srgbClr val="32302A"/>
                </a:solidFill>
              </a:rPr>
              <a:t>The opportunity cost of going to college includes</a:t>
            </a:r>
            <a:r>
              <a:rPr lang="en-US" dirty="0" smtClean="0">
                <a:solidFill>
                  <a:srgbClr val="32302A"/>
                </a:solidFill>
              </a:rPr>
              <a:t>:</a:t>
            </a:r>
          </a:p>
          <a:p>
            <a:pPr lvl="2"/>
            <a:r>
              <a:rPr lang="en-US" i="1" dirty="0">
                <a:solidFill>
                  <a:srgbClr val="32302A"/>
                </a:solidFill>
              </a:rPr>
              <a:t>Monetary cost</a:t>
            </a:r>
            <a:r>
              <a:rPr lang="en-US" dirty="0" smtClean="0">
                <a:solidFill>
                  <a:srgbClr val="32302A"/>
                </a:solidFill>
              </a:rPr>
              <a:t>:  tuition</a:t>
            </a:r>
            <a:r>
              <a:rPr lang="en-US" dirty="0">
                <a:solidFill>
                  <a:srgbClr val="32302A"/>
                </a:solidFill>
              </a:rPr>
              <a:t>, books.</a:t>
            </a:r>
          </a:p>
          <a:p>
            <a:pPr lvl="2"/>
            <a:r>
              <a:rPr lang="en-US" i="1" dirty="0">
                <a:solidFill>
                  <a:srgbClr val="32302A"/>
                </a:solidFill>
              </a:rPr>
              <a:t>Non-monetary cost</a:t>
            </a:r>
            <a:r>
              <a:rPr lang="en-US" dirty="0">
                <a:solidFill>
                  <a:srgbClr val="32302A"/>
                </a:solidFill>
              </a:rPr>
              <a:t>: </a:t>
            </a:r>
            <a:r>
              <a:rPr lang="en-US" dirty="0" smtClean="0">
                <a:solidFill>
                  <a:srgbClr val="32302A"/>
                </a:solidFill>
              </a:rPr>
              <a:t> forgone </a:t>
            </a:r>
            <a:r>
              <a:rPr lang="en-US" dirty="0">
                <a:solidFill>
                  <a:srgbClr val="32302A"/>
                </a:solidFill>
              </a:rPr>
              <a:t>earnings.</a:t>
            </a:r>
          </a:p>
          <a:p>
            <a:pPr lvl="1"/>
            <a:r>
              <a:rPr lang="en-US" dirty="0">
                <a:solidFill>
                  <a:srgbClr val="32302A"/>
                </a:solidFill>
              </a:rPr>
              <a:t>If the opportunity cost of college rises </a:t>
            </a:r>
            <a:r>
              <a:rPr lang="en-US" i="1" dirty="0" smtClean="0">
                <a:solidFill>
                  <a:srgbClr val="32302A"/>
                </a:solidFill>
              </a:rPr>
              <a:t>(</a:t>
            </a:r>
            <a:r>
              <a:rPr lang="en-US" i="1" dirty="0">
                <a:solidFill>
                  <a:srgbClr val="32302A"/>
                </a:solidFill>
              </a:rPr>
              <a:t>e.g. tuition rises </a:t>
            </a:r>
            <a:r>
              <a:rPr lang="en-US" i="1" dirty="0" smtClean="0">
                <a:solidFill>
                  <a:srgbClr val="32302A"/>
                </a:solidFill>
              </a:rPr>
              <a:t/>
            </a:r>
            <a:br>
              <a:rPr lang="en-US" i="1" dirty="0" smtClean="0">
                <a:solidFill>
                  <a:srgbClr val="32302A"/>
                </a:solidFill>
              </a:rPr>
            </a:br>
            <a:r>
              <a:rPr lang="en-US" i="1" dirty="0" smtClean="0">
                <a:solidFill>
                  <a:srgbClr val="32302A"/>
                </a:solidFill>
              </a:rPr>
              <a:t>or </a:t>
            </a:r>
            <a:r>
              <a:rPr lang="en-US" i="1" dirty="0">
                <a:solidFill>
                  <a:srgbClr val="32302A"/>
                </a:solidFill>
              </a:rPr>
              <a:t>you get a fantastic job offer</a:t>
            </a:r>
            <a:r>
              <a:rPr lang="en-US" i="1" dirty="0" smtClean="0">
                <a:solidFill>
                  <a:srgbClr val="32302A"/>
                </a:solidFill>
              </a:rPr>
              <a:t>)</a:t>
            </a:r>
            <a:r>
              <a:rPr lang="en-US" dirty="0" smtClean="0">
                <a:solidFill>
                  <a:srgbClr val="32302A"/>
                </a:solidFill>
              </a:rPr>
              <a:t> </a:t>
            </a:r>
            <a:r>
              <a:rPr lang="en-US" dirty="0">
                <a:solidFill>
                  <a:srgbClr val="32302A"/>
                </a:solidFill>
              </a:rPr>
              <a:t>then one will be less likely to attend college</a:t>
            </a:r>
            <a:r>
              <a:rPr lang="en-US" dirty="0" smtClean="0">
                <a:solidFill>
                  <a:srgbClr val="32302A"/>
                </a:solidFill>
              </a:rPr>
              <a:t>.</a:t>
            </a:r>
            <a:endParaRPr lang="en-US" dirty="0">
              <a:solidFill>
                <a:srgbClr val="32302A"/>
              </a:solidFill>
            </a:endParaRPr>
          </a:p>
        </p:txBody>
      </p:sp>
    </p:spTree>
    <p:extLst>
      <p:ext uri="{BB962C8B-B14F-4D97-AF65-F5344CB8AC3E}">
        <p14:creationId xmlns:p14="http://schemas.microsoft.com/office/powerpoint/2010/main" val="2435585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down)">
                                      <p:cBhvr>
                                        <p:cTn id="11" dur="500"/>
                                        <p:tgtEl>
                                          <p:spTgt spid="3">
                                            <p:txEl>
                                              <p:pRg st="1" end="1"/>
                                            </p:txEl>
                                          </p:spTgt>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down)">
                                      <p:cBhvr>
                                        <p:cTn id="19" dur="500"/>
                                        <p:tgtEl>
                                          <p:spTgt spid="3">
                                            <p:txEl>
                                              <p:pRg st="3" end="3"/>
                                            </p:txEl>
                                          </p:spTgt>
                                        </p:tgtEl>
                                      </p:cBhvr>
                                    </p:animEffect>
                                  </p:childTnLst>
                                </p:cTn>
                              </p:par>
                            </p:childTnLst>
                          </p:cTn>
                        </p:par>
                        <p:par>
                          <p:cTn id="20" fill="hold">
                            <p:stCondLst>
                              <p:cond delay="2000"/>
                            </p:stCondLst>
                            <p:childTnLst>
                              <p:par>
                                <p:cTn id="21" presetID="22" presetClass="entr" presetSubtype="4"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down)">
                                      <p:cBhvr>
                                        <p:cTn id="23" dur="500"/>
                                        <p:tgtEl>
                                          <p:spTgt spid="3">
                                            <p:txEl>
                                              <p:pRg st="4" end="4"/>
                                            </p:txEl>
                                          </p:spTgt>
                                        </p:tgtEl>
                                      </p:cBhvr>
                                    </p:animEffect>
                                  </p:childTnLst>
                                </p:cTn>
                              </p:par>
                            </p:childTnLst>
                          </p:cTn>
                        </p:par>
                        <p:par>
                          <p:cTn id="24" fill="hold">
                            <p:stCondLst>
                              <p:cond delay="2500"/>
                            </p:stCondLst>
                            <p:childTnLst>
                              <p:par>
                                <p:cTn id="25" presetID="22" presetClass="entr" presetSubtype="4"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163782"/>
            <a:ext cx="8932985" cy="4733324"/>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Trade and Transactions Costs</a:t>
            </a:r>
            <a:endParaRPr lang="en-US" dirty="0"/>
          </a:p>
        </p:txBody>
      </p:sp>
      <p:sp>
        <p:nvSpPr>
          <p:cNvPr id="3" name="Content Placeholder 2"/>
          <p:cNvSpPr>
            <a:spLocks noGrp="1"/>
          </p:cNvSpPr>
          <p:nvPr>
            <p:ph idx="1"/>
          </p:nvPr>
        </p:nvSpPr>
        <p:spPr>
          <a:xfrm>
            <a:off x="140675" y="1186454"/>
            <a:ext cx="8883750" cy="4710652"/>
          </a:xfrm>
        </p:spPr>
        <p:txBody>
          <a:bodyPr/>
          <a:lstStyle/>
          <a:p>
            <a:pPr>
              <a:lnSpc>
                <a:spcPct val="90000"/>
              </a:lnSpc>
            </a:pPr>
            <a:r>
              <a:rPr lang="en-US" i="1" dirty="0">
                <a:solidFill>
                  <a:srgbClr val="32302A"/>
                </a:solidFill>
                <a:ea typeface="ＭＳ Ｐゴシック" pitchFamily="-107" charset="-128"/>
                <a:cs typeface="ＭＳ Ｐゴシック" pitchFamily="-107" charset="-128"/>
              </a:rPr>
              <a:t>Mutual gain</a:t>
            </a:r>
            <a:r>
              <a:rPr lang="en-US" dirty="0">
                <a:solidFill>
                  <a:srgbClr val="32302A"/>
                </a:solidFill>
                <a:ea typeface="ＭＳ Ｐゴシック" pitchFamily="-107" charset="-128"/>
                <a:cs typeface="ＭＳ Ｐゴシック" pitchFamily="-107" charset="-128"/>
              </a:rPr>
              <a:t> is the foundation of trade</a:t>
            </a:r>
            <a:r>
              <a:rPr lang="en-US" dirty="0" smtClean="0">
                <a:solidFill>
                  <a:srgbClr val="32302A"/>
                </a:solidFill>
                <a:ea typeface="ＭＳ Ｐゴシック" pitchFamily="-107" charset="-128"/>
                <a:cs typeface="ＭＳ Ｐゴシック" pitchFamily="-107" charset="-128"/>
              </a:rPr>
              <a:t>.</a:t>
            </a:r>
          </a:p>
          <a:p>
            <a:pPr lvl="1">
              <a:lnSpc>
                <a:spcPct val="90000"/>
              </a:lnSpc>
            </a:pPr>
            <a:r>
              <a:rPr lang="en-US" dirty="0">
                <a:solidFill>
                  <a:srgbClr val="32302A"/>
                </a:solidFill>
                <a:ea typeface="ＭＳ Ｐゴシック" pitchFamily="-107" charset="-128"/>
                <a:cs typeface="ＭＳ Ｐゴシック" pitchFamily="-107" charset="-128"/>
              </a:rPr>
              <a:t>Value can be created by exchanges that move goods </a:t>
            </a:r>
            <a:r>
              <a:rPr lang="en-US" dirty="0" smtClean="0">
                <a:solidFill>
                  <a:srgbClr val="32302A"/>
                </a:solidFill>
                <a:ea typeface="ＭＳ Ｐゴシック" pitchFamily="-107" charset="-128"/>
                <a:cs typeface="ＭＳ Ｐゴシック" pitchFamily="-107" charset="-128"/>
              </a:rPr>
              <a:t/>
            </a:r>
            <a:br>
              <a:rPr lang="en-US" dirty="0" smtClean="0">
                <a:solidFill>
                  <a:srgbClr val="32302A"/>
                </a:solidFill>
                <a:ea typeface="ＭＳ Ｐゴシック" pitchFamily="-107" charset="-128"/>
                <a:cs typeface="ＭＳ Ｐゴシック" pitchFamily="-107" charset="-128"/>
              </a:rPr>
            </a:br>
            <a:r>
              <a:rPr lang="en-US" dirty="0" smtClean="0">
                <a:solidFill>
                  <a:srgbClr val="32302A"/>
                </a:solidFill>
                <a:ea typeface="ＭＳ Ｐゴシック" pitchFamily="-107" charset="-128"/>
                <a:cs typeface="ＭＳ Ｐゴシック" pitchFamily="-107" charset="-128"/>
              </a:rPr>
              <a:t>to </a:t>
            </a:r>
            <a:r>
              <a:rPr lang="en-US" dirty="0">
                <a:solidFill>
                  <a:srgbClr val="32302A"/>
                </a:solidFill>
                <a:ea typeface="ＭＳ Ｐゴシック" pitchFamily="-107" charset="-128"/>
                <a:cs typeface="ＭＳ Ｐゴシック" pitchFamily="-107" charset="-128"/>
              </a:rPr>
              <a:t>individuals who value them more.</a:t>
            </a:r>
          </a:p>
          <a:p>
            <a:pPr>
              <a:lnSpc>
                <a:spcPct val="90000"/>
              </a:lnSpc>
            </a:pPr>
            <a:r>
              <a:rPr lang="en-US" b="1" i="1" dirty="0">
                <a:solidFill>
                  <a:srgbClr val="32302A"/>
                </a:solidFill>
                <a:ea typeface="ＭＳ Ｐゴシック" pitchFamily="-107" charset="-128"/>
                <a:cs typeface="ＭＳ Ｐゴシック" pitchFamily="-107" charset="-128"/>
              </a:rPr>
              <a:t>Transactions costs</a:t>
            </a:r>
            <a:r>
              <a:rPr lang="en-US" dirty="0">
                <a:solidFill>
                  <a:srgbClr val="32302A"/>
                </a:solidFill>
                <a:ea typeface="ＭＳ Ｐゴシック" pitchFamily="-107" charset="-128"/>
                <a:cs typeface="ＭＳ Ｐゴシック" pitchFamily="-107" charset="-128"/>
              </a:rPr>
              <a:t>: </a:t>
            </a:r>
            <a:br>
              <a:rPr lang="en-US" dirty="0">
                <a:solidFill>
                  <a:srgbClr val="32302A"/>
                </a:solidFill>
                <a:ea typeface="ＭＳ Ｐゴシック" pitchFamily="-107" charset="-128"/>
                <a:cs typeface="ＭＳ Ｐゴシック" pitchFamily="-107" charset="-128"/>
              </a:rPr>
            </a:br>
            <a:r>
              <a:rPr lang="en-US" dirty="0">
                <a:solidFill>
                  <a:srgbClr val="32302A"/>
                </a:solidFill>
                <a:ea typeface="ＭＳ Ｐゴシック" pitchFamily="-107" charset="-128"/>
                <a:cs typeface="ＭＳ Ｐゴシック" pitchFamily="-107" charset="-128"/>
              </a:rPr>
              <a:t>the time, effort, and other resources needed to search out, negotiate, and consummate an exchange.</a:t>
            </a:r>
          </a:p>
          <a:p>
            <a:pPr lvl="1">
              <a:lnSpc>
                <a:spcPct val="90000"/>
              </a:lnSpc>
            </a:pPr>
            <a:r>
              <a:rPr lang="en-US" dirty="0">
                <a:solidFill>
                  <a:srgbClr val="32302A"/>
                </a:solidFill>
                <a:ea typeface="ＭＳ Ｐゴシック" pitchFamily="-107" charset="-128"/>
                <a:cs typeface="ＭＳ Ｐゴシック" pitchFamily="-107" charset="-128"/>
              </a:rPr>
              <a:t>Transactions costs reduce our ability to produce gains </a:t>
            </a:r>
            <a:r>
              <a:rPr lang="en-US" dirty="0" smtClean="0">
                <a:solidFill>
                  <a:srgbClr val="32302A"/>
                </a:solidFill>
                <a:ea typeface="ＭＳ Ｐゴシック" pitchFamily="-107" charset="-128"/>
                <a:cs typeface="ＭＳ Ｐゴシック" pitchFamily="-107" charset="-128"/>
              </a:rPr>
              <a:t/>
            </a:r>
            <a:br>
              <a:rPr lang="en-US" dirty="0" smtClean="0">
                <a:solidFill>
                  <a:srgbClr val="32302A"/>
                </a:solidFill>
                <a:ea typeface="ＭＳ Ｐゴシック" pitchFamily="-107" charset="-128"/>
                <a:cs typeface="ＭＳ Ｐゴシック" pitchFamily="-107" charset="-128"/>
              </a:rPr>
            </a:br>
            <a:r>
              <a:rPr lang="en-US" dirty="0" smtClean="0">
                <a:solidFill>
                  <a:srgbClr val="32302A"/>
                </a:solidFill>
                <a:ea typeface="ＭＳ Ｐゴシック" pitchFamily="-107" charset="-128"/>
                <a:cs typeface="ＭＳ Ｐゴシック" pitchFamily="-107" charset="-128"/>
              </a:rPr>
              <a:t>from </a:t>
            </a:r>
            <a:r>
              <a:rPr lang="en-US" dirty="0">
                <a:solidFill>
                  <a:srgbClr val="32302A"/>
                </a:solidFill>
                <a:ea typeface="ＭＳ Ｐゴシック" pitchFamily="-107" charset="-128"/>
                <a:cs typeface="ＭＳ Ｐゴシック" pitchFamily="-107" charset="-128"/>
              </a:rPr>
              <a:t>potential trades</a:t>
            </a:r>
            <a:r>
              <a:rPr lang="en-US" dirty="0" smtClean="0">
                <a:solidFill>
                  <a:srgbClr val="32302A"/>
                </a:solidFill>
                <a:ea typeface="ＭＳ Ｐゴシック" pitchFamily="-107" charset="-128"/>
                <a:cs typeface="ＭＳ Ｐゴシック" pitchFamily="-107" charset="-128"/>
              </a:rPr>
              <a:t>.</a:t>
            </a:r>
          </a:p>
          <a:p>
            <a:pPr lvl="1"/>
            <a:r>
              <a:rPr lang="en-US" dirty="0">
                <a:solidFill>
                  <a:srgbClr val="32302A"/>
                </a:solidFill>
              </a:rPr>
              <a:t>How does the Internet reduce transactions costs and </a:t>
            </a:r>
            <a:r>
              <a:rPr lang="en-US" dirty="0" smtClean="0">
                <a:solidFill>
                  <a:srgbClr val="32302A"/>
                </a:solidFill>
              </a:rPr>
              <a:t/>
            </a:r>
            <a:br>
              <a:rPr lang="en-US" dirty="0" smtClean="0">
                <a:solidFill>
                  <a:srgbClr val="32302A"/>
                </a:solidFill>
              </a:rPr>
            </a:br>
            <a:r>
              <a:rPr lang="en-US" dirty="0" smtClean="0">
                <a:solidFill>
                  <a:srgbClr val="32302A"/>
                </a:solidFill>
              </a:rPr>
              <a:t>thereby </a:t>
            </a:r>
            <a:r>
              <a:rPr lang="en-US" dirty="0">
                <a:solidFill>
                  <a:srgbClr val="32302A"/>
                </a:solidFill>
              </a:rPr>
              <a:t>enhance trade?</a:t>
            </a:r>
          </a:p>
          <a:p>
            <a:pPr lvl="2"/>
            <a:r>
              <a:rPr lang="en-US" dirty="0">
                <a:solidFill>
                  <a:srgbClr val="32302A"/>
                </a:solidFill>
              </a:rPr>
              <a:t>Examples:  eBay, iTunes, Amazon.com.</a:t>
            </a:r>
          </a:p>
          <a:p>
            <a:pPr lvl="1">
              <a:lnSpc>
                <a:spcPct val="90000"/>
              </a:lnSpc>
            </a:pPr>
            <a:endParaRPr lang="en-US" dirty="0">
              <a:solidFill>
                <a:srgbClr val="32302A"/>
              </a:solidFill>
              <a:ea typeface="ＭＳ Ｐゴシック" pitchFamily="-107" charset="-128"/>
              <a:cs typeface="ＭＳ Ｐゴシック" pitchFamily="-107" charset="-128"/>
            </a:endParaRPr>
          </a:p>
        </p:txBody>
      </p:sp>
    </p:spTree>
    <p:extLst>
      <p:ext uri="{BB962C8B-B14F-4D97-AF65-F5344CB8AC3E}">
        <p14:creationId xmlns:p14="http://schemas.microsoft.com/office/powerpoint/2010/main" val="4121996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1440" y="1580828"/>
            <a:ext cx="8932985" cy="4234757"/>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Trade and the Middleman</a:t>
            </a:r>
            <a:endParaRPr lang="en-US" dirty="0"/>
          </a:p>
        </p:txBody>
      </p:sp>
      <p:sp>
        <p:nvSpPr>
          <p:cNvPr id="3" name="Content Placeholder 2"/>
          <p:cNvSpPr>
            <a:spLocks noGrp="1"/>
          </p:cNvSpPr>
          <p:nvPr>
            <p:ph idx="1"/>
          </p:nvPr>
        </p:nvSpPr>
        <p:spPr>
          <a:xfrm>
            <a:off x="140675" y="1623992"/>
            <a:ext cx="8820445" cy="3056496"/>
          </a:xfrm>
        </p:spPr>
        <p:txBody>
          <a:bodyPr/>
          <a:lstStyle/>
          <a:p>
            <a:r>
              <a:rPr lang="en-US" b="1" i="1" dirty="0" smtClean="0">
                <a:solidFill>
                  <a:srgbClr val="32302A"/>
                </a:solidFill>
              </a:rPr>
              <a:t>Middleman</a:t>
            </a:r>
            <a:r>
              <a:rPr lang="en-US" dirty="0">
                <a:solidFill>
                  <a:srgbClr val="32302A"/>
                </a:solidFill>
              </a:rPr>
              <a:t>:  </a:t>
            </a:r>
            <a:br>
              <a:rPr lang="en-US" dirty="0">
                <a:solidFill>
                  <a:srgbClr val="32302A"/>
                </a:solidFill>
              </a:rPr>
            </a:br>
            <a:r>
              <a:rPr lang="en-US" dirty="0">
                <a:solidFill>
                  <a:srgbClr val="32302A"/>
                </a:solidFill>
              </a:rPr>
              <a:t>A person who buys and sells, or arranges trades.</a:t>
            </a:r>
          </a:p>
          <a:p>
            <a:pPr lvl="1"/>
            <a:r>
              <a:rPr lang="en-US" dirty="0">
                <a:solidFill>
                  <a:srgbClr val="32302A"/>
                </a:solidFill>
              </a:rPr>
              <a:t>Middlemen reduce transactions costs.</a:t>
            </a:r>
          </a:p>
          <a:p>
            <a:pPr lvl="1"/>
            <a:r>
              <a:rPr lang="en-US" i="1" dirty="0">
                <a:solidFill>
                  <a:srgbClr val="32302A"/>
                </a:solidFill>
              </a:rPr>
              <a:t>Example</a:t>
            </a:r>
            <a:r>
              <a:rPr lang="en-US" dirty="0">
                <a:solidFill>
                  <a:srgbClr val="32302A"/>
                </a:solidFill>
              </a:rPr>
              <a:t>:  </a:t>
            </a:r>
            <a:br>
              <a:rPr lang="en-US" dirty="0">
                <a:solidFill>
                  <a:srgbClr val="32302A"/>
                </a:solidFill>
              </a:rPr>
            </a:br>
            <a:r>
              <a:rPr lang="en-US" dirty="0">
                <a:solidFill>
                  <a:srgbClr val="32302A"/>
                </a:solidFill>
              </a:rPr>
              <a:t>your local grocer reduces the transactions costs of your acquiring vegetables from farmers, milk from diaries, and other products from food manufacturers</a:t>
            </a:r>
            <a:r>
              <a:rPr lang="en-US" dirty="0" smtClean="0">
                <a:solidFill>
                  <a:srgbClr val="32302A"/>
                </a:solidFill>
              </a:rPr>
              <a:t>.</a:t>
            </a:r>
            <a:endParaRPr lang="en-US" dirty="0">
              <a:solidFill>
                <a:srgbClr val="32302A"/>
              </a:solidFill>
            </a:endParaRPr>
          </a:p>
        </p:txBody>
      </p:sp>
    </p:spTree>
    <p:extLst>
      <p:ext uri="{BB962C8B-B14F-4D97-AF65-F5344CB8AC3E}">
        <p14:creationId xmlns:p14="http://schemas.microsoft.com/office/powerpoint/2010/main" val="3824523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 for Thought:</a:t>
            </a:r>
            <a:br>
              <a:rPr lang="en-US" dirty="0"/>
            </a:br>
            <a:endParaRPr lang="en-US" dirty="0"/>
          </a:p>
        </p:txBody>
      </p:sp>
      <p:sp>
        <p:nvSpPr>
          <p:cNvPr id="5" name="Content Placeholder 4"/>
          <p:cNvSpPr>
            <a:spLocks noGrp="1"/>
          </p:cNvSpPr>
          <p:nvPr>
            <p:ph idx="1"/>
          </p:nvPr>
        </p:nvSpPr>
        <p:spPr>
          <a:xfrm>
            <a:off x="140675" y="1639873"/>
            <a:ext cx="8941332" cy="4272729"/>
          </a:xfrm>
        </p:spPr>
        <p:txBody>
          <a:bodyPr/>
          <a:lstStyle/>
          <a:p>
            <a:pPr marL="514350" indent="-514350">
              <a:buAutoNum type="arabicPeriod"/>
            </a:pPr>
            <a:r>
              <a:rPr lang="en-US" sz="2700" dirty="0" smtClean="0">
                <a:solidFill>
                  <a:srgbClr val="32302A"/>
                </a:solidFill>
              </a:rPr>
              <a:t>It </a:t>
            </a:r>
            <a:r>
              <a:rPr lang="en-US" sz="2700" dirty="0">
                <a:solidFill>
                  <a:srgbClr val="32302A"/>
                </a:solidFill>
              </a:rPr>
              <a:t>takes 1 hr. to travel from New York </a:t>
            </a:r>
            <a:r>
              <a:rPr lang="en-US" sz="2700" dirty="0" smtClean="0">
                <a:solidFill>
                  <a:srgbClr val="32302A"/>
                </a:solidFill>
              </a:rPr>
              <a:t>to </a:t>
            </a:r>
            <a:r>
              <a:rPr lang="en-US" sz="2700" dirty="0">
                <a:solidFill>
                  <a:srgbClr val="32302A"/>
                </a:solidFill>
              </a:rPr>
              <a:t>D.C. by air, </a:t>
            </a:r>
            <a:r>
              <a:rPr lang="en-US" sz="2700" dirty="0" smtClean="0">
                <a:solidFill>
                  <a:srgbClr val="32302A"/>
                </a:solidFill>
              </a:rPr>
              <a:t>but </a:t>
            </a:r>
            <a:r>
              <a:rPr lang="en-US" sz="2700" dirty="0">
                <a:solidFill>
                  <a:srgbClr val="32302A"/>
                </a:solidFill>
              </a:rPr>
              <a:t>it takes 5 hrs. by bus.  If the air fare is $110 and the bus fare </a:t>
            </a:r>
            <a:r>
              <a:rPr lang="en-US" sz="2700" dirty="0" smtClean="0">
                <a:solidFill>
                  <a:srgbClr val="32302A"/>
                </a:solidFill>
              </a:rPr>
              <a:t>is </a:t>
            </a:r>
            <a:r>
              <a:rPr lang="en-US" sz="2700" dirty="0">
                <a:solidFill>
                  <a:srgbClr val="32302A"/>
                </a:solidFill>
              </a:rPr>
              <a:t>$70, which is cheaper for someone </a:t>
            </a:r>
            <a:r>
              <a:rPr lang="en-US" sz="2700" dirty="0" smtClean="0">
                <a:solidFill>
                  <a:srgbClr val="32302A"/>
                </a:solidFill>
              </a:rPr>
              <a:t>whose opportunity </a:t>
            </a:r>
            <a:r>
              <a:rPr lang="en-US" sz="2700" dirty="0">
                <a:solidFill>
                  <a:srgbClr val="32302A"/>
                </a:solidFill>
              </a:rPr>
              <a:t>cost of travel time is $6 per hour?  </a:t>
            </a:r>
            <a:r>
              <a:rPr lang="en-US" sz="2700" dirty="0" smtClean="0">
                <a:solidFill>
                  <a:srgbClr val="32302A"/>
                </a:solidFill>
              </a:rPr>
              <a:t>How about for </a:t>
            </a:r>
            <a:r>
              <a:rPr lang="en-US" sz="2700" dirty="0">
                <a:solidFill>
                  <a:srgbClr val="32302A"/>
                </a:solidFill>
              </a:rPr>
              <a:t>someone whose opportunity cost is $10 per hour?  $14 per hour? </a:t>
            </a:r>
            <a:endParaRPr lang="en-US" sz="2700" dirty="0" smtClean="0">
              <a:solidFill>
                <a:srgbClr val="32302A"/>
              </a:solidFill>
            </a:endParaRPr>
          </a:p>
          <a:p>
            <a:pPr marL="514350" indent="-514350">
              <a:buAutoNum type="arabicPeriod"/>
            </a:pPr>
            <a:r>
              <a:rPr lang="en-US" sz="2700" dirty="0">
                <a:solidFill>
                  <a:srgbClr val="32302A"/>
                </a:solidFill>
              </a:rPr>
              <a:t>Consider the choices of women aged 30 to 50 </a:t>
            </a:r>
            <a:r>
              <a:rPr lang="en-US" sz="2700" dirty="0" smtClean="0">
                <a:solidFill>
                  <a:srgbClr val="32302A"/>
                </a:solidFill>
              </a:rPr>
              <a:t>years old with (</a:t>
            </a:r>
            <a:r>
              <a:rPr lang="en-US" sz="2700" dirty="0">
                <a:solidFill>
                  <a:srgbClr val="32302A"/>
                </a:solidFill>
              </a:rPr>
              <a:t>a) a college education or (b) less than a high school education. In which case will the share of women in the work force be highest? Which will have the higher average number of children? Why?</a:t>
            </a:r>
          </a:p>
        </p:txBody>
      </p:sp>
    </p:spTree>
    <p:extLst>
      <p:ext uri="{BB962C8B-B14F-4D97-AF65-F5344CB8AC3E}">
        <p14:creationId xmlns:p14="http://schemas.microsoft.com/office/powerpoint/2010/main" val="20133273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 for Thought:</a:t>
            </a:r>
            <a:br>
              <a:rPr lang="en-US" dirty="0"/>
            </a:br>
            <a:endParaRPr lang="en-US" dirty="0"/>
          </a:p>
        </p:txBody>
      </p:sp>
      <p:sp>
        <p:nvSpPr>
          <p:cNvPr id="5" name="Content Placeholder 4"/>
          <p:cNvSpPr>
            <a:spLocks noGrp="1"/>
          </p:cNvSpPr>
          <p:nvPr>
            <p:ph idx="1"/>
          </p:nvPr>
        </p:nvSpPr>
        <p:spPr>
          <a:xfrm>
            <a:off x="140675" y="1639874"/>
            <a:ext cx="8941332" cy="2738398"/>
          </a:xfrm>
        </p:spPr>
        <p:txBody>
          <a:bodyPr/>
          <a:lstStyle/>
          <a:p>
            <a:pPr marL="511175" indent="-511175">
              <a:buNone/>
            </a:pPr>
            <a:r>
              <a:rPr lang="en-US" sz="2700" dirty="0" smtClean="0">
                <a:solidFill>
                  <a:srgbClr val="32302A"/>
                </a:solidFill>
              </a:rPr>
              <a:t>3.  Why </a:t>
            </a:r>
            <a:r>
              <a:rPr lang="en-US" sz="2700" dirty="0">
                <a:solidFill>
                  <a:srgbClr val="32302A"/>
                </a:solidFill>
              </a:rPr>
              <a:t>do people engage in exchange? Why do you trade for so many goods instead of just producing them yourself?</a:t>
            </a:r>
            <a:endParaRPr lang="en-US" sz="2700" dirty="0" smtClean="0">
              <a:solidFill>
                <a:srgbClr val="32302A"/>
              </a:solidFill>
            </a:endParaRPr>
          </a:p>
          <a:p>
            <a:pPr marL="457200" indent="-457200">
              <a:buNone/>
            </a:pPr>
            <a:r>
              <a:rPr lang="en-US" sz="2700" dirty="0" smtClean="0">
                <a:solidFill>
                  <a:srgbClr val="32302A"/>
                </a:solidFill>
              </a:rPr>
              <a:t>4.  In </a:t>
            </a:r>
            <a:r>
              <a:rPr lang="en-US" sz="2700" dirty="0">
                <a:solidFill>
                  <a:srgbClr val="32302A"/>
                </a:solidFill>
              </a:rPr>
              <a:t>many states, the resale of tickets to sporting events at prices above the original purchase price (“ticket scalping”) is prohibited.  Is this </a:t>
            </a:r>
            <a:r>
              <a:rPr lang="en-US" sz="2700" dirty="0" smtClean="0">
                <a:solidFill>
                  <a:srgbClr val="32302A"/>
                </a:solidFill>
              </a:rPr>
              <a:t>a </a:t>
            </a:r>
            <a:r>
              <a:rPr lang="en-US" sz="2700" dirty="0">
                <a:solidFill>
                  <a:srgbClr val="32302A"/>
                </a:solidFill>
              </a:rPr>
              <a:t>good idea?  Who is hurt and who is helped </a:t>
            </a:r>
            <a:r>
              <a:rPr lang="en-US" sz="2700" dirty="0" smtClean="0">
                <a:solidFill>
                  <a:srgbClr val="32302A"/>
                </a:solidFill>
              </a:rPr>
              <a:t>by this </a:t>
            </a:r>
            <a:r>
              <a:rPr lang="en-US" sz="2700" dirty="0">
                <a:solidFill>
                  <a:srgbClr val="32302A"/>
                </a:solidFill>
              </a:rPr>
              <a:t>prohibition?</a:t>
            </a:r>
          </a:p>
        </p:txBody>
      </p:sp>
    </p:spTree>
    <p:extLst>
      <p:ext uri="{BB962C8B-B14F-4D97-AF65-F5344CB8AC3E}">
        <p14:creationId xmlns:p14="http://schemas.microsoft.com/office/powerpoint/2010/main" val="625804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a:t>The </a:t>
            </a:r>
            <a:r>
              <a:rPr lang="en-US" dirty="0" smtClean="0"/>
              <a:t>Importance</a:t>
            </a:r>
            <a:br>
              <a:rPr lang="en-US" dirty="0" smtClean="0"/>
            </a:br>
            <a:r>
              <a:rPr lang="en-US" dirty="0" smtClean="0"/>
              <a:t>of Property Rights</a:t>
            </a:r>
            <a:endParaRPr lang="en-US" dirty="0"/>
          </a:p>
        </p:txBody>
      </p:sp>
    </p:spTree>
    <p:extLst>
      <p:ext uri="{BB962C8B-B14F-4D97-AF65-F5344CB8AC3E}">
        <p14:creationId xmlns:p14="http://schemas.microsoft.com/office/powerpoint/2010/main" val="20546491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Gwartney PPT 2011">
      <a:dk1>
        <a:sysClr val="windowText" lastClr="000000"/>
      </a:dk1>
      <a:lt1>
        <a:sysClr val="window" lastClr="FFFFFF"/>
      </a:lt1>
      <a:dk2>
        <a:srgbClr val="59564B"/>
      </a:dk2>
      <a:lt2>
        <a:srgbClr val="DFDAC7"/>
      </a:lt2>
      <a:accent1>
        <a:srgbClr val="990000"/>
      </a:accent1>
      <a:accent2>
        <a:srgbClr val="EFAB16"/>
      </a:accent2>
      <a:accent3>
        <a:srgbClr val="78AC35"/>
      </a:accent3>
      <a:accent4>
        <a:srgbClr val="35ACA2"/>
      </a:accent4>
      <a:accent5>
        <a:srgbClr val="4083CF"/>
      </a:accent5>
      <a:accent6>
        <a:srgbClr val="0D335E"/>
      </a:accent6>
      <a:hlink>
        <a:srgbClr val="FFFFFF"/>
      </a:hlink>
      <a:folHlink>
        <a:srgbClr val="FFFF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673</TotalTime>
  <Words>1346</Words>
  <Application>Microsoft Office PowerPoint</Application>
  <PresentationFormat>On-screen Show (4:3)</PresentationFormat>
  <Paragraphs>190</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Some Tools of the Economist</vt:lpstr>
      <vt:lpstr>What Shall We Give Up?</vt:lpstr>
      <vt:lpstr>Opportunity Cost</vt:lpstr>
      <vt:lpstr>Opportunity Cost</vt:lpstr>
      <vt:lpstr>Trade and Transactions Costs</vt:lpstr>
      <vt:lpstr>Trade and the Middleman</vt:lpstr>
      <vt:lpstr>Questions for Thought: </vt:lpstr>
      <vt:lpstr>Questions for Thought: </vt:lpstr>
      <vt:lpstr>The Importance of Property Rights</vt:lpstr>
      <vt:lpstr>Private Property Rights</vt:lpstr>
      <vt:lpstr>Private Property and Incentives</vt:lpstr>
      <vt:lpstr>Private Property and Incentives</vt:lpstr>
      <vt:lpstr>Private Property and Markets</vt:lpstr>
      <vt:lpstr>Questions for Thought: </vt:lpstr>
      <vt:lpstr>Questions for Thought: </vt:lpstr>
      <vt:lpstr>The Production  Possibilities Curve</vt:lpstr>
      <vt:lpstr>Production Possibilities Curve for Susan’s grades in English and Economics with 10 hours of study</vt:lpstr>
      <vt:lpstr>Production Possibilities Curve  for a nation’s economy (given limited resources)</vt:lpstr>
      <vt:lpstr>Shifting the Production  Possibilities Curve Outward</vt:lpstr>
      <vt:lpstr>Investment and Production  Possibilities in the Future</vt:lpstr>
      <vt:lpstr>Investment and Production  Possibilities in the Future</vt:lpstr>
      <vt:lpstr>Trade, Output,  and Living Standards</vt:lpstr>
      <vt:lpstr>Division of Labor</vt:lpstr>
      <vt:lpstr>Law of Comparative Advantage</vt:lpstr>
      <vt:lpstr>Sources of Gains from Trade</vt:lpstr>
      <vt:lpstr>Human Ingenuity and  the Creation of Value</vt:lpstr>
      <vt:lpstr>Human Ingenuity</vt:lpstr>
      <vt:lpstr>Economic Organization: Markets vs. Political Planning</vt:lpstr>
      <vt:lpstr>The Three Basic Questions  Faced by All Economies</vt:lpstr>
      <vt:lpstr>Market Organization</vt:lpstr>
      <vt:lpstr>Political Planning</vt:lpstr>
      <vt:lpstr>Questions for Thought: </vt:lpstr>
      <vt:lpstr>Questions for Thought: </vt:lpstr>
      <vt:lpstr>PowerPoint Presentation</vt:lpstr>
    </vt:vector>
  </TitlesOfParts>
  <Company>University Of Tampa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dc:title>
  <dc:subject>Some Tools of the Economist</dc:subject>
  <dc:creator>Dr. Chuck D. Skipton</dc:creator>
  <cp:lastModifiedBy>Todd Myers</cp:lastModifiedBy>
  <cp:revision>91</cp:revision>
  <dcterms:created xsi:type="dcterms:W3CDTF">2011-11-26T00:15:18Z</dcterms:created>
  <dcterms:modified xsi:type="dcterms:W3CDTF">2012-08-20T19:08:49Z</dcterms:modified>
</cp:coreProperties>
</file>