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handoutMasterIdLst>
    <p:handoutMasterId r:id="rId50"/>
  </p:handoutMasterIdLst>
  <p:sldIdLst>
    <p:sldId id="259" r:id="rId2"/>
    <p:sldId id="260" r:id="rId3"/>
    <p:sldId id="258" r:id="rId4"/>
    <p:sldId id="338" r:id="rId5"/>
    <p:sldId id="339" r:id="rId6"/>
    <p:sldId id="340" r:id="rId7"/>
    <p:sldId id="262" r:id="rId8"/>
    <p:sldId id="294" r:id="rId9"/>
    <p:sldId id="263" r:id="rId10"/>
    <p:sldId id="341" r:id="rId11"/>
    <p:sldId id="342" r:id="rId12"/>
    <p:sldId id="343" r:id="rId13"/>
    <p:sldId id="344" r:id="rId14"/>
    <p:sldId id="264" r:id="rId15"/>
    <p:sldId id="265" r:id="rId16"/>
    <p:sldId id="280" r:id="rId17"/>
    <p:sldId id="266" r:id="rId18"/>
    <p:sldId id="267" r:id="rId19"/>
    <p:sldId id="345" r:id="rId20"/>
    <p:sldId id="346" r:id="rId21"/>
    <p:sldId id="347" r:id="rId22"/>
    <p:sldId id="348" r:id="rId23"/>
    <p:sldId id="300" r:id="rId24"/>
    <p:sldId id="349" r:id="rId25"/>
    <p:sldId id="350" r:id="rId26"/>
    <p:sldId id="351" r:id="rId27"/>
    <p:sldId id="268" r:id="rId28"/>
    <p:sldId id="352" r:id="rId29"/>
    <p:sldId id="354" r:id="rId30"/>
    <p:sldId id="355" r:id="rId31"/>
    <p:sldId id="356" r:id="rId32"/>
    <p:sldId id="357" r:id="rId33"/>
    <p:sldId id="358" r:id="rId34"/>
    <p:sldId id="359" r:id="rId35"/>
    <p:sldId id="360" r:id="rId36"/>
    <p:sldId id="361" r:id="rId37"/>
    <p:sldId id="362" r:id="rId38"/>
    <p:sldId id="363" r:id="rId39"/>
    <p:sldId id="271" r:id="rId40"/>
    <p:sldId id="364" r:id="rId41"/>
    <p:sldId id="365" r:id="rId42"/>
    <p:sldId id="368" r:id="rId43"/>
    <p:sldId id="369" r:id="rId44"/>
    <p:sldId id="270" r:id="rId45"/>
    <p:sldId id="282" r:id="rId46"/>
    <p:sldId id="367" r:id="rId47"/>
    <p:sldId id="279"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48CD"/>
    <a:srgbClr val="2D52C9"/>
    <a:srgbClr val="294BB9"/>
    <a:srgbClr val="2544A7"/>
    <a:srgbClr val="034DF3"/>
    <a:srgbClr val="FCF4DC"/>
    <a:srgbClr val="32302A"/>
    <a:srgbClr val="515A61"/>
    <a:srgbClr val="444C52"/>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89" autoAdjust="0"/>
    <p:restoredTop sz="94660"/>
  </p:normalViewPr>
  <p:slideViewPr>
    <p:cSldViewPr snapToGrid="0" snapToObjects="1">
      <p:cViewPr varScale="1">
        <p:scale>
          <a:sx n="108" d="100"/>
          <a:sy n="108" d="100"/>
        </p:scale>
        <p:origin x="-984" y="-78"/>
      </p:cViewPr>
      <p:guideLst>
        <p:guide orient="horz" pos="980"/>
        <p:guide pos="3795"/>
      </p:guideLst>
    </p:cSldViewPr>
  </p:slideViewPr>
  <p:notesTextViewPr>
    <p:cViewPr>
      <p:scale>
        <a:sx n="100" d="100"/>
        <a:sy n="100" d="100"/>
      </p:scale>
      <p:origin x="0" y="0"/>
    </p:cViewPr>
  </p:notesTextViewPr>
  <p:sorterViewPr>
    <p:cViewPr>
      <p:scale>
        <a:sx n="140" d="100"/>
        <a:sy n="140" d="100"/>
      </p:scale>
      <p:origin x="0" y="8052"/>
    </p:cViewPr>
  </p:sorterViewPr>
  <p:notesViewPr>
    <p:cSldViewPr snapToGrid="0" snapToObjects="1">
      <p:cViewPr varScale="1">
        <p:scale>
          <a:sx n="101" d="100"/>
          <a:sy n="101" d="100"/>
        </p:scale>
        <p:origin x="-351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C59276-451D-43C9-813E-64E3A18F4843}" type="datetimeFigureOut">
              <a:rPr lang="en-US" smtClean="0"/>
              <a:pPr/>
              <a:t>08/20/2012</a:t>
            </a:fld>
            <a:endParaRPr lang="en-US"/>
          </a:p>
        </p:txBody>
      </p:sp>
      <p:sp>
        <p:nvSpPr>
          <p:cNvPr id="4" name="Footer Placeholder 3"/>
          <p:cNvSpPr>
            <a:spLocks noGrp="1"/>
          </p:cNvSpPr>
          <p:nvPr>
            <p:ph type="ftr" sz="quarter" idx="2"/>
          </p:nvPr>
        </p:nvSpPr>
        <p:spPr>
          <a:xfrm>
            <a:off x="0" y="8685213"/>
            <a:ext cx="5420412" cy="457200"/>
          </a:xfrm>
          <a:prstGeom prst="rect">
            <a:avLst/>
          </a:prstGeom>
        </p:spPr>
        <p:txBody>
          <a:bodyPr vert="horz" lIns="91440" tIns="45720" rIns="91440" bIns="45720" rtlCol="0" anchor="b"/>
          <a:lstStyle>
            <a:lvl1pPr algn="l">
              <a:defRPr sz="1200"/>
            </a:lvl1pPr>
          </a:lstStyle>
          <a:p>
            <a:pPr>
              <a:defRPr/>
            </a:pPr>
            <a:r>
              <a:rPr lang="en-US" dirty="0" smtClean="0">
                <a:latin typeface="Times New Roman" pitchFamily="18" charset="0"/>
                <a:cs typeface="Times New Roman" pitchFamily="18" charset="0"/>
              </a:rPr>
              <a:t>Slides from “</a:t>
            </a:r>
            <a:r>
              <a:rPr lang="en-US" dirty="0">
                <a:latin typeface="Times New Roman" pitchFamily="18" charset="0"/>
                <a:cs typeface="Times New Roman" pitchFamily="18" charset="0"/>
              </a:rPr>
              <a:t>Private and Public Choice 14th ed.”</a:t>
            </a:r>
          </a:p>
          <a:p>
            <a:pPr>
              <a:defRPr/>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James </a:t>
            </a:r>
            <a:r>
              <a:rPr lang="en-US" dirty="0" err="1">
                <a:latin typeface="Times New Roman" pitchFamily="18" charset="0"/>
                <a:cs typeface="Times New Roman" pitchFamily="18" charset="0"/>
              </a:rPr>
              <a:t>Gwartney</a:t>
            </a:r>
            <a:r>
              <a:rPr lang="en-US" dirty="0">
                <a:latin typeface="Times New Roman" pitchFamily="18" charset="0"/>
                <a:cs typeface="Times New Roman" pitchFamily="18" charset="0"/>
              </a:rPr>
              <a:t>, Richard Stroup, Russell </a:t>
            </a:r>
            <a:r>
              <a:rPr lang="en-US" dirty="0" err="1">
                <a:latin typeface="Times New Roman" pitchFamily="18" charset="0"/>
                <a:cs typeface="Times New Roman" pitchFamily="18" charset="0"/>
              </a:rPr>
              <a:t>Sobel</a:t>
            </a:r>
            <a:r>
              <a:rPr lang="en-US" dirty="0">
                <a:latin typeface="Times New Roman" pitchFamily="18" charset="0"/>
                <a:cs typeface="Times New Roman" pitchFamily="18" charset="0"/>
              </a:rPr>
              <a:t>, &amp; David </a:t>
            </a:r>
            <a:r>
              <a:rPr lang="en-US" dirty="0" smtClean="0">
                <a:latin typeface="Times New Roman" pitchFamily="18" charset="0"/>
                <a:cs typeface="Times New Roman" pitchFamily="18" charset="0"/>
              </a:rPr>
              <a:t>Macpherson</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3"/>
          </p:nvPr>
        </p:nvSpPr>
        <p:spPr>
          <a:xfrm>
            <a:off x="5712643" y="8685213"/>
            <a:ext cx="1143770" cy="457200"/>
          </a:xfrm>
          <a:prstGeom prst="rect">
            <a:avLst/>
          </a:prstGeom>
        </p:spPr>
        <p:txBody>
          <a:bodyPr vert="horz" lIns="91440" tIns="45720" rIns="91440" bIns="45720" rtlCol="0" anchor="b"/>
          <a:lstStyle>
            <a:lvl1pPr algn="r">
              <a:defRPr sz="1200"/>
            </a:lvl1pPr>
          </a:lstStyle>
          <a:p>
            <a:fld id="{55368962-1D3C-40FF-9F8C-4139F6810C10}" type="slidenum">
              <a:rPr lang="en-US" smtClean="0"/>
              <a:pPr/>
              <a:t>‹#›</a:t>
            </a:fld>
            <a:endParaRPr lang="en-US"/>
          </a:p>
        </p:txBody>
      </p:sp>
      <p:sp>
        <p:nvSpPr>
          <p:cNvPr id="6" name="Rectangle 5"/>
          <p:cNvSpPr/>
          <p:nvPr/>
        </p:nvSpPr>
        <p:spPr>
          <a:xfrm>
            <a:off x="103695" y="8478431"/>
            <a:ext cx="6655324" cy="200055"/>
          </a:xfrm>
          <a:prstGeom prst="rect">
            <a:avLst/>
          </a:prstGeom>
        </p:spPr>
        <p:txBody>
          <a:bodyPr wrap="square">
            <a:spAutoFit/>
          </a:bodyPr>
          <a:lstStyle/>
          <a:p>
            <a:pPr algn="ctr">
              <a:defRPr/>
            </a:pPr>
            <a:r>
              <a:rPr kumimoji="0" lang="en-US" sz="700" b="1" i="1" dirty="0" smtClean="0">
                <a:solidFill>
                  <a:schemeClr val="tx1"/>
                </a:solidFill>
                <a:latin typeface="Times New Roman" pitchFamily="-110" charset="0"/>
              </a:rPr>
              <a:t>Copyright ©2012 </a:t>
            </a:r>
            <a:r>
              <a:rPr kumimoji="0" lang="en-US" sz="700" b="1" i="1" dirty="0" err="1" smtClean="0">
                <a:solidFill>
                  <a:schemeClr val="tx1"/>
                </a:solidFill>
                <a:latin typeface="Times New Roman" pitchFamily="-110" charset="0"/>
              </a:rPr>
              <a:t>Cengage</a:t>
            </a:r>
            <a:r>
              <a:rPr kumimoji="0" lang="en-US" sz="700" b="1" i="1" dirty="0" smtClean="0">
                <a:solidFill>
                  <a:schemeClr val="tx1"/>
                </a:solidFill>
                <a:latin typeface="Times New Roman" pitchFamily="-110" charset="0"/>
              </a:rPr>
              <a:t> Learning. All rights reserved. May not be scanned, copied or duplicated, or posted to a publicly accessible web site, in whole or in part.</a:t>
            </a:r>
            <a:endParaRPr kumimoji="0" lang="en-US" sz="700" b="1" i="1" dirty="0">
              <a:solidFill>
                <a:schemeClr val="tx1"/>
              </a:solidFill>
              <a:latin typeface="Times New Roman" pitchFamily="-110" charset="0"/>
            </a:endParaRPr>
          </a:p>
        </p:txBody>
      </p:sp>
    </p:spTree>
    <p:extLst>
      <p:ext uri="{BB962C8B-B14F-4D97-AF65-F5344CB8AC3E}">
        <p14:creationId xmlns:p14="http://schemas.microsoft.com/office/powerpoint/2010/main" val="1680146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CD4C36-653B-48C7-AF84-E47CA5954DE3}" type="datetimeFigureOut">
              <a:rPr lang="en-US" smtClean="0"/>
              <a:pPr/>
              <a:t>08/20/2012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5213"/>
            <a:ext cx="5250731" cy="457200"/>
          </a:xfrm>
          <a:prstGeom prst="rect">
            <a:avLst/>
          </a:prstGeom>
        </p:spPr>
        <p:txBody>
          <a:bodyPr vert="horz" lIns="91440" tIns="45720" rIns="91440" bIns="45720" rtlCol="0" anchor="b"/>
          <a:lstStyle>
            <a:lvl1pPr algn="l">
              <a:defRPr sz="1000"/>
            </a:lvl1pPr>
          </a:lstStyle>
          <a:p>
            <a:pPr>
              <a:defRPr/>
            </a:pPr>
            <a:r>
              <a:rPr lang="en-US" dirty="0" smtClean="0">
                <a:latin typeface="Times New Roman" pitchFamily="18" charset="0"/>
                <a:cs typeface="Times New Roman" pitchFamily="18" charset="0"/>
              </a:rPr>
              <a:t>Notes for:   “Private and Public Choice 14th ed.”</a:t>
            </a:r>
          </a:p>
          <a:p>
            <a:pPr>
              <a:defRPr/>
            </a:pPr>
            <a:r>
              <a:rPr lang="en-US" sz="900" dirty="0" smtClean="0">
                <a:latin typeface="Times New Roman" pitchFamily="18" charset="0"/>
                <a:cs typeface="Times New Roman" pitchFamily="18" charset="0"/>
              </a:rPr>
              <a:t>                       James </a:t>
            </a:r>
            <a:r>
              <a:rPr lang="en-US" sz="900" dirty="0" err="1" smtClean="0">
                <a:latin typeface="Times New Roman" pitchFamily="18" charset="0"/>
                <a:cs typeface="Times New Roman" pitchFamily="18" charset="0"/>
              </a:rPr>
              <a:t>Gwartney</a:t>
            </a:r>
            <a:r>
              <a:rPr lang="en-US" sz="900" dirty="0" smtClean="0">
                <a:latin typeface="Times New Roman" pitchFamily="18" charset="0"/>
                <a:cs typeface="Times New Roman" pitchFamily="18" charset="0"/>
              </a:rPr>
              <a:t>, Richard Stroup, Russell </a:t>
            </a:r>
            <a:r>
              <a:rPr lang="en-US" sz="900" dirty="0" err="1" smtClean="0">
                <a:latin typeface="Times New Roman" pitchFamily="18" charset="0"/>
                <a:cs typeface="Times New Roman" pitchFamily="18" charset="0"/>
              </a:rPr>
              <a:t>Sobel</a:t>
            </a:r>
            <a:r>
              <a:rPr lang="en-US" sz="900" dirty="0" smtClean="0">
                <a:latin typeface="Times New Roman" pitchFamily="18" charset="0"/>
                <a:cs typeface="Times New Roman" pitchFamily="18" charset="0"/>
              </a:rPr>
              <a:t>, &amp; David Macpherson</a:t>
            </a:r>
            <a:endParaRPr lang="en-US" sz="900" dirty="0">
              <a:latin typeface="Times New Roman" pitchFamily="18" charset="0"/>
              <a:cs typeface="Times New Roman" pitchFamily="18" charset="0"/>
            </a:endParaRPr>
          </a:p>
        </p:txBody>
      </p:sp>
      <p:sp>
        <p:nvSpPr>
          <p:cNvPr id="7" name="Slide Number Placeholder 6"/>
          <p:cNvSpPr>
            <a:spLocks noGrp="1"/>
          </p:cNvSpPr>
          <p:nvPr>
            <p:ph type="sldNum" sz="quarter" idx="5"/>
          </p:nvPr>
        </p:nvSpPr>
        <p:spPr>
          <a:xfrm>
            <a:off x="5714999" y="8685213"/>
            <a:ext cx="1141413" cy="457200"/>
          </a:xfrm>
          <a:prstGeom prst="rect">
            <a:avLst/>
          </a:prstGeom>
        </p:spPr>
        <p:txBody>
          <a:bodyPr vert="horz" lIns="91440" tIns="45720" rIns="91440" bIns="45720" rtlCol="0" anchor="b"/>
          <a:lstStyle>
            <a:lvl1pPr algn="r">
              <a:defRPr sz="1200"/>
            </a:lvl1pPr>
          </a:lstStyle>
          <a:p>
            <a:fld id="{807D8D62-E453-4738-A912-78A33588ECDD}" type="slidenum">
              <a:rPr lang="en-US" smtClean="0"/>
              <a:pPr/>
              <a:t>‹#›</a:t>
            </a:fld>
            <a:endParaRPr lang="en-US"/>
          </a:p>
        </p:txBody>
      </p:sp>
      <p:sp>
        <p:nvSpPr>
          <p:cNvPr id="8" name="Rectangle 7"/>
          <p:cNvSpPr/>
          <p:nvPr/>
        </p:nvSpPr>
        <p:spPr>
          <a:xfrm>
            <a:off x="103695" y="8572701"/>
            <a:ext cx="6655324" cy="200055"/>
          </a:xfrm>
          <a:prstGeom prst="rect">
            <a:avLst/>
          </a:prstGeom>
        </p:spPr>
        <p:txBody>
          <a:bodyPr wrap="square">
            <a:spAutoFit/>
          </a:bodyPr>
          <a:lstStyle/>
          <a:p>
            <a:pPr algn="ctr">
              <a:defRPr/>
            </a:pPr>
            <a:r>
              <a:rPr kumimoji="0" lang="en-US" sz="700" b="1" i="1" dirty="0" smtClean="0">
                <a:solidFill>
                  <a:schemeClr val="tx1"/>
                </a:solidFill>
                <a:latin typeface="Times New Roman" pitchFamily="-110" charset="0"/>
              </a:rPr>
              <a:t>Copyright ©2012 </a:t>
            </a:r>
            <a:r>
              <a:rPr kumimoji="0" lang="en-US" sz="700" b="1" i="1" dirty="0" err="1" smtClean="0">
                <a:solidFill>
                  <a:schemeClr val="tx1"/>
                </a:solidFill>
                <a:latin typeface="Times New Roman" pitchFamily="-110" charset="0"/>
              </a:rPr>
              <a:t>Cengage</a:t>
            </a:r>
            <a:r>
              <a:rPr kumimoji="0" lang="en-US" sz="700" b="1" i="1" dirty="0" smtClean="0">
                <a:solidFill>
                  <a:schemeClr val="tx1"/>
                </a:solidFill>
                <a:latin typeface="Times New Roman" pitchFamily="-110" charset="0"/>
              </a:rPr>
              <a:t> Learning. All rights reserved. May not be scanned, copied or duplicated, or posted to a publicly accessible web site, in whole or in part.</a:t>
            </a:r>
            <a:endParaRPr kumimoji="0" lang="en-US" sz="700" b="1" i="1" dirty="0">
              <a:solidFill>
                <a:schemeClr val="tx1"/>
              </a:solidFill>
              <a:latin typeface="Times New Roman" pitchFamily="-110" charset="0"/>
            </a:endParaRPr>
          </a:p>
        </p:txBody>
      </p:sp>
    </p:spTree>
    <p:extLst>
      <p:ext uri="{BB962C8B-B14F-4D97-AF65-F5344CB8AC3E}">
        <p14:creationId xmlns:p14="http://schemas.microsoft.com/office/powerpoint/2010/main" val="45374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15764" y="1640590"/>
            <a:ext cx="1392701" cy="1524642"/>
          </a:xfrm>
          <a:prstGeom prst="rect">
            <a:avLst/>
          </a:prstGeom>
          <a:solidFill>
            <a:srgbClr val="515A61"/>
          </a:solidFill>
          <a:ln>
            <a:solidFill>
              <a:schemeClr val="tx2"/>
            </a:solidFill>
          </a:ln>
          <a:effectLst>
            <a:outerShdw blurRad="40000" dist="23000" dir="5400000" rotWithShape="0">
              <a:srgbClr val="000000">
                <a:alpha val="350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userDrawn="1"/>
        </p:nvSpPr>
        <p:spPr>
          <a:xfrm>
            <a:off x="252982" y="1682794"/>
            <a:ext cx="1000595" cy="646331"/>
          </a:xfrm>
          <a:prstGeom prst="rect">
            <a:avLst/>
          </a:prstGeom>
          <a:noFill/>
        </p:spPr>
        <p:txBody>
          <a:bodyPr wrap="none" rtlCol="0">
            <a:spAutoFit/>
          </a:bodyPr>
          <a:lstStyle/>
          <a:p>
            <a:pPr algn="ctr">
              <a:spcBef>
                <a:spcPts val="0"/>
              </a:spcBef>
            </a:pPr>
            <a:r>
              <a:rPr lang="en-US" sz="3600" b="0" i="1" dirty="0" smtClean="0">
                <a:solidFill>
                  <a:schemeClr val="bg1"/>
                </a:solidFill>
                <a:latin typeface="Times New Roman" pitchFamily="18" charset="0"/>
                <a:cs typeface="Times New Roman" pitchFamily="18" charset="0"/>
              </a:rPr>
              <a:t>14</a:t>
            </a:r>
            <a:r>
              <a:rPr lang="en-US" sz="3600" b="0" i="1" baseline="30000" dirty="0" smtClean="0">
                <a:solidFill>
                  <a:schemeClr val="bg1"/>
                </a:solidFill>
                <a:latin typeface="Times New Roman" pitchFamily="18" charset="0"/>
                <a:cs typeface="Times New Roman" pitchFamily="18" charset="0"/>
              </a:rPr>
              <a:t>th</a:t>
            </a:r>
            <a:r>
              <a:rPr lang="en-US" sz="3600" b="0" i="1" dirty="0" smtClean="0">
                <a:solidFill>
                  <a:schemeClr val="bg1"/>
                </a:solidFill>
                <a:latin typeface="Times New Roman" pitchFamily="18" charset="0"/>
                <a:cs typeface="Times New Roman" pitchFamily="18" charset="0"/>
              </a:rPr>
              <a:t> </a:t>
            </a:r>
          </a:p>
        </p:txBody>
      </p:sp>
      <p:sp>
        <p:nvSpPr>
          <p:cNvPr id="17" name="TextBox 16"/>
          <p:cNvSpPr txBox="1"/>
          <p:nvPr userDrawn="1"/>
        </p:nvSpPr>
        <p:spPr>
          <a:xfrm>
            <a:off x="182961" y="2151724"/>
            <a:ext cx="1037463" cy="461665"/>
          </a:xfrm>
          <a:prstGeom prst="rect">
            <a:avLst/>
          </a:prstGeom>
          <a:noFill/>
        </p:spPr>
        <p:txBody>
          <a:bodyPr wrap="none" rtlCol="0">
            <a:spAutoFit/>
          </a:bodyPr>
          <a:lstStyle/>
          <a:p>
            <a:pPr algn="ctr">
              <a:spcBef>
                <a:spcPts val="0"/>
              </a:spcBef>
            </a:pPr>
            <a:r>
              <a:rPr lang="en-US" sz="2300" i="1" dirty="0" smtClean="0">
                <a:solidFill>
                  <a:schemeClr val="bg1"/>
                </a:solidFill>
                <a:latin typeface="Times New Roman" pitchFamily="18" charset="0"/>
                <a:cs typeface="Times New Roman" pitchFamily="18" charset="0"/>
              </a:rPr>
              <a:t>edition</a:t>
            </a:r>
            <a:endParaRPr lang="en-US" sz="2300" i="1" dirty="0">
              <a:solidFill>
                <a:schemeClr val="bg1"/>
              </a:solidFill>
              <a:latin typeface="Times New Roman" pitchFamily="18" charset="0"/>
              <a:cs typeface="Times New Roman" pitchFamily="18" charset="0"/>
            </a:endParaRPr>
          </a:p>
        </p:txBody>
      </p:sp>
      <p:cxnSp>
        <p:nvCxnSpPr>
          <p:cNvPr id="18" name="Straight Connector 17"/>
          <p:cNvCxnSpPr/>
          <p:nvPr userDrawn="1"/>
        </p:nvCxnSpPr>
        <p:spPr>
          <a:xfrm>
            <a:off x="239233" y="2564151"/>
            <a:ext cx="88941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userDrawn="1"/>
        </p:nvSpPr>
        <p:spPr>
          <a:xfrm>
            <a:off x="34383" y="2577454"/>
            <a:ext cx="1546707" cy="461665"/>
          </a:xfrm>
          <a:prstGeom prst="rect">
            <a:avLst/>
          </a:prstGeom>
          <a:noFill/>
        </p:spPr>
        <p:txBody>
          <a:bodyPr wrap="square" rtlCol="0">
            <a:spAutoFit/>
          </a:bodyPr>
          <a:lstStyle/>
          <a:p>
            <a:pPr algn="l">
              <a:spcBef>
                <a:spcPts val="0"/>
              </a:spcBef>
            </a:pPr>
            <a:r>
              <a:rPr lang="en-US" sz="1200" i="1" dirty="0" err="1" smtClean="0">
                <a:solidFill>
                  <a:schemeClr val="bg1"/>
                </a:solidFill>
                <a:latin typeface="Times New Roman" pitchFamily="18" charset="0"/>
                <a:cs typeface="Times New Roman" pitchFamily="18" charset="0"/>
              </a:rPr>
              <a:t>Gwartney</a:t>
            </a:r>
            <a:r>
              <a:rPr lang="en-US" sz="1200" i="1" dirty="0" smtClean="0">
                <a:solidFill>
                  <a:schemeClr val="bg1"/>
                </a:solidFill>
                <a:latin typeface="Times New Roman" pitchFamily="18" charset="0"/>
                <a:cs typeface="Times New Roman" pitchFamily="18" charset="0"/>
              </a:rPr>
              <a:t>-Stroup</a:t>
            </a:r>
          </a:p>
          <a:p>
            <a:pPr algn="l">
              <a:spcBef>
                <a:spcPts val="0"/>
              </a:spcBef>
            </a:pPr>
            <a:r>
              <a:rPr lang="en-US" sz="1200" i="1" dirty="0" err="1" smtClean="0">
                <a:solidFill>
                  <a:schemeClr val="bg1"/>
                </a:solidFill>
                <a:latin typeface="Times New Roman" pitchFamily="18" charset="0"/>
                <a:cs typeface="Times New Roman" pitchFamily="18" charset="0"/>
              </a:rPr>
              <a:t>Sobel</a:t>
            </a:r>
            <a:r>
              <a:rPr lang="en-US" sz="1200" i="1" dirty="0" smtClean="0">
                <a:solidFill>
                  <a:schemeClr val="bg1"/>
                </a:solidFill>
                <a:latin typeface="Times New Roman" pitchFamily="18" charset="0"/>
                <a:cs typeface="Times New Roman" pitchFamily="18" charset="0"/>
              </a:rPr>
              <a:t>-Macpherson</a:t>
            </a:r>
            <a:endParaRPr lang="en-US" sz="1200" i="1" dirty="0">
              <a:solidFill>
                <a:schemeClr val="bg1"/>
              </a:solidFill>
              <a:latin typeface="Times New Roman" pitchFamily="18" charset="0"/>
              <a:cs typeface="Times New Roman" pitchFamily="18" charset="0"/>
            </a:endParaRPr>
          </a:p>
        </p:txBody>
      </p:sp>
      <p:sp>
        <p:nvSpPr>
          <p:cNvPr id="20" name="Title Placeholder 1"/>
          <p:cNvSpPr>
            <a:spLocks noGrp="1"/>
          </p:cNvSpPr>
          <p:nvPr userDrawn="1">
            <p:ph type="title"/>
          </p:nvPr>
        </p:nvSpPr>
        <p:spPr>
          <a:xfrm>
            <a:off x="1406939" y="1923756"/>
            <a:ext cx="7565296" cy="1143000"/>
          </a:xfrm>
          <a:prstGeom prst="rect">
            <a:avLst/>
          </a:prstGeom>
        </p:spPr>
        <p:txBody>
          <a:bodyPr vert="horz" lIns="91440" tIns="45720" rIns="91440" bIns="45720" rtlCol="0" anchor="ctr">
            <a:normAutofit/>
          </a:bodyPr>
          <a:lstStyle>
            <a:lvl1pPr algn="l">
              <a:defRPr baseline="0"/>
            </a:lvl1pPr>
          </a:lstStyle>
          <a:p>
            <a:endParaRPr lang="en-US" dirty="0"/>
          </a:p>
        </p:txBody>
      </p:sp>
      <p:sp>
        <p:nvSpPr>
          <p:cNvPr id="21" name="Line 59"/>
          <p:cNvSpPr>
            <a:spLocks noChangeShapeType="1"/>
          </p:cNvSpPr>
          <p:nvPr userDrawn="1"/>
        </p:nvSpPr>
        <p:spPr bwMode="auto">
          <a:xfrm>
            <a:off x="1428435" y="3111882"/>
            <a:ext cx="7543800" cy="0"/>
          </a:xfrm>
          <a:prstGeom prst="line">
            <a:avLst/>
          </a:prstGeom>
          <a:noFill/>
          <a:ln w="28575">
            <a:solidFill>
              <a:schemeClr val="tx1">
                <a:lumMod val="50000"/>
                <a:lumOff val="50000"/>
              </a:schemeClr>
            </a:solidFill>
            <a:round/>
            <a:headEnd/>
            <a:tailEnd/>
          </a:ln>
        </p:spPr>
        <p:txBody>
          <a:bodyPr wrap="none" anchor="ctr">
            <a:prstTxWarp prst="textNoShape">
              <a:avLst/>
            </a:prstTxWarp>
          </a:bodyPr>
          <a:lstStyle/>
          <a:p>
            <a:pPr>
              <a:defRPr/>
            </a:pPr>
            <a:endParaRPr lang="en-US" sz="2000">
              <a:latin typeface="Times New Roman" pitchFamily="-110" charset="0"/>
            </a:endParaRPr>
          </a:p>
        </p:txBody>
      </p:sp>
      <p:sp>
        <p:nvSpPr>
          <p:cNvPr id="22" name="Text Box 60"/>
          <p:cNvSpPr txBox="1">
            <a:spLocks noChangeArrowheads="1"/>
          </p:cNvSpPr>
          <p:nvPr userDrawn="1"/>
        </p:nvSpPr>
        <p:spPr bwMode="auto">
          <a:xfrm>
            <a:off x="1477120" y="4855530"/>
            <a:ext cx="7476978" cy="584775"/>
          </a:xfrm>
          <a:prstGeom prst="rect">
            <a:avLst/>
          </a:prstGeom>
          <a:noFill/>
          <a:ln w="9525">
            <a:noFill/>
            <a:miter lim="800000"/>
            <a:headEnd/>
            <a:tailEnd/>
          </a:ln>
        </p:spPr>
        <p:txBody>
          <a:bodyPr wrap="square">
            <a:prstTxWarp prst="textNoShape">
              <a:avLst/>
            </a:prstTxWarp>
            <a:spAutoFit/>
          </a:bodyPr>
          <a:lstStyle/>
          <a:p>
            <a:pPr>
              <a:defRPr/>
            </a:pPr>
            <a:r>
              <a:rPr kumimoji="0" lang="en-US" sz="1600" b="0" dirty="0">
                <a:latin typeface="Times New Roman" pitchFamily="18" charset="0"/>
                <a:cs typeface="Times New Roman" pitchFamily="18" charset="0"/>
              </a:rPr>
              <a:t>To </a:t>
            </a:r>
            <a:r>
              <a:rPr kumimoji="0" lang="en-US" sz="1600" b="0" dirty="0" smtClean="0">
                <a:latin typeface="Times New Roman" pitchFamily="18" charset="0"/>
                <a:cs typeface="Times New Roman" pitchFamily="18" charset="0"/>
              </a:rPr>
              <a:t>Accompany: </a:t>
            </a:r>
            <a:r>
              <a:rPr kumimoji="0" lang="en-US" sz="1600" b="0" dirty="0">
                <a:latin typeface="Times New Roman" pitchFamily="18" charset="0"/>
                <a:cs typeface="Times New Roman" pitchFamily="18" charset="0"/>
              </a:rPr>
              <a:t>“</a:t>
            </a:r>
            <a:r>
              <a:rPr kumimoji="0" lang="en-US" sz="1600" b="1" i="1" dirty="0">
                <a:latin typeface="Times New Roman" pitchFamily="18" charset="0"/>
                <a:cs typeface="Times New Roman" pitchFamily="18" charset="0"/>
              </a:rPr>
              <a:t>Economics:  Private and Public </a:t>
            </a:r>
            <a:r>
              <a:rPr kumimoji="0" lang="en-US" sz="1600" b="1" i="1" dirty="0" smtClean="0">
                <a:latin typeface="Times New Roman" pitchFamily="18" charset="0"/>
                <a:cs typeface="Times New Roman" pitchFamily="18" charset="0"/>
              </a:rPr>
              <a:t>Choice, 14th </a:t>
            </a:r>
            <a:r>
              <a:rPr kumimoji="0" lang="en-US" sz="1600" b="1" i="1" dirty="0">
                <a:latin typeface="Times New Roman" pitchFamily="18" charset="0"/>
                <a:cs typeface="Times New Roman" pitchFamily="18" charset="0"/>
              </a:rPr>
              <a:t>ed.</a:t>
            </a:r>
            <a:r>
              <a:rPr kumimoji="0" lang="en-US" sz="1600" b="0" dirty="0">
                <a:latin typeface="Times New Roman" pitchFamily="18" charset="0"/>
                <a:cs typeface="Times New Roman" pitchFamily="18" charset="0"/>
              </a:rPr>
              <a:t>”</a:t>
            </a:r>
          </a:p>
          <a:p>
            <a:pPr>
              <a:defRPr/>
            </a:pPr>
            <a:r>
              <a:rPr kumimoji="0" lang="en-US" sz="1600" b="0" dirty="0" smtClean="0">
                <a:latin typeface="Times New Roman" pitchFamily="18" charset="0"/>
                <a:cs typeface="Times New Roman" pitchFamily="18" charset="0"/>
              </a:rPr>
              <a:t>                            James </a:t>
            </a:r>
            <a:r>
              <a:rPr kumimoji="0" lang="en-US" sz="1600" b="0" dirty="0" err="1">
                <a:latin typeface="Times New Roman" pitchFamily="18" charset="0"/>
                <a:cs typeface="Times New Roman" pitchFamily="18" charset="0"/>
              </a:rPr>
              <a:t>Gwartney</a:t>
            </a:r>
            <a:r>
              <a:rPr kumimoji="0" lang="en-US" sz="1600" b="0" dirty="0">
                <a:latin typeface="Times New Roman" pitchFamily="18" charset="0"/>
                <a:cs typeface="Times New Roman" pitchFamily="18" charset="0"/>
              </a:rPr>
              <a:t>, Richard Stroup, Russell </a:t>
            </a:r>
            <a:r>
              <a:rPr kumimoji="0" lang="en-US" sz="1600" b="0" dirty="0" err="1">
                <a:latin typeface="Times New Roman" pitchFamily="18" charset="0"/>
                <a:cs typeface="Times New Roman" pitchFamily="18" charset="0"/>
              </a:rPr>
              <a:t>Sobel</a:t>
            </a:r>
            <a:r>
              <a:rPr kumimoji="0" lang="en-US" sz="1600" b="0" dirty="0">
                <a:latin typeface="Times New Roman" pitchFamily="18" charset="0"/>
                <a:cs typeface="Times New Roman" pitchFamily="18" charset="0"/>
              </a:rPr>
              <a:t>, &amp; David Macpherson</a:t>
            </a:r>
          </a:p>
        </p:txBody>
      </p:sp>
      <p:sp>
        <p:nvSpPr>
          <p:cNvPr id="23" name="Text Box 61"/>
          <p:cNvSpPr txBox="1">
            <a:spLocks noChangeArrowheads="1"/>
          </p:cNvSpPr>
          <p:nvPr userDrawn="1"/>
        </p:nvSpPr>
        <p:spPr bwMode="auto">
          <a:xfrm>
            <a:off x="1487952" y="5454211"/>
            <a:ext cx="5976316" cy="338554"/>
          </a:xfrm>
          <a:prstGeom prst="rect">
            <a:avLst/>
          </a:prstGeom>
          <a:noFill/>
          <a:ln w="9525">
            <a:noFill/>
            <a:miter lim="800000"/>
            <a:headEnd/>
            <a:tailEnd/>
          </a:ln>
        </p:spPr>
        <p:txBody>
          <a:bodyPr wrap="none">
            <a:prstTxWarp prst="textNoShape">
              <a:avLst/>
            </a:prstTxWarp>
            <a:spAutoFit/>
          </a:bodyPr>
          <a:lstStyle/>
          <a:p>
            <a:pPr>
              <a:defRPr/>
            </a:pPr>
            <a:r>
              <a:rPr kumimoji="0" lang="en-US" sz="1600" b="0" dirty="0">
                <a:latin typeface="Times New Roman" pitchFamily="18" charset="0"/>
                <a:cs typeface="Times New Roman" pitchFamily="18" charset="0"/>
              </a:rPr>
              <a:t>Slides authored and animated by:  </a:t>
            </a:r>
            <a:r>
              <a:rPr kumimoji="0" lang="en-US" sz="1600" b="0" dirty="0" smtClean="0">
                <a:latin typeface="Times New Roman" pitchFamily="18" charset="0"/>
                <a:cs typeface="Times New Roman" pitchFamily="18" charset="0"/>
              </a:rPr>
              <a:t>James </a:t>
            </a:r>
            <a:r>
              <a:rPr kumimoji="0" lang="en-US" sz="1600" b="0" dirty="0" err="1" smtClean="0">
                <a:latin typeface="Times New Roman" pitchFamily="18" charset="0"/>
                <a:cs typeface="Times New Roman" pitchFamily="18" charset="0"/>
              </a:rPr>
              <a:t>Gwartney</a:t>
            </a:r>
            <a:r>
              <a:rPr kumimoji="0" lang="en-US" sz="1600" b="0" dirty="0" smtClean="0">
                <a:latin typeface="Times New Roman" pitchFamily="18" charset="0"/>
                <a:cs typeface="Times New Roman" pitchFamily="18" charset="0"/>
              </a:rPr>
              <a:t> </a:t>
            </a:r>
            <a:r>
              <a:rPr kumimoji="0" lang="en-US" sz="1600" b="0" dirty="0">
                <a:latin typeface="Times New Roman" pitchFamily="18" charset="0"/>
                <a:cs typeface="Times New Roman" pitchFamily="18" charset="0"/>
              </a:rPr>
              <a:t>&amp; Charles </a:t>
            </a:r>
            <a:r>
              <a:rPr kumimoji="0" lang="en-US" sz="1600" b="0" dirty="0" err="1">
                <a:latin typeface="Times New Roman" pitchFamily="18" charset="0"/>
                <a:cs typeface="Times New Roman" pitchFamily="18" charset="0"/>
              </a:rPr>
              <a:t>Skipton</a:t>
            </a:r>
            <a:endParaRPr kumimoji="0" lang="en-US" sz="1600" b="0" dirty="0">
              <a:latin typeface="Times New Roman" pitchFamily="18" charset="0"/>
              <a:cs typeface="Times New Roman" pitchFamily="18" charset="0"/>
            </a:endParaRPr>
          </a:p>
        </p:txBody>
      </p:sp>
      <p:sp>
        <p:nvSpPr>
          <p:cNvPr id="24" name="Text Box 65"/>
          <p:cNvSpPr txBox="1">
            <a:spLocks noChangeArrowheads="1"/>
          </p:cNvSpPr>
          <p:nvPr userDrawn="1"/>
        </p:nvSpPr>
        <p:spPr bwMode="auto">
          <a:xfrm>
            <a:off x="1502249" y="3340140"/>
            <a:ext cx="2282933"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i="1" dirty="0">
                <a:latin typeface="Times New Roman" pitchFamily="-110" charset="0"/>
              </a:rPr>
              <a:t>Full Length</a:t>
            </a:r>
            <a:r>
              <a:rPr kumimoji="0" lang="en-US" sz="2000" b="0" dirty="0">
                <a:latin typeface="Times New Roman" pitchFamily="-110" charset="0"/>
              </a:rPr>
              <a:t> Text </a:t>
            </a:r>
            <a:r>
              <a:rPr kumimoji="0" lang="en-US" sz="2000" b="0" dirty="0">
                <a:latin typeface="Times New Roman" pitchFamily="-110" charset="0"/>
                <a:ea typeface="Times New Roman" pitchFamily="-110" charset="0"/>
                <a:cs typeface="Times New Roman" pitchFamily="-110" charset="0"/>
              </a:rPr>
              <a:t>—</a:t>
            </a:r>
            <a:r>
              <a:rPr kumimoji="0" lang="en-US" sz="2000" b="0" dirty="0">
                <a:latin typeface="Times New Roman" pitchFamily="-110" charset="0"/>
              </a:rPr>
              <a:t> </a:t>
            </a:r>
          </a:p>
        </p:txBody>
      </p:sp>
      <p:sp>
        <p:nvSpPr>
          <p:cNvPr id="25" name="Text Box 66"/>
          <p:cNvSpPr txBox="1">
            <a:spLocks noChangeArrowheads="1"/>
          </p:cNvSpPr>
          <p:nvPr userDrawn="1"/>
        </p:nvSpPr>
        <p:spPr bwMode="auto">
          <a:xfrm>
            <a:off x="1505424" y="3794165"/>
            <a:ext cx="2259016" cy="400110"/>
          </a:xfrm>
          <a:prstGeom prst="rect">
            <a:avLst/>
          </a:prstGeom>
          <a:noFill/>
          <a:ln w="9525">
            <a:noFill/>
            <a:miter lim="800000"/>
            <a:headEnd/>
            <a:tailEnd/>
          </a:ln>
        </p:spPr>
        <p:txBody>
          <a:bodyPr wrap="none">
            <a:prstTxWarp prst="textNoShape">
              <a:avLst/>
            </a:prstTxWarp>
            <a:spAutoFit/>
          </a:bodyPr>
          <a:lstStyle/>
          <a:p>
            <a:pPr>
              <a:defRPr/>
            </a:pPr>
            <a:r>
              <a:rPr kumimoji="0" lang="en-US" sz="2000" i="1">
                <a:latin typeface="Times New Roman" pitchFamily="-110" charset="0"/>
              </a:rPr>
              <a:t>Micro Only</a:t>
            </a:r>
            <a:r>
              <a:rPr kumimoji="0" lang="en-US" sz="2000" b="0">
                <a:latin typeface="Times New Roman" pitchFamily="-110" charset="0"/>
              </a:rPr>
              <a:t>  </a:t>
            </a:r>
            <a:r>
              <a:rPr kumimoji="0" lang="en-US" sz="2000">
                <a:latin typeface="Times New Roman" pitchFamily="-110" charset="0"/>
              </a:rPr>
              <a:t>Text</a:t>
            </a:r>
            <a:r>
              <a:rPr kumimoji="0" lang="en-US" sz="2000" b="0">
                <a:latin typeface="Times New Roman" pitchFamily="-110" charset="0"/>
              </a:rPr>
              <a:t> </a:t>
            </a:r>
            <a:r>
              <a:rPr kumimoji="0" lang="en-US" sz="2000" b="0">
                <a:latin typeface="Times New Roman" pitchFamily="-110" charset="0"/>
                <a:ea typeface="Times New Roman" pitchFamily="-110" charset="0"/>
                <a:cs typeface="Times New Roman" pitchFamily="-110" charset="0"/>
              </a:rPr>
              <a:t>—</a:t>
            </a:r>
          </a:p>
        </p:txBody>
      </p:sp>
      <p:sp>
        <p:nvSpPr>
          <p:cNvPr id="26" name="Text Box 67"/>
          <p:cNvSpPr txBox="1">
            <a:spLocks noChangeArrowheads="1"/>
          </p:cNvSpPr>
          <p:nvPr userDrawn="1"/>
        </p:nvSpPr>
        <p:spPr bwMode="auto">
          <a:xfrm>
            <a:off x="3791353" y="3338553"/>
            <a:ext cx="859531"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dirty="0">
                <a:latin typeface="Times New Roman" pitchFamily="-110" charset="0"/>
              </a:rPr>
              <a:t>Part</a:t>
            </a:r>
            <a:r>
              <a:rPr kumimoji="0" lang="en-US" sz="2000" b="0" dirty="0" smtClean="0">
                <a:latin typeface="Times New Roman" pitchFamily="-110" charset="0"/>
              </a:rPr>
              <a:t>: 2</a:t>
            </a:r>
            <a:endParaRPr kumimoji="0" lang="en-US" sz="2000" b="0" dirty="0">
              <a:latin typeface="Times New Roman" pitchFamily="-110" charset="0"/>
            </a:endParaRPr>
          </a:p>
        </p:txBody>
      </p:sp>
      <p:sp>
        <p:nvSpPr>
          <p:cNvPr id="27" name="Text Box 68"/>
          <p:cNvSpPr txBox="1">
            <a:spLocks noChangeArrowheads="1"/>
          </p:cNvSpPr>
          <p:nvPr userDrawn="1"/>
        </p:nvSpPr>
        <p:spPr bwMode="auto">
          <a:xfrm>
            <a:off x="3791353" y="3794165"/>
            <a:ext cx="859531"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dirty="0">
                <a:latin typeface="Times New Roman" pitchFamily="-110" charset="0"/>
              </a:rPr>
              <a:t>Part</a:t>
            </a:r>
            <a:r>
              <a:rPr kumimoji="0" lang="en-US" sz="2000" b="0" dirty="0" smtClean="0">
                <a:latin typeface="Times New Roman" pitchFamily="-110" charset="0"/>
              </a:rPr>
              <a:t>: 2</a:t>
            </a:r>
            <a:endParaRPr kumimoji="0" lang="en-US" sz="2000" b="0" dirty="0">
              <a:latin typeface="Times New Roman" pitchFamily="-110" charset="0"/>
            </a:endParaRPr>
          </a:p>
        </p:txBody>
      </p:sp>
      <p:sp>
        <p:nvSpPr>
          <p:cNvPr id="28" name="Text Box 69"/>
          <p:cNvSpPr txBox="1">
            <a:spLocks noChangeArrowheads="1"/>
          </p:cNvSpPr>
          <p:nvPr userDrawn="1"/>
        </p:nvSpPr>
        <p:spPr bwMode="auto">
          <a:xfrm>
            <a:off x="4944062" y="3338553"/>
            <a:ext cx="1258678"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dirty="0">
                <a:latin typeface="Times New Roman" pitchFamily="-110" charset="0"/>
              </a:rPr>
              <a:t>Chapter</a:t>
            </a:r>
            <a:r>
              <a:rPr kumimoji="0" lang="en-US" sz="2000" b="0" dirty="0" smtClean="0">
                <a:latin typeface="Times New Roman" pitchFamily="-110" charset="0"/>
              </a:rPr>
              <a:t>: 4</a:t>
            </a:r>
            <a:endParaRPr kumimoji="0" lang="en-US" sz="2000" b="0" dirty="0">
              <a:latin typeface="Times New Roman" pitchFamily="-110" charset="0"/>
            </a:endParaRPr>
          </a:p>
        </p:txBody>
      </p:sp>
      <p:sp>
        <p:nvSpPr>
          <p:cNvPr id="29" name="Text Box 70"/>
          <p:cNvSpPr txBox="1">
            <a:spLocks noChangeArrowheads="1"/>
          </p:cNvSpPr>
          <p:nvPr userDrawn="1"/>
        </p:nvSpPr>
        <p:spPr bwMode="auto">
          <a:xfrm>
            <a:off x="4944062" y="3794165"/>
            <a:ext cx="1258678"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dirty="0" smtClean="0">
                <a:latin typeface="Times New Roman" pitchFamily="-110" charset="0"/>
              </a:rPr>
              <a:t>Chapter: 4</a:t>
            </a:r>
            <a:endParaRPr kumimoji="0" lang="en-US" sz="2000" b="0" dirty="0">
              <a:latin typeface="Times New Roman" pitchFamily="-110" charset="0"/>
            </a:endParaRPr>
          </a:p>
        </p:txBody>
      </p:sp>
      <p:sp>
        <p:nvSpPr>
          <p:cNvPr id="30" name="Text Box 143"/>
          <p:cNvSpPr txBox="1">
            <a:spLocks noChangeArrowheads="1"/>
          </p:cNvSpPr>
          <p:nvPr userDrawn="1"/>
        </p:nvSpPr>
        <p:spPr bwMode="auto">
          <a:xfrm>
            <a:off x="1497486" y="4233903"/>
            <a:ext cx="2252604" cy="400110"/>
          </a:xfrm>
          <a:prstGeom prst="rect">
            <a:avLst/>
          </a:prstGeom>
          <a:noFill/>
          <a:ln w="9525">
            <a:noFill/>
            <a:miter lim="800000"/>
            <a:headEnd/>
            <a:tailEnd/>
          </a:ln>
        </p:spPr>
        <p:txBody>
          <a:bodyPr wrap="none">
            <a:prstTxWarp prst="textNoShape">
              <a:avLst/>
            </a:prstTxWarp>
            <a:spAutoFit/>
          </a:bodyPr>
          <a:lstStyle/>
          <a:p>
            <a:pPr>
              <a:defRPr/>
            </a:pPr>
            <a:r>
              <a:rPr kumimoji="0" lang="en-US" sz="2000" i="1">
                <a:latin typeface="Times New Roman" pitchFamily="-110" charset="0"/>
              </a:rPr>
              <a:t>Macro Only</a:t>
            </a:r>
            <a:r>
              <a:rPr kumimoji="0" lang="en-US" sz="2000" b="0">
                <a:latin typeface="Times New Roman" pitchFamily="-110" charset="0"/>
              </a:rPr>
              <a:t> </a:t>
            </a:r>
            <a:r>
              <a:rPr kumimoji="0" lang="en-US" sz="2000">
                <a:latin typeface="Times New Roman" pitchFamily="-110" charset="0"/>
              </a:rPr>
              <a:t>Text</a:t>
            </a:r>
            <a:r>
              <a:rPr kumimoji="0" lang="en-US" sz="2000" b="0">
                <a:latin typeface="Times New Roman" pitchFamily="-110" charset="0"/>
              </a:rPr>
              <a:t> </a:t>
            </a:r>
            <a:r>
              <a:rPr kumimoji="0" lang="en-US" sz="2000" b="0">
                <a:latin typeface="Times New Roman" pitchFamily="-110" charset="0"/>
                <a:ea typeface="Times New Roman" pitchFamily="-110" charset="0"/>
                <a:cs typeface="Times New Roman" pitchFamily="-110" charset="0"/>
              </a:rPr>
              <a:t>—</a:t>
            </a:r>
          </a:p>
        </p:txBody>
      </p:sp>
      <p:sp>
        <p:nvSpPr>
          <p:cNvPr id="31" name="Text Box 144"/>
          <p:cNvSpPr txBox="1">
            <a:spLocks noChangeArrowheads="1"/>
          </p:cNvSpPr>
          <p:nvPr userDrawn="1"/>
        </p:nvSpPr>
        <p:spPr bwMode="auto">
          <a:xfrm>
            <a:off x="3783415" y="4233903"/>
            <a:ext cx="859531"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dirty="0">
                <a:latin typeface="Times New Roman" pitchFamily="-110" charset="0"/>
              </a:rPr>
              <a:t>Part</a:t>
            </a:r>
            <a:r>
              <a:rPr kumimoji="0" lang="en-US" sz="2000" b="0" dirty="0" smtClean="0">
                <a:latin typeface="Times New Roman" pitchFamily="-110" charset="0"/>
              </a:rPr>
              <a:t>: 2</a:t>
            </a:r>
            <a:endParaRPr kumimoji="0" lang="en-US" sz="2000" b="0" dirty="0">
              <a:latin typeface="Times New Roman" pitchFamily="-110" charset="0"/>
            </a:endParaRPr>
          </a:p>
        </p:txBody>
      </p:sp>
      <p:sp>
        <p:nvSpPr>
          <p:cNvPr id="32" name="Text Box 145"/>
          <p:cNvSpPr txBox="1">
            <a:spLocks noChangeArrowheads="1"/>
          </p:cNvSpPr>
          <p:nvPr userDrawn="1"/>
        </p:nvSpPr>
        <p:spPr bwMode="auto">
          <a:xfrm>
            <a:off x="4936124" y="4233903"/>
            <a:ext cx="1258678" cy="400110"/>
          </a:xfrm>
          <a:prstGeom prst="rect">
            <a:avLst/>
          </a:prstGeom>
          <a:noFill/>
          <a:ln w="9525">
            <a:noFill/>
            <a:miter lim="800000"/>
            <a:headEnd/>
            <a:tailEnd/>
          </a:ln>
        </p:spPr>
        <p:txBody>
          <a:bodyPr wrap="none">
            <a:prstTxWarp prst="textNoShape">
              <a:avLst/>
            </a:prstTxWarp>
            <a:spAutoFit/>
          </a:bodyPr>
          <a:lstStyle/>
          <a:p>
            <a:pPr>
              <a:defRPr/>
            </a:pPr>
            <a:r>
              <a:rPr kumimoji="0" lang="en-US" sz="2000" b="0" dirty="0">
                <a:latin typeface="Times New Roman" pitchFamily="-110" charset="0"/>
              </a:rPr>
              <a:t>Chapter</a:t>
            </a:r>
            <a:r>
              <a:rPr kumimoji="0" lang="en-US" sz="2000" b="0" dirty="0" smtClean="0">
                <a:latin typeface="Times New Roman" pitchFamily="-110" charset="0"/>
              </a:rPr>
              <a:t>: 4</a:t>
            </a:r>
            <a:endParaRPr kumimoji="0" lang="en-US" sz="2000" b="0" dirty="0">
              <a:latin typeface="Times New Roman" pitchFamily="-110"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23888" y="1867484"/>
            <a:ext cx="7845499"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2"/>
        </a:solidFill>
        <a:effectLst/>
      </p:bgPr>
    </p:bg>
    <p:spTree>
      <p:nvGrpSpPr>
        <p:cNvPr id="1" name=""/>
        <p:cNvGrpSpPr/>
        <p:nvPr/>
      </p:nvGrpSpPr>
      <p:grpSpPr>
        <a:xfrm>
          <a:off x="0" y="0"/>
          <a:ext cx="0" cy="0"/>
          <a:chOff x="0" y="0"/>
          <a:chExt cx="0" cy="0"/>
        </a:xfrm>
      </p:grpSpPr>
      <p:sp>
        <p:nvSpPr>
          <p:cNvPr id="7" name="Rounded Rectangle 6"/>
          <p:cNvSpPr/>
          <p:nvPr userDrawn="1"/>
        </p:nvSpPr>
        <p:spPr>
          <a:xfrm>
            <a:off x="685800" y="1702073"/>
            <a:ext cx="7772400" cy="2096204"/>
          </a:xfrm>
          <a:prstGeom prst="roundRect">
            <a:avLst>
              <a:gd name="adj" fmla="val 9490"/>
            </a:avLst>
          </a:prstGeom>
          <a:solidFill>
            <a:srgbClr val="515A6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821649"/>
            <a:ext cx="7772400" cy="1864086"/>
          </a:xfrm>
          <a:prstGeom prst="rect">
            <a:avLst/>
          </a:prstGeom>
        </p:spPr>
        <p:txBody>
          <a:bodyPr/>
          <a:lstStyle>
            <a:lvl1pPr>
              <a:defRPr i="1" baseline="0">
                <a:solidFill>
                  <a:schemeClr val="bg1"/>
                </a:solidFill>
                <a:latin typeface="Century Schoolbook" pitchFamily="18" charset="0"/>
                <a:cs typeface="Times New Roman" pitchFamily="18" charset="0"/>
              </a:defRPr>
            </a:lvl1pPr>
          </a:lstStyle>
          <a:p>
            <a:r>
              <a:rPr lang="en-US" dirty="0" smtClean="0"/>
              <a:t>Click to edit Master title style</a:t>
            </a:r>
            <a:endParaRPr lang="en-US" dirty="0"/>
          </a:p>
        </p:txBody>
      </p:sp>
      <p:sp>
        <p:nvSpPr>
          <p:cNvPr id="8" name="Rectangle 7"/>
          <p:cNvSpPr/>
          <p:nvPr userDrawn="1"/>
        </p:nvSpPr>
        <p:spPr>
          <a:xfrm>
            <a:off x="6699" y="5910142"/>
            <a:ext cx="956938" cy="926755"/>
          </a:xfrm>
          <a:prstGeom prst="rect">
            <a:avLst/>
          </a:prstGeom>
          <a:solidFill>
            <a:srgbClr val="515A61"/>
          </a:solidFill>
          <a:ln>
            <a:solidFill>
              <a:schemeClr val="tx2"/>
            </a:solidFill>
          </a:ln>
          <a:effectLst>
            <a:outerShdw blurRad="40000" dist="23000" dir="5400000" rotWithShape="0">
              <a:srgbClr val="000000">
                <a:alpha val="350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9" name="TextBox 8"/>
          <p:cNvSpPr txBox="1"/>
          <p:nvPr userDrawn="1"/>
        </p:nvSpPr>
        <p:spPr>
          <a:xfrm>
            <a:off x="177159" y="5917176"/>
            <a:ext cx="660758" cy="415498"/>
          </a:xfrm>
          <a:prstGeom prst="rect">
            <a:avLst/>
          </a:prstGeom>
          <a:noFill/>
        </p:spPr>
        <p:txBody>
          <a:bodyPr wrap="none" rtlCol="0">
            <a:spAutoFit/>
          </a:bodyPr>
          <a:lstStyle/>
          <a:p>
            <a:pPr algn="ctr">
              <a:spcBef>
                <a:spcPts val="0"/>
              </a:spcBef>
            </a:pPr>
            <a:r>
              <a:rPr lang="en-US" sz="2100" b="0" i="1" dirty="0" smtClean="0">
                <a:solidFill>
                  <a:schemeClr val="bg1"/>
                </a:solidFill>
                <a:latin typeface="Times New Roman" pitchFamily="18" charset="0"/>
                <a:cs typeface="Times New Roman" pitchFamily="18" charset="0"/>
              </a:rPr>
              <a:t>14</a:t>
            </a:r>
            <a:r>
              <a:rPr lang="en-US" sz="2100" b="0" i="1" baseline="30000" dirty="0" smtClean="0">
                <a:solidFill>
                  <a:schemeClr val="bg1"/>
                </a:solidFill>
                <a:latin typeface="Times New Roman" pitchFamily="18" charset="0"/>
                <a:cs typeface="Times New Roman" pitchFamily="18" charset="0"/>
              </a:rPr>
              <a:t>th</a:t>
            </a:r>
            <a:r>
              <a:rPr lang="en-US" sz="2100" b="0" i="1" dirty="0" smtClean="0">
                <a:solidFill>
                  <a:schemeClr val="bg1"/>
                </a:solidFill>
                <a:latin typeface="Times New Roman" pitchFamily="18" charset="0"/>
                <a:cs typeface="Times New Roman" pitchFamily="18" charset="0"/>
              </a:rPr>
              <a:t> </a:t>
            </a:r>
          </a:p>
        </p:txBody>
      </p:sp>
      <p:sp>
        <p:nvSpPr>
          <p:cNvPr id="10" name="TextBox 9"/>
          <p:cNvSpPr txBox="1"/>
          <p:nvPr userDrawn="1"/>
        </p:nvSpPr>
        <p:spPr>
          <a:xfrm>
            <a:off x="146051" y="6196188"/>
            <a:ext cx="647933" cy="292388"/>
          </a:xfrm>
          <a:prstGeom prst="rect">
            <a:avLst/>
          </a:prstGeom>
          <a:noFill/>
        </p:spPr>
        <p:txBody>
          <a:bodyPr wrap="none" rtlCol="0">
            <a:spAutoFit/>
          </a:bodyPr>
          <a:lstStyle/>
          <a:p>
            <a:pPr algn="ctr">
              <a:spcBef>
                <a:spcPts val="0"/>
              </a:spcBef>
            </a:pPr>
            <a:r>
              <a:rPr lang="en-US" sz="1300" i="1" dirty="0" smtClean="0">
                <a:solidFill>
                  <a:schemeClr val="bg1"/>
                </a:solidFill>
                <a:latin typeface="Times New Roman" pitchFamily="18" charset="0"/>
                <a:cs typeface="Times New Roman" pitchFamily="18" charset="0"/>
              </a:rPr>
              <a:t>edition</a:t>
            </a:r>
            <a:endParaRPr lang="en-US" sz="1300" i="1" dirty="0">
              <a:solidFill>
                <a:schemeClr val="bg1"/>
              </a:solidFill>
              <a:latin typeface="Times New Roman" pitchFamily="18" charset="0"/>
              <a:cs typeface="Times New Roman" pitchFamily="18" charset="0"/>
            </a:endParaRPr>
          </a:p>
        </p:txBody>
      </p:sp>
      <p:cxnSp>
        <p:nvCxnSpPr>
          <p:cNvPr id="11" name="Straight Connector 10"/>
          <p:cNvCxnSpPr/>
          <p:nvPr userDrawn="1"/>
        </p:nvCxnSpPr>
        <p:spPr>
          <a:xfrm>
            <a:off x="148152" y="6460901"/>
            <a:ext cx="650342"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userDrawn="1"/>
        </p:nvSpPr>
        <p:spPr>
          <a:xfrm>
            <a:off x="13730" y="6460136"/>
            <a:ext cx="949907" cy="338554"/>
          </a:xfrm>
          <a:prstGeom prst="rect">
            <a:avLst/>
          </a:prstGeom>
          <a:noFill/>
        </p:spPr>
        <p:txBody>
          <a:bodyPr wrap="square" rtlCol="0">
            <a:spAutoFit/>
          </a:bodyPr>
          <a:lstStyle/>
          <a:p>
            <a:pPr algn="l">
              <a:spcBef>
                <a:spcPts val="0"/>
              </a:spcBef>
            </a:pPr>
            <a:r>
              <a:rPr lang="en-US" sz="800" i="1" dirty="0" err="1" smtClean="0">
                <a:solidFill>
                  <a:schemeClr val="bg1"/>
                </a:solidFill>
                <a:latin typeface="Times New Roman" pitchFamily="18" charset="0"/>
                <a:cs typeface="Times New Roman" pitchFamily="18" charset="0"/>
              </a:rPr>
              <a:t>Gwartney</a:t>
            </a:r>
            <a:r>
              <a:rPr lang="en-US" sz="800" i="1" dirty="0" smtClean="0">
                <a:solidFill>
                  <a:schemeClr val="bg1"/>
                </a:solidFill>
                <a:latin typeface="Times New Roman" pitchFamily="18" charset="0"/>
                <a:cs typeface="Times New Roman" pitchFamily="18" charset="0"/>
              </a:rPr>
              <a:t>-Stroup</a:t>
            </a:r>
          </a:p>
          <a:p>
            <a:pPr algn="l">
              <a:spcBef>
                <a:spcPts val="0"/>
              </a:spcBef>
            </a:pPr>
            <a:r>
              <a:rPr lang="en-US" sz="800" i="1" dirty="0" err="1" smtClean="0">
                <a:solidFill>
                  <a:schemeClr val="bg1"/>
                </a:solidFill>
                <a:latin typeface="Times New Roman" pitchFamily="18" charset="0"/>
                <a:cs typeface="Times New Roman" pitchFamily="18" charset="0"/>
              </a:rPr>
              <a:t>Sobel</a:t>
            </a:r>
            <a:r>
              <a:rPr lang="en-US" sz="800" i="1" dirty="0" smtClean="0">
                <a:solidFill>
                  <a:schemeClr val="bg1"/>
                </a:solidFill>
                <a:latin typeface="Times New Roman" pitchFamily="18" charset="0"/>
                <a:cs typeface="Times New Roman" pitchFamily="18" charset="0"/>
              </a:rPr>
              <a:t>-Macpherson</a:t>
            </a:r>
            <a:endParaRPr lang="en-US" sz="8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255235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9569" y="270798"/>
            <a:ext cx="8904855" cy="657667"/>
          </a:xfrm>
          <a:prstGeom prst="rect">
            <a:avLst/>
          </a:prstGeom>
        </p:spPr>
        <p:txBody>
          <a:bodyPr/>
          <a:lstStyle>
            <a:lvl1pPr algn="l">
              <a:defRPr sz="3800">
                <a:solidFill>
                  <a:schemeClr val="bg1"/>
                </a:solidFill>
                <a:latin typeface="Century Schoolbook"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40675" y="1062111"/>
            <a:ext cx="8820445" cy="4874456"/>
          </a:xfrm>
          <a:prstGeom prst="rect">
            <a:avLst/>
          </a:prstGeom>
        </p:spPr>
        <p:txBody>
          <a:bodyPr/>
          <a:lstStyle>
            <a:lvl1pPr>
              <a:defRPr sz="2800">
                <a:solidFill>
                  <a:schemeClr val="tx2"/>
                </a:solidFill>
                <a:latin typeface="Times New Roman" pitchFamily="18" charset="0"/>
                <a:cs typeface="Times New Roman" pitchFamily="18" charset="0"/>
              </a:defRPr>
            </a:lvl1pPr>
            <a:lvl2pPr marL="742950" indent="-285750">
              <a:buFont typeface="Arial" pitchFamily="34" charset="0"/>
              <a:buChar char="•"/>
              <a:defRPr sz="2600">
                <a:solidFill>
                  <a:schemeClr val="tx2"/>
                </a:solidFill>
                <a:latin typeface="Times New Roman" pitchFamily="18" charset="0"/>
                <a:cs typeface="Times New Roman" pitchFamily="18" charset="0"/>
              </a:defRPr>
            </a:lvl2pPr>
            <a:lvl3pPr marL="1143000" indent="-228600">
              <a:buFont typeface="Arial" pitchFamily="34" charset="0"/>
              <a:buChar char="•"/>
              <a:defRPr sz="2600">
                <a:solidFill>
                  <a:schemeClr val="tx2"/>
                </a:solidFill>
                <a:latin typeface="Times New Roman" pitchFamily="18" charset="0"/>
                <a:cs typeface="Times New Roman" pitchFamily="18" charset="0"/>
              </a:defRPr>
            </a:lvl3pPr>
            <a:lvl4pPr marL="1600200" indent="-228600">
              <a:buFont typeface="Arial" pitchFamily="34" charset="0"/>
              <a:buChar char="•"/>
              <a:defRPr sz="2600">
                <a:solidFill>
                  <a:schemeClr val="tx2"/>
                </a:solidFill>
                <a:latin typeface="Times New Roman" pitchFamily="18" charset="0"/>
                <a:cs typeface="Times New Roman" pitchFamily="18" charset="0"/>
              </a:defRPr>
            </a:lvl4pPr>
            <a:lvl5pPr marL="2057400" indent="-228600">
              <a:buFont typeface="Arial" pitchFamily="34" charset="0"/>
              <a:buChar char="•"/>
              <a:defRPr sz="2600">
                <a:solidFill>
                  <a:schemeClr val="tx2"/>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Rectangle 21"/>
          <p:cNvSpPr/>
          <p:nvPr userDrawn="1"/>
        </p:nvSpPr>
        <p:spPr>
          <a:xfrm>
            <a:off x="6699" y="5910142"/>
            <a:ext cx="956938" cy="926755"/>
          </a:xfrm>
          <a:prstGeom prst="rect">
            <a:avLst/>
          </a:prstGeom>
          <a:solidFill>
            <a:srgbClr val="515A61"/>
          </a:solidFill>
          <a:ln>
            <a:solidFill>
              <a:schemeClr val="tx2"/>
            </a:solidFill>
          </a:ln>
          <a:effectLst>
            <a:outerShdw blurRad="40000" dist="23000" dir="5400000" rotWithShape="0">
              <a:srgbClr val="000000">
                <a:alpha val="350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23" name="TextBox 22"/>
          <p:cNvSpPr txBox="1"/>
          <p:nvPr userDrawn="1"/>
        </p:nvSpPr>
        <p:spPr>
          <a:xfrm>
            <a:off x="177159" y="5917176"/>
            <a:ext cx="660758" cy="415498"/>
          </a:xfrm>
          <a:prstGeom prst="rect">
            <a:avLst/>
          </a:prstGeom>
          <a:noFill/>
        </p:spPr>
        <p:txBody>
          <a:bodyPr wrap="none" rtlCol="0">
            <a:spAutoFit/>
          </a:bodyPr>
          <a:lstStyle/>
          <a:p>
            <a:pPr algn="ctr">
              <a:spcBef>
                <a:spcPts val="0"/>
              </a:spcBef>
            </a:pPr>
            <a:r>
              <a:rPr lang="en-US" sz="2100" b="0" i="1" dirty="0" smtClean="0">
                <a:solidFill>
                  <a:schemeClr val="bg1"/>
                </a:solidFill>
                <a:latin typeface="Times New Roman" pitchFamily="18" charset="0"/>
                <a:cs typeface="Times New Roman" pitchFamily="18" charset="0"/>
              </a:rPr>
              <a:t>14</a:t>
            </a:r>
            <a:r>
              <a:rPr lang="en-US" sz="2100" b="0" i="1" baseline="30000" dirty="0" smtClean="0">
                <a:solidFill>
                  <a:schemeClr val="bg1"/>
                </a:solidFill>
                <a:latin typeface="Times New Roman" pitchFamily="18" charset="0"/>
                <a:cs typeface="Times New Roman" pitchFamily="18" charset="0"/>
              </a:rPr>
              <a:t>th</a:t>
            </a:r>
            <a:r>
              <a:rPr lang="en-US" sz="2100" b="0" i="1" dirty="0" smtClean="0">
                <a:solidFill>
                  <a:schemeClr val="bg1"/>
                </a:solidFill>
                <a:latin typeface="Times New Roman" pitchFamily="18" charset="0"/>
                <a:cs typeface="Times New Roman" pitchFamily="18" charset="0"/>
              </a:rPr>
              <a:t> </a:t>
            </a:r>
          </a:p>
        </p:txBody>
      </p:sp>
      <p:sp>
        <p:nvSpPr>
          <p:cNvPr id="24" name="TextBox 23"/>
          <p:cNvSpPr txBox="1"/>
          <p:nvPr userDrawn="1"/>
        </p:nvSpPr>
        <p:spPr>
          <a:xfrm>
            <a:off x="146051" y="6196188"/>
            <a:ext cx="647933" cy="292388"/>
          </a:xfrm>
          <a:prstGeom prst="rect">
            <a:avLst/>
          </a:prstGeom>
          <a:noFill/>
        </p:spPr>
        <p:txBody>
          <a:bodyPr wrap="none" rtlCol="0">
            <a:spAutoFit/>
          </a:bodyPr>
          <a:lstStyle/>
          <a:p>
            <a:pPr algn="ctr">
              <a:spcBef>
                <a:spcPts val="0"/>
              </a:spcBef>
            </a:pPr>
            <a:r>
              <a:rPr lang="en-US" sz="1300" i="1" dirty="0" smtClean="0">
                <a:solidFill>
                  <a:schemeClr val="bg1"/>
                </a:solidFill>
                <a:latin typeface="Times New Roman" pitchFamily="18" charset="0"/>
                <a:cs typeface="Times New Roman" pitchFamily="18" charset="0"/>
              </a:rPr>
              <a:t>edition</a:t>
            </a:r>
            <a:endParaRPr lang="en-US" sz="1300" i="1" dirty="0">
              <a:solidFill>
                <a:schemeClr val="bg1"/>
              </a:solidFill>
              <a:latin typeface="Times New Roman" pitchFamily="18" charset="0"/>
              <a:cs typeface="Times New Roman" pitchFamily="18" charset="0"/>
            </a:endParaRPr>
          </a:p>
        </p:txBody>
      </p:sp>
      <p:cxnSp>
        <p:nvCxnSpPr>
          <p:cNvPr id="25" name="Straight Connector 24"/>
          <p:cNvCxnSpPr/>
          <p:nvPr userDrawn="1"/>
        </p:nvCxnSpPr>
        <p:spPr>
          <a:xfrm>
            <a:off x="148152" y="6460901"/>
            <a:ext cx="650342"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userDrawn="1"/>
        </p:nvSpPr>
        <p:spPr>
          <a:xfrm>
            <a:off x="13730" y="6460136"/>
            <a:ext cx="949907" cy="338554"/>
          </a:xfrm>
          <a:prstGeom prst="rect">
            <a:avLst/>
          </a:prstGeom>
          <a:noFill/>
        </p:spPr>
        <p:txBody>
          <a:bodyPr wrap="square" rtlCol="0">
            <a:spAutoFit/>
          </a:bodyPr>
          <a:lstStyle/>
          <a:p>
            <a:pPr algn="l">
              <a:spcBef>
                <a:spcPts val="0"/>
              </a:spcBef>
            </a:pPr>
            <a:r>
              <a:rPr lang="en-US" sz="800" i="1" dirty="0" err="1" smtClean="0">
                <a:solidFill>
                  <a:schemeClr val="bg1"/>
                </a:solidFill>
                <a:latin typeface="Times New Roman" pitchFamily="18" charset="0"/>
                <a:cs typeface="Times New Roman" pitchFamily="18" charset="0"/>
              </a:rPr>
              <a:t>Gwartney</a:t>
            </a:r>
            <a:r>
              <a:rPr lang="en-US" sz="800" i="1" dirty="0" smtClean="0">
                <a:solidFill>
                  <a:schemeClr val="bg1"/>
                </a:solidFill>
                <a:latin typeface="Times New Roman" pitchFamily="18" charset="0"/>
                <a:cs typeface="Times New Roman" pitchFamily="18" charset="0"/>
              </a:rPr>
              <a:t>-Stroup</a:t>
            </a:r>
          </a:p>
          <a:p>
            <a:pPr algn="l">
              <a:spcBef>
                <a:spcPts val="0"/>
              </a:spcBef>
            </a:pPr>
            <a:r>
              <a:rPr lang="en-US" sz="800" i="1" dirty="0" err="1" smtClean="0">
                <a:solidFill>
                  <a:schemeClr val="bg1"/>
                </a:solidFill>
                <a:latin typeface="Times New Roman" pitchFamily="18" charset="0"/>
                <a:cs typeface="Times New Roman" pitchFamily="18" charset="0"/>
              </a:rPr>
              <a:t>Sobel</a:t>
            </a:r>
            <a:r>
              <a:rPr lang="en-US" sz="800" i="1" dirty="0" smtClean="0">
                <a:solidFill>
                  <a:schemeClr val="bg1"/>
                </a:solidFill>
                <a:latin typeface="Times New Roman" pitchFamily="18" charset="0"/>
                <a:cs typeface="Times New Roman" pitchFamily="18" charset="0"/>
              </a:rPr>
              <a:t>-Macpherson</a:t>
            </a:r>
            <a:endParaRPr lang="en-US" sz="800" i="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9569" y="270798"/>
            <a:ext cx="8904855" cy="657667"/>
          </a:xfrm>
          <a:prstGeom prst="rect">
            <a:avLst/>
          </a:prstGeom>
        </p:spPr>
        <p:txBody>
          <a:bodyPr/>
          <a:lstStyle>
            <a:lvl1pPr algn="l">
              <a:defRPr sz="3800">
                <a:solidFill>
                  <a:schemeClr val="bg1"/>
                </a:solidFill>
                <a:latin typeface="Century Schoolbook"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40675" y="1062111"/>
            <a:ext cx="8820445" cy="4874456"/>
          </a:xfrm>
          <a:prstGeom prst="rect">
            <a:avLst/>
          </a:prstGeom>
        </p:spPr>
        <p:txBody>
          <a:bodyPr/>
          <a:lstStyle>
            <a:lvl1pPr>
              <a:defRPr sz="2800">
                <a:solidFill>
                  <a:schemeClr val="tx2"/>
                </a:solidFill>
                <a:latin typeface="Times New Roman" pitchFamily="18" charset="0"/>
                <a:cs typeface="Times New Roman" pitchFamily="18" charset="0"/>
              </a:defRPr>
            </a:lvl1pPr>
            <a:lvl2pPr marL="742950" indent="-285750">
              <a:buFont typeface="Arial" pitchFamily="34" charset="0"/>
              <a:buChar char="•"/>
              <a:defRPr sz="2600">
                <a:solidFill>
                  <a:schemeClr val="tx2"/>
                </a:solidFill>
                <a:latin typeface="Times New Roman" pitchFamily="18" charset="0"/>
                <a:cs typeface="Times New Roman" pitchFamily="18" charset="0"/>
              </a:defRPr>
            </a:lvl2pPr>
            <a:lvl3pPr marL="1143000" indent="-228600">
              <a:buFont typeface="Arial" pitchFamily="34" charset="0"/>
              <a:buChar char="•"/>
              <a:defRPr sz="2600">
                <a:solidFill>
                  <a:schemeClr val="tx2"/>
                </a:solidFill>
                <a:latin typeface="Times New Roman" pitchFamily="18" charset="0"/>
                <a:cs typeface="Times New Roman" pitchFamily="18" charset="0"/>
              </a:defRPr>
            </a:lvl3pPr>
            <a:lvl4pPr marL="1600200" indent="-228600">
              <a:buFont typeface="Arial" pitchFamily="34" charset="0"/>
              <a:buChar char="•"/>
              <a:defRPr sz="2600">
                <a:solidFill>
                  <a:schemeClr val="tx2"/>
                </a:solidFill>
                <a:latin typeface="Times New Roman" pitchFamily="18" charset="0"/>
                <a:cs typeface="Times New Roman" pitchFamily="18" charset="0"/>
              </a:defRPr>
            </a:lvl4pPr>
            <a:lvl5pPr marL="2057400" indent="-228600">
              <a:buFont typeface="Arial" pitchFamily="34" charset="0"/>
              <a:buChar char="•"/>
              <a:defRPr sz="2600">
                <a:solidFill>
                  <a:schemeClr val="tx2"/>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2" name="Rectangle 21"/>
          <p:cNvSpPr/>
          <p:nvPr userDrawn="1"/>
        </p:nvSpPr>
        <p:spPr>
          <a:xfrm>
            <a:off x="6699" y="5910142"/>
            <a:ext cx="921769" cy="926755"/>
          </a:xfrm>
          <a:prstGeom prst="rect">
            <a:avLst/>
          </a:prstGeom>
          <a:solidFill>
            <a:srgbClr val="515A61"/>
          </a:solidFill>
          <a:ln>
            <a:solidFill>
              <a:schemeClr val="tx2"/>
            </a:solidFill>
          </a:ln>
          <a:effectLst>
            <a:outerShdw blurRad="40000" dist="23000" dir="5400000" rotWithShape="0">
              <a:srgbClr val="000000">
                <a:alpha val="350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sp>
        <p:nvSpPr>
          <p:cNvPr id="23" name="TextBox 22"/>
          <p:cNvSpPr txBox="1"/>
          <p:nvPr userDrawn="1"/>
        </p:nvSpPr>
        <p:spPr>
          <a:xfrm>
            <a:off x="177159" y="5917176"/>
            <a:ext cx="660758" cy="415498"/>
          </a:xfrm>
          <a:prstGeom prst="rect">
            <a:avLst/>
          </a:prstGeom>
          <a:noFill/>
        </p:spPr>
        <p:txBody>
          <a:bodyPr wrap="none" rtlCol="0">
            <a:spAutoFit/>
          </a:bodyPr>
          <a:lstStyle/>
          <a:p>
            <a:pPr algn="ctr">
              <a:spcBef>
                <a:spcPts val="0"/>
              </a:spcBef>
            </a:pPr>
            <a:r>
              <a:rPr lang="en-US" sz="2100" b="0" i="1" dirty="0" smtClean="0">
                <a:solidFill>
                  <a:schemeClr val="bg1"/>
                </a:solidFill>
                <a:latin typeface="Times New Roman" pitchFamily="18" charset="0"/>
                <a:cs typeface="Times New Roman" pitchFamily="18" charset="0"/>
              </a:rPr>
              <a:t>14</a:t>
            </a:r>
            <a:r>
              <a:rPr lang="en-US" sz="2100" b="0" i="1" baseline="30000" dirty="0" smtClean="0">
                <a:solidFill>
                  <a:schemeClr val="bg1"/>
                </a:solidFill>
                <a:latin typeface="Times New Roman" pitchFamily="18" charset="0"/>
                <a:cs typeface="Times New Roman" pitchFamily="18" charset="0"/>
              </a:rPr>
              <a:t>th</a:t>
            </a:r>
            <a:r>
              <a:rPr lang="en-US" sz="2100" b="0" i="1" dirty="0" smtClean="0">
                <a:solidFill>
                  <a:schemeClr val="bg1"/>
                </a:solidFill>
                <a:latin typeface="Times New Roman" pitchFamily="18" charset="0"/>
                <a:cs typeface="Times New Roman" pitchFamily="18" charset="0"/>
              </a:rPr>
              <a:t> </a:t>
            </a:r>
          </a:p>
        </p:txBody>
      </p:sp>
      <p:sp>
        <p:nvSpPr>
          <p:cNvPr id="24" name="TextBox 23"/>
          <p:cNvSpPr txBox="1"/>
          <p:nvPr userDrawn="1"/>
        </p:nvSpPr>
        <p:spPr>
          <a:xfrm>
            <a:off x="146051" y="6196188"/>
            <a:ext cx="647933" cy="292388"/>
          </a:xfrm>
          <a:prstGeom prst="rect">
            <a:avLst/>
          </a:prstGeom>
          <a:noFill/>
        </p:spPr>
        <p:txBody>
          <a:bodyPr wrap="none" rtlCol="0">
            <a:spAutoFit/>
          </a:bodyPr>
          <a:lstStyle/>
          <a:p>
            <a:pPr algn="ctr">
              <a:spcBef>
                <a:spcPts val="0"/>
              </a:spcBef>
            </a:pPr>
            <a:r>
              <a:rPr lang="en-US" sz="1300" i="1" dirty="0" smtClean="0">
                <a:solidFill>
                  <a:schemeClr val="bg1"/>
                </a:solidFill>
                <a:latin typeface="Times New Roman" pitchFamily="18" charset="0"/>
                <a:cs typeface="Times New Roman" pitchFamily="18" charset="0"/>
              </a:rPr>
              <a:t>edition</a:t>
            </a:r>
            <a:endParaRPr lang="en-US" sz="1300" i="1" dirty="0">
              <a:solidFill>
                <a:schemeClr val="bg1"/>
              </a:solidFill>
              <a:latin typeface="Times New Roman" pitchFamily="18" charset="0"/>
              <a:cs typeface="Times New Roman" pitchFamily="18" charset="0"/>
            </a:endParaRPr>
          </a:p>
        </p:txBody>
      </p:sp>
      <p:cxnSp>
        <p:nvCxnSpPr>
          <p:cNvPr id="25" name="Straight Connector 24"/>
          <p:cNvCxnSpPr/>
          <p:nvPr userDrawn="1"/>
        </p:nvCxnSpPr>
        <p:spPr>
          <a:xfrm>
            <a:off x="148152" y="6460901"/>
            <a:ext cx="650342"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userDrawn="1"/>
        </p:nvSpPr>
        <p:spPr>
          <a:xfrm>
            <a:off x="13730" y="6460136"/>
            <a:ext cx="949907" cy="338554"/>
          </a:xfrm>
          <a:prstGeom prst="rect">
            <a:avLst/>
          </a:prstGeom>
          <a:noFill/>
        </p:spPr>
        <p:txBody>
          <a:bodyPr wrap="square" rtlCol="0">
            <a:spAutoFit/>
          </a:bodyPr>
          <a:lstStyle/>
          <a:p>
            <a:pPr algn="l">
              <a:spcBef>
                <a:spcPts val="0"/>
              </a:spcBef>
            </a:pPr>
            <a:r>
              <a:rPr lang="en-US" sz="800" i="1" dirty="0" err="1" smtClean="0">
                <a:solidFill>
                  <a:schemeClr val="bg1"/>
                </a:solidFill>
                <a:latin typeface="Times New Roman" pitchFamily="18" charset="0"/>
                <a:cs typeface="Times New Roman" pitchFamily="18" charset="0"/>
              </a:rPr>
              <a:t>Gwartney</a:t>
            </a:r>
            <a:r>
              <a:rPr lang="en-US" sz="800" i="1" dirty="0" smtClean="0">
                <a:solidFill>
                  <a:schemeClr val="bg1"/>
                </a:solidFill>
                <a:latin typeface="Times New Roman" pitchFamily="18" charset="0"/>
                <a:cs typeface="Times New Roman" pitchFamily="18" charset="0"/>
              </a:rPr>
              <a:t>-Stroup</a:t>
            </a:r>
          </a:p>
          <a:p>
            <a:pPr algn="l">
              <a:spcBef>
                <a:spcPts val="0"/>
              </a:spcBef>
            </a:pPr>
            <a:r>
              <a:rPr lang="en-US" sz="800" i="1" dirty="0" err="1" smtClean="0">
                <a:solidFill>
                  <a:schemeClr val="bg1"/>
                </a:solidFill>
                <a:latin typeface="Times New Roman" pitchFamily="18" charset="0"/>
                <a:cs typeface="Times New Roman" pitchFamily="18" charset="0"/>
              </a:rPr>
              <a:t>Sobel</a:t>
            </a:r>
            <a:r>
              <a:rPr lang="en-US" sz="800" i="1" dirty="0" smtClean="0">
                <a:solidFill>
                  <a:schemeClr val="bg1"/>
                </a:solidFill>
                <a:latin typeface="Times New Roman" pitchFamily="18" charset="0"/>
                <a:cs typeface="Times New Roman" pitchFamily="18" charset="0"/>
              </a:rPr>
              <a:t>-Macpherson</a:t>
            </a:r>
            <a:endParaRPr lang="en-US" sz="8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461712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23888" y="1867484"/>
            <a:ext cx="7845499"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23888" y="1867484"/>
            <a:ext cx="7845499"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23888" y="1867484"/>
            <a:ext cx="7845499"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C5D3987-66B0-2C41-81F1-A4EAC98DBC73}" type="datetimeFigureOut">
              <a:rPr lang="en-US" smtClean="0"/>
              <a:pPr/>
              <a:t>08/20/2012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61758" y="6208636"/>
            <a:ext cx="2133600" cy="365125"/>
          </a:xfrm>
          <a:prstGeom prst="rect">
            <a:avLst/>
          </a:prstGeom>
        </p:spPr>
        <p:txBody>
          <a:bodyPr/>
          <a:lstStyle/>
          <a:p>
            <a:fld id="{91819803-0A6A-C64E-BE83-F7980D5F71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6" name="Picture 45"/>
          <p:cNvPicPr>
            <a:picLocks noChangeAspect="1"/>
          </p:cNvPicPr>
          <p:nvPr/>
        </p:nvPicPr>
        <p:blipFill>
          <a:blip r:embed="rId15"/>
          <a:srcRect t="43200"/>
          <a:stretch>
            <a:fillRect/>
          </a:stretch>
        </p:blipFill>
        <p:spPr>
          <a:xfrm>
            <a:off x="-14039" y="5906194"/>
            <a:ext cx="9172575" cy="893298"/>
          </a:xfrm>
          <a:prstGeom prst="rect">
            <a:avLst/>
          </a:prstGeom>
          <a:ln>
            <a:noFill/>
          </a:ln>
          <a:effectLst>
            <a:softEdge rad="112500"/>
          </a:effectLst>
        </p:spPr>
      </p:pic>
      <p:sp>
        <p:nvSpPr>
          <p:cNvPr id="50" name="Rounded Rectangle 49"/>
          <p:cNvSpPr>
            <a:spLocks/>
          </p:cNvSpPr>
          <p:nvPr/>
        </p:nvSpPr>
        <p:spPr>
          <a:xfrm>
            <a:off x="8147190" y="6637804"/>
            <a:ext cx="978648" cy="206967"/>
          </a:xfrm>
          <a:prstGeom prst="roundRect">
            <a:avLst/>
          </a:prstGeom>
          <a:solidFill>
            <a:srgbClr val="444C52">
              <a:alpha val="89804"/>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 Box 33"/>
          <p:cNvSpPr txBox="1">
            <a:spLocks noChangeArrowheads="1"/>
          </p:cNvSpPr>
          <p:nvPr/>
        </p:nvSpPr>
        <p:spPr bwMode="auto">
          <a:xfrm>
            <a:off x="1033980" y="6677770"/>
            <a:ext cx="6858001" cy="215444"/>
          </a:xfrm>
          <a:prstGeom prst="rect">
            <a:avLst/>
          </a:prstGeom>
          <a:noFill/>
          <a:ln w="9525">
            <a:noFill/>
            <a:miter lim="800000"/>
            <a:headEnd/>
            <a:tailEnd/>
          </a:ln>
        </p:spPr>
        <p:txBody>
          <a:bodyPr wrap="square">
            <a:prstTxWarp prst="textNoShape">
              <a:avLst/>
            </a:prstTxWarp>
            <a:spAutoFit/>
          </a:bodyPr>
          <a:lstStyle/>
          <a:p>
            <a:pPr algn="r">
              <a:defRPr/>
            </a:pPr>
            <a:r>
              <a:rPr kumimoji="0" lang="en-US" sz="800" b="0" i="1" dirty="0">
                <a:solidFill>
                  <a:schemeClr val="tx1"/>
                </a:solidFill>
                <a:latin typeface="Times New Roman" pitchFamily="-110" charset="0"/>
              </a:rPr>
              <a:t>Copyright ©</a:t>
            </a:r>
            <a:r>
              <a:rPr kumimoji="0" lang="en-US" sz="800" b="0" i="1" dirty="0" smtClean="0">
                <a:solidFill>
                  <a:schemeClr val="tx1"/>
                </a:solidFill>
                <a:latin typeface="Times New Roman" pitchFamily="-110" charset="0"/>
              </a:rPr>
              <a:t>2013 </a:t>
            </a:r>
            <a:r>
              <a:rPr kumimoji="0" lang="en-US" sz="800" b="0" i="1" dirty="0" err="1">
                <a:solidFill>
                  <a:schemeClr val="tx1"/>
                </a:solidFill>
                <a:latin typeface="Times New Roman" pitchFamily="-110" charset="0"/>
              </a:rPr>
              <a:t>Cengage</a:t>
            </a:r>
            <a:r>
              <a:rPr kumimoji="0" lang="en-US" sz="800" b="0" i="1" dirty="0">
                <a:solidFill>
                  <a:schemeClr val="tx1"/>
                </a:solidFill>
                <a:latin typeface="Times New Roman" pitchFamily="-110" charset="0"/>
              </a:rPr>
              <a:t> Learning. All rights reserved. May not be scanned, copied or duplicated, or posted to a publicly accessible web site, in whole or in part.</a:t>
            </a:r>
          </a:p>
        </p:txBody>
      </p:sp>
      <p:pic>
        <p:nvPicPr>
          <p:cNvPr id="8" name="Picture 7" descr="gwartney_sky 1c.jpg"/>
          <p:cNvPicPr>
            <a:picLocks/>
          </p:cNvPicPr>
          <p:nvPr/>
        </p:nvPicPr>
        <p:blipFill>
          <a:blip r:embed="rId16">
            <a:alphaModFix amt="62000"/>
          </a:blip>
          <a:stretch>
            <a:fillRect/>
          </a:stretch>
        </p:blipFill>
        <p:spPr>
          <a:xfrm>
            <a:off x="-11758" y="2"/>
            <a:ext cx="9200769" cy="1600197"/>
          </a:xfrm>
          <a:prstGeom prst="rect">
            <a:avLst/>
          </a:prstGeom>
          <a:ln>
            <a:noFill/>
          </a:ln>
          <a:effectLst>
            <a:softEdge rad="112500"/>
          </a:effectLst>
        </p:spPr>
      </p:pic>
      <p:pic>
        <p:nvPicPr>
          <p:cNvPr id="12" name="Picture 11" descr="gwartney_sky 1c.jpg"/>
          <p:cNvPicPr>
            <a:picLocks/>
          </p:cNvPicPr>
          <p:nvPr/>
        </p:nvPicPr>
        <p:blipFill>
          <a:blip r:embed="rId16">
            <a:alphaModFix amt="62000"/>
          </a:blip>
          <a:stretch>
            <a:fillRect/>
          </a:stretch>
        </p:blipFill>
        <p:spPr>
          <a:xfrm>
            <a:off x="-14097" y="28136"/>
            <a:ext cx="9200769" cy="1600197"/>
          </a:xfrm>
          <a:prstGeom prst="rect">
            <a:avLst/>
          </a:prstGeom>
          <a:ln>
            <a:noFill/>
          </a:ln>
          <a:effectLst>
            <a:softEdge rad="112500"/>
          </a:effectLst>
        </p:spPr>
      </p:pic>
      <p:sp>
        <p:nvSpPr>
          <p:cNvPr id="53" name="Rectangle 4">
            <a:hlinkClick r:id="" action="ppaction://hlinkshowjump?jump=firstslide"/>
          </p:cNvPr>
          <p:cNvSpPr>
            <a:spLocks noChangeArrowheads="1"/>
          </p:cNvSpPr>
          <p:nvPr/>
        </p:nvSpPr>
        <p:spPr bwMode="auto">
          <a:xfrm>
            <a:off x="8280926" y="6599443"/>
            <a:ext cx="830794" cy="263358"/>
          </a:xfrm>
          <a:prstGeom prst="rect">
            <a:avLst/>
          </a:prstGeom>
          <a:noFill/>
          <a:ln w="9525">
            <a:noFill/>
            <a:miter lim="800000"/>
            <a:headEnd/>
            <a:tailEnd/>
          </a:ln>
          <a:effectLst/>
        </p:spPr>
        <p:txBody>
          <a:bodyPr lIns="92075" tIns="46038" rIns="92075" bIns="46038">
            <a:prstTxWarp prst="textNoShape">
              <a:avLst/>
            </a:prstTxWarp>
          </a:bodyPr>
          <a:lstStyle/>
          <a:p>
            <a:pPr>
              <a:spcBef>
                <a:spcPct val="20000"/>
              </a:spcBef>
              <a:defRPr/>
            </a:pPr>
            <a:r>
              <a:rPr lang="en-US" sz="1100" b="0" dirty="0" smtClean="0">
                <a:solidFill>
                  <a:schemeClr val="bg1"/>
                </a:solidFill>
                <a:latin typeface="Times New Roman" pitchFamily="-110" charset="0"/>
                <a:hlinkClick r:id="" action="ppaction://hlinkshowjump?jump=firstslide"/>
              </a:rPr>
              <a:t>First </a:t>
            </a:r>
            <a:r>
              <a:rPr lang="en-US" sz="1100" b="0" dirty="0">
                <a:solidFill>
                  <a:schemeClr val="bg1"/>
                </a:solidFill>
                <a:latin typeface="Times New Roman" pitchFamily="-110" charset="0"/>
                <a:hlinkClick r:id="" action="ppaction://hlinkshowjump?jump=firstslide"/>
              </a:rPr>
              <a:t>page</a:t>
            </a:r>
          </a:p>
        </p:txBody>
      </p:sp>
      <p:sp>
        <p:nvSpPr>
          <p:cNvPr id="54" name="AutoShape 5">
            <a:hlinkClick r:id="" action="ppaction://hlinkshowjump?jump=previousslide"/>
          </p:cNvPr>
          <p:cNvSpPr>
            <a:spLocks noChangeArrowheads="1"/>
          </p:cNvSpPr>
          <p:nvPr/>
        </p:nvSpPr>
        <p:spPr bwMode="auto">
          <a:xfrm>
            <a:off x="8182360" y="6663891"/>
            <a:ext cx="145314" cy="156703"/>
          </a:xfrm>
          <a:prstGeom prst="leftArrow">
            <a:avLst>
              <a:gd name="adj1" fmla="val 50000"/>
              <a:gd name="adj2" fmla="val 63796"/>
            </a:avLst>
          </a:prstGeom>
          <a:solidFill>
            <a:schemeClr val="bg1">
              <a:alpha val="96000"/>
            </a:schemeClr>
          </a:solidFill>
          <a:ln w="12700" cap="sq">
            <a:noFill/>
            <a:miter lim="800000"/>
            <a:headEnd/>
            <a:tailEnd/>
          </a:ln>
          <a:effectLst/>
        </p:spPr>
        <p:txBody>
          <a:bodyPr anchor="b">
            <a:prstTxWarp prst="textNoShape">
              <a:avLst/>
            </a:prstTxWarp>
          </a:bodyPr>
          <a:lstStyle/>
          <a:p>
            <a:pPr>
              <a:defRPr/>
            </a:pPr>
            <a:endParaRPr lang="en-US">
              <a:latin typeface="Times New Roman" pitchFamily="-110" charset="0"/>
            </a:endParaRPr>
          </a:p>
        </p:txBody>
      </p:sp>
      <p:sp>
        <p:nvSpPr>
          <p:cNvPr id="55" name="AutoShape 6">
            <a:hlinkClick r:id="" action="ppaction://hlinkshowjump?jump=nextslide"/>
          </p:cNvPr>
          <p:cNvSpPr>
            <a:spLocks noChangeArrowheads="1"/>
          </p:cNvSpPr>
          <p:nvPr/>
        </p:nvSpPr>
        <p:spPr bwMode="auto">
          <a:xfrm>
            <a:off x="8959372" y="6663891"/>
            <a:ext cx="145314" cy="156703"/>
          </a:xfrm>
          <a:prstGeom prst="rightArrow">
            <a:avLst>
              <a:gd name="adj1" fmla="val 50000"/>
              <a:gd name="adj2" fmla="val 63806"/>
            </a:avLst>
          </a:prstGeom>
          <a:solidFill>
            <a:schemeClr val="bg1">
              <a:alpha val="96000"/>
            </a:schemeClr>
          </a:solidFill>
          <a:ln w="12700" cap="sq">
            <a:noFill/>
            <a:miter lim="800000"/>
            <a:headEnd/>
            <a:tailEnd/>
          </a:ln>
          <a:effectLst/>
        </p:spPr>
        <p:txBody>
          <a:bodyPr anchor="b">
            <a:prstTxWarp prst="textNoShape">
              <a:avLst/>
            </a:prstTxWarp>
          </a:bodyPr>
          <a:lstStyle/>
          <a:p>
            <a:pPr>
              <a:defRPr/>
            </a:pPr>
            <a:endParaRPr lang="en-US">
              <a:latin typeface="Times New Roman" pitchFamily="-110" charset="0"/>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426389" y="1200404"/>
            <a:ext cx="7634484" cy="1864086"/>
          </a:xfrm>
          <a:prstGeom prst="rect">
            <a:avLst/>
          </a:prstGeom>
        </p:spPr>
        <p:txBody>
          <a:bodyPr anchor="b"/>
          <a:lstStyle/>
          <a:p>
            <a:r>
              <a:rPr lang="en-US" dirty="0" smtClean="0"/>
              <a:t>Supply and Demand, </a:t>
            </a:r>
            <a:br>
              <a:rPr lang="en-US" dirty="0" smtClean="0"/>
            </a:br>
            <a:r>
              <a:rPr lang="en-US" dirty="0" smtClean="0"/>
              <a:t>Applications and Extensions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055716"/>
            <a:ext cx="8932985" cy="4790865"/>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Price Floor</a:t>
            </a:r>
            <a:endParaRPr lang="en-US" dirty="0"/>
          </a:p>
        </p:txBody>
      </p:sp>
      <p:sp>
        <p:nvSpPr>
          <p:cNvPr id="3" name="Content Placeholder 2"/>
          <p:cNvSpPr>
            <a:spLocks noGrp="1"/>
          </p:cNvSpPr>
          <p:nvPr>
            <p:ph idx="1"/>
          </p:nvPr>
        </p:nvSpPr>
        <p:spPr>
          <a:xfrm>
            <a:off x="140675" y="1084775"/>
            <a:ext cx="8883750" cy="4761806"/>
          </a:xfrm>
        </p:spPr>
        <p:txBody>
          <a:bodyPr/>
          <a:lstStyle/>
          <a:p>
            <a:r>
              <a:rPr lang="en-US" sz="2600" dirty="0">
                <a:solidFill>
                  <a:srgbClr val="32302A"/>
                </a:solidFill>
              </a:rPr>
              <a:t>A </a:t>
            </a:r>
            <a:r>
              <a:rPr lang="en-US" sz="2600" b="1" i="1" dirty="0">
                <a:solidFill>
                  <a:srgbClr val="32302A"/>
                </a:solidFill>
              </a:rPr>
              <a:t>price floor </a:t>
            </a:r>
            <a:r>
              <a:rPr lang="en-US" sz="2600" dirty="0">
                <a:solidFill>
                  <a:srgbClr val="32302A"/>
                </a:solidFill>
              </a:rPr>
              <a:t>establishes a minimum legal price for the </a:t>
            </a:r>
            <a:r>
              <a:rPr lang="en-US" sz="2600" dirty="0" smtClean="0">
                <a:solidFill>
                  <a:srgbClr val="32302A"/>
                </a:solidFill>
              </a:rPr>
              <a:t/>
            </a:r>
            <a:br>
              <a:rPr lang="en-US" sz="2600" dirty="0" smtClean="0">
                <a:solidFill>
                  <a:srgbClr val="32302A"/>
                </a:solidFill>
              </a:rPr>
            </a:br>
            <a:r>
              <a:rPr lang="en-US" sz="2600" dirty="0" smtClean="0">
                <a:solidFill>
                  <a:srgbClr val="32302A"/>
                </a:solidFill>
              </a:rPr>
              <a:t>good or </a:t>
            </a:r>
            <a:r>
              <a:rPr lang="en-US" sz="2600" dirty="0">
                <a:solidFill>
                  <a:srgbClr val="32302A"/>
                </a:solidFill>
              </a:rPr>
              <a:t>service</a:t>
            </a:r>
            <a:r>
              <a:rPr lang="en-US" sz="2600" dirty="0" smtClean="0">
                <a:solidFill>
                  <a:srgbClr val="32302A"/>
                </a:solidFill>
              </a:rPr>
              <a:t>.</a:t>
            </a:r>
          </a:p>
          <a:p>
            <a:pPr lvl="1"/>
            <a:r>
              <a:rPr lang="en-US" sz="2400" i="1" dirty="0">
                <a:solidFill>
                  <a:srgbClr val="32302A"/>
                </a:solidFill>
              </a:rPr>
              <a:t>Example:</a:t>
            </a:r>
            <a:r>
              <a:rPr lang="en-US" sz="2400" dirty="0">
                <a:solidFill>
                  <a:srgbClr val="32302A"/>
                </a:solidFill>
              </a:rPr>
              <a:t> minimum wage</a:t>
            </a:r>
          </a:p>
          <a:p>
            <a:r>
              <a:rPr lang="en-US" sz="2600" dirty="0">
                <a:solidFill>
                  <a:srgbClr val="32302A"/>
                </a:solidFill>
              </a:rPr>
              <a:t>When a price floor keeps the price of a good above the market equilibrium, it will lead to both direct and indirect effects.</a:t>
            </a:r>
          </a:p>
          <a:p>
            <a:pPr lvl="1"/>
            <a:r>
              <a:rPr lang="en-US" sz="2400" dirty="0">
                <a:solidFill>
                  <a:srgbClr val="32302A"/>
                </a:solidFill>
              </a:rPr>
              <a:t>(</a:t>
            </a:r>
            <a:r>
              <a:rPr lang="en-US" sz="2400" i="1" dirty="0">
                <a:solidFill>
                  <a:srgbClr val="32302A"/>
                </a:solidFill>
              </a:rPr>
              <a:t>Direct effect</a:t>
            </a:r>
            <a:r>
              <a:rPr lang="en-US" sz="2400" dirty="0">
                <a:solidFill>
                  <a:srgbClr val="32302A"/>
                </a:solidFill>
              </a:rPr>
              <a:t>) </a:t>
            </a:r>
            <a:r>
              <a:rPr lang="en-US" sz="2400" b="1" i="1" dirty="0" smtClean="0">
                <a:solidFill>
                  <a:srgbClr val="32302A"/>
                </a:solidFill>
              </a:rPr>
              <a:t>Surplus</a:t>
            </a:r>
            <a:r>
              <a:rPr lang="en-US" sz="2400" dirty="0">
                <a:solidFill>
                  <a:srgbClr val="32302A"/>
                </a:solidFill>
              </a:rPr>
              <a:t>: sellers will want to supply a larger quantity than buyers are willing to purchase.</a:t>
            </a:r>
          </a:p>
          <a:p>
            <a:pPr lvl="1"/>
            <a:r>
              <a:rPr lang="en-US" sz="2400" dirty="0">
                <a:solidFill>
                  <a:srgbClr val="32302A"/>
                </a:solidFill>
              </a:rPr>
              <a:t>(</a:t>
            </a:r>
            <a:r>
              <a:rPr lang="en-US" sz="2400" i="1" dirty="0">
                <a:solidFill>
                  <a:srgbClr val="32302A"/>
                </a:solidFill>
              </a:rPr>
              <a:t>Indirect effects</a:t>
            </a:r>
            <a:r>
              <a:rPr lang="en-US" sz="2400" dirty="0">
                <a:solidFill>
                  <a:srgbClr val="32302A"/>
                </a:solidFill>
              </a:rPr>
              <a:t>) Changes in non-price factors </a:t>
            </a:r>
            <a:r>
              <a:rPr lang="en-US" sz="2400" dirty="0" smtClean="0">
                <a:solidFill>
                  <a:srgbClr val="32302A"/>
                </a:solidFill>
              </a:rPr>
              <a:t>favorable </a:t>
            </a:r>
            <a:r>
              <a:rPr lang="en-US" sz="2400" dirty="0">
                <a:solidFill>
                  <a:srgbClr val="32302A"/>
                </a:solidFill>
              </a:rPr>
              <a:t>to buyers and unfavorable to sellers.</a:t>
            </a:r>
          </a:p>
          <a:p>
            <a:pPr lvl="1"/>
            <a:r>
              <a:rPr lang="en-US" sz="2400" dirty="0">
                <a:solidFill>
                  <a:srgbClr val="32302A"/>
                </a:solidFill>
              </a:rPr>
              <a:t>The quantity exchanged will fall and the gains from trade will </a:t>
            </a:r>
            <a:r>
              <a:rPr lang="en-US" sz="2400" dirty="0" smtClean="0">
                <a:solidFill>
                  <a:srgbClr val="32302A"/>
                </a:solidFill>
              </a:rPr>
              <a:t/>
            </a:r>
            <a:br>
              <a:rPr lang="en-US" sz="2400" dirty="0" smtClean="0">
                <a:solidFill>
                  <a:srgbClr val="32302A"/>
                </a:solidFill>
              </a:rPr>
            </a:br>
            <a:r>
              <a:rPr lang="en-US" sz="2400" dirty="0" smtClean="0">
                <a:solidFill>
                  <a:srgbClr val="32302A"/>
                </a:solidFill>
              </a:rPr>
              <a:t>be </a:t>
            </a:r>
            <a:r>
              <a:rPr lang="en-US" sz="2400" dirty="0">
                <a:solidFill>
                  <a:srgbClr val="32302A"/>
                </a:solidFill>
              </a:rPr>
              <a:t>less than if the good were allocated by markets.</a:t>
            </a:r>
          </a:p>
        </p:txBody>
      </p:sp>
    </p:spTree>
    <p:extLst>
      <p:ext uri="{BB962C8B-B14F-4D97-AF65-F5344CB8AC3E}">
        <p14:creationId xmlns:p14="http://schemas.microsoft.com/office/powerpoint/2010/main" val="1931493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Impact of a Price Floor</a:t>
            </a:r>
            <a:endParaRPr lang="en-US" sz="2000" i="1" dirty="0"/>
          </a:p>
        </p:txBody>
      </p:sp>
      <p:sp>
        <p:nvSpPr>
          <p:cNvPr id="68" name="Text Box 43"/>
          <p:cNvSpPr txBox="1">
            <a:spLocks noChangeArrowheads="1"/>
          </p:cNvSpPr>
          <p:nvPr/>
        </p:nvSpPr>
        <p:spPr bwMode="auto">
          <a:xfrm>
            <a:off x="4521148" y="1317982"/>
            <a:ext cx="704850" cy="313932"/>
          </a:xfrm>
          <a:prstGeom prst="rect">
            <a:avLst/>
          </a:prstGeom>
          <a:noFill/>
          <a:ln w="9525">
            <a:noFill/>
            <a:miter lim="800000"/>
            <a:headEnd/>
            <a:tailEnd/>
          </a:ln>
        </p:spPr>
        <p:txBody>
          <a:bodyPr>
            <a:prstTxWarp prst="textNoShape">
              <a:avLst/>
            </a:prstTxWarp>
            <a:spAutoFit/>
          </a:bodyPr>
          <a:lstStyle/>
          <a:p>
            <a:pPr>
              <a:lnSpc>
                <a:spcPct val="80000"/>
              </a:lnSpc>
              <a:spcBef>
                <a:spcPct val="50000"/>
              </a:spcBef>
            </a:pPr>
            <a:r>
              <a:rPr kumimoji="0" lang="en-US" b="0" dirty="0" smtClean="0">
                <a:latin typeface="Times New Roman" pitchFamily="18" charset="0"/>
                <a:cs typeface="Times New Roman" pitchFamily="18" charset="0"/>
              </a:rPr>
              <a:t>P</a:t>
            </a:r>
            <a:r>
              <a:rPr kumimoji="0" lang="en-US" sz="1400" b="0" dirty="0" smtClean="0">
                <a:latin typeface="Times New Roman" pitchFamily="18" charset="0"/>
                <a:cs typeface="Times New Roman" pitchFamily="18" charset="0"/>
              </a:rPr>
              <a:t>rice</a:t>
            </a:r>
            <a:endParaRPr kumimoji="0" lang="en-US" sz="1400" b="0" i="1" dirty="0">
              <a:latin typeface="Times New Roman" pitchFamily="18" charset="0"/>
              <a:cs typeface="Times New Roman" pitchFamily="18" charset="0"/>
            </a:endParaRPr>
          </a:p>
        </p:txBody>
      </p:sp>
      <p:sp>
        <p:nvSpPr>
          <p:cNvPr id="69" name="Line 44"/>
          <p:cNvSpPr>
            <a:spLocks noChangeShapeType="1"/>
          </p:cNvSpPr>
          <p:nvPr/>
        </p:nvSpPr>
        <p:spPr bwMode="auto">
          <a:xfrm>
            <a:off x="4816475" y="5466004"/>
            <a:ext cx="2879725"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0" name="Line 45"/>
          <p:cNvSpPr>
            <a:spLocks noChangeShapeType="1"/>
          </p:cNvSpPr>
          <p:nvPr/>
        </p:nvSpPr>
        <p:spPr bwMode="auto">
          <a:xfrm>
            <a:off x="4833938" y="1584905"/>
            <a:ext cx="0" cy="388229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1" name="Rectangle 46" descr="Parchment"/>
          <p:cNvSpPr>
            <a:spLocks noChangeAspect="1" noChangeArrowheads="1"/>
          </p:cNvSpPr>
          <p:nvPr/>
        </p:nvSpPr>
        <p:spPr bwMode="auto">
          <a:xfrm>
            <a:off x="7748589" y="5365992"/>
            <a:ext cx="821834" cy="221599"/>
          </a:xfrm>
          <a:prstGeom prst="rect">
            <a:avLst/>
          </a:prstGeom>
          <a:noFill/>
          <a:ln w="9525">
            <a:noFill/>
            <a:miter lim="800000"/>
            <a:headEnd/>
            <a:tailEnd/>
          </a:ln>
        </p:spPr>
        <p:txBody>
          <a:bodyPr wrap="square" lIns="0" tIns="0" rIns="0" bIns="0">
            <a:prstTxWarp prst="textNoShape">
              <a:avLst/>
            </a:prstTxWarp>
            <a:spAutoFit/>
          </a:bodyPr>
          <a:lstStyle/>
          <a:p>
            <a:pPr>
              <a:lnSpc>
                <a:spcPct val="80000"/>
              </a:lnSpc>
            </a:pPr>
            <a:r>
              <a:rPr kumimoji="0" lang="en-US" b="0" dirty="0" smtClean="0">
                <a:solidFill>
                  <a:srgbClr val="000000"/>
                </a:solidFill>
                <a:latin typeface="Times New Roman" pitchFamily="18" charset="0"/>
                <a:cs typeface="Times New Roman" pitchFamily="18" charset="0"/>
              </a:rPr>
              <a:t>Q</a:t>
            </a:r>
            <a:r>
              <a:rPr kumimoji="0" lang="en-US" sz="1400" b="0" dirty="0" smtClean="0">
                <a:solidFill>
                  <a:srgbClr val="000000"/>
                </a:solidFill>
                <a:latin typeface="Times New Roman" pitchFamily="18" charset="0"/>
                <a:cs typeface="Times New Roman" pitchFamily="18" charset="0"/>
              </a:rPr>
              <a:t>uantity</a:t>
            </a:r>
            <a:endParaRPr kumimoji="0" lang="en-US" sz="1400" b="0" dirty="0">
              <a:solidFill>
                <a:srgbClr val="000000"/>
              </a:solidFill>
              <a:latin typeface="Times New Roman" pitchFamily="18" charset="0"/>
              <a:cs typeface="Times New Roman" pitchFamily="18" charset="0"/>
            </a:endParaRPr>
          </a:p>
        </p:txBody>
      </p:sp>
      <p:sp>
        <p:nvSpPr>
          <p:cNvPr id="35" name="Text Box 3"/>
          <p:cNvSpPr txBox="1">
            <a:spLocks noChangeArrowheads="1"/>
          </p:cNvSpPr>
          <p:nvPr/>
        </p:nvSpPr>
        <p:spPr bwMode="auto">
          <a:xfrm>
            <a:off x="122239" y="1764702"/>
            <a:ext cx="4051616" cy="669925"/>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A </a:t>
            </a:r>
            <a:r>
              <a:rPr kumimoji="0" lang="en-US" sz="2000" b="1" i="1" dirty="0">
                <a:latin typeface="Times New Roman" pitchFamily="18" charset="0"/>
                <a:cs typeface="Times New Roman" pitchFamily="18" charset="0"/>
              </a:rPr>
              <a:t>price floor</a:t>
            </a:r>
            <a:r>
              <a:rPr kumimoji="0" lang="en-US" sz="2000" b="1" dirty="0">
                <a:latin typeface="Times New Roman" pitchFamily="18" charset="0"/>
                <a:cs typeface="Times New Roman" pitchFamily="18" charset="0"/>
              </a:rPr>
              <a:t> </a:t>
            </a:r>
            <a:r>
              <a:rPr kumimoji="0" lang="en-US" sz="2000" b="0" dirty="0">
                <a:latin typeface="Times New Roman" pitchFamily="18" charset="0"/>
                <a:cs typeface="Times New Roman" pitchFamily="18" charset="0"/>
              </a:rPr>
              <a:t>like </a:t>
            </a:r>
            <a:r>
              <a:rPr kumimoji="0" lang="en-US" sz="2000" b="1" i="1" dirty="0">
                <a:latin typeface="Times New Roman" pitchFamily="18" charset="0"/>
                <a:cs typeface="Times New Roman" pitchFamily="18" charset="0"/>
              </a:rPr>
              <a:t>P</a:t>
            </a:r>
            <a:r>
              <a:rPr kumimoji="0" lang="en-US" sz="2000" b="1" i="1" baseline="-25000" dirty="0">
                <a:latin typeface="Times New Roman" pitchFamily="18" charset="0"/>
                <a:cs typeface="Times New Roman" pitchFamily="18" charset="0"/>
              </a:rPr>
              <a:t>1</a:t>
            </a:r>
            <a:r>
              <a:rPr kumimoji="0" lang="en-US" sz="2000" b="0" dirty="0">
                <a:latin typeface="Times New Roman" pitchFamily="18" charset="0"/>
                <a:cs typeface="Times New Roman" pitchFamily="18" charset="0"/>
              </a:rPr>
              <a:t> imposes </a:t>
            </a:r>
            <a:r>
              <a:rPr kumimoji="0" lang="en-US" sz="2000" b="0" dirty="0" smtClean="0">
                <a:latin typeface="Times New Roman" pitchFamily="18" charset="0"/>
                <a:cs typeface="Times New Roman" pitchFamily="18" charset="0"/>
              </a:rPr>
              <a:t>a </a:t>
            </a:r>
            <a:br>
              <a:rPr kumimoji="0" lang="en-US" sz="2000" b="0" dirty="0" smtClean="0">
                <a:latin typeface="Times New Roman" pitchFamily="18" charset="0"/>
                <a:cs typeface="Times New Roman" pitchFamily="18" charset="0"/>
              </a:rPr>
            </a:br>
            <a:r>
              <a:rPr kumimoji="0" lang="en-US" sz="2000" b="0" dirty="0" smtClean="0">
                <a:latin typeface="Times New Roman" pitchFamily="18" charset="0"/>
                <a:cs typeface="Times New Roman" pitchFamily="18" charset="0"/>
              </a:rPr>
              <a:t>price </a:t>
            </a:r>
            <a:r>
              <a:rPr kumimoji="0" lang="en-US" sz="2000" b="0" dirty="0">
                <a:latin typeface="Times New Roman" pitchFamily="18" charset="0"/>
                <a:cs typeface="Times New Roman" pitchFamily="18" charset="0"/>
              </a:rPr>
              <a:t>above market equilibrium … </a:t>
            </a:r>
          </a:p>
        </p:txBody>
      </p:sp>
      <p:sp>
        <p:nvSpPr>
          <p:cNvPr id="36" name="Text Box 4"/>
          <p:cNvSpPr txBox="1">
            <a:spLocks noChangeArrowheads="1"/>
          </p:cNvSpPr>
          <p:nvPr/>
        </p:nvSpPr>
        <p:spPr bwMode="auto">
          <a:xfrm>
            <a:off x="268288" y="2333027"/>
            <a:ext cx="3939113" cy="381000"/>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pPr>
            <a:r>
              <a:rPr kumimoji="0" lang="en-US" sz="2000" b="0" dirty="0">
                <a:latin typeface="Times New Roman" pitchFamily="18" charset="0"/>
                <a:cs typeface="Times New Roman" pitchFamily="18" charset="0"/>
              </a:rPr>
              <a:t>causing quantity supplied </a:t>
            </a:r>
            <a:r>
              <a:rPr kumimoji="0" lang="en-US" sz="2000" b="1" i="1" dirty="0">
                <a:solidFill>
                  <a:schemeClr val="accent3">
                    <a:lumMod val="75000"/>
                  </a:schemeClr>
                </a:solidFill>
                <a:latin typeface="Times New Roman" pitchFamily="18" charset="0"/>
                <a:cs typeface="Times New Roman" pitchFamily="18" charset="0"/>
              </a:rPr>
              <a:t>Q</a:t>
            </a:r>
            <a:r>
              <a:rPr kumimoji="0" lang="en-US" sz="2000" b="1" i="1" baseline="-25000" dirty="0">
                <a:solidFill>
                  <a:schemeClr val="accent3">
                    <a:lumMod val="75000"/>
                  </a:schemeClr>
                </a:solidFill>
                <a:latin typeface="Times New Roman" pitchFamily="18" charset="0"/>
                <a:cs typeface="Times New Roman" pitchFamily="18" charset="0"/>
              </a:rPr>
              <a:t>s</a:t>
            </a:r>
            <a:r>
              <a:rPr kumimoji="0" lang="en-US" sz="2000" b="0" dirty="0">
                <a:latin typeface="Times New Roman" pitchFamily="18" charset="0"/>
                <a:cs typeface="Times New Roman" pitchFamily="18" charset="0"/>
              </a:rPr>
              <a:t> … </a:t>
            </a:r>
          </a:p>
        </p:txBody>
      </p:sp>
      <p:sp>
        <p:nvSpPr>
          <p:cNvPr id="37" name="Text Box 5"/>
          <p:cNvSpPr txBox="1">
            <a:spLocks noChangeArrowheads="1"/>
          </p:cNvSpPr>
          <p:nvPr/>
        </p:nvSpPr>
        <p:spPr bwMode="auto">
          <a:xfrm>
            <a:off x="125414" y="3304577"/>
            <a:ext cx="3971664" cy="1477328"/>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Because </a:t>
            </a:r>
            <a:r>
              <a:rPr kumimoji="0" lang="en-US" sz="2000" b="0" dirty="0">
                <a:latin typeface="Times New Roman" pitchFamily="18" charset="0"/>
                <a:cs typeface="Times New Roman" pitchFamily="18" charset="0"/>
              </a:rPr>
              <a:t>prices are not allowed </a:t>
            </a:r>
            <a:r>
              <a:rPr kumimoji="0" lang="en-US" sz="2000" b="0" dirty="0" smtClean="0">
                <a:latin typeface="Times New Roman" pitchFamily="18" charset="0"/>
                <a:cs typeface="Times New Roman" pitchFamily="18" charset="0"/>
              </a:rPr>
              <a:t>to direct </a:t>
            </a:r>
            <a:r>
              <a:rPr kumimoji="0" lang="en-US" sz="2000" b="0" dirty="0">
                <a:latin typeface="Times New Roman" pitchFamily="18" charset="0"/>
                <a:cs typeface="Times New Roman" pitchFamily="18" charset="0"/>
              </a:rPr>
              <a:t>the market to equilibrium</a:t>
            </a:r>
            <a:r>
              <a:rPr kumimoji="0" lang="en-US" sz="2000" b="0" dirty="0" smtClean="0">
                <a:latin typeface="Times New Roman" pitchFamily="18" charset="0"/>
                <a:cs typeface="Times New Roman" pitchFamily="18" charset="0"/>
              </a:rPr>
              <a:t>, non-price </a:t>
            </a:r>
            <a:r>
              <a:rPr kumimoji="0" lang="en-US" sz="2000" b="0" dirty="0">
                <a:latin typeface="Times New Roman" pitchFamily="18" charset="0"/>
                <a:cs typeface="Times New Roman" pitchFamily="18" charset="0"/>
              </a:rPr>
              <a:t>elements of </a:t>
            </a:r>
            <a:r>
              <a:rPr kumimoji="0" lang="en-US" sz="2000" b="0" dirty="0" smtClean="0">
                <a:latin typeface="Times New Roman" pitchFamily="18" charset="0"/>
                <a:cs typeface="Times New Roman" pitchFamily="18" charset="0"/>
              </a:rPr>
              <a:t>exchange will </a:t>
            </a:r>
            <a:r>
              <a:rPr kumimoji="0" lang="en-US" sz="2000" b="0" dirty="0">
                <a:latin typeface="Times New Roman" pitchFamily="18" charset="0"/>
                <a:cs typeface="Times New Roman" pitchFamily="18" charset="0"/>
              </a:rPr>
              <a:t>become more important </a:t>
            </a:r>
            <a:r>
              <a:rPr kumimoji="0" lang="en-US" sz="2000" b="0" dirty="0" smtClean="0">
                <a:latin typeface="Times New Roman" pitchFamily="18" charset="0"/>
                <a:cs typeface="Times New Roman" pitchFamily="18" charset="0"/>
              </a:rPr>
              <a:t>in determining </a:t>
            </a:r>
            <a:r>
              <a:rPr kumimoji="0" lang="en-US" sz="2000" b="0" dirty="0">
                <a:latin typeface="Times New Roman" pitchFamily="18" charset="0"/>
                <a:cs typeface="Times New Roman" pitchFamily="18" charset="0"/>
              </a:rPr>
              <a:t>where scarce goods go.</a:t>
            </a:r>
          </a:p>
        </p:txBody>
      </p:sp>
      <p:sp>
        <p:nvSpPr>
          <p:cNvPr id="38" name="Text Box 6"/>
          <p:cNvSpPr txBox="1">
            <a:spLocks noChangeArrowheads="1"/>
          </p:cNvSpPr>
          <p:nvPr/>
        </p:nvSpPr>
        <p:spPr bwMode="auto">
          <a:xfrm>
            <a:off x="131763" y="2637827"/>
            <a:ext cx="4068340" cy="369332"/>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pPr>
            <a:r>
              <a:rPr kumimoji="0" lang="en-US" sz="2000" b="0" dirty="0">
                <a:latin typeface="Times New Roman" pitchFamily="18" charset="0"/>
                <a:cs typeface="Times New Roman" pitchFamily="18" charset="0"/>
              </a:rPr>
              <a:t>  to exceed quantity demanded </a:t>
            </a:r>
            <a:r>
              <a:rPr kumimoji="0" lang="en-US" sz="2000" b="1" i="1" dirty="0">
                <a:solidFill>
                  <a:srgbClr val="034DF3"/>
                </a:solidFill>
                <a:latin typeface="Times New Roman" pitchFamily="18" charset="0"/>
                <a:cs typeface="Times New Roman" pitchFamily="18" charset="0"/>
              </a:rPr>
              <a:t>Q</a:t>
            </a:r>
            <a:r>
              <a:rPr kumimoji="0" lang="en-US" sz="2000" b="1" i="1" baseline="-25000" dirty="0">
                <a:solidFill>
                  <a:srgbClr val="034DF3"/>
                </a:solidFill>
                <a:latin typeface="Times New Roman" pitchFamily="18" charset="0"/>
                <a:cs typeface="Times New Roman" pitchFamily="18" charset="0"/>
              </a:rPr>
              <a:t>D</a:t>
            </a:r>
            <a:r>
              <a:rPr kumimoji="0" lang="en-US" sz="2000" b="0" dirty="0">
                <a:latin typeface="Times New Roman" pitchFamily="18" charset="0"/>
                <a:cs typeface="Times New Roman" pitchFamily="18" charset="0"/>
              </a:rPr>
              <a:t> …  </a:t>
            </a:r>
          </a:p>
        </p:txBody>
      </p:sp>
      <p:sp>
        <p:nvSpPr>
          <p:cNvPr id="39" name="Text Box 7"/>
          <p:cNvSpPr txBox="1">
            <a:spLocks noChangeArrowheads="1"/>
          </p:cNvSpPr>
          <p:nvPr/>
        </p:nvSpPr>
        <p:spPr bwMode="auto">
          <a:xfrm>
            <a:off x="125413" y="2914052"/>
            <a:ext cx="3939113" cy="381000"/>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pPr>
            <a:r>
              <a:rPr kumimoji="0" lang="en-US" sz="2000" b="0" dirty="0">
                <a:latin typeface="Times New Roman" pitchFamily="18" charset="0"/>
                <a:cs typeface="Times New Roman" pitchFamily="18" charset="0"/>
              </a:rPr>
              <a:t>  resulting in a </a:t>
            </a:r>
            <a:r>
              <a:rPr kumimoji="0" lang="en-US" sz="2000" b="1" i="1" dirty="0">
                <a:latin typeface="Times New Roman" pitchFamily="18" charset="0"/>
                <a:cs typeface="Times New Roman" pitchFamily="18" charset="0"/>
              </a:rPr>
              <a:t>surplus</a:t>
            </a:r>
            <a:r>
              <a:rPr kumimoji="0" lang="en-US" sz="2000" b="0" dirty="0">
                <a:latin typeface="Times New Roman" pitchFamily="18" charset="0"/>
                <a:cs typeface="Times New Roman" pitchFamily="18" charset="0"/>
              </a:rPr>
              <a:t>.</a:t>
            </a:r>
          </a:p>
        </p:txBody>
      </p:sp>
      <p:grpSp>
        <p:nvGrpSpPr>
          <p:cNvPr id="40" name="Group 13"/>
          <p:cNvGrpSpPr>
            <a:grpSpLocks/>
          </p:cNvGrpSpPr>
          <p:nvPr/>
        </p:nvGrpSpPr>
        <p:grpSpPr bwMode="auto">
          <a:xfrm>
            <a:off x="7950957" y="2221903"/>
            <a:ext cx="764530" cy="539126"/>
            <a:chOff x="4998" y="1022"/>
            <a:chExt cx="405" cy="342"/>
          </a:xfrm>
        </p:grpSpPr>
        <p:sp>
          <p:nvSpPr>
            <p:cNvPr id="41" name="Rectangle 14"/>
            <p:cNvSpPr>
              <a:spLocks noChangeArrowheads="1"/>
            </p:cNvSpPr>
            <p:nvPr/>
          </p:nvSpPr>
          <p:spPr bwMode="auto">
            <a:xfrm>
              <a:off x="4998" y="1022"/>
              <a:ext cx="381" cy="342"/>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42" name="Text Box 15"/>
            <p:cNvSpPr txBox="1">
              <a:spLocks noChangeArrowheads="1"/>
            </p:cNvSpPr>
            <p:nvPr/>
          </p:nvSpPr>
          <p:spPr bwMode="auto">
            <a:xfrm>
              <a:off x="5022" y="1043"/>
              <a:ext cx="381" cy="303"/>
            </a:xfrm>
            <a:prstGeom prst="rect">
              <a:avLst/>
            </a:prstGeom>
            <a:noFill/>
            <a:ln w="19050" cap="rnd">
              <a:noFill/>
              <a:prstDash val="sysDot"/>
              <a:miter lim="800000"/>
              <a:headEnd/>
              <a:tailEnd type="none" w="lg" len="lg"/>
            </a:ln>
          </p:spPr>
          <p:txBody>
            <a:bodyPr wrap="square">
              <a:prstTxWarp prst="textNoShape">
                <a:avLst/>
              </a:prstTxWarp>
              <a:spAutoFit/>
            </a:bodyPr>
            <a:lstStyle/>
            <a:p>
              <a:pPr>
                <a:lnSpc>
                  <a:spcPct val="80000"/>
                </a:lnSpc>
              </a:pPr>
              <a:r>
                <a:rPr kumimoji="0" lang="en-US" sz="1600" b="1" i="1" dirty="0">
                  <a:latin typeface="Times New Roman" pitchFamily="18" charset="0"/>
                  <a:cs typeface="Times New Roman" pitchFamily="18" charset="0"/>
                </a:rPr>
                <a:t>Price</a:t>
              </a:r>
            </a:p>
            <a:p>
              <a:pPr>
                <a:lnSpc>
                  <a:spcPct val="80000"/>
                </a:lnSpc>
              </a:pPr>
              <a:r>
                <a:rPr kumimoji="0" lang="en-US" sz="1600" b="1" i="1" dirty="0">
                  <a:latin typeface="Times New Roman" pitchFamily="18" charset="0"/>
                  <a:cs typeface="Times New Roman" pitchFamily="18" charset="0"/>
                </a:rPr>
                <a:t>floor</a:t>
              </a:r>
            </a:p>
          </p:txBody>
        </p:sp>
      </p:grpSp>
      <p:sp>
        <p:nvSpPr>
          <p:cNvPr id="43" name="Line 16"/>
          <p:cNvSpPr>
            <a:spLocks noChangeShapeType="1"/>
          </p:cNvSpPr>
          <p:nvPr/>
        </p:nvSpPr>
        <p:spPr bwMode="auto">
          <a:xfrm flipH="1" flipV="1">
            <a:off x="5522076" y="1847252"/>
            <a:ext cx="2114550" cy="3232262"/>
          </a:xfrm>
          <a:prstGeom prst="line">
            <a:avLst/>
          </a:prstGeom>
          <a:noFill/>
          <a:ln w="57150">
            <a:solidFill>
              <a:srgbClr val="034DF3"/>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4" name="Text Box 17"/>
          <p:cNvSpPr txBox="1">
            <a:spLocks noChangeArrowheads="1"/>
          </p:cNvSpPr>
          <p:nvPr/>
        </p:nvSpPr>
        <p:spPr bwMode="auto">
          <a:xfrm>
            <a:off x="7564318" y="5017187"/>
            <a:ext cx="514350" cy="276999"/>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034DF3"/>
                </a:solidFill>
                <a:latin typeface="Times New Roman" pitchFamily="18" charset="0"/>
                <a:cs typeface="Times New Roman" pitchFamily="18" charset="0"/>
              </a:rPr>
              <a:t>D</a:t>
            </a:r>
          </a:p>
        </p:txBody>
      </p:sp>
      <p:sp>
        <p:nvSpPr>
          <p:cNvPr id="45" name="Text Box 18"/>
          <p:cNvSpPr txBox="1">
            <a:spLocks noChangeArrowheads="1"/>
          </p:cNvSpPr>
          <p:nvPr/>
        </p:nvSpPr>
        <p:spPr bwMode="auto">
          <a:xfrm>
            <a:off x="5547476" y="5463580"/>
            <a:ext cx="685800" cy="369332"/>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b="1" i="1" dirty="0">
                <a:solidFill>
                  <a:srgbClr val="034DF3"/>
                </a:solidFill>
                <a:latin typeface="Times New Roman" pitchFamily="18" charset="0"/>
                <a:cs typeface="Times New Roman" pitchFamily="18" charset="0"/>
              </a:rPr>
              <a:t>Q</a:t>
            </a:r>
            <a:r>
              <a:rPr kumimoji="0" lang="en-US" b="1" i="1" baseline="-25000" dirty="0">
                <a:solidFill>
                  <a:srgbClr val="034DF3"/>
                </a:solidFill>
                <a:latin typeface="Times New Roman" pitchFamily="18" charset="0"/>
                <a:cs typeface="Times New Roman" pitchFamily="18" charset="0"/>
              </a:rPr>
              <a:t>D</a:t>
            </a:r>
            <a:endParaRPr kumimoji="0" lang="en-US" b="1" i="1" dirty="0">
              <a:solidFill>
                <a:srgbClr val="034DF3"/>
              </a:solidFill>
              <a:latin typeface="Times New Roman" pitchFamily="18" charset="0"/>
              <a:cs typeface="Times New Roman" pitchFamily="18" charset="0"/>
            </a:endParaRPr>
          </a:p>
        </p:txBody>
      </p:sp>
      <p:sp>
        <p:nvSpPr>
          <p:cNvPr id="46" name="Text Box 19"/>
          <p:cNvSpPr txBox="1">
            <a:spLocks noChangeArrowheads="1"/>
          </p:cNvSpPr>
          <p:nvPr/>
        </p:nvSpPr>
        <p:spPr bwMode="auto">
          <a:xfrm>
            <a:off x="6598401" y="5463580"/>
            <a:ext cx="685800" cy="369332"/>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b="1" i="1" dirty="0">
                <a:solidFill>
                  <a:schemeClr val="accent3">
                    <a:lumMod val="75000"/>
                  </a:schemeClr>
                </a:solidFill>
                <a:latin typeface="Times New Roman" pitchFamily="18" charset="0"/>
                <a:cs typeface="Times New Roman" pitchFamily="18" charset="0"/>
              </a:rPr>
              <a:t>Q</a:t>
            </a:r>
            <a:r>
              <a:rPr kumimoji="0" lang="en-US" b="1" i="1" baseline="-25000" dirty="0">
                <a:solidFill>
                  <a:schemeClr val="accent3">
                    <a:lumMod val="75000"/>
                  </a:schemeClr>
                </a:solidFill>
                <a:latin typeface="Times New Roman" pitchFamily="18" charset="0"/>
                <a:cs typeface="Times New Roman" pitchFamily="18" charset="0"/>
              </a:rPr>
              <a:t>S</a:t>
            </a:r>
            <a:endParaRPr kumimoji="0" lang="en-US" b="1" i="1" dirty="0">
              <a:solidFill>
                <a:schemeClr val="accent3">
                  <a:lumMod val="75000"/>
                </a:schemeClr>
              </a:solidFill>
              <a:latin typeface="Times New Roman" pitchFamily="18" charset="0"/>
              <a:cs typeface="Times New Roman" pitchFamily="18" charset="0"/>
            </a:endParaRPr>
          </a:p>
        </p:txBody>
      </p:sp>
      <p:sp>
        <p:nvSpPr>
          <p:cNvPr id="47" name="Line 20"/>
          <p:cNvSpPr>
            <a:spLocks noChangeShapeType="1"/>
          </p:cNvSpPr>
          <p:nvPr/>
        </p:nvSpPr>
        <p:spPr bwMode="auto">
          <a:xfrm flipH="1">
            <a:off x="5298238" y="1974252"/>
            <a:ext cx="1900237" cy="3129858"/>
          </a:xfrm>
          <a:prstGeom prst="line">
            <a:avLst/>
          </a:prstGeom>
          <a:noFill/>
          <a:ln w="57150">
            <a:solidFill>
              <a:srgbClr val="077A04"/>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8" name="Line 21"/>
          <p:cNvSpPr>
            <a:spLocks noChangeShapeType="1"/>
          </p:cNvSpPr>
          <p:nvPr/>
        </p:nvSpPr>
        <p:spPr bwMode="auto">
          <a:xfrm flipH="1">
            <a:off x="4879139" y="3232697"/>
            <a:ext cx="1554162"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9" name="Text Box 22"/>
          <p:cNvSpPr txBox="1">
            <a:spLocks noChangeArrowheads="1"/>
          </p:cNvSpPr>
          <p:nvPr/>
        </p:nvSpPr>
        <p:spPr bwMode="auto">
          <a:xfrm>
            <a:off x="4374604" y="3023147"/>
            <a:ext cx="457200" cy="369332"/>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b="1" i="1" dirty="0">
                <a:latin typeface="Times New Roman" pitchFamily="18" charset="0"/>
                <a:cs typeface="Times New Roman" pitchFamily="18" charset="0"/>
              </a:rPr>
              <a:t>P</a:t>
            </a:r>
            <a:r>
              <a:rPr kumimoji="0" lang="en-US" b="1" i="1" baseline="-25000" dirty="0">
                <a:latin typeface="Times New Roman" pitchFamily="18" charset="0"/>
                <a:cs typeface="Times New Roman" pitchFamily="18" charset="0"/>
              </a:rPr>
              <a:t>0</a:t>
            </a:r>
            <a:endParaRPr kumimoji="0" lang="en-US" b="1" i="1" dirty="0">
              <a:latin typeface="Times New Roman" pitchFamily="18" charset="0"/>
              <a:cs typeface="Times New Roman" pitchFamily="18" charset="0"/>
            </a:endParaRPr>
          </a:p>
        </p:txBody>
      </p:sp>
      <p:sp>
        <p:nvSpPr>
          <p:cNvPr id="50" name="Text Box 23"/>
          <p:cNvSpPr txBox="1">
            <a:spLocks noChangeArrowheads="1"/>
          </p:cNvSpPr>
          <p:nvPr/>
        </p:nvSpPr>
        <p:spPr bwMode="auto">
          <a:xfrm>
            <a:off x="7065126" y="1691677"/>
            <a:ext cx="4381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p>
        </p:txBody>
      </p:sp>
      <p:sp>
        <p:nvSpPr>
          <p:cNvPr id="51" name="Text Box 24"/>
          <p:cNvSpPr txBox="1">
            <a:spLocks noChangeArrowheads="1"/>
          </p:cNvSpPr>
          <p:nvPr/>
        </p:nvSpPr>
        <p:spPr bwMode="auto">
          <a:xfrm>
            <a:off x="4374604" y="2279052"/>
            <a:ext cx="457200" cy="369332"/>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b="1" i="1" dirty="0">
                <a:latin typeface="Times New Roman" pitchFamily="18" charset="0"/>
                <a:cs typeface="Times New Roman" pitchFamily="18" charset="0"/>
              </a:rPr>
              <a:t>P</a:t>
            </a:r>
            <a:r>
              <a:rPr kumimoji="0" lang="en-US" b="1" i="1" baseline="-25000" dirty="0">
                <a:latin typeface="Times New Roman" pitchFamily="18" charset="0"/>
                <a:cs typeface="Times New Roman" pitchFamily="18" charset="0"/>
              </a:rPr>
              <a:t>1</a:t>
            </a:r>
            <a:endParaRPr kumimoji="0" lang="en-US" b="1" i="1" dirty="0">
              <a:latin typeface="Times New Roman" pitchFamily="18" charset="0"/>
              <a:cs typeface="Times New Roman" pitchFamily="18" charset="0"/>
            </a:endParaRPr>
          </a:p>
        </p:txBody>
      </p:sp>
      <p:sp>
        <p:nvSpPr>
          <p:cNvPr id="52" name="Line 25"/>
          <p:cNvSpPr>
            <a:spLocks noChangeShapeType="1"/>
          </p:cNvSpPr>
          <p:nvPr/>
        </p:nvSpPr>
        <p:spPr bwMode="auto">
          <a:xfrm>
            <a:off x="5890376" y="2490189"/>
            <a:ext cx="0" cy="2975815"/>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3" name="Line 26"/>
          <p:cNvSpPr>
            <a:spLocks noChangeShapeType="1"/>
          </p:cNvSpPr>
          <p:nvPr/>
        </p:nvSpPr>
        <p:spPr bwMode="auto">
          <a:xfrm>
            <a:off x="6934951" y="2490189"/>
            <a:ext cx="0" cy="2975815"/>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4" name="Oval 28"/>
          <p:cNvSpPr>
            <a:spLocks noChangeAspect="1" noChangeArrowheads="1"/>
          </p:cNvSpPr>
          <p:nvPr/>
        </p:nvSpPr>
        <p:spPr bwMode="auto">
          <a:xfrm>
            <a:off x="6369801" y="3175548"/>
            <a:ext cx="115888" cy="95838"/>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latin typeface="Times New Roman" pitchFamily="18" charset="0"/>
              <a:cs typeface="Times New Roman" pitchFamily="18" charset="0"/>
            </a:endParaRPr>
          </a:p>
        </p:txBody>
      </p:sp>
      <p:grpSp>
        <p:nvGrpSpPr>
          <p:cNvPr id="55" name="Group 31"/>
          <p:cNvGrpSpPr>
            <a:grpSpLocks/>
          </p:cNvGrpSpPr>
          <p:nvPr/>
        </p:nvGrpSpPr>
        <p:grpSpPr bwMode="auto">
          <a:xfrm>
            <a:off x="5918951" y="1775814"/>
            <a:ext cx="963613" cy="538273"/>
            <a:chOff x="3718" y="741"/>
            <a:chExt cx="607" cy="410"/>
          </a:xfrm>
        </p:grpSpPr>
        <p:sp>
          <p:nvSpPr>
            <p:cNvPr id="56" name="Text Box 27"/>
            <p:cNvSpPr txBox="1">
              <a:spLocks noChangeArrowheads="1"/>
            </p:cNvSpPr>
            <p:nvPr/>
          </p:nvSpPr>
          <p:spPr bwMode="auto">
            <a:xfrm>
              <a:off x="3738" y="741"/>
              <a:ext cx="533" cy="258"/>
            </a:xfrm>
            <a:prstGeom prst="rect">
              <a:avLst/>
            </a:prstGeom>
            <a:noFill/>
            <a:ln w="19050" cap="rnd">
              <a:noFill/>
              <a:prstDash val="sysDot"/>
              <a:miter lim="800000"/>
              <a:headEnd/>
              <a:tailEnd type="none" w="lg" len="lg"/>
            </a:ln>
          </p:spPr>
          <p:txBody>
            <a:bodyPr wrap="none">
              <a:prstTxWarp prst="textNoShape">
                <a:avLst/>
              </a:prstTxWarp>
              <a:spAutoFit/>
            </a:bodyPr>
            <a:lstStyle/>
            <a:p>
              <a:pPr algn="ctr"/>
              <a:r>
                <a:rPr kumimoji="0" lang="en-US" sz="1600" b="1" i="1" dirty="0">
                  <a:latin typeface="Times New Roman" pitchFamily="18" charset="0"/>
                  <a:cs typeface="Times New Roman" pitchFamily="18" charset="0"/>
                </a:rPr>
                <a:t>Surplus</a:t>
              </a:r>
            </a:p>
          </p:txBody>
        </p:sp>
        <p:sp>
          <p:nvSpPr>
            <p:cNvPr id="57" name="AutoShape 29"/>
            <p:cNvSpPr>
              <a:spLocks/>
            </p:cNvSpPr>
            <p:nvPr/>
          </p:nvSpPr>
          <p:spPr bwMode="auto">
            <a:xfrm rot="16200000" flipV="1">
              <a:off x="3939" y="764"/>
              <a:ext cx="166" cy="607"/>
            </a:xfrm>
            <a:prstGeom prst="rightBrace">
              <a:avLst>
                <a:gd name="adj1" fmla="val 30472"/>
                <a:gd name="adj2" fmla="val 50000"/>
              </a:avLst>
            </a:prstGeom>
            <a:noFill/>
            <a:ln w="31750">
              <a:solidFill>
                <a:schemeClr val="tx1"/>
              </a:solidFill>
              <a:round/>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grpSp>
      <p:sp>
        <p:nvSpPr>
          <p:cNvPr id="58" name="Line 30"/>
          <p:cNvSpPr>
            <a:spLocks noChangeShapeType="1"/>
          </p:cNvSpPr>
          <p:nvPr/>
        </p:nvSpPr>
        <p:spPr bwMode="auto">
          <a:xfrm flipH="1">
            <a:off x="4868025" y="2485427"/>
            <a:ext cx="3014663" cy="0"/>
          </a:xfrm>
          <a:prstGeom prst="line">
            <a:avLst/>
          </a:prstGeom>
          <a:noFill/>
          <a:ln w="31750">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cxnSp>
        <p:nvCxnSpPr>
          <p:cNvPr id="59" name="Straight Connector 58"/>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933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up)">
                                      <p:cBhvr>
                                        <p:cTn id="7" dur="500"/>
                                        <p:tgtEl>
                                          <p:spTgt spid="35"/>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strVal val="4*#ppt_w"/>
                                          </p:val>
                                        </p:tav>
                                        <p:tav tm="100000">
                                          <p:val>
                                            <p:strVal val="#ppt_w"/>
                                          </p:val>
                                        </p:tav>
                                      </p:tavLst>
                                    </p:anim>
                                    <p:anim calcmode="lin" valueType="num">
                                      <p:cBhvr>
                                        <p:cTn id="12" dur="500" fill="hold"/>
                                        <p:tgtEl>
                                          <p:spTgt spid="51"/>
                                        </p:tgtEl>
                                        <p:attrNameLst>
                                          <p:attrName>ppt_h</p:attrName>
                                        </p:attrNameLst>
                                      </p:cBhvr>
                                      <p:tavLst>
                                        <p:tav tm="0">
                                          <p:val>
                                            <p:strVal val="4*#ppt_h"/>
                                          </p:val>
                                        </p:tav>
                                        <p:tav tm="100000">
                                          <p:val>
                                            <p:strVal val="#ppt_h"/>
                                          </p:val>
                                        </p:tav>
                                      </p:tavLst>
                                    </p:anim>
                                  </p:childTnLst>
                                </p:cTn>
                              </p:par>
                            </p:childTnLst>
                          </p:cTn>
                        </p:par>
                        <p:par>
                          <p:cTn id="13" fill="hold">
                            <p:stCondLst>
                              <p:cond delay="1000"/>
                            </p:stCondLst>
                            <p:childTnLst>
                              <p:par>
                                <p:cTn id="14" presetID="17" presetClass="entr" presetSubtype="8"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ppt_x</p:attrName>
                                        </p:attrNameLst>
                                      </p:cBhvr>
                                      <p:tavLst>
                                        <p:tav tm="0">
                                          <p:val>
                                            <p:strVal val="#ppt_x-#ppt_w/2"/>
                                          </p:val>
                                        </p:tav>
                                        <p:tav tm="100000">
                                          <p:val>
                                            <p:strVal val="#ppt_x"/>
                                          </p:val>
                                        </p:tav>
                                      </p:tavLst>
                                    </p:anim>
                                    <p:anim calcmode="lin" valueType="num">
                                      <p:cBhvr>
                                        <p:cTn id="17" dur="500" fill="hold"/>
                                        <p:tgtEl>
                                          <p:spTgt spid="58"/>
                                        </p:tgtEl>
                                        <p:attrNameLst>
                                          <p:attrName>ppt_y</p:attrName>
                                        </p:attrNameLst>
                                      </p:cBhvr>
                                      <p:tavLst>
                                        <p:tav tm="0">
                                          <p:val>
                                            <p:strVal val="#ppt_y"/>
                                          </p:val>
                                        </p:tav>
                                        <p:tav tm="100000">
                                          <p:val>
                                            <p:strVal val="#ppt_y"/>
                                          </p:val>
                                        </p:tav>
                                      </p:tavLst>
                                    </p:anim>
                                    <p:anim calcmode="lin" valueType="num">
                                      <p:cBhvr>
                                        <p:cTn id="18" dur="500" fill="hold"/>
                                        <p:tgtEl>
                                          <p:spTgt spid="58"/>
                                        </p:tgtEl>
                                        <p:attrNameLst>
                                          <p:attrName>ppt_w</p:attrName>
                                        </p:attrNameLst>
                                      </p:cBhvr>
                                      <p:tavLst>
                                        <p:tav tm="0">
                                          <p:val>
                                            <p:fltVal val="0"/>
                                          </p:val>
                                        </p:tav>
                                        <p:tav tm="100000">
                                          <p:val>
                                            <p:strVal val="#ppt_w"/>
                                          </p:val>
                                        </p:tav>
                                      </p:tavLst>
                                    </p:anim>
                                    <p:anim calcmode="lin" valueType="num">
                                      <p:cBhvr>
                                        <p:cTn id="19" dur="500" fill="hold"/>
                                        <p:tgtEl>
                                          <p:spTgt spid="58"/>
                                        </p:tgtEl>
                                        <p:attrNameLst>
                                          <p:attrName>ppt_h</p:attrName>
                                        </p:attrNameLst>
                                      </p:cBhvr>
                                      <p:tavLst>
                                        <p:tav tm="0">
                                          <p:val>
                                            <p:strVal val="#ppt_h"/>
                                          </p:val>
                                        </p:tav>
                                        <p:tav tm="100000">
                                          <p:val>
                                            <p:strVal val="#ppt_h"/>
                                          </p:val>
                                        </p:tav>
                                      </p:tavLst>
                                    </p:anim>
                                  </p:childTnLst>
                                </p:cTn>
                              </p:par>
                            </p:childTnLst>
                          </p:cTn>
                        </p:par>
                        <p:par>
                          <p:cTn id="20" fill="hold">
                            <p:stCondLst>
                              <p:cond delay="1500"/>
                            </p:stCondLst>
                            <p:childTnLst>
                              <p:par>
                                <p:cTn id="21" presetID="23" presetClass="entr" presetSubtype="32"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ppt_w</p:attrName>
                                        </p:attrNameLst>
                                      </p:cBhvr>
                                      <p:tavLst>
                                        <p:tav tm="0">
                                          <p:val>
                                            <p:strVal val="4*#ppt_w"/>
                                          </p:val>
                                        </p:tav>
                                        <p:tav tm="100000">
                                          <p:val>
                                            <p:strVal val="#ppt_w"/>
                                          </p:val>
                                        </p:tav>
                                      </p:tavLst>
                                    </p:anim>
                                    <p:anim calcmode="lin" valueType="num">
                                      <p:cBhvr>
                                        <p:cTn id="24" dur="500" fill="hold"/>
                                        <p:tgtEl>
                                          <p:spTgt spid="40"/>
                                        </p:tgtEl>
                                        <p:attrNameLst>
                                          <p:attrName>ppt_h</p:attrName>
                                        </p:attrNameLst>
                                      </p:cBhvr>
                                      <p:tavLst>
                                        <p:tav tm="0">
                                          <p:val>
                                            <p:strVal val="4*#ppt_h"/>
                                          </p:val>
                                        </p:tav>
                                        <p:tav tm="100000">
                                          <p:val>
                                            <p:strVal val="#ppt_h"/>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up)">
                                      <p:cBhvr>
                                        <p:cTn id="28" dur="500"/>
                                        <p:tgtEl>
                                          <p:spTgt spid="36"/>
                                        </p:tgtEl>
                                      </p:cBhvr>
                                    </p:animEffect>
                                  </p:childTnLst>
                                </p:cTn>
                              </p:par>
                            </p:childTnLst>
                          </p:cTn>
                        </p:par>
                        <p:par>
                          <p:cTn id="29" fill="hold">
                            <p:stCondLst>
                              <p:cond delay="2500"/>
                            </p:stCondLst>
                            <p:childTnLst>
                              <p:par>
                                <p:cTn id="30" presetID="17" presetClass="entr" presetSubtype="1" fill="hold" grpId="0"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500" fill="hold"/>
                                        <p:tgtEl>
                                          <p:spTgt spid="53"/>
                                        </p:tgtEl>
                                        <p:attrNameLst>
                                          <p:attrName>ppt_x</p:attrName>
                                        </p:attrNameLst>
                                      </p:cBhvr>
                                      <p:tavLst>
                                        <p:tav tm="0">
                                          <p:val>
                                            <p:strVal val="#ppt_x"/>
                                          </p:val>
                                        </p:tav>
                                        <p:tav tm="100000">
                                          <p:val>
                                            <p:strVal val="#ppt_x"/>
                                          </p:val>
                                        </p:tav>
                                      </p:tavLst>
                                    </p:anim>
                                    <p:anim calcmode="lin" valueType="num">
                                      <p:cBhvr>
                                        <p:cTn id="33" dur="500" fill="hold"/>
                                        <p:tgtEl>
                                          <p:spTgt spid="53"/>
                                        </p:tgtEl>
                                        <p:attrNameLst>
                                          <p:attrName>ppt_y</p:attrName>
                                        </p:attrNameLst>
                                      </p:cBhvr>
                                      <p:tavLst>
                                        <p:tav tm="0">
                                          <p:val>
                                            <p:strVal val="#ppt_y-#ppt_h/2"/>
                                          </p:val>
                                        </p:tav>
                                        <p:tav tm="100000">
                                          <p:val>
                                            <p:strVal val="#ppt_y"/>
                                          </p:val>
                                        </p:tav>
                                      </p:tavLst>
                                    </p:anim>
                                    <p:anim calcmode="lin" valueType="num">
                                      <p:cBhvr>
                                        <p:cTn id="34" dur="500" fill="hold"/>
                                        <p:tgtEl>
                                          <p:spTgt spid="53"/>
                                        </p:tgtEl>
                                        <p:attrNameLst>
                                          <p:attrName>ppt_w</p:attrName>
                                        </p:attrNameLst>
                                      </p:cBhvr>
                                      <p:tavLst>
                                        <p:tav tm="0">
                                          <p:val>
                                            <p:strVal val="#ppt_w"/>
                                          </p:val>
                                        </p:tav>
                                        <p:tav tm="100000">
                                          <p:val>
                                            <p:strVal val="#ppt_w"/>
                                          </p:val>
                                        </p:tav>
                                      </p:tavLst>
                                    </p:anim>
                                    <p:anim calcmode="lin" valueType="num">
                                      <p:cBhvr>
                                        <p:cTn id="35" dur="500" fill="hold"/>
                                        <p:tgtEl>
                                          <p:spTgt spid="53"/>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23" presetClass="entr" presetSubtype="272"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strVal val="2/3*#ppt_w"/>
                                          </p:val>
                                        </p:tav>
                                        <p:tav tm="100000">
                                          <p:val>
                                            <p:strVal val="#ppt_w"/>
                                          </p:val>
                                        </p:tav>
                                      </p:tavLst>
                                    </p:anim>
                                    <p:anim calcmode="lin" valueType="num">
                                      <p:cBhvr>
                                        <p:cTn id="40" dur="500" fill="hold"/>
                                        <p:tgtEl>
                                          <p:spTgt spid="46"/>
                                        </p:tgtEl>
                                        <p:attrNameLst>
                                          <p:attrName>ppt_h</p:attrName>
                                        </p:attrNameLst>
                                      </p:cBhvr>
                                      <p:tavLst>
                                        <p:tav tm="0">
                                          <p:val>
                                            <p:strVal val="2/3*#ppt_h"/>
                                          </p:val>
                                        </p:tav>
                                        <p:tav tm="100000">
                                          <p:val>
                                            <p:strVal val="#ppt_h"/>
                                          </p:val>
                                        </p:tav>
                                      </p:tavLst>
                                    </p:anim>
                                  </p:childTnLst>
                                </p:cTn>
                              </p:par>
                            </p:childTnLst>
                          </p:cTn>
                        </p:par>
                        <p:par>
                          <p:cTn id="41" fill="hold">
                            <p:stCondLst>
                              <p:cond delay="3500"/>
                            </p:stCondLst>
                            <p:childTnLst>
                              <p:par>
                                <p:cTn id="42" presetID="22" presetClass="entr" presetSubtype="1" fill="hold" grpId="0"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wipe(up)">
                                      <p:cBhvr>
                                        <p:cTn id="44" dur="500"/>
                                        <p:tgtEl>
                                          <p:spTgt spid="38"/>
                                        </p:tgtEl>
                                      </p:cBhvr>
                                    </p:animEffect>
                                  </p:childTnLst>
                                </p:cTn>
                              </p:par>
                            </p:childTnLst>
                          </p:cTn>
                        </p:par>
                        <p:par>
                          <p:cTn id="45" fill="hold">
                            <p:stCondLst>
                              <p:cond delay="4000"/>
                            </p:stCondLst>
                            <p:childTnLst>
                              <p:par>
                                <p:cTn id="46" presetID="17" presetClass="entr" presetSubtype="1" fill="hold" grpId="0" nodeType="afterEffect">
                                  <p:stCondLst>
                                    <p:cond delay="0"/>
                                  </p:stCondLst>
                                  <p:childTnLst>
                                    <p:set>
                                      <p:cBhvr>
                                        <p:cTn id="47" dur="1" fill="hold">
                                          <p:stCondLst>
                                            <p:cond delay="0"/>
                                          </p:stCondLst>
                                        </p:cTn>
                                        <p:tgtEl>
                                          <p:spTgt spid="52"/>
                                        </p:tgtEl>
                                        <p:attrNameLst>
                                          <p:attrName>style.visibility</p:attrName>
                                        </p:attrNameLst>
                                      </p:cBhvr>
                                      <p:to>
                                        <p:strVal val="visible"/>
                                      </p:to>
                                    </p:set>
                                    <p:anim calcmode="lin" valueType="num">
                                      <p:cBhvr>
                                        <p:cTn id="48" dur="500" fill="hold"/>
                                        <p:tgtEl>
                                          <p:spTgt spid="52"/>
                                        </p:tgtEl>
                                        <p:attrNameLst>
                                          <p:attrName>ppt_x</p:attrName>
                                        </p:attrNameLst>
                                      </p:cBhvr>
                                      <p:tavLst>
                                        <p:tav tm="0">
                                          <p:val>
                                            <p:strVal val="#ppt_x"/>
                                          </p:val>
                                        </p:tav>
                                        <p:tav tm="100000">
                                          <p:val>
                                            <p:strVal val="#ppt_x"/>
                                          </p:val>
                                        </p:tav>
                                      </p:tavLst>
                                    </p:anim>
                                    <p:anim calcmode="lin" valueType="num">
                                      <p:cBhvr>
                                        <p:cTn id="49" dur="500" fill="hold"/>
                                        <p:tgtEl>
                                          <p:spTgt spid="52"/>
                                        </p:tgtEl>
                                        <p:attrNameLst>
                                          <p:attrName>ppt_y</p:attrName>
                                        </p:attrNameLst>
                                      </p:cBhvr>
                                      <p:tavLst>
                                        <p:tav tm="0">
                                          <p:val>
                                            <p:strVal val="#ppt_y-#ppt_h/2"/>
                                          </p:val>
                                        </p:tav>
                                        <p:tav tm="100000">
                                          <p:val>
                                            <p:strVal val="#ppt_y"/>
                                          </p:val>
                                        </p:tav>
                                      </p:tavLst>
                                    </p:anim>
                                    <p:anim calcmode="lin" valueType="num">
                                      <p:cBhvr>
                                        <p:cTn id="50" dur="500" fill="hold"/>
                                        <p:tgtEl>
                                          <p:spTgt spid="52"/>
                                        </p:tgtEl>
                                        <p:attrNameLst>
                                          <p:attrName>ppt_w</p:attrName>
                                        </p:attrNameLst>
                                      </p:cBhvr>
                                      <p:tavLst>
                                        <p:tav tm="0">
                                          <p:val>
                                            <p:strVal val="#ppt_w"/>
                                          </p:val>
                                        </p:tav>
                                        <p:tav tm="100000">
                                          <p:val>
                                            <p:strVal val="#ppt_w"/>
                                          </p:val>
                                        </p:tav>
                                      </p:tavLst>
                                    </p:anim>
                                    <p:anim calcmode="lin" valueType="num">
                                      <p:cBhvr>
                                        <p:cTn id="51" dur="500" fill="hold"/>
                                        <p:tgtEl>
                                          <p:spTgt spid="52"/>
                                        </p:tgtEl>
                                        <p:attrNameLst>
                                          <p:attrName>ppt_h</p:attrName>
                                        </p:attrNameLst>
                                      </p:cBhvr>
                                      <p:tavLst>
                                        <p:tav tm="0">
                                          <p:val>
                                            <p:fltVal val="0"/>
                                          </p:val>
                                        </p:tav>
                                        <p:tav tm="100000">
                                          <p:val>
                                            <p:strVal val="#ppt_h"/>
                                          </p:val>
                                        </p:tav>
                                      </p:tavLst>
                                    </p:anim>
                                  </p:childTnLst>
                                </p:cTn>
                              </p:par>
                            </p:childTnLst>
                          </p:cTn>
                        </p:par>
                        <p:par>
                          <p:cTn id="52" fill="hold">
                            <p:stCondLst>
                              <p:cond delay="4500"/>
                            </p:stCondLst>
                            <p:childTnLst>
                              <p:par>
                                <p:cTn id="53" presetID="23" presetClass="entr" presetSubtype="272"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500" fill="hold"/>
                                        <p:tgtEl>
                                          <p:spTgt spid="45"/>
                                        </p:tgtEl>
                                        <p:attrNameLst>
                                          <p:attrName>ppt_w</p:attrName>
                                        </p:attrNameLst>
                                      </p:cBhvr>
                                      <p:tavLst>
                                        <p:tav tm="0">
                                          <p:val>
                                            <p:strVal val="2/3*#ppt_w"/>
                                          </p:val>
                                        </p:tav>
                                        <p:tav tm="100000">
                                          <p:val>
                                            <p:strVal val="#ppt_w"/>
                                          </p:val>
                                        </p:tav>
                                      </p:tavLst>
                                    </p:anim>
                                    <p:anim calcmode="lin" valueType="num">
                                      <p:cBhvr>
                                        <p:cTn id="56" dur="500" fill="hold"/>
                                        <p:tgtEl>
                                          <p:spTgt spid="45"/>
                                        </p:tgtEl>
                                        <p:attrNameLst>
                                          <p:attrName>ppt_h</p:attrName>
                                        </p:attrNameLst>
                                      </p:cBhvr>
                                      <p:tavLst>
                                        <p:tav tm="0">
                                          <p:val>
                                            <p:strVal val="2/3*#ppt_h"/>
                                          </p:val>
                                        </p:tav>
                                        <p:tav tm="100000">
                                          <p:val>
                                            <p:strVal val="#ppt_h"/>
                                          </p:val>
                                        </p:tav>
                                      </p:tavLst>
                                    </p:anim>
                                  </p:childTnLst>
                                </p:cTn>
                              </p:par>
                            </p:childTnLst>
                          </p:cTn>
                        </p:par>
                        <p:par>
                          <p:cTn id="57" fill="hold">
                            <p:stCondLst>
                              <p:cond delay="5000"/>
                            </p:stCondLst>
                            <p:childTnLst>
                              <p:par>
                                <p:cTn id="58" presetID="22" presetClass="entr" presetSubtype="1" fill="hold" grpId="0" nodeType="after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wipe(up)">
                                      <p:cBhvr>
                                        <p:cTn id="60" dur="500"/>
                                        <p:tgtEl>
                                          <p:spTgt spid="39"/>
                                        </p:tgtEl>
                                      </p:cBhvr>
                                    </p:animEffect>
                                  </p:childTnLst>
                                </p:cTn>
                              </p:par>
                            </p:childTnLst>
                          </p:cTn>
                        </p:par>
                        <p:par>
                          <p:cTn id="61" fill="hold">
                            <p:stCondLst>
                              <p:cond delay="5500"/>
                            </p:stCondLst>
                            <p:childTnLst>
                              <p:par>
                                <p:cTn id="62" presetID="17" presetClass="entr" presetSubtype="10" fill="hold" nodeType="afterEffect">
                                  <p:stCondLst>
                                    <p:cond delay="0"/>
                                  </p:stCondLst>
                                  <p:childTnLst>
                                    <p:set>
                                      <p:cBhvr>
                                        <p:cTn id="63" dur="1" fill="hold">
                                          <p:stCondLst>
                                            <p:cond delay="0"/>
                                          </p:stCondLst>
                                        </p:cTn>
                                        <p:tgtEl>
                                          <p:spTgt spid="55"/>
                                        </p:tgtEl>
                                        <p:attrNameLst>
                                          <p:attrName>style.visibility</p:attrName>
                                        </p:attrNameLst>
                                      </p:cBhvr>
                                      <p:to>
                                        <p:strVal val="visible"/>
                                      </p:to>
                                    </p:set>
                                    <p:anim calcmode="lin" valueType="num">
                                      <p:cBhvr>
                                        <p:cTn id="64" dur="500" fill="hold"/>
                                        <p:tgtEl>
                                          <p:spTgt spid="55"/>
                                        </p:tgtEl>
                                        <p:attrNameLst>
                                          <p:attrName>ppt_w</p:attrName>
                                        </p:attrNameLst>
                                      </p:cBhvr>
                                      <p:tavLst>
                                        <p:tav tm="0">
                                          <p:val>
                                            <p:fltVal val="0"/>
                                          </p:val>
                                        </p:tav>
                                        <p:tav tm="100000">
                                          <p:val>
                                            <p:strVal val="#ppt_w"/>
                                          </p:val>
                                        </p:tav>
                                      </p:tavLst>
                                    </p:anim>
                                    <p:anim calcmode="lin" valueType="num">
                                      <p:cBhvr>
                                        <p:cTn id="65" dur="500" fill="hold"/>
                                        <p:tgtEl>
                                          <p:spTgt spid="55"/>
                                        </p:tgtEl>
                                        <p:attrNameLst>
                                          <p:attrName>ppt_h</p:attrName>
                                        </p:attrNameLst>
                                      </p:cBhvr>
                                      <p:tavLst>
                                        <p:tav tm="0">
                                          <p:val>
                                            <p:strVal val="#ppt_h"/>
                                          </p:val>
                                        </p:tav>
                                        <p:tav tm="100000">
                                          <p:val>
                                            <p:strVal val="#ppt_h"/>
                                          </p:val>
                                        </p:tav>
                                      </p:tavLst>
                                    </p:anim>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37"/>
                                        </p:tgtEl>
                                        <p:attrNameLst>
                                          <p:attrName>style.visibility</p:attrName>
                                        </p:attrNameLst>
                                      </p:cBhvr>
                                      <p:to>
                                        <p:strVal val="visible"/>
                                      </p:to>
                                    </p:set>
                                    <p:animEffect transition="in" filter="wipe(up)">
                                      <p:cBhvr>
                                        <p:cTn id="6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utoUpdateAnimBg="0"/>
      <p:bldP spid="36" grpId="0" autoUpdateAnimBg="0"/>
      <p:bldP spid="37" grpId="0" autoUpdateAnimBg="0"/>
      <p:bldP spid="38" grpId="0" autoUpdateAnimBg="0"/>
      <p:bldP spid="39" grpId="0" autoUpdateAnimBg="0"/>
      <p:bldP spid="45" grpId="0" autoUpdateAnimBg="0"/>
      <p:bldP spid="46" grpId="0" autoUpdateAnimBg="0"/>
      <p:bldP spid="51" grpId="0" autoUpdateAnimBg="0"/>
      <p:bldP spid="52" grpId="0" animBg="1"/>
      <p:bldP spid="53" grpId="0" animBg="1"/>
      <p:bldP spid="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55750"/>
            <a:ext cx="8932985" cy="4290831"/>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162729"/>
            <a:ext cx="8904855" cy="1350184"/>
          </a:xfrm>
        </p:spPr>
        <p:txBody>
          <a:bodyPr/>
          <a:lstStyle/>
          <a:p>
            <a:r>
              <a:rPr lang="en-US" dirty="0" smtClean="0"/>
              <a:t>Minimum Wage:  </a:t>
            </a:r>
            <a:br>
              <a:rPr lang="en-US" dirty="0" smtClean="0"/>
            </a:br>
            <a:r>
              <a:rPr lang="en-US" dirty="0" smtClean="0"/>
              <a:t>An </a:t>
            </a:r>
            <a:r>
              <a:rPr lang="en-US" i="1" dirty="0" smtClean="0"/>
              <a:t>Example </a:t>
            </a:r>
            <a:r>
              <a:rPr lang="en-US" dirty="0" smtClean="0"/>
              <a:t>of a Price Floor</a:t>
            </a:r>
            <a:endParaRPr lang="en-US" dirty="0"/>
          </a:p>
        </p:txBody>
      </p:sp>
      <p:sp>
        <p:nvSpPr>
          <p:cNvPr id="3" name="Content Placeholder 2"/>
          <p:cNvSpPr>
            <a:spLocks noGrp="1"/>
          </p:cNvSpPr>
          <p:nvPr>
            <p:ph idx="1"/>
          </p:nvPr>
        </p:nvSpPr>
        <p:spPr>
          <a:xfrm>
            <a:off x="140675" y="1555750"/>
            <a:ext cx="8883750" cy="3348760"/>
          </a:xfrm>
        </p:spPr>
        <p:txBody>
          <a:bodyPr/>
          <a:lstStyle/>
          <a:p>
            <a:r>
              <a:rPr lang="en-US" sz="2600" dirty="0">
                <a:solidFill>
                  <a:srgbClr val="32302A"/>
                </a:solidFill>
              </a:rPr>
              <a:t>When the minimum wage is set above the market equilibrium for low-skill labor, the following will occur</a:t>
            </a:r>
            <a:r>
              <a:rPr lang="en-US" sz="2600" dirty="0" smtClean="0">
                <a:solidFill>
                  <a:srgbClr val="32302A"/>
                </a:solidFill>
              </a:rPr>
              <a:t>:</a:t>
            </a:r>
          </a:p>
          <a:p>
            <a:pPr lvl="1"/>
            <a:r>
              <a:rPr lang="en-US" sz="2500" i="1" dirty="0" smtClean="0">
                <a:solidFill>
                  <a:srgbClr val="32302A"/>
                </a:solidFill>
              </a:rPr>
              <a:t>Direct effect</a:t>
            </a:r>
            <a:r>
              <a:rPr lang="en-US" sz="2500" dirty="0" smtClean="0">
                <a:solidFill>
                  <a:srgbClr val="32302A"/>
                </a:solidFill>
              </a:rPr>
              <a:t>: </a:t>
            </a:r>
          </a:p>
          <a:p>
            <a:pPr lvl="2"/>
            <a:r>
              <a:rPr lang="en-US" sz="2500" dirty="0" smtClean="0">
                <a:solidFill>
                  <a:srgbClr val="32302A"/>
                </a:solidFill>
              </a:rPr>
              <a:t>Reduces employment of low-skilled labor.</a:t>
            </a:r>
          </a:p>
          <a:p>
            <a:pPr lvl="1"/>
            <a:r>
              <a:rPr lang="en-US" sz="2500" i="1" dirty="0" smtClean="0">
                <a:solidFill>
                  <a:srgbClr val="32302A"/>
                </a:solidFill>
              </a:rPr>
              <a:t>Indirect effects</a:t>
            </a:r>
            <a:r>
              <a:rPr lang="en-US" sz="2500" dirty="0" smtClean="0">
                <a:solidFill>
                  <a:srgbClr val="32302A"/>
                </a:solidFill>
              </a:rPr>
              <a:t>:</a:t>
            </a:r>
          </a:p>
          <a:p>
            <a:pPr lvl="2"/>
            <a:r>
              <a:rPr lang="en-US" sz="2500" dirty="0" smtClean="0">
                <a:solidFill>
                  <a:srgbClr val="32302A"/>
                </a:solidFill>
              </a:rPr>
              <a:t>Reduction in the non-wage components of compensation</a:t>
            </a:r>
          </a:p>
          <a:p>
            <a:pPr lvl="2"/>
            <a:r>
              <a:rPr lang="en-US" sz="2500" dirty="0" smtClean="0">
                <a:solidFill>
                  <a:srgbClr val="32302A"/>
                </a:solidFill>
              </a:rPr>
              <a:t>Less on-the-job training</a:t>
            </a:r>
          </a:p>
          <a:p>
            <a:pPr lvl="2"/>
            <a:r>
              <a:rPr lang="en-US" sz="2500" dirty="0" smtClean="0">
                <a:solidFill>
                  <a:srgbClr val="32302A"/>
                </a:solidFill>
              </a:rPr>
              <a:t>May encourage students to drop out of school</a:t>
            </a:r>
            <a:endParaRPr lang="en-US" sz="2500" dirty="0">
              <a:solidFill>
                <a:srgbClr val="32302A"/>
              </a:solidFill>
            </a:endParaRPr>
          </a:p>
        </p:txBody>
      </p:sp>
    </p:spTree>
    <p:extLst>
      <p:ext uri="{BB962C8B-B14F-4D97-AF65-F5344CB8AC3E}">
        <p14:creationId xmlns:p14="http://schemas.microsoft.com/office/powerpoint/2010/main" val="418695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right)">
                                      <p:cBhvr>
                                        <p:cTn id="11" dur="500"/>
                                        <p:tgtEl>
                                          <p:spTgt spid="3">
                                            <p:txEl>
                                              <p:pRg st="1" end="1"/>
                                            </p:txEl>
                                          </p:spTgt>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right)">
                                      <p:cBhvr>
                                        <p:cTn id="15" dur="500"/>
                                        <p:tgtEl>
                                          <p:spTgt spid="3">
                                            <p:txEl>
                                              <p:pRg st="2" end="2"/>
                                            </p:txEl>
                                          </p:spTgt>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right)">
                                      <p:cBhvr>
                                        <p:cTn id="19" dur="500"/>
                                        <p:tgtEl>
                                          <p:spTgt spid="3">
                                            <p:txEl>
                                              <p:pRg st="3" end="3"/>
                                            </p:txEl>
                                          </p:spTgt>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right)">
                                      <p:cBhvr>
                                        <p:cTn id="23" dur="500"/>
                                        <p:tgtEl>
                                          <p:spTgt spid="3">
                                            <p:txEl>
                                              <p:pRg st="4" end="4"/>
                                            </p:txEl>
                                          </p:spTgt>
                                        </p:tgtEl>
                                      </p:cBhvr>
                                    </p:animEffect>
                                  </p:childTnLst>
                                </p:cTn>
                              </p:par>
                            </p:childTnLst>
                          </p:cTn>
                        </p:par>
                        <p:par>
                          <p:cTn id="24" fill="hold">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right)">
                                      <p:cBhvr>
                                        <p:cTn id="27" dur="500"/>
                                        <p:tgtEl>
                                          <p:spTgt spid="3">
                                            <p:txEl>
                                              <p:pRg st="5" end="5"/>
                                            </p:txEl>
                                          </p:spTgt>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righ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Employment and the Minimum Wage</a:t>
            </a:r>
            <a:endParaRPr lang="en-US" sz="2000" i="1" dirty="0"/>
          </a:p>
        </p:txBody>
      </p:sp>
      <p:sp>
        <p:nvSpPr>
          <p:cNvPr id="68" name="Text Box 43"/>
          <p:cNvSpPr txBox="1">
            <a:spLocks noChangeArrowheads="1"/>
          </p:cNvSpPr>
          <p:nvPr/>
        </p:nvSpPr>
        <p:spPr bwMode="auto">
          <a:xfrm>
            <a:off x="4521148" y="1118470"/>
            <a:ext cx="704850" cy="486287"/>
          </a:xfrm>
          <a:prstGeom prst="rect">
            <a:avLst/>
          </a:prstGeom>
          <a:noFill/>
          <a:ln w="9525">
            <a:noFill/>
            <a:miter lim="800000"/>
            <a:headEnd/>
            <a:tailEnd/>
          </a:ln>
        </p:spPr>
        <p:txBody>
          <a:bodyPr>
            <a:prstTxWarp prst="textNoShape">
              <a:avLst/>
            </a:prstTxWarp>
            <a:spAutoFit/>
          </a:bodyPr>
          <a:lstStyle/>
          <a:p>
            <a:pPr>
              <a:lnSpc>
                <a:spcPct val="80000"/>
              </a:lnSpc>
              <a:spcBef>
                <a:spcPct val="50000"/>
              </a:spcBef>
            </a:pPr>
            <a:r>
              <a:rPr kumimoji="0" lang="en-US" b="0" dirty="0" smtClean="0">
                <a:latin typeface="Times New Roman" pitchFamily="18" charset="0"/>
                <a:cs typeface="Times New Roman" pitchFamily="18" charset="0"/>
              </a:rPr>
              <a:t>P</a:t>
            </a:r>
            <a:r>
              <a:rPr kumimoji="0" lang="en-US" sz="1400" b="0" dirty="0" smtClean="0">
                <a:latin typeface="Times New Roman" pitchFamily="18" charset="0"/>
                <a:cs typeface="Times New Roman" pitchFamily="18" charset="0"/>
              </a:rPr>
              <a:t>rice</a:t>
            </a:r>
            <a:br>
              <a:rPr kumimoji="0" lang="en-US" sz="1400" b="0" dirty="0" smtClean="0">
                <a:latin typeface="Times New Roman" pitchFamily="18" charset="0"/>
                <a:cs typeface="Times New Roman" pitchFamily="18" charset="0"/>
              </a:rPr>
            </a:br>
            <a:r>
              <a:rPr lang="en-US" sz="1400" i="1" dirty="0" smtClean="0">
                <a:latin typeface="Times New Roman" pitchFamily="18" charset="0"/>
                <a:cs typeface="Times New Roman" pitchFamily="18" charset="0"/>
              </a:rPr>
              <a:t>(wage)</a:t>
            </a:r>
            <a:endParaRPr kumimoji="0" lang="en-US" sz="1400" b="0" i="1" dirty="0">
              <a:latin typeface="Times New Roman" pitchFamily="18" charset="0"/>
              <a:cs typeface="Times New Roman" pitchFamily="18" charset="0"/>
            </a:endParaRPr>
          </a:p>
        </p:txBody>
      </p:sp>
      <p:sp>
        <p:nvSpPr>
          <p:cNvPr id="69" name="Line 44"/>
          <p:cNvSpPr>
            <a:spLocks noChangeShapeType="1"/>
          </p:cNvSpPr>
          <p:nvPr/>
        </p:nvSpPr>
        <p:spPr bwMode="auto">
          <a:xfrm>
            <a:off x="4816475" y="5466004"/>
            <a:ext cx="2879725"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0" name="Line 45"/>
          <p:cNvSpPr>
            <a:spLocks noChangeShapeType="1"/>
          </p:cNvSpPr>
          <p:nvPr/>
        </p:nvSpPr>
        <p:spPr bwMode="auto">
          <a:xfrm>
            <a:off x="4833938" y="1584905"/>
            <a:ext cx="0" cy="388229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1" name="Rectangle 46" descr="Parchment"/>
          <p:cNvSpPr>
            <a:spLocks noChangeAspect="1" noChangeArrowheads="1"/>
          </p:cNvSpPr>
          <p:nvPr/>
        </p:nvSpPr>
        <p:spPr bwMode="auto">
          <a:xfrm>
            <a:off x="7748588" y="5307801"/>
            <a:ext cx="1090611" cy="566309"/>
          </a:xfrm>
          <a:prstGeom prst="rect">
            <a:avLst/>
          </a:prstGeom>
          <a:noFill/>
          <a:ln w="9525">
            <a:noFill/>
            <a:miter lim="800000"/>
            <a:headEnd/>
            <a:tailEnd/>
          </a:ln>
        </p:spPr>
        <p:txBody>
          <a:bodyPr wrap="square" lIns="0" tIns="0" rIns="0" bIns="0">
            <a:prstTxWarp prst="textNoShape">
              <a:avLst/>
            </a:prstTxWarp>
            <a:spAutoFit/>
          </a:bodyPr>
          <a:lstStyle/>
          <a:p>
            <a:pPr>
              <a:lnSpc>
                <a:spcPct val="80000"/>
              </a:lnSpc>
            </a:pPr>
            <a:r>
              <a:rPr kumimoji="0" lang="en-US" b="0" dirty="0" smtClean="0">
                <a:solidFill>
                  <a:srgbClr val="000000"/>
                </a:solidFill>
                <a:latin typeface="Times New Roman" pitchFamily="18" charset="0"/>
                <a:cs typeface="Times New Roman" pitchFamily="18" charset="0"/>
              </a:rPr>
              <a:t>Q</a:t>
            </a:r>
            <a:r>
              <a:rPr kumimoji="0" lang="en-US" sz="1400" b="0" dirty="0" smtClean="0">
                <a:solidFill>
                  <a:srgbClr val="000000"/>
                </a:solidFill>
                <a:latin typeface="Times New Roman" pitchFamily="18" charset="0"/>
                <a:cs typeface="Times New Roman" pitchFamily="18" charset="0"/>
              </a:rPr>
              <a:t>uantity</a:t>
            </a:r>
            <a:br>
              <a:rPr kumimoji="0" lang="en-US" sz="1400" b="0" dirty="0" smtClean="0">
                <a:solidFill>
                  <a:srgbClr val="000000"/>
                </a:solidFill>
                <a:latin typeface="Times New Roman" pitchFamily="18" charset="0"/>
                <a:cs typeface="Times New Roman" pitchFamily="18" charset="0"/>
              </a:rPr>
            </a:br>
            <a:r>
              <a:rPr kumimoji="0" lang="en-US" sz="1400" b="0" i="1" dirty="0" smtClean="0">
                <a:solidFill>
                  <a:srgbClr val="000000"/>
                </a:solidFill>
                <a:latin typeface="Times New Roman" pitchFamily="18" charset="0"/>
                <a:cs typeface="Times New Roman" pitchFamily="18" charset="0"/>
              </a:rPr>
              <a:t>(low-skill  </a:t>
            </a:r>
            <a:br>
              <a:rPr kumimoji="0" lang="en-US" sz="1400" b="0" i="1" dirty="0" smtClean="0">
                <a:solidFill>
                  <a:srgbClr val="000000"/>
                </a:solidFill>
                <a:latin typeface="Times New Roman" pitchFamily="18" charset="0"/>
                <a:cs typeface="Times New Roman" pitchFamily="18" charset="0"/>
              </a:rPr>
            </a:br>
            <a:r>
              <a:rPr kumimoji="0" lang="en-US" sz="1400" b="0" i="1" dirty="0" smtClean="0">
                <a:solidFill>
                  <a:srgbClr val="000000"/>
                </a:solidFill>
                <a:latin typeface="Times New Roman" pitchFamily="18" charset="0"/>
                <a:cs typeface="Times New Roman" pitchFamily="18" charset="0"/>
              </a:rPr>
              <a:t> employment)</a:t>
            </a:r>
            <a:endParaRPr kumimoji="0" lang="en-US" sz="1400" b="0" i="1" dirty="0">
              <a:solidFill>
                <a:srgbClr val="000000"/>
              </a:solidFill>
              <a:latin typeface="Times New Roman" pitchFamily="18" charset="0"/>
              <a:cs typeface="Times New Roman" pitchFamily="18" charset="0"/>
            </a:endParaRPr>
          </a:p>
        </p:txBody>
      </p:sp>
      <p:grpSp>
        <p:nvGrpSpPr>
          <p:cNvPr id="40" name="Group 13"/>
          <p:cNvGrpSpPr>
            <a:grpSpLocks/>
          </p:cNvGrpSpPr>
          <p:nvPr/>
        </p:nvGrpSpPr>
        <p:grpSpPr bwMode="auto">
          <a:xfrm>
            <a:off x="7635709" y="2221903"/>
            <a:ext cx="1079781" cy="539126"/>
            <a:chOff x="4831" y="1022"/>
            <a:chExt cx="572" cy="342"/>
          </a:xfrm>
        </p:grpSpPr>
        <p:sp>
          <p:nvSpPr>
            <p:cNvPr id="41" name="Rectangle 14"/>
            <p:cNvSpPr>
              <a:spLocks noChangeArrowheads="1"/>
            </p:cNvSpPr>
            <p:nvPr/>
          </p:nvSpPr>
          <p:spPr bwMode="auto">
            <a:xfrm>
              <a:off x="4831" y="1022"/>
              <a:ext cx="548" cy="342"/>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42" name="Text Box 15"/>
            <p:cNvSpPr txBox="1">
              <a:spLocks noChangeArrowheads="1"/>
            </p:cNvSpPr>
            <p:nvPr/>
          </p:nvSpPr>
          <p:spPr bwMode="auto">
            <a:xfrm>
              <a:off x="4831" y="1043"/>
              <a:ext cx="572" cy="308"/>
            </a:xfrm>
            <a:prstGeom prst="rect">
              <a:avLst/>
            </a:prstGeom>
            <a:noFill/>
            <a:ln w="19050" cap="rnd">
              <a:noFill/>
              <a:prstDash val="sysDot"/>
              <a:miter lim="800000"/>
              <a:headEnd/>
              <a:tailEnd type="none" w="lg" len="lg"/>
            </a:ln>
          </p:spPr>
          <p:txBody>
            <a:bodyPr wrap="square">
              <a:prstTxWarp prst="textNoShape">
                <a:avLst/>
              </a:prstTxWarp>
              <a:spAutoFit/>
            </a:bodyPr>
            <a:lstStyle/>
            <a:p>
              <a:pPr>
                <a:lnSpc>
                  <a:spcPct val="80000"/>
                </a:lnSpc>
              </a:pPr>
              <a:r>
                <a:rPr kumimoji="0" lang="en-US" sz="1600" b="1" i="1" dirty="0" smtClean="0">
                  <a:latin typeface="Times New Roman" pitchFamily="18" charset="0"/>
                  <a:cs typeface="Times New Roman" pitchFamily="18" charset="0"/>
                </a:rPr>
                <a:t>Minimum wage level</a:t>
              </a:r>
              <a:endParaRPr kumimoji="0" lang="en-US" sz="1600" b="1" i="1" dirty="0">
                <a:latin typeface="Times New Roman" pitchFamily="18" charset="0"/>
                <a:cs typeface="Times New Roman" pitchFamily="18" charset="0"/>
              </a:endParaRPr>
            </a:p>
          </p:txBody>
        </p:sp>
      </p:grpSp>
      <p:sp>
        <p:nvSpPr>
          <p:cNvPr id="43" name="Line 16"/>
          <p:cNvSpPr>
            <a:spLocks noChangeShapeType="1"/>
          </p:cNvSpPr>
          <p:nvPr/>
        </p:nvSpPr>
        <p:spPr bwMode="auto">
          <a:xfrm flipH="1" flipV="1">
            <a:off x="5522076" y="1847252"/>
            <a:ext cx="2114550" cy="3232262"/>
          </a:xfrm>
          <a:prstGeom prst="line">
            <a:avLst/>
          </a:prstGeom>
          <a:noFill/>
          <a:ln w="57150">
            <a:solidFill>
              <a:srgbClr val="034DF3"/>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4" name="Text Box 17"/>
          <p:cNvSpPr txBox="1">
            <a:spLocks noChangeArrowheads="1"/>
          </p:cNvSpPr>
          <p:nvPr/>
        </p:nvSpPr>
        <p:spPr bwMode="auto">
          <a:xfrm>
            <a:off x="7564318" y="5017187"/>
            <a:ext cx="514350" cy="276999"/>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034DF3"/>
                </a:solidFill>
                <a:latin typeface="Times New Roman" pitchFamily="18" charset="0"/>
                <a:cs typeface="Times New Roman" pitchFamily="18" charset="0"/>
              </a:rPr>
              <a:t>D</a:t>
            </a:r>
          </a:p>
        </p:txBody>
      </p:sp>
      <p:sp>
        <p:nvSpPr>
          <p:cNvPr id="45" name="Text Box 18"/>
          <p:cNvSpPr txBox="1">
            <a:spLocks noChangeArrowheads="1"/>
          </p:cNvSpPr>
          <p:nvPr/>
        </p:nvSpPr>
        <p:spPr bwMode="auto">
          <a:xfrm>
            <a:off x="5547476" y="5463580"/>
            <a:ext cx="685800" cy="369332"/>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b="1" i="1" dirty="0" smtClean="0">
                <a:latin typeface="Times New Roman" pitchFamily="18" charset="0"/>
                <a:cs typeface="Times New Roman" pitchFamily="18" charset="0"/>
              </a:rPr>
              <a:t>E</a:t>
            </a:r>
            <a:r>
              <a:rPr kumimoji="0" lang="en-US" b="1" i="1" baseline="-25000" dirty="0" smtClean="0">
                <a:latin typeface="Times New Roman" pitchFamily="18" charset="0"/>
                <a:cs typeface="Times New Roman" pitchFamily="18" charset="0"/>
              </a:rPr>
              <a:t>1</a:t>
            </a:r>
            <a:endParaRPr kumimoji="0" lang="en-US" b="1" i="1" dirty="0">
              <a:latin typeface="Times New Roman" pitchFamily="18" charset="0"/>
              <a:cs typeface="Times New Roman" pitchFamily="18" charset="0"/>
            </a:endParaRPr>
          </a:p>
        </p:txBody>
      </p:sp>
      <p:sp>
        <p:nvSpPr>
          <p:cNvPr id="46" name="Text Box 19"/>
          <p:cNvSpPr txBox="1">
            <a:spLocks noChangeArrowheads="1"/>
          </p:cNvSpPr>
          <p:nvPr/>
        </p:nvSpPr>
        <p:spPr bwMode="auto">
          <a:xfrm>
            <a:off x="6099621" y="5463580"/>
            <a:ext cx="685800" cy="369332"/>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b="1" i="1" dirty="0" smtClean="0">
                <a:latin typeface="Times New Roman" pitchFamily="18" charset="0"/>
                <a:cs typeface="Times New Roman" pitchFamily="18" charset="0"/>
              </a:rPr>
              <a:t>E</a:t>
            </a:r>
            <a:r>
              <a:rPr kumimoji="0" lang="en-US" b="1" i="1" baseline="-25000" dirty="0" smtClean="0">
                <a:latin typeface="Times New Roman" pitchFamily="18" charset="0"/>
                <a:cs typeface="Times New Roman" pitchFamily="18" charset="0"/>
              </a:rPr>
              <a:t>0</a:t>
            </a:r>
            <a:endParaRPr kumimoji="0" lang="en-US" b="1" i="1" dirty="0">
              <a:latin typeface="Times New Roman" pitchFamily="18" charset="0"/>
              <a:cs typeface="Times New Roman" pitchFamily="18" charset="0"/>
            </a:endParaRPr>
          </a:p>
        </p:txBody>
      </p:sp>
      <p:sp>
        <p:nvSpPr>
          <p:cNvPr id="47" name="Line 20"/>
          <p:cNvSpPr>
            <a:spLocks noChangeShapeType="1"/>
          </p:cNvSpPr>
          <p:nvPr/>
        </p:nvSpPr>
        <p:spPr bwMode="auto">
          <a:xfrm flipH="1">
            <a:off x="5298238" y="1974252"/>
            <a:ext cx="1900237" cy="3129858"/>
          </a:xfrm>
          <a:prstGeom prst="line">
            <a:avLst/>
          </a:prstGeom>
          <a:noFill/>
          <a:ln w="57150">
            <a:solidFill>
              <a:srgbClr val="077A04"/>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8" name="Line 21"/>
          <p:cNvSpPr>
            <a:spLocks noChangeShapeType="1"/>
          </p:cNvSpPr>
          <p:nvPr/>
        </p:nvSpPr>
        <p:spPr bwMode="auto">
          <a:xfrm flipH="1">
            <a:off x="4879139" y="3232697"/>
            <a:ext cx="1554162"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9" name="Text Box 22"/>
          <p:cNvSpPr txBox="1">
            <a:spLocks noChangeArrowheads="1"/>
          </p:cNvSpPr>
          <p:nvPr/>
        </p:nvSpPr>
        <p:spPr bwMode="auto">
          <a:xfrm>
            <a:off x="4097077" y="3023147"/>
            <a:ext cx="734727" cy="369332"/>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i="1" dirty="0" smtClean="0">
                <a:latin typeface="Times New Roman" pitchFamily="18" charset="0"/>
                <a:cs typeface="Times New Roman" pitchFamily="18" charset="0"/>
              </a:rPr>
              <a:t>$5.00</a:t>
            </a:r>
            <a:endParaRPr kumimoji="0" lang="en-US" i="1" dirty="0">
              <a:latin typeface="Times New Roman" pitchFamily="18" charset="0"/>
              <a:cs typeface="Times New Roman" pitchFamily="18" charset="0"/>
            </a:endParaRPr>
          </a:p>
        </p:txBody>
      </p:sp>
      <p:sp>
        <p:nvSpPr>
          <p:cNvPr id="50" name="Text Box 23"/>
          <p:cNvSpPr txBox="1">
            <a:spLocks noChangeArrowheads="1"/>
          </p:cNvSpPr>
          <p:nvPr/>
        </p:nvSpPr>
        <p:spPr bwMode="auto">
          <a:xfrm>
            <a:off x="7065126" y="1691677"/>
            <a:ext cx="4381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p>
        </p:txBody>
      </p:sp>
      <p:sp>
        <p:nvSpPr>
          <p:cNvPr id="51" name="Text Box 24"/>
          <p:cNvSpPr txBox="1">
            <a:spLocks noChangeArrowheads="1"/>
          </p:cNvSpPr>
          <p:nvPr/>
        </p:nvSpPr>
        <p:spPr bwMode="auto">
          <a:xfrm>
            <a:off x="4097077" y="2279052"/>
            <a:ext cx="734727" cy="369332"/>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i="1" dirty="0" smtClean="0">
                <a:latin typeface="Times New Roman" pitchFamily="18" charset="0"/>
                <a:cs typeface="Times New Roman" pitchFamily="18" charset="0"/>
              </a:rPr>
              <a:t>$7.25</a:t>
            </a:r>
            <a:endParaRPr kumimoji="0" lang="en-US" i="1" dirty="0">
              <a:latin typeface="Times New Roman" pitchFamily="18" charset="0"/>
              <a:cs typeface="Times New Roman" pitchFamily="18" charset="0"/>
            </a:endParaRPr>
          </a:p>
        </p:txBody>
      </p:sp>
      <p:sp>
        <p:nvSpPr>
          <p:cNvPr id="52" name="Line 25"/>
          <p:cNvSpPr>
            <a:spLocks noChangeShapeType="1"/>
          </p:cNvSpPr>
          <p:nvPr/>
        </p:nvSpPr>
        <p:spPr bwMode="auto">
          <a:xfrm>
            <a:off x="5890376" y="2490189"/>
            <a:ext cx="0" cy="2975815"/>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3" name="Line 26"/>
          <p:cNvSpPr>
            <a:spLocks noChangeShapeType="1"/>
          </p:cNvSpPr>
          <p:nvPr/>
        </p:nvSpPr>
        <p:spPr bwMode="auto">
          <a:xfrm>
            <a:off x="6436171" y="3271386"/>
            <a:ext cx="0" cy="2194618"/>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4" name="Oval 28"/>
          <p:cNvSpPr>
            <a:spLocks noChangeAspect="1" noChangeArrowheads="1"/>
          </p:cNvSpPr>
          <p:nvPr/>
        </p:nvSpPr>
        <p:spPr bwMode="auto">
          <a:xfrm>
            <a:off x="6369801" y="3175548"/>
            <a:ext cx="115888" cy="95838"/>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latin typeface="Times New Roman" pitchFamily="18" charset="0"/>
              <a:cs typeface="Times New Roman" pitchFamily="18" charset="0"/>
            </a:endParaRPr>
          </a:p>
        </p:txBody>
      </p:sp>
      <p:grpSp>
        <p:nvGrpSpPr>
          <p:cNvPr id="55" name="Group 31"/>
          <p:cNvGrpSpPr>
            <a:grpSpLocks/>
          </p:cNvGrpSpPr>
          <p:nvPr/>
        </p:nvGrpSpPr>
        <p:grpSpPr bwMode="auto">
          <a:xfrm>
            <a:off x="5649081" y="1775814"/>
            <a:ext cx="1450977" cy="538273"/>
            <a:chOff x="3548" y="741"/>
            <a:chExt cx="914" cy="410"/>
          </a:xfrm>
        </p:grpSpPr>
        <p:sp>
          <p:nvSpPr>
            <p:cNvPr id="56" name="Text Box 27"/>
            <p:cNvSpPr txBox="1">
              <a:spLocks noChangeArrowheads="1"/>
            </p:cNvSpPr>
            <p:nvPr/>
          </p:nvSpPr>
          <p:spPr bwMode="auto">
            <a:xfrm>
              <a:off x="3548" y="741"/>
              <a:ext cx="914" cy="258"/>
            </a:xfrm>
            <a:prstGeom prst="rect">
              <a:avLst/>
            </a:prstGeom>
            <a:noFill/>
            <a:ln w="19050" cap="rnd">
              <a:noFill/>
              <a:prstDash val="sysDot"/>
              <a:miter lim="800000"/>
              <a:headEnd/>
              <a:tailEnd type="none" w="lg" len="lg"/>
            </a:ln>
          </p:spPr>
          <p:txBody>
            <a:bodyPr wrap="none">
              <a:prstTxWarp prst="textNoShape">
                <a:avLst/>
              </a:prstTxWarp>
              <a:spAutoFit/>
            </a:bodyPr>
            <a:lstStyle/>
            <a:p>
              <a:pPr algn="ctr"/>
              <a:r>
                <a:rPr kumimoji="0" lang="en-US" sz="1600" b="1" i="1" dirty="0" smtClean="0">
                  <a:latin typeface="Times New Roman" pitchFamily="18" charset="0"/>
                  <a:cs typeface="Times New Roman" pitchFamily="18" charset="0"/>
                </a:rPr>
                <a:t> Excess Supply</a:t>
              </a:r>
              <a:endParaRPr kumimoji="0" lang="en-US" sz="1600" b="1" i="1" dirty="0">
                <a:latin typeface="Times New Roman" pitchFamily="18" charset="0"/>
                <a:cs typeface="Times New Roman" pitchFamily="18" charset="0"/>
              </a:endParaRPr>
            </a:p>
          </p:txBody>
        </p:sp>
        <p:sp>
          <p:nvSpPr>
            <p:cNvPr id="57" name="AutoShape 29"/>
            <p:cNvSpPr>
              <a:spLocks/>
            </p:cNvSpPr>
            <p:nvPr/>
          </p:nvSpPr>
          <p:spPr bwMode="auto">
            <a:xfrm rot="16200000" flipV="1">
              <a:off x="3939" y="764"/>
              <a:ext cx="166" cy="607"/>
            </a:xfrm>
            <a:prstGeom prst="rightBrace">
              <a:avLst>
                <a:gd name="adj1" fmla="val 30472"/>
                <a:gd name="adj2" fmla="val 50000"/>
              </a:avLst>
            </a:prstGeom>
            <a:noFill/>
            <a:ln w="31750">
              <a:solidFill>
                <a:schemeClr val="tx1"/>
              </a:solidFill>
              <a:round/>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grpSp>
      <p:sp>
        <p:nvSpPr>
          <p:cNvPr id="58" name="Line 30"/>
          <p:cNvSpPr>
            <a:spLocks noChangeShapeType="1"/>
          </p:cNvSpPr>
          <p:nvPr/>
        </p:nvSpPr>
        <p:spPr bwMode="auto">
          <a:xfrm flipH="1">
            <a:off x="4868025" y="2485427"/>
            <a:ext cx="2767684" cy="0"/>
          </a:xfrm>
          <a:prstGeom prst="line">
            <a:avLst/>
          </a:prstGeom>
          <a:noFill/>
          <a:ln w="31750">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cxnSp>
        <p:nvCxnSpPr>
          <p:cNvPr id="59" name="Straight Connector 58"/>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33" name="Rectangle 53" descr="Parchment"/>
          <p:cNvSpPr>
            <a:spLocks noChangeAspect="1" noChangeArrowheads="1"/>
          </p:cNvSpPr>
          <p:nvPr/>
        </p:nvSpPr>
        <p:spPr bwMode="auto">
          <a:xfrm>
            <a:off x="7442200" y="1060450"/>
            <a:ext cx="1522413" cy="443198"/>
          </a:xfrm>
          <a:prstGeom prst="rect">
            <a:avLst/>
          </a:prstGeom>
          <a:noFill/>
          <a:ln w="9525">
            <a:noFill/>
            <a:miter lim="800000"/>
            <a:headEnd/>
            <a:tailEnd/>
          </a:ln>
        </p:spPr>
        <p:txBody>
          <a:bodyPr lIns="0" tIns="0" rIns="0" bIns="0">
            <a:prstTxWarp prst="textNoShape">
              <a:avLst/>
            </a:prstTxWarp>
            <a:spAutoFit/>
          </a:bodyPr>
          <a:lstStyle/>
          <a:p>
            <a:pPr algn="r">
              <a:lnSpc>
                <a:spcPct val="80000"/>
              </a:lnSpc>
            </a:pPr>
            <a:r>
              <a:rPr kumimoji="0" lang="en-US" sz="1800" b="0" i="1">
                <a:solidFill>
                  <a:srgbClr val="000000"/>
                </a:solidFill>
                <a:latin typeface="Times New Roman" pitchFamily="18" charset="0"/>
                <a:cs typeface="Times New Roman" pitchFamily="18" charset="0"/>
              </a:rPr>
              <a:t>Low-skill</a:t>
            </a:r>
            <a:br>
              <a:rPr kumimoji="0" lang="en-US" sz="1800" b="0" i="1">
                <a:solidFill>
                  <a:srgbClr val="000000"/>
                </a:solidFill>
                <a:latin typeface="Times New Roman" pitchFamily="18" charset="0"/>
                <a:cs typeface="Times New Roman" pitchFamily="18" charset="0"/>
              </a:rPr>
            </a:br>
            <a:r>
              <a:rPr kumimoji="0" lang="en-US" sz="1800" b="0" i="1">
                <a:solidFill>
                  <a:srgbClr val="000000"/>
                </a:solidFill>
                <a:latin typeface="Times New Roman" pitchFamily="18" charset="0"/>
                <a:cs typeface="Times New Roman" pitchFamily="18" charset="0"/>
              </a:rPr>
              <a:t>labor market</a:t>
            </a:r>
          </a:p>
        </p:txBody>
      </p:sp>
      <p:sp>
        <p:nvSpPr>
          <p:cNvPr id="34" name="Text Box 40"/>
          <p:cNvSpPr txBox="1">
            <a:spLocks noChangeArrowheads="1"/>
          </p:cNvSpPr>
          <p:nvPr/>
        </p:nvSpPr>
        <p:spPr bwMode="auto">
          <a:xfrm>
            <a:off x="125414" y="1601122"/>
            <a:ext cx="4040932" cy="1477328"/>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Consider </a:t>
            </a:r>
            <a:r>
              <a:rPr kumimoji="0" lang="en-US" sz="2000" b="0" dirty="0">
                <a:latin typeface="Times New Roman" pitchFamily="18" charset="0"/>
                <a:cs typeface="Times New Roman" pitchFamily="18" charset="0"/>
              </a:rPr>
              <a:t>the market for </a:t>
            </a:r>
            <a:r>
              <a:rPr kumimoji="0" lang="en-US" sz="2000" i="1" dirty="0" smtClean="0">
                <a:latin typeface="Times New Roman" pitchFamily="18" charset="0"/>
                <a:cs typeface="Times New Roman" pitchFamily="18" charset="0"/>
              </a:rPr>
              <a:t>low-skill</a:t>
            </a:r>
            <a:r>
              <a:rPr kumimoji="0" lang="en-US" sz="2000" b="0" dirty="0" smtClean="0">
                <a:latin typeface="Times New Roman" pitchFamily="18" charset="0"/>
                <a:cs typeface="Times New Roman" pitchFamily="18" charset="0"/>
              </a:rPr>
              <a:t> </a:t>
            </a:r>
            <a:r>
              <a:rPr kumimoji="0" lang="en-US" sz="2000" i="1" dirty="0" smtClean="0">
                <a:latin typeface="Times New Roman" pitchFamily="18" charset="0"/>
                <a:cs typeface="Times New Roman" pitchFamily="18" charset="0"/>
              </a:rPr>
              <a:t>labor</a:t>
            </a:r>
            <a:r>
              <a:rPr kumimoji="0" lang="en-US" sz="2000" dirty="0" smtClean="0">
                <a:latin typeface="Times New Roman" pitchFamily="18" charset="0"/>
                <a:cs typeface="Times New Roman" pitchFamily="18" charset="0"/>
              </a:rPr>
              <a:t> </a:t>
            </a:r>
            <a:r>
              <a:rPr kumimoji="0" lang="en-US" sz="2000" b="0" dirty="0">
                <a:latin typeface="Times New Roman" pitchFamily="18" charset="0"/>
                <a:cs typeface="Times New Roman" pitchFamily="18" charset="0"/>
              </a:rPr>
              <a:t>where a price </a:t>
            </a:r>
            <a:r>
              <a:rPr kumimoji="0" lang="en-US" sz="2000" b="0" i="1" dirty="0">
                <a:latin typeface="Times New Roman" pitchFamily="18" charset="0"/>
                <a:cs typeface="Times New Roman" pitchFamily="18" charset="0"/>
              </a:rPr>
              <a:t>(wage) </a:t>
            </a:r>
            <a:r>
              <a:rPr kumimoji="0" lang="en-US" sz="2000" b="0" dirty="0" smtClean="0">
                <a:latin typeface="Times New Roman" pitchFamily="18" charset="0"/>
                <a:cs typeface="Times New Roman" pitchFamily="18" charset="0"/>
              </a:rPr>
              <a:t>of $5 </a:t>
            </a:r>
            <a:r>
              <a:rPr kumimoji="0" lang="en-US" sz="2000" i="1" dirty="0">
                <a:latin typeface="Times New Roman" pitchFamily="18" charset="0"/>
                <a:cs typeface="Times New Roman" pitchFamily="18" charset="0"/>
              </a:rPr>
              <a:t>could </a:t>
            </a:r>
            <a:r>
              <a:rPr kumimoji="0" lang="en-US" sz="2000" b="0" dirty="0">
                <a:latin typeface="Times New Roman" pitchFamily="18" charset="0"/>
                <a:cs typeface="Times New Roman" pitchFamily="18" charset="0"/>
              </a:rPr>
              <a:t>bring the quantity </a:t>
            </a:r>
            <a:r>
              <a:rPr kumimoji="0" lang="en-US" sz="2000" b="0" dirty="0" smtClean="0">
                <a:latin typeface="Times New Roman" pitchFamily="18" charset="0"/>
                <a:cs typeface="Times New Roman" pitchFamily="18" charset="0"/>
              </a:rPr>
              <a:t>of labor </a:t>
            </a:r>
            <a:r>
              <a:rPr kumimoji="0" lang="en-US" sz="2000" b="1" i="1" dirty="0">
                <a:solidFill>
                  <a:srgbClr val="034DF3"/>
                </a:solidFill>
                <a:latin typeface="Times New Roman" pitchFamily="18" charset="0"/>
                <a:cs typeface="Times New Roman" pitchFamily="18" charset="0"/>
              </a:rPr>
              <a:t>demanded</a:t>
            </a:r>
            <a:r>
              <a:rPr kumimoji="0" lang="en-US" sz="2000" b="0" dirty="0">
                <a:solidFill>
                  <a:srgbClr val="034DF3"/>
                </a:solidFill>
                <a:latin typeface="Times New Roman" pitchFamily="18" charset="0"/>
                <a:cs typeface="Times New Roman" pitchFamily="18" charset="0"/>
              </a:rPr>
              <a:t> </a:t>
            </a:r>
            <a:r>
              <a:rPr kumimoji="0" lang="en-US" sz="2000" b="0" dirty="0">
                <a:latin typeface="Times New Roman" pitchFamily="18" charset="0"/>
                <a:cs typeface="Times New Roman" pitchFamily="18" charset="0"/>
              </a:rPr>
              <a:t>into balance </a:t>
            </a:r>
            <a:r>
              <a:rPr kumimoji="0" lang="en-US" sz="2000" b="0" dirty="0" smtClean="0">
                <a:latin typeface="Times New Roman" pitchFamily="18" charset="0"/>
                <a:cs typeface="Times New Roman" pitchFamily="18" charset="0"/>
              </a:rPr>
              <a:t>with the </a:t>
            </a:r>
            <a:r>
              <a:rPr kumimoji="0" lang="en-US" sz="2000" b="0" dirty="0">
                <a:latin typeface="Times New Roman" pitchFamily="18" charset="0"/>
                <a:cs typeface="Times New Roman" pitchFamily="18" charset="0"/>
              </a:rPr>
              <a:t>quantity </a:t>
            </a:r>
            <a:r>
              <a:rPr kumimoji="0" lang="en-US" sz="2000" b="1" i="1" dirty="0">
                <a:solidFill>
                  <a:srgbClr val="006600"/>
                </a:solidFill>
                <a:latin typeface="Times New Roman" pitchFamily="18" charset="0"/>
                <a:cs typeface="Times New Roman" pitchFamily="18" charset="0"/>
              </a:rPr>
              <a:t>supplied</a:t>
            </a:r>
            <a:r>
              <a:rPr kumimoji="0" lang="en-US" sz="2000" b="0" dirty="0">
                <a:latin typeface="Times New Roman" pitchFamily="18" charset="0"/>
                <a:cs typeface="Times New Roman" pitchFamily="18" charset="0"/>
              </a:rPr>
              <a:t>.</a:t>
            </a:r>
          </a:p>
        </p:txBody>
      </p:sp>
      <p:sp>
        <p:nvSpPr>
          <p:cNvPr id="60" name="Text Box 41"/>
          <p:cNvSpPr txBox="1">
            <a:spLocks noChangeArrowheads="1"/>
          </p:cNvSpPr>
          <p:nvPr/>
        </p:nvSpPr>
        <p:spPr bwMode="auto">
          <a:xfrm>
            <a:off x="131764" y="3172747"/>
            <a:ext cx="4072366" cy="1077218"/>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2000" b="0" dirty="0" smtClean="0">
                <a:latin typeface="Times New Roman" pitchFamily="18" charset="0"/>
                <a:cs typeface="Times New Roman" pitchFamily="18" charset="0"/>
              </a:rPr>
              <a:t>A </a:t>
            </a:r>
            <a:r>
              <a:rPr kumimoji="0" lang="en-US" sz="2000" b="1" i="1" dirty="0">
                <a:latin typeface="Times New Roman" pitchFamily="18" charset="0"/>
                <a:cs typeface="Times New Roman" pitchFamily="18" charset="0"/>
              </a:rPr>
              <a:t>minimum wage</a:t>
            </a:r>
            <a:r>
              <a:rPr kumimoji="0" lang="en-US" sz="2000" b="1" dirty="0">
                <a:latin typeface="Times New Roman" pitchFamily="18" charset="0"/>
                <a:cs typeface="Times New Roman" pitchFamily="18" charset="0"/>
              </a:rPr>
              <a:t> </a:t>
            </a:r>
            <a:r>
              <a:rPr kumimoji="0" lang="en-US" sz="2000" b="0" i="1" dirty="0">
                <a:latin typeface="Times New Roman" pitchFamily="18" charset="0"/>
                <a:cs typeface="Times New Roman" pitchFamily="18" charset="0"/>
              </a:rPr>
              <a:t>(price floor) </a:t>
            </a:r>
            <a:r>
              <a:rPr kumimoji="0" lang="en-US" sz="2000" b="0" dirty="0" smtClean="0">
                <a:latin typeface="Times New Roman" pitchFamily="18" charset="0"/>
                <a:cs typeface="Times New Roman" pitchFamily="18" charset="0"/>
              </a:rPr>
              <a:t>of $</a:t>
            </a:r>
            <a:r>
              <a:rPr kumimoji="0" lang="en-US" sz="2000" b="0" dirty="0">
                <a:latin typeface="Times New Roman" pitchFamily="18" charset="0"/>
                <a:cs typeface="Times New Roman" pitchFamily="18" charset="0"/>
              </a:rPr>
              <a:t>7.25 would increase the wages </a:t>
            </a:r>
            <a:r>
              <a:rPr kumimoji="0" lang="en-US" sz="2000" b="0" dirty="0" smtClean="0">
                <a:latin typeface="Times New Roman" pitchFamily="18" charset="0"/>
                <a:cs typeface="Times New Roman" pitchFamily="18" charset="0"/>
              </a:rPr>
              <a:t/>
            </a:r>
            <a:br>
              <a:rPr kumimoji="0" lang="en-US" sz="2000" b="0" dirty="0" smtClean="0">
                <a:latin typeface="Times New Roman" pitchFamily="18" charset="0"/>
                <a:cs typeface="Times New Roman" pitchFamily="18" charset="0"/>
              </a:rPr>
            </a:br>
            <a:r>
              <a:rPr kumimoji="0" lang="en-US" sz="2000" b="0" dirty="0" smtClean="0">
                <a:latin typeface="Times New Roman" pitchFamily="18" charset="0"/>
                <a:cs typeface="Times New Roman" pitchFamily="18" charset="0"/>
              </a:rPr>
              <a:t>of low-skill </a:t>
            </a:r>
            <a:r>
              <a:rPr kumimoji="0" lang="en-US" sz="2000" b="0" dirty="0">
                <a:latin typeface="Times New Roman" pitchFamily="18" charset="0"/>
                <a:cs typeface="Times New Roman" pitchFamily="18" charset="0"/>
              </a:rPr>
              <a:t>labor, but </a:t>
            </a:r>
            <a:r>
              <a:rPr kumimoji="0" lang="en-US" sz="2000" b="0" dirty="0" smtClean="0">
                <a:latin typeface="Times New Roman" pitchFamily="18" charset="0"/>
                <a:cs typeface="Times New Roman" pitchFamily="18" charset="0"/>
              </a:rPr>
              <a:t>employment will </a:t>
            </a:r>
            <a:r>
              <a:rPr kumimoji="0" lang="en-US" sz="2000" b="0" dirty="0">
                <a:latin typeface="Times New Roman" pitchFamily="18" charset="0"/>
                <a:cs typeface="Times New Roman" pitchFamily="18" charset="0"/>
              </a:rPr>
              <a:t>decline from </a:t>
            </a:r>
            <a:r>
              <a:rPr kumimoji="0" lang="en-US" sz="2000" b="1" i="1" dirty="0">
                <a:latin typeface="Times New Roman" pitchFamily="18" charset="0"/>
                <a:cs typeface="Times New Roman" pitchFamily="18" charset="0"/>
              </a:rPr>
              <a:t>E</a:t>
            </a:r>
            <a:r>
              <a:rPr kumimoji="0" lang="en-US" sz="2000" b="1" i="1" baseline="-25000" dirty="0">
                <a:latin typeface="Times New Roman" pitchFamily="18" charset="0"/>
                <a:cs typeface="Times New Roman" pitchFamily="18" charset="0"/>
              </a:rPr>
              <a:t>0</a:t>
            </a:r>
            <a:r>
              <a:rPr kumimoji="0" lang="en-US" sz="2000" b="0" dirty="0">
                <a:latin typeface="Times New Roman" pitchFamily="18" charset="0"/>
                <a:cs typeface="Times New Roman" pitchFamily="18" charset="0"/>
              </a:rPr>
              <a:t> to </a:t>
            </a:r>
            <a:r>
              <a:rPr kumimoji="0" lang="en-US" sz="2000" b="1" i="1" dirty="0" smtClean="0">
                <a:latin typeface="Times New Roman" pitchFamily="18" charset="0"/>
                <a:cs typeface="Times New Roman" pitchFamily="18" charset="0"/>
              </a:rPr>
              <a:t>E</a:t>
            </a:r>
            <a:r>
              <a:rPr kumimoji="0" lang="en-US" sz="2000" b="1" i="1" baseline="-25000" dirty="0" smtClean="0">
                <a:latin typeface="Times New Roman" pitchFamily="18" charset="0"/>
                <a:cs typeface="Times New Roman" pitchFamily="18" charset="0"/>
              </a:rPr>
              <a:t>1</a:t>
            </a:r>
            <a:r>
              <a:rPr kumimoji="0" lang="en-US" sz="2000" b="0" dirty="0" smtClean="0">
                <a:latin typeface="Times New Roman" pitchFamily="18" charset="0"/>
                <a:cs typeface="Times New Roman" pitchFamily="18" charset="0"/>
              </a:rPr>
              <a:t>.</a:t>
            </a:r>
            <a:endParaRPr kumimoji="0" lang="en-US" sz="2000" b="0" dirty="0">
              <a:latin typeface="Times New Roman" pitchFamily="18" charset="0"/>
              <a:cs typeface="Times New Roman" pitchFamily="18" charset="0"/>
            </a:endParaRPr>
          </a:p>
        </p:txBody>
      </p:sp>
      <p:sp>
        <p:nvSpPr>
          <p:cNvPr id="61" name="Text Box 46"/>
          <p:cNvSpPr txBox="1">
            <a:spLocks noChangeArrowheads="1"/>
          </p:cNvSpPr>
          <p:nvPr/>
        </p:nvSpPr>
        <p:spPr bwMode="auto">
          <a:xfrm>
            <a:off x="142875" y="4288760"/>
            <a:ext cx="4132093" cy="958850"/>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Those </a:t>
            </a:r>
            <a:r>
              <a:rPr kumimoji="0" lang="en-US" sz="2000" b="0" dirty="0">
                <a:latin typeface="Times New Roman" pitchFamily="18" charset="0"/>
                <a:cs typeface="Times New Roman" pitchFamily="18" charset="0"/>
              </a:rPr>
              <a:t>who lose their jobs will </a:t>
            </a:r>
            <a:r>
              <a:rPr kumimoji="0" lang="en-US" sz="2000" b="0" dirty="0" smtClean="0">
                <a:latin typeface="Times New Roman" pitchFamily="18" charset="0"/>
                <a:cs typeface="Times New Roman" pitchFamily="18" charset="0"/>
              </a:rPr>
              <a:t>be pushed </a:t>
            </a:r>
            <a:r>
              <a:rPr kumimoji="0" lang="en-US" sz="2000" b="0" dirty="0">
                <a:latin typeface="Times New Roman" pitchFamily="18" charset="0"/>
                <a:cs typeface="Times New Roman" pitchFamily="18" charset="0"/>
              </a:rPr>
              <a:t>into either </a:t>
            </a:r>
            <a:r>
              <a:rPr kumimoji="0" lang="en-US" sz="2000" b="0" dirty="0" smtClean="0">
                <a:latin typeface="Times New Roman" pitchFamily="18" charset="0"/>
                <a:cs typeface="Times New Roman" pitchFamily="18" charset="0"/>
              </a:rPr>
              <a:t>unemployment </a:t>
            </a:r>
            <a:br>
              <a:rPr kumimoji="0" lang="en-US" sz="2000" b="0" dirty="0" smtClean="0">
                <a:latin typeface="Times New Roman" pitchFamily="18" charset="0"/>
                <a:cs typeface="Times New Roman" pitchFamily="18" charset="0"/>
              </a:rPr>
            </a:br>
            <a:r>
              <a:rPr kumimoji="0" lang="en-US" sz="2000" b="0" dirty="0" smtClean="0">
                <a:latin typeface="Times New Roman" pitchFamily="18" charset="0"/>
                <a:cs typeface="Times New Roman" pitchFamily="18" charset="0"/>
              </a:rPr>
              <a:t>or </a:t>
            </a:r>
            <a:r>
              <a:rPr kumimoji="0" lang="en-US" sz="2000" b="0" dirty="0">
                <a:latin typeface="Times New Roman" pitchFamily="18" charset="0"/>
                <a:cs typeface="Times New Roman" pitchFamily="18" charset="0"/>
              </a:rPr>
              <a:t>less preferred employment.</a:t>
            </a:r>
          </a:p>
        </p:txBody>
      </p:sp>
    </p:spTree>
    <p:extLst>
      <p:ext uri="{BB962C8B-B14F-4D97-AF65-F5344CB8AC3E}">
        <p14:creationId xmlns:p14="http://schemas.microsoft.com/office/powerpoint/2010/main" val="397379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slide(fromBottom)">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slide(fromBottom)">
                                      <p:cBhvr>
                                        <p:cTn id="12" dur="500"/>
                                        <p:tgtEl>
                                          <p:spTgt spid="60"/>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51"/>
                                        </p:tgtEl>
                                        <p:attrNameLst>
                                          <p:attrName>style.visibility</p:attrName>
                                        </p:attrNameLst>
                                      </p:cBhvr>
                                      <p:to>
                                        <p:strVal val="visible"/>
                                      </p:to>
                                    </p:set>
                                    <p:anim calcmode="lin" valueType="num">
                                      <p:cBhvr>
                                        <p:cTn id="16" dur="500" fill="hold"/>
                                        <p:tgtEl>
                                          <p:spTgt spid="51"/>
                                        </p:tgtEl>
                                        <p:attrNameLst>
                                          <p:attrName>ppt_w</p:attrName>
                                        </p:attrNameLst>
                                      </p:cBhvr>
                                      <p:tavLst>
                                        <p:tav tm="0">
                                          <p:val>
                                            <p:strVal val="4*#ppt_w"/>
                                          </p:val>
                                        </p:tav>
                                        <p:tav tm="100000">
                                          <p:val>
                                            <p:strVal val="#ppt_w"/>
                                          </p:val>
                                        </p:tav>
                                      </p:tavLst>
                                    </p:anim>
                                    <p:anim calcmode="lin" valueType="num">
                                      <p:cBhvr>
                                        <p:cTn id="17" dur="500" fill="hold"/>
                                        <p:tgtEl>
                                          <p:spTgt spid="51"/>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17" presetClass="entr" presetSubtype="8" fill="hold" grpId="0" nodeType="afterEffect">
                                  <p:stCondLst>
                                    <p:cond delay="0"/>
                                  </p:stCondLst>
                                  <p:childTnLst>
                                    <p:set>
                                      <p:cBhvr>
                                        <p:cTn id="20" dur="1" fill="hold">
                                          <p:stCondLst>
                                            <p:cond delay="0"/>
                                          </p:stCondLst>
                                        </p:cTn>
                                        <p:tgtEl>
                                          <p:spTgt spid="58"/>
                                        </p:tgtEl>
                                        <p:attrNameLst>
                                          <p:attrName>style.visibility</p:attrName>
                                        </p:attrNameLst>
                                      </p:cBhvr>
                                      <p:to>
                                        <p:strVal val="visible"/>
                                      </p:to>
                                    </p:set>
                                    <p:anim calcmode="lin" valueType="num">
                                      <p:cBhvr>
                                        <p:cTn id="21" dur="500" fill="hold"/>
                                        <p:tgtEl>
                                          <p:spTgt spid="58"/>
                                        </p:tgtEl>
                                        <p:attrNameLst>
                                          <p:attrName>ppt_x</p:attrName>
                                        </p:attrNameLst>
                                      </p:cBhvr>
                                      <p:tavLst>
                                        <p:tav tm="0">
                                          <p:val>
                                            <p:strVal val="#ppt_x-#ppt_w/2"/>
                                          </p:val>
                                        </p:tav>
                                        <p:tav tm="100000">
                                          <p:val>
                                            <p:strVal val="#ppt_x"/>
                                          </p:val>
                                        </p:tav>
                                      </p:tavLst>
                                    </p:anim>
                                    <p:anim calcmode="lin" valueType="num">
                                      <p:cBhvr>
                                        <p:cTn id="22" dur="500" fill="hold"/>
                                        <p:tgtEl>
                                          <p:spTgt spid="58"/>
                                        </p:tgtEl>
                                        <p:attrNameLst>
                                          <p:attrName>ppt_y</p:attrName>
                                        </p:attrNameLst>
                                      </p:cBhvr>
                                      <p:tavLst>
                                        <p:tav tm="0">
                                          <p:val>
                                            <p:strVal val="#ppt_y"/>
                                          </p:val>
                                        </p:tav>
                                        <p:tav tm="100000">
                                          <p:val>
                                            <p:strVal val="#ppt_y"/>
                                          </p:val>
                                        </p:tav>
                                      </p:tavLst>
                                    </p:anim>
                                    <p:anim calcmode="lin" valueType="num">
                                      <p:cBhvr>
                                        <p:cTn id="23" dur="500" fill="hold"/>
                                        <p:tgtEl>
                                          <p:spTgt spid="58"/>
                                        </p:tgtEl>
                                        <p:attrNameLst>
                                          <p:attrName>ppt_w</p:attrName>
                                        </p:attrNameLst>
                                      </p:cBhvr>
                                      <p:tavLst>
                                        <p:tav tm="0">
                                          <p:val>
                                            <p:fltVal val="0"/>
                                          </p:val>
                                        </p:tav>
                                        <p:tav tm="100000">
                                          <p:val>
                                            <p:strVal val="#ppt_w"/>
                                          </p:val>
                                        </p:tav>
                                      </p:tavLst>
                                    </p:anim>
                                    <p:anim calcmode="lin" valueType="num">
                                      <p:cBhvr>
                                        <p:cTn id="24" dur="500" fill="hold"/>
                                        <p:tgtEl>
                                          <p:spTgt spid="58"/>
                                        </p:tgtEl>
                                        <p:attrNameLst>
                                          <p:attrName>ppt_h</p:attrName>
                                        </p:attrNameLst>
                                      </p:cBhvr>
                                      <p:tavLst>
                                        <p:tav tm="0">
                                          <p:val>
                                            <p:strVal val="#ppt_h"/>
                                          </p:val>
                                        </p:tav>
                                        <p:tav tm="100000">
                                          <p:val>
                                            <p:strVal val="#ppt_h"/>
                                          </p:val>
                                        </p:tav>
                                      </p:tavLst>
                                    </p:anim>
                                  </p:childTnLst>
                                </p:cTn>
                              </p:par>
                            </p:childTnLst>
                          </p:cTn>
                        </p:par>
                        <p:par>
                          <p:cTn id="25" fill="hold">
                            <p:stCondLst>
                              <p:cond delay="1500"/>
                            </p:stCondLst>
                            <p:childTnLst>
                              <p:par>
                                <p:cTn id="26" presetID="23" presetClass="entr" presetSubtype="32" fill="hold"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strVal val="4*#ppt_w"/>
                                          </p:val>
                                        </p:tav>
                                        <p:tav tm="100000">
                                          <p:val>
                                            <p:strVal val="#ppt_w"/>
                                          </p:val>
                                        </p:tav>
                                      </p:tavLst>
                                    </p:anim>
                                    <p:anim calcmode="lin" valueType="num">
                                      <p:cBhvr>
                                        <p:cTn id="29" dur="500" fill="hold"/>
                                        <p:tgtEl>
                                          <p:spTgt spid="40"/>
                                        </p:tgtEl>
                                        <p:attrNameLst>
                                          <p:attrName>ppt_h</p:attrName>
                                        </p:attrNameLst>
                                      </p:cBhvr>
                                      <p:tavLst>
                                        <p:tav tm="0">
                                          <p:val>
                                            <p:strVal val="4*#ppt_h"/>
                                          </p:val>
                                        </p:tav>
                                        <p:tav tm="100000">
                                          <p:val>
                                            <p:strVal val="#ppt_h"/>
                                          </p:val>
                                        </p:tav>
                                      </p:tavLst>
                                    </p:anim>
                                  </p:childTnLst>
                                </p:cTn>
                              </p:par>
                            </p:childTnLst>
                          </p:cTn>
                        </p:par>
                        <p:par>
                          <p:cTn id="30" fill="hold">
                            <p:stCondLst>
                              <p:cond delay="2000"/>
                            </p:stCondLst>
                            <p:childTnLst>
                              <p:par>
                                <p:cTn id="31" presetID="17" presetClass="entr" presetSubtype="1" fill="hold" grpId="0" nodeType="after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p:cTn id="33" dur="500" fill="hold"/>
                                        <p:tgtEl>
                                          <p:spTgt spid="52"/>
                                        </p:tgtEl>
                                        <p:attrNameLst>
                                          <p:attrName>ppt_x</p:attrName>
                                        </p:attrNameLst>
                                      </p:cBhvr>
                                      <p:tavLst>
                                        <p:tav tm="0">
                                          <p:val>
                                            <p:strVal val="#ppt_x"/>
                                          </p:val>
                                        </p:tav>
                                        <p:tav tm="100000">
                                          <p:val>
                                            <p:strVal val="#ppt_x"/>
                                          </p:val>
                                        </p:tav>
                                      </p:tavLst>
                                    </p:anim>
                                    <p:anim calcmode="lin" valueType="num">
                                      <p:cBhvr>
                                        <p:cTn id="34" dur="500" fill="hold"/>
                                        <p:tgtEl>
                                          <p:spTgt spid="52"/>
                                        </p:tgtEl>
                                        <p:attrNameLst>
                                          <p:attrName>ppt_y</p:attrName>
                                        </p:attrNameLst>
                                      </p:cBhvr>
                                      <p:tavLst>
                                        <p:tav tm="0">
                                          <p:val>
                                            <p:strVal val="#ppt_y-#ppt_h/2"/>
                                          </p:val>
                                        </p:tav>
                                        <p:tav tm="100000">
                                          <p:val>
                                            <p:strVal val="#ppt_y"/>
                                          </p:val>
                                        </p:tav>
                                      </p:tavLst>
                                    </p:anim>
                                    <p:anim calcmode="lin" valueType="num">
                                      <p:cBhvr>
                                        <p:cTn id="35" dur="500" fill="hold"/>
                                        <p:tgtEl>
                                          <p:spTgt spid="52"/>
                                        </p:tgtEl>
                                        <p:attrNameLst>
                                          <p:attrName>ppt_w</p:attrName>
                                        </p:attrNameLst>
                                      </p:cBhvr>
                                      <p:tavLst>
                                        <p:tav tm="0">
                                          <p:val>
                                            <p:strVal val="#ppt_w"/>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childTnLst>
                                </p:cTn>
                              </p:par>
                            </p:childTnLst>
                          </p:cTn>
                        </p:par>
                        <p:par>
                          <p:cTn id="37" fill="hold">
                            <p:stCondLst>
                              <p:cond delay="2500"/>
                            </p:stCondLst>
                            <p:childTnLst>
                              <p:par>
                                <p:cTn id="38" presetID="23" presetClass="entr" presetSubtype="272" fill="hold" grpId="0" nodeType="afterEffect">
                                  <p:stCondLst>
                                    <p:cond delay="0"/>
                                  </p:stCondLst>
                                  <p:childTnLst>
                                    <p:set>
                                      <p:cBhvr>
                                        <p:cTn id="39" dur="1" fill="hold">
                                          <p:stCondLst>
                                            <p:cond delay="0"/>
                                          </p:stCondLst>
                                        </p:cTn>
                                        <p:tgtEl>
                                          <p:spTgt spid="45"/>
                                        </p:tgtEl>
                                        <p:attrNameLst>
                                          <p:attrName>style.visibility</p:attrName>
                                        </p:attrNameLst>
                                      </p:cBhvr>
                                      <p:to>
                                        <p:strVal val="visible"/>
                                      </p:to>
                                    </p:set>
                                    <p:anim calcmode="lin" valueType="num">
                                      <p:cBhvr>
                                        <p:cTn id="40" dur="500" fill="hold"/>
                                        <p:tgtEl>
                                          <p:spTgt spid="45"/>
                                        </p:tgtEl>
                                        <p:attrNameLst>
                                          <p:attrName>ppt_w</p:attrName>
                                        </p:attrNameLst>
                                      </p:cBhvr>
                                      <p:tavLst>
                                        <p:tav tm="0">
                                          <p:val>
                                            <p:strVal val="2/3*#ppt_w"/>
                                          </p:val>
                                        </p:tav>
                                        <p:tav tm="100000">
                                          <p:val>
                                            <p:strVal val="#ppt_w"/>
                                          </p:val>
                                        </p:tav>
                                      </p:tavLst>
                                    </p:anim>
                                    <p:anim calcmode="lin" valueType="num">
                                      <p:cBhvr>
                                        <p:cTn id="41" dur="500" fill="hold"/>
                                        <p:tgtEl>
                                          <p:spTgt spid="45"/>
                                        </p:tgtEl>
                                        <p:attrNameLst>
                                          <p:attrName>ppt_h</p:attrName>
                                        </p:attrNameLst>
                                      </p:cBhvr>
                                      <p:tavLst>
                                        <p:tav tm="0">
                                          <p:val>
                                            <p:strVal val="2/3*#ppt_h"/>
                                          </p:val>
                                        </p:tav>
                                        <p:tav tm="100000">
                                          <p:val>
                                            <p:strVal val="#ppt_h"/>
                                          </p:val>
                                        </p:tav>
                                      </p:tavLst>
                                    </p:anim>
                                  </p:childTnLst>
                                </p:cTn>
                              </p:par>
                            </p:childTnLst>
                          </p:cTn>
                        </p:par>
                        <p:par>
                          <p:cTn id="42" fill="hold">
                            <p:stCondLst>
                              <p:cond delay="3000"/>
                            </p:stCondLst>
                            <p:childTnLst>
                              <p:par>
                                <p:cTn id="43" presetID="17" presetClass="entr" presetSubtype="10" fill="hold" nodeType="afterEffect">
                                  <p:stCondLst>
                                    <p:cond delay="0"/>
                                  </p:stCondLst>
                                  <p:childTnLst>
                                    <p:set>
                                      <p:cBhvr>
                                        <p:cTn id="44" dur="1" fill="hold">
                                          <p:stCondLst>
                                            <p:cond delay="0"/>
                                          </p:stCondLst>
                                        </p:cTn>
                                        <p:tgtEl>
                                          <p:spTgt spid="55"/>
                                        </p:tgtEl>
                                        <p:attrNameLst>
                                          <p:attrName>style.visibility</p:attrName>
                                        </p:attrNameLst>
                                      </p:cBhvr>
                                      <p:to>
                                        <p:strVal val="visible"/>
                                      </p:to>
                                    </p:set>
                                    <p:anim calcmode="lin" valueType="num">
                                      <p:cBhvr>
                                        <p:cTn id="45" dur="500" fill="hold"/>
                                        <p:tgtEl>
                                          <p:spTgt spid="55"/>
                                        </p:tgtEl>
                                        <p:attrNameLst>
                                          <p:attrName>ppt_w</p:attrName>
                                        </p:attrNameLst>
                                      </p:cBhvr>
                                      <p:tavLst>
                                        <p:tav tm="0">
                                          <p:val>
                                            <p:fltVal val="0"/>
                                          </p:val>
                                        </p:tav>
                                        <p:tav tm="100000">
                                          <p:val>
                                            <p:strVal val="#ppt_w"/>
                                          </p:val>
                                        </p:tav>
                                      </p:tavLst>
                                    </p:anim>
                                    <p:anim calcmode="lin" valueType="num">
                                      <p:cBhvr>
                                        <p:cTn id="46" dur="500" fill="hold"/>
                                        <p:tgtEl>
                                          <p:spTgt spid="55"/>
                                        </p:tgtEl>
                                        <p:attrNameLst>
                                          <p:attrName>ppt_h</p:attrName>
                                        </p:attrNameLst>
                                      </p:cBhvr>
                                      <p:tavLst>
                                        <p:tav tm="0">
                                          <p:val>
                                            <p:strVal val="#ppt_h"/>
                                          </p:val>
                                        </p:tav>
                                        <p:tav tm="100000">
                                          <p:val>
                                            <p:strVal val="#ppt_h"/>
                                          </p:val>
                                        </p:tav>
                                      </p:tavLst>
                                    </p:anim>
                                  </p:childTnLst>
                                </p:cTn>
                              </p:par>
                            </p:childTnLst>
                          </p:cTn>
                        </p:par>
                        <p:par>
                          <p:cTn id="47" fill="hold">
                            <p:stCondLst>
                              <p:cond delay="3500"/>
                            </p:stCondLst>
                            <p:childTnLst>
                              <p:par>
                                <p:cTn id="48" presetID="12" presetClass="entr" presetSubtype="4" fill="hold" grpId="0" nodeType="afterEffect">
                                  <p:stCondLst>
                                    <p:cond delay="0"/>
                                  </p:stCondLst>
                                  <p:childTnLst>
                                    <p:set>
                                      <p:cBhvr>
                                        <p:cTn id="49" dur="1" fill="hold">
                                          <p:stCondLst>
                                            <p:cond delay="0"/>
                                          </p:stCondLst>
                                        </p:cTn>
                                        <p:tgtEl>
                                          <p:spTgt spid="61"/>
                                        </p:tgtEl>
                                        <p:attrNameLst>
                                          <p:attrName>style.visibility</p:attrName>
                                        </p:attrNameLst>
                                      </p:cBhvr>
                                      <p:to>
                                        <p:strVal val="visible"/>
                                      </p:to>
                                    </p:set>
                                    <p:animEffect transition="in" filter="slide(fromBottom)">
                                      <p:cBhvr>
                                        <p:cTn id="5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utoUpdateAnimBg="0"/>
      <p:bldP spid="51" grpId="0" autoUpdateAnimBg="0"/>
      <p:bldP spid="52" grpId="0" animBg="1"/>
      <p:bldP spid="58" grpId="0" animBg="1"/>
      <p:bldP spid="34" grpId="0"/>
      <p:bldP spid="60" grpId="0"/>
      <p:bldP spid="6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55750"/>
            <a:ext cx="8932985" cy="4259835"/>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112851"/>
            <a:ext cx="8904855" cy="1284952"/>
          </a:xfrm>
        </p:spPr>
        <p:txBody>
          <a:bodyPr/>
          <a:lstStyle/>
          <a:p>
            <a:r>
              <a:rPr lang="en-US" dirty="0" smtClean="0"/>
              <a:t>Does the Minimum Wage </a:t>
            </a:r>
            <a:br>
              <a:rPr lang="en-US" dirty="0" smtClean="0"/>
            </a:br>
            <a:r>
              <a:rPr lang="en-US" dirty="0" smtClean="0"/>
              <a:t>Help the Poor?</a:t>
            </a:r>
            <a:endParaRPr lang="en-US" dirty="0"/>
          </a:p>
        </p:txBody>
      </p:sp>
      <p:sp>
        <p:nvSpPr>
          <p:cNvPr id="3" name="Content Placeholder 2"/>
          <p:cNvSpPr>
            <a:spLocks noGrp="1"/>
          </p:cNvSpPr>
          <p:nvPr>
            <p:ph idx="1"/>
          </p:nvPr>
        </p:nvSpPr>
        <p:spPr>
          <a:xfrm>
            <a:off x="140675" y="1572376"/>
            <a:ext cx="8820445" cy="4143107"/>
          </a:xfrm>
        </p:spPr>
        <p:txBody>
          <a:bodyPr/>
          <a:lstStyle/>
          <a:p>
            <a:r>
              <a:rPr lang="en-US" sz="2700" dirty="0" smtClean="0">
                <a:solidFill>
                  <a:srgbClr val="32302A"/>
                </a:solidFill>
              </a:rPr>
              <a:t>While increasing the minimum wage will increase the wages of low-skill workers, their on-the-job training opportunities, non-wage benefits, working conditions, </a:t>
            </a:r>
            <a:br>
              <a:rPr lang="en-US" sz="2700" dirty="0" smtClean="0">
                <a:solidFill>
                  <a:srgbClr val="32302A"/>
                </a:solidFill>
              </a:rPr>
            </a:br>
            <a:r>
              <a:rPr lang="en-US" sz="2700" dirty="0" smtClean="0">
                <a:solidFill>
                  <a:srgbClr val="32302A"/>
                </a:solidFill>
              </a:rPr>
              <a:t>and employment will decline.</a:t>
            </a:r>
          </a:p>
          <a:p>
            <a:r>
              <a:rPr lang="en-US" sz="2700" dirty="0" smtClean="0">
                <a:solidFill>
                  <a:srgbClr val="32302A"/>
                </a:solidFill>
              </a:rPr>
              <a:t>Who earns minimum wage?</a:t>
            </a:r>
          </a:p>
          <a:p>
            <a:pPr lvl="1"/>
            <a:r>
              <a:rPr lang="en-US" dirty="0" smtClean="0">
                <a:solidFill>
                  <a:srgbClr val="32302A"/>
                </a:solidFill>
              </a:rPr>
              <a:t>Most minimum wage workers are young and / or only working part-time.</a:t>
            </a:r>
          </a:p>
          <a:p>
            <a:pPr lvl="1"/>
            <a:r>
              <a:rPr lang="en-US" dirty="0" smtClean="0">
                <a:solidFill>
                  <a:srgbClr val="32302A"/>
                </a:solidFill>
              </a:rPr>
              <a:t>Fewer than 20 percent are from families with incomes below the poverty line.</a:t>
            </a:r>
            <a:endParaRPr lang="en-US" dirty="0">
              <a:solidFill>
                <a:srgbClr val="32302A"/>
              </a:solidFill>
            </a:endParaRPr>
          </a:p>
        </p:txBody>
      </p:sp>
    </p:spTree>
    <p:extLst>
      <p:ext uri="{BB962C8B-B14F-4D97-AF65-F5344CB8AC3E}">
        <p14:creationId xmlns:p14="http://schemas.microsoft.com/office/powerpoint/2010/main" val="382452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for Thought:</a:t>
            </a:r>
            <a:br>
              <a:rPr lang="en-US" dirty="0"/>
            </a:br>
            <a:endParaRPr lang="en-US" dirty="0"/>
          </a:p>
        </p:txBody>
      </p:sp>
      <p:sp>
        <p:nvSpPr>
          <p:cNvPr id="5" name="Content Placeholder 4"/>
          <p:cNvSpPr>
            <a:spLocks noGrp="1"/>
          </p:cNvSpPr>
          <p:nvPr>
            <p:ph idx="1"/>
          </p:nvPr>
        </p:nvSpPr>
        <p:spPr>
          <a:xfrm>
            <a:off x="140675" y="1538273"/>
            <a:ext cx="8941332" cy="4312039"/>
          </a:xfrm>
        </p:spPr>
        <p:txBody>
          <a:bodyPr/>
          <a:lstStyle/>
          <a:p>
            <a:pPr marL="514350" indent="-514350">
              <a:buAutoNum type="arabicPeriod"/>
            </a:pPr>
            <a:r>
              <a:rPr lang="en-US" sz="2700" dirty="0" smtClean="0">
                <a:solidFill>
                  <a:srgbClr val="32302A"/>
                </a:solidFill>
              </a:rPr>
              <a:t>Which </a:t>
            </a:r>
            <a:r>
              <a:rPr lang="en-US" sz="2700" dirty="0">
                <a:solidFill>
                  <a:srgbClr val="32302A"/>
                </a:solidFill>
              </a:rPr>
              <a:t>of the following can be expected to result from </a:t>
            </a:r>
            <a:r>
              <a:rPr lang="en-US" sz="2700" dirty="0" smtClean="0">
                <a:solidFill>
                  <a:srgbClr val="32302A"/>
                </a:solidFill>
              </a:rPr>
              <a:t/>
            </a:r>
            <a:br>
              <a:rPr lang="en-US" sz="2700" dirty="0" smtClean="0">
                <a:solidFill>
                  <a:srgbClr val="32302A"/>
                </a:solidFill>
              </a:rPr>
            </a:br>
            <a:r>
              <a:rPr lang="en-US" sz="2700" dirty="0" smtClean="0">
                <a:solidFill>
                  <a:srgbClr val="32302A"/>
                </a:solidFill>
              </a:rPr>
              <a:t>a </a:t>
            </a:r>
            <a:r>
              <a:rPr lang="en-US" sz="2700" dirty="0">
                <a:solidFill>
                  <a:srgbClr val="32302A"/>
                </a:solidFill>
              </a:rPr>
              <a:t>price ceiling that keeps the price of a product below </a:t>
            </a:r>
            <a:r>
              <a:rPr lang="en-US" sz="2700" dirty="0" smtClean="0">
                <a:solidFill>
                  <a:srgbClr val="32302A"/>
                </a:solidFill>
              </a:rPr>
              <a:t/>
            </a:r>
            <a:br>
              <a:rPr lang="en-US" sz="2700" dirty="0" smtClean="0">
                <a:solidFill>
                  <a:srgbClr val="32302A"/>
                </a:solidFill>
              </a:rPr>
            </a:br>
            <a:r>
              <a:rPr lang="en-US" sz="2700" dirty="0" smtClean="0">
                <a:solidFill>
                  <a:srgbClr val="32302A"/>
                </a:solidFill>
              </a:rPr>
              <a:t>the </a:t>
            </a:r>
            <a:r>
              <a:rPr lang="en-US" sz="2700" dirty="0">
                <a:solidFill>
                  <a:srgbClr val="32302A"/>
                </a:solidFill>
              </a:rPr>
              <a:t>market equilibrium</a:t>
            </a:r>
            <a:r>
              <a:rPr lang="en-US" sz="2700" dirty="0" smtClean="0">
                <a:solidFill>
                  <a:srgbClr val="32302A"/>
                </a:solidFill>
              </a:rPr>
              <a:t>?</a:t>
            </a:r>
          </a:p>
          <a:p>
            <a:pPr marL="688975" indent="-688975">
              <a:buNone/>
            </a:pPr>
            <a:r>
              <a:rPr lang="en-US" sz="2700" dirty="0">
                <a:solidFill>
                  <a:srgbClr val="32302A"/>
                </a:solidFill>
              </a:rPr>
              <a:t>	</a:t>
            </a:r>
            <a:r>
              <a:rPr lang="en-US" sz="2600" dirty="0" smtClean="0">
                <a:solidFill>
                  <a:srgbClr val="32302A"/>
                </a:solidFill>
              </a:rPr>
              <a:t>(a) </a:t>
            </a:r>
            <a:r>
              <a:rPr lang="en-US" sz="2600" dirty="0">
                <a:solidFill>
                  <a:srgbClr val="32302A"/>
                </a:solidFill>
              </a:rPr>
              <a:t>A surplus of the product will result.</a:t>
            </a:r>
          </a:p>
          <a:p>
            <a:pPr marL="688975" indent="-688975">
              <a:buNone/>
            </a:pPr>
            <a:r>
              <a:rPr lang="en-US" sz="2600" dirty="0">
                <a:solidFill>
                  <a:srgbClr val="32302A"/>
                </a:solidFill>
              </a:rPr>
              <a:t>	</a:t>
            </a:r>
            <a:r>
              <a:rPr lang="en-US" sz="2600" dirty="0" smtClean="0">
                <a:solidFill>
                  <a:srgbClr val="32302A"/>
                </a:solidFill>
              </a:rPr>
              <a:t>(b) </a:t>
            </a:r>
            <a:r>
              <a:rPr lang="en-US" sz="2600" dirty="0">
                <a:solidFill>
                  <a:srgbClr val="32302A"/>
                </a:solidFill>
              </a:rPr>
              <a:t>A shortage of the product will result.</a:t>
            </a:r>
          </a:p>
          <a:p>
            <a:pPr marL="688975" indent="-688975">
              <a:buNone/>
            </a:pPr>
            <a:r>
              <a:rPr lang="en-US" sz="2600" dirty="0">
                <a:solidFill>
                  <a:srgbClr val="32302A"/>
                </a:solidFill>
              </a:rPr>
              <a:t>	</a:t>
            </a:r>
            <a:r>
              <a:rPr lang="en-US" sz="2600" dirty="0" smtClean="0">
                <a:solidFill>
                  <a:srgbClr val="32302A"/>
                </a:solidFill>
              </a:rPr>
              <a:t>(c) </a:t>
            </a:r>
            <a:r>
              <a:rPr lang="en-US" sz="2600" dirty="0">
                <a:solidFill>
                  <a:srgbClr val="32302A"/>
                </a:solidFill>
              </a:rPr>
              <a:t>Changes in non-price factors that </a:t>
            </a:r>
            <a:r>
              <a:rPr lang="en-US" sz="2600" dirty="0" smtClean="0">
                <a:solidFill>
                  <a:srgbClr val="32302A"/>
                </a:solidFill>
              </a:rPr>
              <a:t>will be favorable</a:t>
            </a:r>
            <a:br>
              <a:rPr lang="en-US" sz="2600" dirty="0" smtClean="0">
                <a:solidFill>
                  <a:srgbClr val="32302A"/>
                </a:solidFill>
              </a:rPr>
            </a:br>
            <a:r>
              <a:rPr lang="en-US" sz="2600" dirty="0" smtClean="0">
                <a:solidFill>
                  <a:srgbClr val="32302A"/>
                </a:solidFill>
              </a:rPr>
              <a:t>     to buyers </a:t>
            </a:r>
            <a:r>
              <a:rPr lang="en-US" sz="2600" dirty="0">
                <a:solidFill>
                  <a:srgbClr val="32302A"/>
                </a:solidFill>
              </a:rPr>
              <a:t>and </a:t>
            </a:r>
            <a:r>
              <a:rPr lang="en-US" sz="2600" dirty="0" smtClean="0">
                <a:solidFill>
                  <a:srgbClr val="32302A"/>
                </a:solidFill>
              </a:rPr>
              <a:t>unfavorable to </a:t>
            </a:r>
            <a:r>
              <a:rPr lang="en-US" sz="2600" dirty="0">
                <a:solidFill>
                  <a:srgbClr val="32302A"/>
                </a:solidFill>
              </a:rPr>
              <a:t>sellers will occur.</a:t>
            </a:r>
          </a:p>
          <a:p>
            <a:pPr marL="688975" indent="-688975">
              <a:buNone/>
            </a:pPr>
            <a:r>
              <a:rPr lang="en-US" sz="2600" dirty="0">
                <a:solidFill>
                  <a:srgbClr val="32302A"/>
                </a:solidFill>
              </a:rPr>
              <a:t>	</a:t>
            </a:r>
            <a:r>
              <a:rPr lang="en-US" sz="2600" dirty="0" smtClean="0">
                <a:solidFill>
                  <a:srgbClr val="32302A"/>
                </a:solidFill>
              </a:rPr>
              <a:t>(d) </a:t>
            </a:r>
            <a:r>
              <a:rPr lang="en-US" sz="2600" dirty="0">
                <a:solidFill>
                  <a:srgbClr val="32302A"/>
                </a:solidFill>
              </a:rPr>
              <a:t>Changes in non-price factors that will </a:t>
            </a:r>
            <a:r>
              <a:rPr lang="en-US" sz="2600" dirty="0" smtClean="0">
                <a:solidFill>
                  <a:srgbClr val="32302A"/>
                </a:solidFill>
              </a:rPr>
              <a:t>be </a:t>
            </a:r>
            <a:r>
              <a:rPr lang="en-US" sz="2600" dirty="0">
                <a:solidFill>
                  <a:srgbClr val="32302A"/>
                </a:solidFill>
              </a:rPr>
              <a:t>favorable </a:t>
            </a:r>
            <a:r>
              <a:rPr lang="en-US" sz="2600" dirty="0" smtClean="0">
                <a:solidFill>
                  <a:srgbClr val="32302A"/>
                </a:solidFill>
              </a:rPr>
              <a:t/>
            </a:r>
            <a:br>
              <a:rPr lang="en-US" sz="2600" dirty="0" smtClean="0">
                <a:solidFill>
                  <a:srgbClr val="32302A"/>
                </a:solidFill>
              </a:rPr>
            </a:br>
            <a:r>
              <a:rPr lang="en-US" sz="2600" dirty="0" smtClean="0">
                <a:solidFill>
                  <a:srgbClr val="32302A"/>
                </a:solidFill>
              </a:rPr>
              <a:t>     to </a:t>
            </a:r>
            <a:r>
              <a:rPr lang="en-US" sz="2600" dirty="0">
                <a:solidFill>
                  <a:srgbClr val="32302A"/>
                </a:solidFill>
              </a:rPr>
              <a:t>sellers and </a:t>
            </a:r>
            <a:r>
              <a:rPr lang="en-US" sz="2600" dirty="0" smtClean="0">
                <a:solidFill>
                  <a:srgbClr val="32302A"/>
                </a:solidFill>
              </a:rPr>
              <a:t>unfavorable to </a:t>
            </a:r>
            <a:r>
              <a:rPr lang="en-US" sz="2600" dirty="0">
                <a:solidFill>
                  <a:srgbClr val="32302A"/>
                </a:solidFill>
              </a:rPr>
              <a:t>buyers will occur</a:t>
            </a:r>
            <a:r>
              <a:rPr lang="en-US" sz="2600" dirty="0" smtClean="0">
                <a:solidFill>
                  <a:srgbClr val="32302A"/>
                </a:solidFill>
              </a:rPr>
              <a:t>.</a:t>
            </a:r>
          </a:p>
          <a:p>
            <a:pPr marL="688975" indent="-688975" algn="ctr">
              <a:buNone/>
            </a:pPr>
            <a:r>
              <a:rPr lang="en-US" sz="1800" b="1" i="1" dirty="0" smtClean="0">
                <a:solidFill>
                  <a:srgbClr val="32302A"/>
                </a:solidFill>
              </a:rPr>
              <a:t>Note</a:t>
            </a:r>
            <a:r>
              <a:rPr lang="en-US" sz="1800" i="1" dirty="0" smtClean="0">
                <a:solidFill>
                  <a:srgbClr val="32302A"/>
                </a:solidFill>
              </a:rPr>
              <a:t>:  More than one option may be correct.</a:t>
            </a:r>
            <a:endParaRPr lang="en-US" sz="1800" i="1" dirty="0">
              <a:solidFill>
                <a:srgbClr val="32302A"/>
              </a:solidFill>
            </a:endParaRPr>
          </a:p>
        </p:txBody>
      </p:sp>
    </p:spTree>
    <p:extLst>
      <p:ext uri="{BB962C8B-B14F-4D97-AF65-F5344CB8AC3E}">
        <p14:creationId xmlns:p14="http://schemas.microsoft.com/office/powerpoint/2010/main" val="20133273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for Thought:</a:t>
            </a:r>
            <a:br>
              <a:rPr lang="en-US" dirty="0"/>
            </a:br>
            <a:endParaRPr lang="en-US" dirty="0"/>
          </a:p>
        </p:txBody>
      </p:sp>
      <p:sp>
        <p:nvSpPr>
          <p:cNvPr id="5" name="Content Placeholder 4"/>
          <p:cNvSpPr>
            <a:spLocks noGrp="1"/>
          </p:cNvSpPr>
          <p:nvPr>
            <p:ph idx="1"/>
          </p:nvPr>
        </p:nvSpPr>
        <p:spPr>
          <a:xfrm>
            <a:off x="140675" y="1573369"/>
            <a:ext cx="8941332" cy="4403479"/>
          </a:xfrm>
        </p:spPr>
        <p:txBody>
          <a:bodyPr/>
          <a:lstStyle/>
          <a:p>
            <a:pPr marL="341313" indent="-341313">
              <a:buNone/>
            </a:pPr>
            <a:r>
              <a:rPr lang="en-US" sz="2700" dirty="0">
                <a:solidFill>
                  <a:srgbClr val="32302A"/>
                </a:solidFill>
              </a:rPr>
              <a:t>2. </a:t>
            </a:r>
            <a:r>
              <a:rPr lang="en-US" sz="2700" dirty="0" smtClean="0">
                <a:solidFill>
                  <a:srgbClr val="32302A"/>
                </a:solidFill>
              </a:rPr>
              <a:t>How </a:t>
            </a:r>
            <a:r>
              <a:rPr lang="en-US" sz="2700" dirty="0">
                <a:solidFill>
                  <a:srgbClr val="32302A"/>
                </a:solidFill>
              </a:rPr>
              <a:t>would an increase in the minimum </a:t>
            </a:r>
            <a:r>
              <a:rPr lang="en-US" sz="2700" dirty="0" smtClean="0">
                <a:solidFill>
                  <a:srgbClr val="32302A"/>
                </a:solidFill>
              </a:rPr>
              <a:t>wage from </a:t>
            </a:r>
            <a:r>
              <a:rPr lang="en-US" sz="2700" dirty="0">
                <a:solidFill>
                  <a:srgbClr val="32302A"/>
                </a:solidFill>
              </a:rPr>
              <a:t>the current level to $10 per hour affect</a:t>
            </a:r>
            <a:r>
              <a:rPr lang="en-US" sz="2700" dirty="0" smtClean="0">
                <a:solidFill>
                  <a:srgbClr val="32302A"/>
                </a:solidFill>
              </a:rPr>
              <a:t>:</a:t>
            </a:r>
          </a:p>
          <a:p>
            <a:pPr marL="1030288" indent="-514350">
              <a:buAutoNum type="alphaLcParenBoth"/>
            </a:pPr>
            <a:r>
              <a:rPr lang="en-US" sz="2600" dirty="0" smtClean="0">
                <a:solidFill>
                  <a:srgbClr val="32302A"/>
                </a:solidFill>
              </a:rPr>
              <a:t>Employment </a:t>
            </a:r>
            <a:r>
              <a:rPr lang="en-US" sz="2600" dirty="0">
                <a:solidFill>
                  <a:srgbClr val="32302A"/>
                </a:solidFill>
              </a:rPr>
              <a:t>in skill categories </a:t>
            </a:r>
            <a:r>
              <a:rPr lang="en-US" sz="2600" dirty="0" smtClean="0">
                <a:solidFill>
                  <a:srgbClr val="32302A"/>
                </a:solidFill>
              </a:rPr>
              <a:t>previously earning </a:t>
            </a:r>
            <a:r>
              <a:rPr lang="en-US" sz="2600" dirty="0">
                <a:solidFill>
                  <a:srgbClr val="32302A"/>
                </a:solidFill>
              </a:rPr>
              <a:t>less than $10 per </a:t>
            </a:r>
            <a:r>
              <a:rPr lang="en-US" sz="2600" dirty="0" smtClean="0">
                <a:solidFill>
                  <a:srgbClr val="32302A"/>
                </a:solidFill>
              </a:rPr>
              <a:t>hour</a:t>
            </a:r>
          </a:p>
          <a:p>
            <a:pPr marL="1030288" indent="-514350">
              <a:buNone/>
            </a:pPr>
            <a:r>
              <a:rPr lang="en-US" sz="2600" dirty="0" smtClean="0">
                <a:solidFill>
                  <a:srgbClr val="32302A"/>
                </a:solidFill>
              </a:rPr>
              <a:t>(b) </a:t>
            </a:r>
            <a:r>
              <a:rPr lang="en-US" sz="2600" dirty="0">
                <a:solidFill>
                  <a:srgbClr val="32302A"/>
                </a:solidFill>
              </a:rPr>
              <a:t>The unemployment rate of </a:t>
            </a:r>
            <a:r>
              <a:rPr lang="en-US" sz="2600" dirty="0" smtClean="0">
                <a:solidFill>
                  <a:srgbClr val="32302A"/>
                </a:solidFill>
              </a:rPr>
              <a:t>teenagers</a:t>
            </a:r>
          </a:p>
          <a:p>
            <a:pPr marL="511175" indent="4763">
              <a:buNone/>
            </a:pPr>
            <a:r>
              <a:rPr lang="en-US" sz="2600" dirty="0" smtClean="0">
                <a:solidFill>
                  <a:srgbClr val="32302A"/>
                </a:solidFill>
              </a:rPr>
              <a:t>(c) Availability </a:t>
            </a:r>
            <a:r>
              <a:rPr lang="en-US" sz="2600" dirty="0">
                <a:solidFill>
                  <a:srgbClr val="32302A"/>
                </a:solidFill>
              </a:rPr>
              <a:t>of on‑the‑job training </a:t>
            </a:r>
            <a:r>
              <a:rPr lang="en-US" sz="2600" dirty="0" smtClean="0">
                <a:solidFill>
                  <a:srgbClr val="32302A"/>
                </a:solidFill>
              </a:rPr>
              <a:t>for low-skill workers</a:t>
            </a:r>
          </a:p>
          <a:p>
            <a:pPr marL="1030288" indent="-514350">
              <a:buNone/>
            </a:pPr>
            <a:r>
              <a:rPr lang="en-US" sz="2600" dirty="0" smtClean="0">
                <a:solidFill>
                  <a:srgbClr val="32302A"/>
                </a:solidFill>
              </a:rPr>
              <a:t>(d) </a:t>
            </a:r>
            <a:r>
              <a:rPr lang="en-US" sz="2600" dirty="0">
                <a:solidFill>
                  <a:srgbClr val="32302A"/>
                </a:solidFill>
              </a:rPr>
              <a:t>The demand for high‑skill workers who </a:t>
            </a:r>
            <a:r>
              <a:rPr lang="en-US" sz="2600" dirty="0" smtClean="0">
                <a:solidFill>
                  <a:srgbClr val="32302A"/>
                </a:solidFill>
              </a:rPr>
              <a:t>provide good </a:t>
            </a:r>
            <a:r>
              <a:rPr lang="en-US" sz="2600" dirty="0">
                <a:solidFill>
                  <a:srgbClr val="32302A"/>
                </a:solidFill>
              </a:rPr>
              <a:t>substitutes for the labor offered by </a:t>
            </a:r>
            <a:r>
              <a:rPr lang="en-US" sz="2600" dirty="0" smtClean="0">
                <a:solidFill>
                  <a:srgbClr val="32302A"/>
                </a:solidFill>
              </a:rPr>
              <a:t>low-skill </a:t>
            </a:r>
            <a:r>
              <a:rPr lang="en-US" sz="2600" dirty="0">
                <a:solidFill>
                  <a:srgbClr val="32302A"/>
                </a:solidFill>
              </a:rPr>
              <a:t>workers </a:t>
            </a:r>
            <a:r>
              <a:rPr lang="en-US" sz="2600" dirty="0" smtClean="0">
                <a:solidFill>
                  <a:srgbClr val="32302A"/>
                </a:solidFill>
              </a:rPr>
              <a:t/>
            </a:r>
            <a:br>
              <a:rPr lang="en-US" sz="2600" dirty="0" smtClean="0">
                <a:solidFill>
                  <a:srgbClr val="32302A"/>
                </a:solidFill>
              </a:rPr>
            </a:br>
            <a:r>
              <a:rPr lang="en-US" sz="2600" dirty="0" smtClean="0">
                <a:solidFill>
                  <a:srgbClr val="32302A"/>
                </a:solidFill>
              </a:rPr>
              <a:t>who </a:t>
            </a:r>
            <a:r>
              <a:rPr lang="en-US" sz="2600" dirty="0">
                <a:solidFill>
                  <a:srgbClr val="32302A"/>
                </a:solidFill>
              </a:rPr>
              <a:t>are paid higher wage </a:t>
            </a:r>
            <a:r>
              <a:rPr lang="en-US" sz="2600" dirty="0" smtClean="0">
                <a:solidFill>
                  <a:srgbClr val="32302A"/>
                </a:solidFill>
              </a:rPr>
              <a:t>rates due </a:t>
            </a:r>
            <a:r>
              <a:rPr lang="en-US" sz="2600" dirty="0">
                <a:solidFill>
                  <a:srgbClr val="32302A"/>
                </a:solidFill>
              </a:rPr>
              <a:t>to the increase in </a:t>
            </a:r>
            <a:r>
              <a:rPr lang="en-US" sz="2600" dirty="0" smtClean="0">
                <a:solidFill>
                  <a:srgbClr val="32302A"/>
                </a:solidFill>
              </a:rPr>
              <a:t/>
            </a:r>
            <a:br>
              <a:rPr lang="en-US" sz="2600" dirty="0" smtClean="0">
                <a:solidFill>
                  <a:srgbClr val="32302A"/>
                </a:solidFill>
              </a:rPr>
            </a:br>
            <a:r>
              <a:rPr lang="en-US" sz="2600" dirty="0" smtClean="0">
                <a:solidFill>
                  <a:srgbClr val="32302A"/>
                </a:solidFill>
              </a:rPr>
              <a:t>the </a:t>
            </a:r>
            <a:r>
              <a:rPr lang="en-US" sz="2600" dirty="0">
                <a:solidFill>
                  <a:srgbClr val="32302A"/>
                </a:solidFill>
              </a:rPr>
              <a:t>minimum wage. </a:t>
            </a:r>
          </a:p>
        </p:txBody>
      </p:sp>
    </p:spTree>
    <p:extLst>
      <p:ext uri="{BB962C8B-B14F-4D97-AF65-F5344CB8AC3E}">
        <p14:creationId xmlns:p14="http://schemas.microsoft.com/office/powerpoint/2010/main" val="62580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71220" y="1702072"/>
            <a:ext cx="8567979" cy="2157005"/>
          </a:xfrm>
          <a:prstGeom prst="roundRect">
            <a:avLst>
              <a:gd name="adj" fmla="val 9490"/>
            </a:avLst>
          </a:prstGeom>
          <a:solidFill>
            <a:srgbClr val="515A6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32015" y="1821649"/>
            <a:ext cx="8138160" cy="1864086"/>
          </a:xfrm>
        </p:spPr>
        <p:txBody>
          <a:bodyPr anchor="ctr"/>
          <a:lstStyle/>
          <a:p>
            <a:r>
              <a:rPr lang="en-US" sz="4000" dirty="0" smtClean="0"/>
              <a:t>Black Markets and the Importance of the Legal Structure</a:t>
            </a:r>
            <a:endParaRPr lang="en-US" sz="4000" dirty="0"/>
          </a:p>
        </p:txBody>
      </p:sp>
    </p:spTree>
    <p:extLst>
      <p:ext uri="{BB962C8B-B14F-4D97-AF65-F5344CB8AC3E}">
        <p14:creationId xmlns:p14="http://schemas.microsoft.com/office/powerpoint/2010/main" val="2054649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69" y="460452"/>
            <a:ext cx="8904855" cy="661775"/>
          </a:xfrm>
        </p:spPr>
        <p:txBody>
          <a:bodyPr/>
          <a:lstStyle/>
          <a:p>
            <a:r>
              <a:rPr lang="en-US" dirty="0" smtClean="0"/>
              <a:t>Black Markets</a:t>
            </a:r>
            <a:endParaRPr lang="en-US" dirty="0"/>
          </a:p>
        </p:txBody>
      </p:sp>
      <p:sp>
        <p:nvSpPr>
          <p:cNvPr id="5" name="Rounded Rectangle 4"/>
          <p:cNvSpPr/>
          <p:nvPr/>
        </p:nvSpPr>
        <p:spPr>
          <a:xfrm>
            <a:off x="91440" y="1122228"/>
            <a:ext cx="8932985" cy="4724354"/>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0675" y="1210241"/>
            <a:ext cx="8883750" cy="4567104"/>
          </a:xfrm>
        </p:spPr>
        <p:txBody>
          <a:bodyPr/>
          <a:lstStyle/>
          <a:p>
            <a:pPr>
              <a:lnSpc>
                <a:spcPct val="90000"/>
              </a:lnSpc>
            </a:pPr>
            <a:r>
              <a:rPr lang="en-US" b="1" i="1" dirty="0">
                <a:solidFill>
                  <a:srgbClr val="32302A"/>
                </a:solidFill>
                <a:ea typeface="ＭＳ Ｐゴシック" pitchFamily="-107" charset="-128"/>
                <a:cs typeface="ＭＳ Ｐゴシック" pitchFamily="-107" charset="-128"/>
              </a:rPr>
              <a:t>Black market</a:t>
            </a:r>
            <a:r>
              <a:rPr lang="en-US" dirty="0">
                <a:solidFill>
                  <a:srgbClr val="32302A"/>
                </a:solidFill>
                <a:ea typeface="ＭＳ Ｐゴシック" pitchFamily="-107" charset="-128"/>
                <a:cs typeface="ＭＳ Ｐゴシック" pitchFamily="-107" charset="-128"/>
              </a:rPr>
              <a:t>:</a:t>
            </a:r>
            <a:r>
              <a:rPr lang="en-US" b="1" i="1" dirty="0">
                <a:solidFill>
                  <a:srgbClr val="32302A"/>
                </a:solidFill>
                <a:ea typeface="ＭＳ Ｐゴシック" pitchFamily="-107" charset="-128"/>
                <a:cs typeface="ＭＳ Ｐゴシック" pitchFamily="-107" charset="-128"/>
              </a:rPr>
              <a:t/>
            </a:r>
            <a:br>
              <a:rPr lang="en-US" b="1" i="1" dirty="0">
                <a:solidFill>
                  <a:srgbClr val="32302A"/>
                </a:solidFill>
                <a:ea typeface="ＭＳ Ｐゴシック" pitchFamily="-107" charset="-128"/>
                <a:cs typeface="ＭＳ Ｐゴシック" pitchFamily="-107" charset="-128"/>
              </a:rPr>
            </a:br>
            <a:r>
              <a:rPr lang="en-US" dirty="0">
                <a:solidFill>
                  <a:srgbClr val="32302A"/>
                </a:solidFill>
                <a:ea typeface="ＭＳ Ｐゴシック" pitchFamily="-107" charset="-128"/>
                <a:cs typeface="ＭＳ Ｐゴシック" pitchFamily="-107" charset="-128"/>
              </a:rPr>
              <a:t>A market that operates outside the legal system</a:t>
            </a:r>
            <a:r>
              <a:rPr lang="en-US" dirty="0" smtClean="0">
                <a:solidFill>
                  <a:srgbClr val="32302A"/>
                </a:solidFill>
                <a:ea typeface="ＭＳ Ｐゴシック" pitchFamily="-107" charset="-128"/>
                <a:cs typeface="ＭＳ Ｐゴシック" pitchFamily="-107" charset="-128"/>
              </a:rPr>
              <a:t>.</a:t>
            </a:r>
          </a:p>
          <a:p>
            <a:pPr>
              <a:lnSpc>
                <a:spcPct val="90000"/>
              </a:lnSpc>
            </a:pPr>
            <a:r>
              <a:rPr lang="en-US" dirty="0">
                <a:solidFill>
                  <a:srgbClr val="32302A"/>
                </a:solidFill>
                <a:ea typeface="ＭＳ Ｐゴシック" pitchFamily="-107" charset="-128"/>
                <a:cs typeface="ＭＳ Ｐゴシック" pitchFamily="-107" charset="-128"/>
              </a:rPr>
              <a:t>The primary sources of black markets are:</a:t>
            </a:r>
          </a:p>
          <a:p>
            <a:pPr lvl="1">
              <a:lnSpc>
                <a:spcPct val="90000"/>
              </a:lnSpc>
            </a:pPr>
            <a:r>
              <a:rPr lang="en-US" dirty="0">
                <a:solidFill>
                  <a:srgbClr val="32302A"/>
                </a:solidFill>
                <a:ea typeface="ＭＳ Ｐゴシック" pitchFamily="-107" charset="-128"/>
                <a:cs typeface="ＭＳ Ｐゴシック" pitchFamily="-107" charset="-128"/>
              </a:rPr>
              <a:t>Evasion of a price control</a:t>
            </a:r>
          </a:p>
          <a:p>
            <a:pPr lvl="1">
              <a:lnSpc>
                <a:spcPct val="90000"/>
              </a:lnSpc>
            </a:pPr>
            <a:r>
              <a:rPr lang="en-US" dirty="0">
                <a:solidFill>
                  <a:srgbClr val="32302A"/>
                </a:solidFill>
                <a:ea typeface="ＭＳ Ｐゴシック" pitchFamily="-107" charset="-128"/>
                <a:cs typeface="ＭＳ Ｐゴシック" pitchFamily="-107" charset="-128"/>
              </a:rPr>
              <a:t>Evasion of a tax </a:t>
            </a:r>
            <a:r>
              <a:rPr lang="en-US" dirty="0" smtClean="0">
                <a:solidFill>
                  <a:srgbClr val="32302A"/>
                </a:solidFill>
                <a:ea typeface="ＭＳ Ｐゴシック" pitchFamily="-107" charset="-128"/>
                <a:cs typeface="ＭＳ Ｐゴシック" pitchFamily="-107" charset="-128"/>
              </a:rPr>
              <a:t>(</a:t>
            </a:r>
            <a:r>
              <a:rPr lang="en-US" dirty="0">
                <a:solidFill>
                  <a:srgbClr val="32302A"/>
                </a:solidFill>
                <a:ea typeface="ＭＳ Ｐゴシック" pitchFamily="-107" charset="-128"/>
                <a:cs typeface="ＭＳ Ｐゴシック" pitchFamily="-107" charset="-128"/>
              </a:rPr>
              <a:t>e.g. high excise taxes on cigarettes)</a:t>
            </a:r>
          </a:p>
          <a:p>
            <a:pPr lvl="1">
              <a:lnSpc>
                <a:spcPct val="90000"/>
              </a:lnSpc>
            </a:pPr>
            <a:r>
              <a:rPr lang="en-US" dirty="0">
                <a:solidFill>
                  <a:srgbClr val="32302A"/>
                </a:solidFill>
                <a:ea typeface="ＭＳ Ｐゴシック" pitchFamily="-107" charset="-128"/>
                <a:cs typeface="ＭＳ Ｐゴシック" pitchFamily="-107" charset="-128"/>
              </a:rPr>
              <a:t>Legal prohibition on the production and exchange of a good </a:t>
            </a:r>
            <a:br>
              <a:rPr lang="en-US" dirty="0">
                <a:solidFill>
                  <a:srgbClr val="32302A"/>
                </a:solidFill>
                <a:ea typeface="ＭＳ Ｐゴシック" pitchFamily="-107" charset="-128"/>
                <a:cs typeface="ＭＳ Ｐゴシック" pitchFamily="-107" charset="-128"/>
              </a:rPr>
            </a:br>
            <a:r>
              <a:rPr lang="en-US" dirty="0">
                <a:solidFill>
                  <a:srgbClr val="32302A"/>
                </a:solidFill>
                <a:ea typeface="ＭＳ Ｐゴシック" pitchFamily="-107" charset="-128"/>
                <a:cs typeface="ＭＳ Ｐゴシック" pitchFamily="-107" charset="-128"/>
              </a:rPr>
              <a:t>(e. g.,  prostitution, marijuana and cocaine)</a:t>
            </a:r>
          </a:p>
          <a:p>
            <a:pPr>
              <a:lnSpc>
                <a:spcPct val="90000"/>
              </a:lnSpc>
            </a:pPr>
            <a:r>
              <a:rPr lang="en-US" b="1" i="1" dirty="0" smtClean="0">
                <a:solidFill>
                  <a:srgbClr val="32302A"/>
                </a:solidFill>
                <a:ea typeface="ＭＳ Ｐゴシック" pitchFamily="-107" charset="-128"/>
                <a:cs typeface="ＭＳ Ｐゴシック" pitchFamily="-107" charset="-128"/>
              </a:rPr>
              <a:t>Black markets</a:t>
            </a:r>
            <a:r>
              <a:rPr lang="en-US" dirty="0" smtClean="0">
                <a:solidFill>
                  <a:srgbClr val="32302A"/>
                </a:solidFill>
                <a:ea typeface="ＭＳ Ｐゴシック" pitchFamily="-107" charset="-128"/>
                <a:cs typeface="ＭＳ Ｐゴシック" pitchFamily="-107" charset="-128"/>
              </a:rPr>
              <a:t> have a higher incidence of defective products, higher profit rates, and greater use of violence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to resolve disputes.</a:t>
            </a:r>
            <a:endParaRPr lang="en-US"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342794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69" y="460452"/>
            <a:ext cx="8904855" cy="661775"/>
          </a:xfrm>
        </p:spPr>
        <p:txBody>
          <a:bodyPr/>
          <a:lstStyle/>
          <a:p>
            <a:r>
              <a:rPr lang="en-US" dirty="0" smtClean="0"/>
              <a:t>Importance of the Legal System</a:t>
            </a:r>
            <a:endParaRPr lang="en-US" dirty="0"/>
          </a:p>
        </p:txBody>
      </p:sp>
      <p:sp>
        <p:nvSpPr>
          <p:cNvPr id="5" name="Rounded Rectangle 4"/>
          <p:cNvSpPr/>
          <p:nvPr/>
        </p:nvSpPr>
        <p:spPr>
          <a:xfrm>
            <a:off x="91440" y="1587756"/>
            <a:ext cx="8932985" cy="4322593"/>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0675" y="1576013"/>
            <a:ext cx="8883750" cy="3694268"/>
          </a:xfrm>
        </p:spPr>
        <p:txBody>
          <a:bodyPr/>
          <a:lstStyle/>
          <a:p>
            <a:pPr>
              <a:lnSpc>
                <a:spcPct val="90000"/>
              </a:lnSpc>
            </a:pPr>
            <a:r>
              <a:rPr lang="en-US" sz="2700" dirty="0">
                <a:solidFill>
                  <a:srgbClr val="32302A"/>
                </a:solidFill>
                <a:ea typeface="ＭＳ Ｐゴシック" pitchFamily="-107" charset="-128"/>
                <a:cs typeface="ＭＳ Ｐゴシック" pitchFamily="-107" charset="-128"/>
              </a:rPr>
              <a:t>A legal system that provides secure property rights and </a:t>
            </a:r>
            <a:r>
              <a:rPr lang="en-US" sz="2700" dirty="0" smtClean="0">
                <a:solidFill>
                  <a:srgbClr val="32302A"/>
                </a:solidFill>
                <a:ea typeface="ＭＳ Ｐゴシック" pitchFamily="-107" charset="-128"/>
                <a:cs typeface="ＭＳ Ｐゴシック" pitchFamily="-107" charset="-128"/>
              </a:rPr>
              <a:t>an unbiased </a:t>
            </a:r>
            <a:r>
              <a:rPr lang="en-US" sz="2700" dirty="0">
                <a:solidFill>
                  <a:srgbClr val="32302A"/>
                </a:solidFill>
                <a:ea typeface="ＭＳ Ｐゴシック" pitchFamily="-107" charset="-128"/>
                <a:cs typeface="ＭＳ Ｐゴシック" pitchFamily="-107" charset="-128"/>
              </a:rPr>
              <a:t>enforcement of contracts enhances the operation </a:t>
            </a:r>
            <a:r>
              <a:rPr lang="en-US" sz="2700" dirty="0" smtClean="0">
                <a:solidFill>
                  <a:srgbClr val="32302A"/>
                </a:solidFill>
                <a:ea typeface="ＭＳ Ｐゴシック" pitchFamily="-107" charset="-128"/>
                <a:cs typeface="ＭＳ Ｐゴシック" pitchFamily="-107" charset="-128"/>
              </a:rPr>
              <a:t/>
            </a:r>
            <a:br>
              <a:rPr lang="en-US" sz="2700" dirty="0" smtClean="0">
                <a:solidFill>
                  <a:srgbClr val="32302A"/>
                </a:solidFill>
                <a:ea typeface="ＭＳ Ｐゴシック" pitchFamily="-107" charset="-128"/>
                <a:cs typeface="ＭＳ Ｐゴシック" pitchFamily="-107" charset="-128"/>
              </a:rPr>
            </a:br>
            <a:r>
              <a:rPr lang="en-US" sz="2700" dirty="0" smtClean="0">
                <a:solidFill>
                  <a:srgbClr val="32302A"/>
                </a:solidFill>
                <a:ea typeface="ＭＳ Ｐゴシック" pitchFamily="-107" charset="-128"/>
                <a:cs typeface="ＭＳ Ｐゴシック" pitchFamily="-107" charset="-128"/>
              </a:rPr>
              <a:t>of </a:t>
            </a:r>
            <a:r>
              <a:rPr lang="en-US" sz="2700" dirty="0">
                <a:solidFill>
                  <a:srgbClr val="32302A"/>
                </a:solidFill>
                <a:ea typeface="ＭＳ Ｐゴシック" pitchFamily="-107" charset="-128"/>
                <a:cs typeface="ＭＳ Ｐゴシック" pitchFamily="-107" charset="-128"/>
              </a:rPr>
              <a:t>markets.</a:t>
            </a:r>
          </a:p>
          <a:p>
            <a:pPr>
              <a:lnSpc>
                <a:spcPct val="90000"/>
              </a:lnSpc>
            </a:pPr>
            <a:r>
              <a:rPr lang="en-US" sz="2700" dirty="0">
                <a:solidFill>
                  <a:srgbClr val="32302A"/>
                </a:solidFill>
                <a:ea typeface="ＭＳ Ｐゴシック" pitchFamily="-107" charset="-128"/>
                <a:cs typeface="ＭＳ Ｐゴシック" pitchFamily="-107" charset="-128"/>
              </a:rPr>
              <a:t>Markets will exist in any environment, but they can be counted on to function efficiently only when property rights are secure and contracts enforced in an evenhanded manner.</a:t>
            </a:r>
          </a:p>
          <a:p>
            <a:pPr>
              <a:lnSpc>
                <a:spcPct val="90000"/>
              </a:lnSpc>
            </a:pPr>
            <a:r>
              <a:rPr lang="en-US" sz="2700" dirty="0">
                <a:solidFill>
                  <a:srgbClr val="32302A"/>
                </a:solidFill>
                <a:ea typeface="ＭＳ Ｐゴシック" pitchFamily="-107" charset="-128"/>
                <a:cs typeface="ＭＳ Ｐゴシック" pitchFamily="-107" charset="-128"/>
              </a:rPr>
              <a:t>The inefficient operation of markets in countries like Russia following the collapse of communism illustrates the importance of an even-handed legal system</a:t>
            </a:r>
            <a:r>
              <a:rPr lang="en-US" sz="2700" dirty="0" smtClean="0">
                <a:solidFill>
                  <a:srgbClr val="32302A"/>
                </a:solidFill>
                <a:ea typeface="ＭＳ Ｐゴシック" pitchFamily="-107" charset="-128"/>
                <a:cs typeface="ＭＳ Ｐゴシック" pitchFamily="-107" charset="-128"/>
              </a:rPr>
              <a:t>.</a:t>
            </a:r>
            <a:endParaRPr lang="en-US" sz="2700"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262660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smtClean="0"/>
              <a:t>Linkage Between Resource and Product Markets</a:t>
            </a:r>
            <a:endParaRPr lang="en-US" dirty="0"/>
          </a:p>
        </p:txBody>
      </p:sp>
    </p:spTree>
    <p:extLst>
      <p:ext uri="{BB962C8B-B14F-4D97-AF65-F5344CB8AC3E}">
        <p14:creationId xmlns:p14="http://schemas.microsoft.com/office/powerpoint/2010/main" val="1190829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for Thought:</a:t>
            </a:r>
            <a:br>
              <a:rPr lang="en-US" dirty="0"/>
            </a:br>
            <a:endParaRPr lang="en-US" dirty="0"/>
          </a:p>
        </p:txBody>
      </p:sp>
      <p:sp>
        <p:nvSpPr>
          <p:cNvPr id="5" name="Content Placeholder 4"/>
          <p:cNvSpPr>
            <a:spLocks noGrp="1"/>
          </p:cNvSpPr>
          <p:nvPr>
            <p:ph idx="1"/>
          </p:nvPr>
        </p:nvSpPr>
        <p:spPr>
          <a:xfrm>
            <a:off x="140675" y="1573370"/>
            <a:ext cx="8941332" cy="1452464"/>
          </a:xfrm>
        </p:spPr>
        <p:txBody>
          <a:bodyPr/>
          <a:lstStyle/>
          <a:p>
            <a:pPr marL="341313" indent="-341313">
              <a:buNone/>
            </a:pPr>
            <a:r>
              <a:rPr lang="en-US" sz="2700" dirty="0">
                <a:solidFill>
                  <a:srgbClr val="32302A"/>
                </a:solidFill>
              </a:rPr>
              <a:t>1. How will the operation of black markets </a:t>
            </a:r>
            <a:r>
              <a:rPr lang="en-US" sz="2700" dirty="0" smtClean="0">
                <a:solidFill>
                  <a:srgbClr val="32302A"/>
                </a:solidFill>
              </a:rPr>
              <a:t>differ from </a:t>
            </a:r>
            <a:r>
              <a:rPr lang="en-US" sz="2700" dirty="0">
                <a:solidFill>
                  <a:srgbClr val="32302A"/>
                </a:solidFill>
              </a:rPr>
              <a:t>the operation of markets where </a:t>
            </a:r>
            <a:r>
              <a:rPr lang="en-US" sz="2700" dirty="0" smtClean="0">
                <a:solidFill>
                  <a:srgbClr val="32302A"/>
                </a:solidFill>
              </a:rPr>
              <a:t>property rights </a:t>
            </a:r>
            <a:r>
              <a:rPr lang="en-US" sz="2700" dirty="0">
                <a:solidFill>
                  <a:srgbClr val="32302A"/>
                </a:solidFill>
              </a:rPr>
              <a:t>are clearly defined and contracts </a:t>
            </a:r>
            <a:r>
              <a:rPr lang="en-US" sz="2700" dirty="0" smtClean="0">
                <a:solidFill>
                  <a:srgbClr val="32302A"/>
                </a:solidFill>
              </a:rPr>
              <a:t>are legally </a:t>
            </a:r>
            <a:r>
              <a:rPr lang="en-US" sz="2700" dirty="0">
                <a:solidFill>
                  <a:srgbClr val="32302A"/>
                </a:solidFill>
              </a:rPr>
              <a:t>enforceable?</a:t>
            </a:r>
          </a:p>
        </p:txBody>
      </p:sp>
    </p:spTree>
    <p:extLst>
      <p:ext uri="{BB962C8B-B14F-4D97-AF65-F5344CB8AC3E}">
        <p14:creationId xmlns:p14="http://schemas.microsoft.com/office/powerpoint/2010/main" val="3394219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458" y="1821649"/>
            <a:ext cx="7664336" cy="1864086"/>
          </a:xfrm>
        </p:spPr>
        <p:txBody>
          <a:bodyPr anchor="ctr"/>
          <a:lstStyle/>
          <a:p>
            <a:r>
              <a:rPr lang="en-US" sz="4000" dirty="0" smtClean="0"/>
              <a:t>The Impact of a Tax</a:t>
            </a:r>
            <a:endParaRPr lang="en-US" sz="4000" dirty="0"/>
          </a:p>
        </p:txBody>
      </p:sp>
    </p:spTree>
    <p:extLst>
      <p:ext uri="{BB962C8B-B14F-4D97-AF65-F5344CB8AC3E}">
        <p14:creationId xmlns:p14="http://schemas.microsoft.com/office/powerpoint/2010/main" val="2375045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69" y="460452"/>
            <a:ext cx="8904855" cy="661775"/>
          </a:xfrm>
        </p:spPr>
        <p:txBody>
          <a:bodyPr/>
          <a:lstStyle/>
          <a:p>
            <a:r>
              <a:rPr lang="en-US" dirty="0" smtClean="0"/>
              <a:t>Tax Incidence</a:t>
            </a:r>
            <a:endParaRPr lang="en-US" dirty="0"/>
          </a:p>
        </p:txBody>
      </p:sp>
      <p:sp>
        <p:nvSpPr>
          <p:cNvPr id="5" name="Rounded Rectangle 4"/>
          <p:cNvSpPr/>
          <p:nvPr/>
        </p:nvSpPr>
        <p:spPr>
          <a:xfrm>
            <a:off x="91440" y="1587756"/>
            <a:ext cx="8932985" cy="4322593"/>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0675" y="1576013"/>
            <a:ext cx="8883750" cy="3694268"/>
          </a:xfrm>
        </p:spPr>
        <p:txBody>
          <a:bodyPr/>
          <a:lstStyle/>
          <a:p>
            <a:pPr>
              <a:lnSpc>
                <a:spcPct val="90000"/>
              </a:lnSpc>
            </a:pPr>
            <a:r>
              <a:rPr lang="en-US" sz="2700" dirty="0">
                <a:solidFill>
                  <a:srgbClr val="32302A"/>
                </a:solidFill>
                <a:ea typeface="ＭＳ Ｐゴシック" pitchFamily="-107" charset="-128"/>
                <a:cs typeface="ＭＳ Ｐゴシック" pitchFamily="-107" charset="-128"/>
              </a:rPr>
              <a:t>The </a:t>
            </a:r>
            <a:r>
              <a:rPr lang="en-US" sz="2700" i="1" dirty="0">
                <a:solidFill>
                  <a:srgbClr val="32302A"/>
                </a:solidFill>
                <a:ea typeface="ＭＳ Ｐゴシック" pitchFamily="-107" charset="-128"/>
                <a:cs typeface="ＭＳ Ｐゴシック" pitchFamily="-107" charset="-128"/>
              </a:rPr>
              <a:t>legal assignment</a:t>
            </a:r>
            <a:r>
              <a:rPr lang="en-US" sz="2700" dirty="0">
                <a:solidFill>
                  <a:srgbClr val="32302A"/>
                </a:solidFill>
                <a:ea typeface="ＭＳ Ｐゴシック" pitchFamily="-107" charset="-128"/>
                <a:cs typeface="ＭＳ Ｐゴシック" pitchFamily="-107" charset="-128"/>
              </a:rPr>
              <a:t> of who pays a tax is called the </a:t>
            </a:r>
            <a:r>
              <a:rPr lang="en-US" sz="2700" b="1" i="1" dirty="0">
                <a:solidFill>
                  <a:srgbClr val="32302A"/>
                </a:solidFill>
                <a:ea typeface="ＭＳ Ｐゴシック" pitchFamily="-107" charset="-128"/>
                <a:cs typeface="ＭＳ Ｐゴシック" pitchFamily="-107" charset="-128"/>
              </a:rPr>
              <a:t>statutory incidence</a:t>
            </a:r>
            <a:r>
              <a:rPr lang="en-US" sz="2700" dirty="0" smtClean="0">
                <a:solidFill>
                  <a:srgbClr val="32302A"/>
                </a:solidFill>
                <a:ea typeface="ＭＳ Ｐゴシック" pitchFamily="-107" charset="-128"/>
                <a:cs typeface="ＭＳ Ｐゴシック" pitchFamily="-107" charset="-128"/>
              </a:rPr>
              <a:t>.</a:t>
            </a:r>
          </a:p>
          <a:p>
            <a:pPr lvl="1">
              <a:lnSpc>
                <a:spcPct val="90000"/>
              </a:lnSpc>
            </a:pPr>
            <a:r>
              <a:rPr lang="en-US" dirty="0">
                <a:solidFill>
                  <a:srgbClr val="32302A"/>
                </a:solidFill>
                <a:ea typeface="ＭＳ Ｐゴシック" pitchFamily="-107" charset="-128"/>
                <a:cs typeface="ＭＳ Ｐゴシック" pitchFamily="-107" charset="-128"/>
              </a:rPr>
              <a:t>The actual burden of a tax (</a:t>
            </a:r>
            <a:r>
              <a:rPr lang="en-US" b="1" i="1" dirty="0">
                <a:solidFill>
                  <a:srgbClr val="32302A"/>
                </a:solidFill>
                <a:ea typeface="ＭＳ Ｐゴシック" pitchFamily="-107" charset="-128"/>
                <a:cs typeface="ＭＳ Ｐゴシック" pitchFamily="-107" charset="-128"/>
              </a:rPr>
              <a:t>actual incidence</a:t>
            </a:r>
            <a:r>
              <a:rPr lang="en-US" dirty="0">
                <a:solidFill>
                  <a:srgbClr val="32302A"/>
                </a:solidFill>
                <a:ea typeface="ＭＳ Ｐゴシック" pitchFamily="-107" charset="-128"/>
                <a:cs typeface="ＭＳ Ｐゴシック" pitchFamily="-107" charset="-128"/>
              </a:rPr>
              <a:t>) may differ substantially.</a:t>
            </a:r>
          </a:p>
          <a:p>
            <a:pPr lvl="2">
              <a:lnSpc>
                <a:spcPct val="90000"/>
              </a:lnSpc>
            </a:pPr>
            <a:r>
              <a:rPr lang="en-US" dirty="0">
                <a:solidFill>
                  <a:srgbClr val="32302A"/>
                </a:solidFill>
                <a:ea typeface="ＭＳ Ｐゴシック" pitchFamily="-107" charset="-128"/>
                <a:cs typeface="ＭＳ Ｐゴシック" pitchFamily="-107" charset="-128"/>
              </a:rPr>
              <a:t>The </a:t>
            </a:r>
            <a:r>
              <a:rPr lang="en-US" i="1" dirty="0">
                <a:solidFill>
                  <a:srgbClr val="32302A"/>
                </a:solidFill>
                <a:ea typeface="ＭＳ Ｐゴシック" pitchFamily="-107" charset="-128"/>
                <a:cs typeface="ＭＳ Ｐゴシック" pitchFamily="-107" charset="-128"/>
              </a:rPr>
              <a:t>actual burden</a:t>
            </a:r>
            <a:r>
              <a:rPr lang="en-US" dirty="0">
                <a:solidFill>
                  <a:srgbClr val="32302A"/>
                </a:solidFill>
                <a:ea typeface="ＭＳ Ｐゴシック" pitchFamily="-107" charset="-128"/>
                <a:cs typeface="ＭＳ Ｐゴシック" pitchFamily="-107" charset="-128"/>
              </a:rPr>
              <a:t> does not depend on who legally pays the tax (statutory incidence</a:t>
            </a:r>
            <a:r>
              <a:rPr lang="en-US" dirty="0" smtClean="0">
                <a:solidFill>
                  <a:srgbClr val="32302A"/>
                </a:solidFill>
                <a:ea typeface="ＭＳ Ｐゴシック" pitchFamily="-107" charset="-128"/>
                <a:cs typeface="ＭＳ Ｐゴシック" pitchFamily="-107" charset="-128"/>
              </a:rPr>
              <a:t>).</a:t>
            </a:r>
            <a:endParaRPr lang="en-US"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90698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Impact of a Tax Imposed on Sellers</a:t>
            </a:r>
            <a:endParaRPr lang="en-US" sz="2000" i="1" dirty="0"/>
          </a:p>
        </p:txBody>
      </p:sp>
      <p:cxnSp>
        <p:nvCxnSpPr>
          <p:cNvPr id="51" name="Straight Connector 50"/>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32" name="Text Box 14"/>
          <p:cNvSpPr txBox="1">
            <a:spLocks noChangeArrowheads="1"/>
          </p:cNvSpPr>
          <p:nvPr/>
        </p:nvSpPr>
        <p:spPr bwMode="auto">
          <a:xfrm>
            <a:off x="4689476" y="1235570"/>
            <a:ext cx="641350" cy="307777"/>
          </a:xfrm>
          <a:prstGeom prst="rect">
            <a:avLst/>
          </a:prstGeom>
          <a:noFill/>
          <a:ln w="9525">
            <a:noFill/>
            <a:miter lim="800000"/>
            <a:headEnd/>
            <a:tailEnd/>
          </a:ln>
        </p:spPr>
        <p:txBody>
          <a:bodyPr wrap="square">
            <a:prstTxWarp prst="textNoShape">
              <a:avLst/>
            </a:prstTxWarp>
            <a:spAutoFit/>
          </a:bodyPr>
          <a:lstStyle/>
          <a:p>
            <a:pPr>
              <a:lnSpc>
                <a:spcPct val="70000"/>
              </a:lnSpc>
              <a:spcBef>
                <a:spcPct val="50000"/>
              </a:spcBef>
            </a:pPr>
            <a:r>
              <a:rPr kumimoji="0" lang="en-US" sz="2000" b="0" dirty="0">
                <a:latin typeface="Times New Roman" pitchFamily="18" charset="0"/>
                <a:cs typeface="Times New Roman" pitchFamily="18" charset="0"/>
              </a:rPr>
              <a:t>P</a:t>
            </a:r>
            <a:r>
              <a:rPr kumimoji="0" lang="en-US" sz="1600" b="0" dirty="0">
                <a:latin typeface="Times New Roman" pitchFamily="18" charset="0"/>
                <a:cs typeface="Times New Roman" pitchFamily="18" charset="0"/>
              </a:rPr>
              <a:t>rice</a:t>
            </a:r>
          </a:p>
        </p:txBody>
      </p:sp>
      <p:sp>
        <p:nvSpPr>
          <p:cNvPr id="33" name="Line 15"/>
          <p:cNvSpPr>
            <a:spLocks noChangeShapeType="1"/>
          </p:cNvSpPr>
          <p:nvPr/>
        </p:nvSpPr>
        <p:spPr bwMode="auto">
          <a:xfrm>
            <a:off x="5064125" y="5396411"/>
            <a:ext cx="2405063"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4" name="Line 16"/>
          <p:cNvSpPr>
            <a:spLocks noChangeShapeType="1"/>
          </p:cNvSpPr>
          <p:nvPr/>
        </p:nvSpPr>
        <p:spPr bwMode="auto">
          <a:xfrm>
            <a:off x="5081588" y="1499946"/>
            <a:ext cx="0" cy="360851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5" name="Line 42"/>
          <p:cNvSpPr>
            <a:spLocks noChangeShapeType="1"/>
          </p:cNvSpPr>
          <p:nvPr/>
        </p:nvSpPr>
        <p:spPr bwMode="auto">
          <a:xfrm flipV="1">
            <a:off x="5008563" y="50709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6" name="Line 43"/>
          <p:cNvSpPr>
            <a:spLocks noChangeShapeType="1"/>
          </p:cNvSpPr>
          <p:nvPr/>
        </p:nvSpPr>
        <p:spPr bwMode="auto">
          <a:xfrm flipV="1">
            <a:off x="5014913" y="51598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7" name="Line 44"/>
          <p:cNvSpPr>
            <a:spLocks noChangeShapeType="1"/>
          </p:cNvSpPr>
          <p:nvPr/>
        </p:nvSpPr>
        <p:spPr bwMode="auto">
          <a:xfrm>
            <a:off x="5081588" y="5210673"/>
            <a:ext cx="0" cy="18891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8" name="Line 51"/>
          <p:cNvSpPr>
            <a:spLocks noChangeShapeType="1"/>
          </p:cNvSpPr>
          <p:nvPr/>
        </p:nvSpPr>
        <p:spPr bwMode="auto">
          <a:xfrm flipH="1" flipV="1">
            <a:off x="5381625" y="2176344"/>
            <a:ext cx="3143250" cy="2714625"/>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9" name="Text Box 53"/>
          <p:cNvSpPr txBox="1">
            <a:spLocks noChangeArrowheads="1"/>
          </p:cNvSpPr>
          <p:nvPr/>
        </p:nvSpPr>
        <p:spPr bwMode="auto">
          <a:xfrm>
            <a:off x="8410575" y="4792544"/>
            <a:ext cx="5143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a:solidFill>
                  <a:srgbClr val="053ABF"/>
                </a:solidFill>
                <a:latin typeface="Times New Roman" pitchFamily="18" charset="0"/>
                <a:cs typeface="Times New Roman" pitchFamily="18" charset="0"/>
              </a:rPr>
              <a:t>D</a:t>
            </a:r>
          </a:p>
        </p:txBody>
      </p:sp>
      <p:sp>
        <p:nvSpPr>
          <p:cNvPr id="40" name="Text Box 55"/>
          <p:cNvSpPr txBox="1">
            <a:spLocks noChangeArrowheads="1"/>
          </p:cNvSpPr>
          <p:nvPr/>
        </p:nvSpPr>
        <p:spPr bwMode="auto">
          <a:xfrm>
            <a:off x="607060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a:latin typeface="Times New Roman" pitchFamily="18" charset="0"/>
                <a:cs typeface="Times New Roman" pitchFamily="18" charset="0"/>
              </a:rPr>
              <a:t>500</a:t>
            </a:r>
          </a:p>
        </p:txBody>
      </p:sp>
      <p:sp>
        <p:nvSpPr>
          <p:cNvPr id="41" name="Text Box 56"/>
          <p:cNvSpPr txBox="1">
            <a:spLocks noChangeArrowheads="1"/>
          </p:cNvSpPr>
          <p:nvPr/>
        </p:nvSpPr>
        <p:spPr bwMode="auto">
          <a:xfrm>
            <a:off x="672465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a:latin typeface="Times New Roman" pitchFamily="18" charset="0"/>
                <a:cs typeface="Times New Roman" pitchFamily="18" charset="0"/>
              </a:rPr>
              <a:t>750</a:t>
            </a:r>
          </a:p>
        </p:txBody>
      </p:sp>
      <p:sp>
        <p:nvSpPr>
          <p:cNvPr id="42" name="Text Box 59"/>
          <p:cNvSpPr txBox="1">
            <a:spLocks noChangeArrowheads="1"/>
          </p:cNvSpPr>
          <p:nvPr/>
        </p:nvSpPr>
        <p:spPr bwMode="auto">
          <a:xfrm>
            <a:off x="4146550" y="4182944"/>
            <a:ext cx="92551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$6,400</a:t>
            </a:r>
          </a:p>
        </p:txBody>
      </p:sp>
      <p:sp>
        <p:nvSpPr>
          <p:cNvPr id="43" name="Line 46"/>
          <p:cNvSpPr>
            <a:spLocks noChangeShapeType="1"/>
          </p:cNvSpPr>
          <p:nvPr/>
        </p:nvSpPr>
        <p:spPr bwMode="auto">
          <a:xfrm flipH="1">
            <a:off x="5761038" y="2227144"/>
            <a:ext cx="2401887" cy="2881312"/>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44" name="Group 154"/>
          <p:cNvGrpSpPr>
            <a:grpSpLocks/>
          </p:cNvGrpSpPr>
          <p:nvPr/>
        </p:nvGrpSpPr>
        <p:grpSpPr bwMode="auto">
          <a:xfrm>
            <a:off x="5330825" y="1465144"/>
            <a:ext cx="3354388" cy="2911475"/>
            <a:chOff x="3358" y="862"/>
            <a:chExt cx="2113" cy="1834"/>
          </a:xfrm>
        </p:grpSpPr>
        <p:sp>
          <p:nvSpPr>
            <p:cNvPr id="45" name="Line 61"/>
            <p:cNvSpPr>
              <a:spLocks noChangeShapeType="1"/>
            </p:cNvSpPr>
            <p:nvPr/>
          </p:nvSpPr>
          <p:spPr bwMode="auto">
            <a:xfrm flipH="1">
              <a:off x="3358" y="1040"/>
              <a:ext cx="1382" cy="1656"/>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6" name="Text Box 64"/>
            <p:cNvSpPr txBox="1">
              <a:spLocks noChangeArrowheads="1"/>
            </p:cNvSpPr>
            <p:nvPr/>
          </p:nvSpPr>
          <p:spPr bwMode="auto">
            <a:xfrm>
              <a:off x="4670" y="862"/>
              <a:ext cx="801" cy="18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r>
                <a:rPr kumimoji="0" lang="en-US" sz="1600" b="1" i="1" dirty="0">
                  <a:solidFill>
                    <a:schemeClr val="accent3">
                      <a:lumMod val="75000"/>
                    </a:schemeClr>
                  </a:solidFill>
                  <a:latin typeface="Times New Roman" pitchFamily="18" charset="0"/>
                  <a:cs typeface="Times New Roman" pitchFamily="18" charset="0"/>
                </a:rPr>
                <a:t> plus</a:t>
              </a:r>
              <a:r>
                <a:rPr kumimoji="0" lang="en-US" b="1" i="1" dirty="0">
                  <a:solidFill>
                    <a:schemeClr val="accent3">
                      <a:lumMod val="75000"/>
                    </a:schemeClr>
                  </a:solidFill>
                  <a:latin typeface="Times New Roman" pitchFamily="18" charset="0"/>
                  <a:cs typeface="Times New Roman" pitchFamily="18" charset="0"/>
                </a:rPr>
                <a:t> tax</a:t>
              </a:r>
            </a:p>
          </p:txBody>
        </p:sp>
      </p:grpSp>
      <p:sp>
        <p:nvSpPr>
          <p:cNvPr id="47" name="Line 57"/>
          <p:cNvSpPr>
            <a:spLocks noChangeShapeType="1"/>
          </p:cNvSpPr>
          <p:nvPr/>
        </p:nvSpPr>
        <p:spPr bwMode="auto">
          <a:xfrm flipH="1">
            <a:off x="6403975" y="3090744"/>
            <a:ext cx="6350" cy="128905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8" name="Line 69"/>
          <p:cNvSpPr>
            <a:spLocks noChangeShapeType="1"/>
          </p:cNvSpPr>
          <p:nvPr/>
        </p:nvSpPr>
        <p:spPr bwMode="auto">
          <a:xfrm>
            <a:off x="7019925" y="3654307"/>
            <a:ext cx="0" cy="1742104"/>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9" name="Text Box 70"/>
          <p:cNvSpPr txBox="1">
            <a:spLocks noChangeArrowheads="1"/>
          </p:cNvSpPr>
          <p:nvPr/>
        </p:nvSpPr>
        <p:spPr bwMode="auto">
          <a:xfrm>
            <a:off x="4148138" y="3449519"/>
            <a:ext cx="9255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$7,000</a:t>
            </a:r>
          </a:p>
        </p:txBody>
      </p:sp>
      <p:sp>
        <p:nvSpPr>
          <p:cNvPr id="50" name="Text Box 71"/>
          <p:cNvSpPr txBox="1">
            <a:spLocks noChangeArrowheads="1"/>
          </p:cNvSpPr>
          <p:nvPr/>
        </p:nvSpPr>
        <p:spPr bwMode="auto">
          <a:xfrm>
            <a:off x="4159250" y="2890719"/>
            <a:ext cx="92551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$7,400</a:t>
            </a:r>
          </a:p>
        </p:txBody>
      </p:sp>
      <p:sp>
        <p:nvSpPr>
          <p:cNvPr id="53" name="Line 67"/>
          <p:cNvSpPr>
            <a:spLocks noChangeShapeType="1"/>
          </p:cNvSpPr>
          <p:nvPr/>
        </p:nvSpPr>
        <p:spPr bwMode="auto">
          <a:xfrm flipH="1">
            <a:off x="5124450" y="3620969"/>
            <a:ext cx="1851025"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4" name="Line 68"/>
          <p:cNvSpPr>
            <a:spLocks noChangeShapeType="1"/>
          </p:cNvSpPr>
          <p:nvPr/>
        </p:nvSpPr>
        <p:spPr bwMode="auto">
          <a:xfrm flipH="1">
            <a:off x="5124450" y="3084394"/>
            <a:ext cx="1209675"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8" name="Line 72"/>
          <p:cNvSpPr>
            <a:spLocks noChangeShapeType="1"/>
          </p:cNvSpPr>
          <p:nvPr/>
        </p:nvSpPr>
        <p:spPr bwMode="auto">
          <a:xfrm>
            <a:off x="5124450" y="4360744"/>
            <a:ext cx="1281113" cy="0"/>
          </a:xfrm>
          <a:prstGeom prst="line">
            <a:avLst/>
          </a:prstGeom>
          <a:noFill/>
          <a:ln w="31750" cap="rnd">
            <a:solidFill>
              <a:schemeClr val="tx1"/>
            </a:solidFill>
            <a:prstDash val="sysDot"/>
            <a:round/>
            <a:headEnd type="stealth"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9" name="Line 78"/>
          <p:cNvSpPr>
            <a:spLocks noChangeShapeType="1"/>
          </p:cNvSpPr>
          <p:nvPr/>
        </p:nvSpPr>
        <p:spPr bwMode="auto">
          <a:xfrm flipH="1">
            <a:off x="6453188" y="5749379"/>
            <a:ext cx="566737" cy="0"/>
          </a:xfrm>
          <a:prstGeom prst="line">
            <a:avLst/>
          </a:prstGeom>
          <a:noFill/>
          <a:ln w="31750">
            <a:solidFill>
              <a:schemeClr val="tx1"/>
            </a:solidFill>
            <a:round/>
            <a:headEnd/>
            <a:tailEnd type="stealth" w="lg" len="lg"/>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60" name="Text Box 124"/>
          <p:cNvSpPr txBox="1">
            <a:spLocks noChangeArrowheads="1"/>
          </p:cNvSpPr>
          <p:nvPr/>
        </p:nvSpPr>
        <p:spPr bwMode="auto">
          <a:xfrm>
            <a:off x="8108950" y="1950919"/>
            <a:ext cx="368300" cy="290913"/>
          </a:xfrm>
          <a:prstGeom prst="rect">
            <a:avLst/>
          </a:prstGeom>
          <a:noFill/>
          <a:ln w="9525">
            <a:noFill/>
            <a:miter lim="800000"/>
            <a:headEnd/>
            <a:tailEnd/>
          </a:ln>
        </p:spPr>
        <p:txBody>
          <a:bodyPr>
            <a:prstTxWarp prst="textNoShape">
              <a:avLst/>
            </a:prstTxWarp>
            <a:spAutoFit/>
          </a:bodyPr>
          <a:lstStyle/>
          <a:p>
            <a:pPr>
              <a:lnSpc>
                <a:spcPct val="60000"/>
              </a:lnSpc>
            </a:pPr>
            <a:r>
              <a:rPr kumimoji="0" lang="en-US" sz="2000" b="1" i="1" dirty="0">
                <a:solidFill>
                  <a:schemeClr val="accent3">
                    <a:lumMod val="75000"/>
                  </a:schemeClr>
                </a:solidFill>
                <a:latin typeface="Times New Roman" pitchFamily="18" charset="0"/>
                <a:cs typeface="Times New Roman" pitchFamily="18" charset="0"/>
              </a:rPr>
              <a:t>S</a:t>
            </a:r>
            <a:endParaRPr kumimoji="0" lang="en-US" sz="2000" b="1" dirty="0">
              <a:solidFill>
                <a:schemeClr val="accent3">
                  <a:lumMod val="75000"/>
                </a:schemeClr>
              </a:solidFill>
              <a:latin typeface="Times New Roman" pitchFamily="18" charset="0"/>
              <a:cs typeface="Times New Roman" pitchFamily="18" charset="0"/>
            </a:endParaRPr>
          </a:p>
        </p:txBody>
      </p:sp>
      <p:sp>
        <p:nvSpPr>
          <p:cNvPr id="65" name="Oval 125"/>
          <p:cNvSpPr>
            <a:spLocks noChangeAspect="1" noChangeArrowheads="1"/>
          </p:cNvSpPr>
          <p:nvPr/>
        </p:nvSpPr>
        <p:spPr bwMode="auto">
          <a:xfrm>
            <a:off x="6953250" y="3547944"/>
            <a:ext cx="115888"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66" name="Oval 126"/>
          <p:cNvSpPr>
            <a:spLocks noChangeAspect="1" noChangeArrowheads="1"/>
          </p:cNvSpPr>
          <p:nvPr/>
        </p:nvSpPr>
        <p:spPr bwMode="auto">
          <a:xfrm>
            <a:off x="6354763" y="2998669"/>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67" name="Line 128"/>
          <p:cNvSpPr>
            <a:spLocks noChangeShapeType="1"/>
          </p:cNvSpPr>
          <p:nvPr/>
        </p:nvSpPr>
        <p:spPr bwMode="auto">
          <a:xfrm flipV="1">
            <a:off x="7015163" y="2487494"/>
            <a:ext cx="0" cy="944562"/>
          </a:xfrm>
          <a:prstGeom prst="line">
            <a:avLst/>
          </a:prstGeom>
          <a:noFill/>
          <a:ln w="31750">
            <a:solidFill>
              <a:schemeClr val="tx1"/>
            </a:solidFill>
            <a:round/>
            <a:headEnd type="none" w="lg" len="lg"/>
            <a:tailEnd type="stealth" w="lg" len="lg"/>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a:latin typeface="Times New Roman" pitchFamily="18" charset="0"/>
              <a:cs typeface="Times New Roman" pitchFamily="18" charset="0"/>
            </a:endParaRPr>
          </a:p>
        </p:txBody>
      </p:sp>
      <p:grpSp>
        <p:nvGrpSpPr>
          <p:cNvPr id="68" name="Group 136"/>
          <p:cNvGrpSpPr>
            <a:grpSpLocks/>
          </p:cNvGrpSpPr>
          <p:nvPr/>
        </p:nvGrpSpPr>
        <p:grpSpPr bwMode="auto">
          <a:xfrm>
            <a:off x="7099300" y="2962154"/>
            <a:ext cx="1739900" cy="850900"/>
            <a:chOff x="4412" y="1727"/>
            <a:chExt cx="1096" cy="536"/>
          </a:xfrm>
        </p:grpSpPr>
        <p:sp>
          <p:nvSpPr>
            <p:cNvPr id="69" name="Freeform 135"/>
            <p:cNvSpPr>
              <a:spLocks/>
            </p:cNvSpPr>
            <p:nvPr/>
          </p:nvSpPr>
          <p:spPr bwMode="auto">
            <a:xfrm>
              <a:off x="4412" y="1727"/>
              <a:ext cx="456" cy="461"/>
            </a:xfrm>
            <a:custGeom>
              <a:avLst/>
              <a:gdLst/>
              <a:ahLst/>
              <a:cxnLst>
                <a:cxn ang="0">
                  <a:pos x="456" y="412"/>
                </a:cxn>
                <a:cxn ang="0">
                  <a:pos x="297" y="444"/>
                </a:cxn>
                <a:cxn ang="0">
                  <a:pos x="183" y="311"/>
                </a:cxn>
                <a:cxn ang="0">
                  <a:pos x="202" y="128"/>
                </a:cxn>
                <a:cxn ang="0">
                  <a:pos x="190" y="39"/>
                </a:cxn>
                <a:cxn ang="0">
                  <a:pos x="101" y="1"/>
                </a:cxn>
                <a:cxn ang="0">
                  <a:pos x="0" y="45"/>
                </a:cxn>
              </a:cxnLst>
              <a:rect l="0" t="0" r="r" b="b"/>
              <a:pathLst>
                <a:path w="456" h="461">
                  <a:moveTo>
                    <a:pt x="456" y="412"/>
                  </a:moveTo>
                  <a:cubicBezTo>
                    <a:pt x="399" y="436"/>
                    <a:pt x="342" y="461"/>
                    <a:pt x="297" y="444"/>
                  </a:cubicBezTo>
                  <a:cubicBezTo>
                    <a:pt x="252" y="427"/>
                    <a:pt x="199" y="364"/>
                    <a:pt x="183" y="311"/>
                  </a:cubicBezTo>
                  <a:cubicBezTo>
                    <a:pt x="167" y="258"/>
                    <a:pt x="201" y="173"/>
                    <a:pt x="202" y="128"/>
                  </a:cubicBezTo>
                  <a:cubicBezTo>
                    <a:pt x="203" y="83"/>
                    <a:pt x="207" y="60"/>
                    <a:pt x="190" y="39"/>
                  </a:cubicBezTo>
                  <a:cubicBezTo>
                    <a:pt x="173" y="18"/>
                    <a:pt x="133" y="0"/>
                    <a:pt x="101" y="1"/>
                  </a:cubicBezTo>
                  <a:cubicBezTo>
                    <a:pt x="69" y="2"/>
                    <a:pt x="34" y="23"/>
                    <a:pt x="0" y="45"/>
                  </a:cubicBezTo>
                </a:path>
              </a:pathLst>
            </a:custGeom>
            <a:noFill/>
            <a:ln w="31750" cmpd="sng">
              <a:solidFill>
                <a:schemeClr val="tx1"/>
              </a:solidFill>
              <a:prstDash val="solid"/>
              <a:round/>
              <a:headEnd/>
              <a:tailEnd type="stealth" w="lg" len="lg"/>
            </a:ln>
            <a:effectLst>
              <a:outerShdw blurRad="63500" dist="35921" dir="2700000" algn="ctr" rotWithShape="0">
                <a:srgbClr val="808080"/>
              </a:outerShdw>
            </a:effectLst>
          </p:spPr>
          <p:txBody>
            <a:bodyPr wrap="none">
              <a:prstTxWarp prst="textNoShape">
                <a:avLst/>
              </a:prstTxWarp>
            </a:bodyPr>
            <a:lstStyle/>
            <a:p>
              <a:pPr>
                <a:defRPr/>
              </a:pPr>
              <a:endParaRPr lang="en-US" sz="1600">
                <a:latin typeface="Times New Roman" pitchFamily="18" charset="0"/>
                <a:cs typeface="Times New Roman" pitchFamily="18" charset="0"/>
              </a:endParaRPr>
            </a:p>
          </p:txBody>
        </p:sp>
        <p:grpSp>
          <p:nvGrpSpPr>
            <p:cNvPr id="70" name="Group 130"/>
            <p:cNvGrpSpPr>
              <a:grpSpLocks/>
            </p:cNvGrpSpPr>
            <p:nvPr/>
          </p:nvGrpSpPr>
          <p:grpSpPr bwMode="auto">
            <a:xfrm>
              <a:off x="4808" y="2030"/>
              <a:ext cx="700" cy="233"/>
              <a:chOff x="4893" y="1911"/>
              <a:chExt cx="700" cy="233"/>
            </a:xfrm>
          </p:grpSpPr>
          <p:sp>
            <p:nvSpPr>
              <p:cNvPr id="90" name="Rectangle 129"/>
              <p:cNvSpPr>
                <a:spLocks noChangeArrowheads="1"/>
              </p:cNvSpPr>
              <p:nvPr/>
            </p:nvSpPr>
            <p:spPr bwMode="auto">
              <a:xfrm>
                <a:off x="4893" y="1931"/>
                <a:ext cx="700" cy="197"/>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91" name="Text Box 76"/>
              <p:cNvSpPr txBox="1">
                <a:spLocks noChangeArrowheads="1"/>
              </p:cNvSpPr>
              <p:nvPr/>
            </p:nvSpPr>
            <p:spPr bwMode="auto">
              <a:xfrm>
                <a:off x="4899" y="1911"/>
                <a:ext cx="694" cy="233"/>
              </a:xfrm>
              <a:prstGeom prst="rect">
                <a:avLst/>
              </a:prstGeom>
              <a:noFill/>
              <a:ln w="19050" cap="rnd">
                <a:noFill/>
                <a:prstDash val="sysDot"/>
                <a:miter lim="800000"/>
                <a:headEnd/>
                <a:tailEnd type="none" w="lg" len="lg"/>
              </a:ln>
            </p:spPr>
            <p:txBody>
              <a:bodyPr wrap="none">
                <a:prstTxWarp prst="textNoShape">
                  <a:avLst/>
                </a:prstTxWarp>
                <a:spAutoFit/>
              </a:bodyPr>
              <a:lstStyle/>
              <a:p>
                <a:r>
                  <a:rPr kumimoji="0" lang="en-US" b="0">
                    <a:latin typeface="Times New Roman" pitchFamily="18" charset="0"/>
                    <a:cs typeface="Times New Roman" pitchFamily="18" charset="0"/>
                  </a:rPr>
                  <a:t>$1000 tax</a:t>
                </a:r>
              </a:p>
            </p:txBody>
          </p:sp>
        </p:grpSp>
      </p:grpSp>
      <p:sp>
        <p:nvSpPr>
          <p:cNvPr id="92" name="Line 155"/>
          <p:cNvSpPr>
            <a:spLocks noChangeShapeType="1"/>
          </p:cNvSpPr>
          <p:nvPr/>
        </p:nvSpPr>
        <p:spPr bwMode="auto">
          <a:xfrm flipH="1">
            <a:off x="6411913" y="4344870"/>
            <a:ext cx="0" cy="1008382"/>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94" name="Text Box 145"/>
          <p:cNvSpPr txBox="1">
            <a:spLocks noChangeArrowheads="1"/>
          </p:cNvSpPr>
          <p:nvPr/>
        </p:nvSpPr>
        <p:spPr bwMode="auto">
          <a:xfrm>
            <a:off x="124543" y="1105276"/>
            <a:ext cx="3972534" cy="1144929"/>
          </a:xfrm>
          <a:prstGeom prst="rect">
            <a:avLst/>
          </a:prstGeom>
          <a:noFill/>
          <a:ln w="9525">
            <a:noFill/>
            <a:miter lim="800000"/>
            <a:headEnd/>
            <a:tailEnd/>
          </a:ln>
        </p:spPr>
        <p:txBody>
          <a:bodyPr wrap="square">
            <a:prstTxWarp prst="textNoShape">
              <a:avLst/>
            </a:prstTxWarp>
            <a:spAutoFit/>
          </a:bodyPr>
          <a:lstStyle/>
          <a:p>
            <a:pPr marL="174625" indent="-174625">
              <a:lnSpc>
                <a:spcPct val="90000"/>
              </a:lnSpc>
              <a:spcBef>
                <a:spcPct val="50000"/>
              </a:spcBef>
              <a:buFontTx/>
              <a:buChar char="•"/>
            </a:pPr>
            <a:r>
              <a:rPr kumimoji="0" lang="en-US" sz="1900" b="0" dirty="0" smtClean="0">
                <a:latin typeface="Times New Roman" pitchFamily="18" charset="0"/>
                <a:cs typeface="Times New Roman" pitchFamily="18" charset="0"/>
              </a:rPr>
              <a:t>Consider </a:t>
            </a:r>
            <a:r>
              <a:rPr kumimoji="0" lang="en-US" sz="1900" b="0" dirty="0">
                <a:latin typeface="Times New Roman" pitchFamily="18" charset="0"/>
                <a:cs typeface="Times New Roman" pitchFamily="18" charset="0"/>
              </a:rPr>
              <a:t>the </a:t>
            </a:r>
            <a:r>
              <a:rPr kumimoji="0" lang="en-US" sz="1900" i="1" dirty="0">
                <a:latin typeface="Times New Roman" pitchFamily="18" charset="0"/>
                <a:cs typeface="Times New Roman" pitchFamily="18" charset="0"/>
              </a:rPr>
              <a:t>used car</a:t>
            </a:r>
            <a:r>
              <a:rPr kumimoji="0" lang="en-US" sz="1900" b="0"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market</a:t>
            </a:r>
            <a:r>
              <a:rPr kumimoji="0" lang="en-US" sz="1900" dirty="0" smtClean="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where </a:t>
            </a:r>
            <a:r>
              <a:rPr kumimoji="0" lang="en-US" sz="1900" b="0" dirty="0">
                <a:latin typeface="Times New Roman" pitchFamily="18" charset="0"/>
                <a:cs typeface="Times New Roman" pitchFamily="18" charset="0"/>
              </a:rPr>
              <a:t>a price of $7,000 </a:t>
            </a:r>
            <a:r>
              <a:rPr kumimoji="0" lang="en-US" sz="1900" i="1" dirty="0" smtClean="0">
                <a:latin typeface="Times New Roman" pitchFamily="18" charset="0"/>
                <a:cs typeface="Times New Roman" pitchFamily="18" charset="0"/>
              </a:rPr>
              <a:t>would </a:t>
            </a:r>
            <a:r>
              <a:rPr kumimoji="0" lang="en-US" sz="1900" b="0" dirty="0" smtClean="0">
                <a:latin typeface="Times New Roman" pitchFamily="18" charset="0"/>
                <a:cs typeface="Times New Roman" pitchFamily="18" charset="0"/>
              </a:rPr>
              <a:t>bring </a:t>
            </a:r>
            <a:r>
              <a:rPr kumimoji="0" lang="en-US" sz="1900" b="0" dirty="0">
                <a:latin typeface="Times New Roman" pitchFamily="18" charset="0"/>
                <a:cs typeface="Times New Roman" pitchFamily="18" charset="0"/>
              </a:rPr>
              <a:t>the quantity of used </a:t>
            </a:r>
            <a:r>
              <a:rPr kumimoji="0" lang="en-US" sz="1900" b="0" dirty="0" smtClean="0">
                <a:latin typeface="Times New Roman" pitchFamily="18" charset="0"/>
                <a:cs typeface="Times New Roman" pitchFamily="18" charset="0"/>
              </a:rPr>
              <a:t>cars </a:t>
            </a:r>
            <a:r>
              <a:rPr kumimoji="0" lang="en-US" sz="1900" b="1" i="1" dirty="0" smtClean="0">
                <a:solidFill>
                  <a:srgbClr val="053ABF"/>
                </a:solidFill>
                <a:latin typeface="Times New Roman" pitchFamily="18" charset="0"/>
                <a:cs typeface="Times New Roman" pitchFamily="18" charset="0"/>
              </a:rPr>
              <a:t>demanded</a:t>
            </a:r>
            <a:r>
              <a:rPr kumimoji="0" lang="en-US" sz="1900" b="1"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into balance with </a:t>
            </a:r>
            <a:r>
              <a:rPr kumimoji="0" lang="en-US" sz="1900" b="0" dirty="0" smtClean="0">
                <a:latin typeface="Times New Roman" pitchFamily="18" charset="0"/>
                <a:cs typeface="Times New Roman" pitchFamily="18" charset="0"/>
              </a:rPr>
              <a:t>the quantity </a:t>
            </a:r>
            <a:r>
              <a:rPr kumimoji="0" lang="en-US" sz="1900" b="1" i="1" dirty="0">
                <a:solidFill>
                  <a:schemeClr val="accent3">
                    <a:lumMod val="75000"/>
                  </a:schemeClr>
                </a:solidFill>
                <a:latin typeface="Times New Roman" pitchFamily="18" charset="0"/>
                <a:cs typeface="Times New Roman" pitchFamily="18" charset="0"/>
              </a:rPr>
              <a:t>supplied</a:t>
            </a:r>
            <a:r>
              <a:rPr kumimoji="0" lang="en-US" sz="1900" b="0" dirty="0">
                <a:latin typeface="Times New Roman" pitchFamily="18" charset="0"/>
                <a:cs typeface="Times New Roman" pitchFamily="18" charset="0"/>
              </a:rPr>
              <a:t>.</a:t>
            </a:r>
          </a:p>
        </p:txBody>
      </p:sp>
      <p:sp>
        <p:nvSpPr>
          <p:cNvPr id="95" name="Text Box 146"/>
          <p:cNvSpPr txBox="1">
            <a:spLocks noChangeArrowheads="1"/>
          </p:cNvSpPr>
          <p:nvPr/>
        </p:nvSpPr>
        <p:spPr bwMode="auto">
          <a:xfrm>
            <a:off x="107080" y="2191111"/>
            <a:ext cx="4052170" cy="1144929"/>
          </a:xfrm>
          <a:prstGeom prst="rect">
            <a:avLst/>
          </a:prstGeom>
          <a:noFill/>
          <a:ln w="9525">
            <a:noFill/>
            <a:miter lim="800000"/>
            <a:headEnd/>
            <a:tailEnd/>
          </a:ln>
        </p:spPr>
        <p:txBody>
          <a:bodyPr wrap="square">
            <a:prstTxWarp prst="textNoShape">
              <a:avLst/>
            </a:prstTxWarp>
            <a:spAutoFit/>
          </a:bodyPr>
          <a:lstStyle/>
          <a:p>
            <a:pPr marL="174625" indent="-174625">
              <a:lnSpc>
                <a:spcPct val="90000"/>
              </a:lnSpc>
              <a:spcBef>
                <a:spcPct val="50000"/>
              </a:spcBef>
              <a:buFontTx/>
              <a:buChar char="•"/>
            </a:pPr>
            <a:r>
              <a:rPr kumimoji="0" lang="en-US" sz="1900" b="0" dirty="0" smtClean="0">
                <a:latin typeface="Times New Roman" pitchFamily="18" charset="0"/>
                <a:cs typeface="Times New Roman" pitchFamily="18" charset="0"/>
              </a:rPr>
              <a:t>When </a:t>
            </a:r>
            <a:r>
              <a:rPr kumimoji="0" lang="en-US" sz="1900" b="0" dirty="0">
                <a:latin typeface="Times New Roman" pitchFamily="18" charset="0"/>
                <a:cs typeface="Times New Roman" pitchFamily="18" charset="0"/>
              </a:rPr>
              <a:t>a $1,000 tax is imposed </a:t>
            </a:r>
            <a:r>
              <a:rPr kumimoji="0" lang="en-US" sz="1900" b="0" dirty="0" smtClean="0">
                <a:latin typeface="Times New Roman" pitchFamily="18" charset="0"/>
                <a:cs typeface="Times New Roman" pitchFamily="18" charset="0"/>
              </a:rPr>
              <a:t>on the </a:t>
            </a:r>
            <a:r>
              <a:rPr kumimoji="0" lang="en-US" sz="1900" b="0" dirty="0">
                <a:latin typeface="Times New Roman" pitchFamily="18" charset="0"/>
                <a:cs typeface="Times New Roman" pitchFamily="18" charset="0"/>
              </a:rPr>
              <a:t>sellers of used cars, the </a:t>
            </a:r>
            <a:r>
              <a:rPr kumimoji="0" lang="en-US" sz="1900" b="1" i="1" dirty="0" smtClean="0">
                <a:solidFill>
                  <a:schemeClr val="accent3">
                    <a:lumMod val="75000"/>
                  </a:schemeClr>
                </a:solidFill>
                <a:latin typeface="Times New Roman" pitchFamily="18" charset="0"/>
                <a:cs typeface="Times New Roman" pitchFamily="18" charset="0"/>
              </a:rPr>
              <a:t>supply</a:t>
            </a:r>
            <a:r>
              <a:rPr kumimoji="0" lang="en-US" sz="1900" i="1" dirty="0" smtClean="0">
                <a:solidFill>
                  <a:schemeClr val="tx1"/>
                </a:solidFill>
                <a:latin typeface="Times New Roman" pitchFamily="18" charset="0"/>
                <a:cs typeface="Times New Roman" pitchFamily="18" charset="0"/>
              </a:rPr>
              <a:t> </a:t>
            </a:r>
            <a:r>
              <a:rPr kumimoji="0" lang="en-US" sz="1900" b="1" i="1" dirty="0" smtClean="0">
                <a:solidFill>
                  <a:schemeClr val="accent3">
                    <a:lumMod val="75000"/>
                  </a:schemeClr>
                </a:solidFill>
                <a:latin typeface="Times New Roman" pitchFamily="18" charset="0"/>
                <a:cs typeface="Times New Roman" pitchFamily="18" charset="0"/>
              </a:rPr>
              <a:t>curve</a:t>
            </a:r>
            <a:r>
              <a:rPr kumimoji="0" lang="en-US" sz="1900" b="0" dirty="0" smtClean="0">
                <a:solidFill>
                  <a:schemeClr val="accent3">
                    <a:lumMod val="75000"/>
                  </a:schemeClr>
                </a:solidFill>
                <a:latin typeface="Times New Roman" pitchFamily="18" charset="0"/>
                <a:cs typeface="Times New Roman" pitchFamily="18" charset="0"/>
              </a:rPr>
              <a:t> </a:t>
            </a:r>
            <a:r>
              <a:rPr kumimoji="0" lang="en-US" sz="1900" b="0" dirty="0">
                <a:latin typeface="Times New Roman" pitchFamily="18" charset="0"/>
                <a:cs typeface="Times New Roman" pitchFamily="18" charset="0"/>
              </a:rPr>
              <a:t>shifts vertically upward </a:t>
            </a:r>
            <a:r>
              <a:rPr kumimoji="0" lang="en-US" sz="1900" b="0" dirty="0" smtClean="0">
                <a:latin typeface="Times New Roman" pitchFamily="18" charset="0"/>
                <a:cs typeface="Times New Roman" pitchFamily="18" charset="0"/>
              </a:rPr>
              <a:t>by the </a:t>
            </a:r>
            <a:r>
              <a:rPr kumimoji="0" lang="en-US" sz="1900" b="0" dirty="0">
                <a:latin typeface="Times New Roman" pitchFamily="18" charset="0"/>
                <a:cs typeface="Times New Roman" pitchFamily="18" charset="0"/>
              </a:rPr>
              <a:t>amount of the tax.</a:t>
            </a:r>
          </a:p>
        </p:txBody>
      </p:sp>
      <p:sp>
        <p:nvSpPr>
          <p:cNvPr id="96" name="Text Box 147"/>
          <p:cNvSpPr txBox="1">
            <a:spLocks noChangeArrowheads="1"/>
          </p:cNvSpPr>
          <p:nvPr/>
        </p:nvSpPr>
        <p:spPr bwMode="auto">
          <a:xfrm>
            <a:off x="107080" y="3253576"/>
            <a:ext cx="4185782" cy="618631"/>
          </a:xfrm>
          <a:prstGeom prst="rect">
            <a:avLst/>
          </a:prstGeom>
          <a:noFill/>
          <a:ln w="9525">
            <a:noFill/>
            <a:miter lim="800000"/>
            <a:headEnd/>
            <a:tailEnd/>
          </a:ln>
        </p:spPr>
        <p:txBody>
          <a:bodyPr wrap="square">
            <a:prstTxWarp prst="textNoShape">
              <a:avLst/>
            </a:prstTxWarp>
            <a:spAutoFit/>
          </a:bodyPr>
          <a:lstStyle/>
          <a:p>
            <a:pPr marL="174625" indent="-174625">
              <a:lnSpc>
                <a:spcPct val="90000"/>
              </a:lnSpc>
              <a:spcBef>
                <a:spcPct val="50000"/>
              </a:spcBef>
              <a:buFontTx/>
              <a:buChar char="•"/>
            </a:pPr>
            <a:r>
              <a:rPr kumimoji="0" lang="en-US" sz="1900" b="0" dirty="0" smtClean="0">
                <a:latin typeface="Times New Roman" pitchFamily="18" charset="0"/>
                <a:cs typeface="Times New Roman" pitchFamily="18" charset="0"/>
              </a:rPr>
              <a:t>The </a:t>
            </a:r>
            <a:r>
              <a:rPr kumimoji="0" lang="en-US" sz="1900" b="0" dirty="0">
                <a:latin typeface="Times New Roman" pitchFamily="18" charset="0"/>
                <a:cs typeface="Times New Roman" pitchFamily="18" charset="0"/>
              </a:rPr>
              <a:t>new price for used cars </a:t>
            </a:r>
            <a:r>
              <a:rPr kumimoji="0" lang="en-US" sz="1900" b="0" dirty="0" smtClean="0">
                <a:latin typeface="Times New Roman" pitchFamily="18" charset="0"/>
                <a:cs typeface="Times New Roman" pitchFamily="18" charset="0"/>
              </a:rPr>
              <a:t>is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a:t>
            </a:r>
            <a:r>
              <a:rPr kumimoji="0" lang="en-US" sz="1900" b="0" dirty="0">
                <a:latin typeface="Times New Roman" pitchFamily="18" charset="0"/>
                <a:cs typeface="Times New Roman" pitchFamily="18" charset="0"/>
              </a:rPr>
              <a:t>7,400 …</a:t>
            </a:r>
          </a:p>
        </p:txBody>
      </p:sp>
      <p:sp>
        <p:nvSpPr>
          <p:cNvPr id="97" name="Text Box 149"/>
          <p:cNvSpPr txBox="1">
            <a:spLocks noChangeArrowheads="1"/>
          </p:cNvSpPr>
          <p:nvPr/>
        </p:nvSpPr>
        <p:spPr bwMode="auto">
          <a:xfrm>
            <a:off x="107080" y="4089694"/>
            <a:ext cx="4052170" cy="881780"/>
          </a:xfrm>
          <a:prstGeom prst="rect">
            <a:avLst/>
          </a:prstGeom>
          <a:noFill/>
          <a:ln w="9525">
            <a:noFill/>
            <a:miter lim="800000"/>
            <a:headEnd/>
            <a:tailEnd/>
          </a:ln>
        </p:spPr>
        <p:txBody>
          <a:bodyPr wrap="square">
            <a:prstTxWarp prst="textNoShape">
              <a:avLst/>
            </a:prstTxWarp>
            <a:spAutoFit/>
          </a:bodyPr>
          <a:lstStyle/>
          <a:p>
            <a:pPr marL="174625" indent="-174625">
              <a:lnSpc>
                <a:spcPct val="90000"/>
              </a:lnSpc>
              <a:spcBef>
                <a:spcPct val="50000"/>
              </a:spcBef>
              <a:buFontTx/>
              <a:buChar char="•"/>
            </a:pPr>
            <a:r>
              <a:rPr kumimoji="0" lang="en-US" sz="1900" b="0" dirty="0" smtClean="0">
                <a:latin typeface="Times New Roman" pitchFamily="18" charset="0"/>
                <a:cs typeface="Times New Roman" pitchFamily="18" charset="0"/>
              </a:rPr>
              <a:t>Consumers </a:t>
            </a:r>
            <a:r>
              <a:rPr kumimoji="0" lang="en-US" sz="1900" b="0" dirty="0">
                <a:latin typeface="Times New Roman" pitchFamily="18" charset="0"/>
                <a:cs typeface="Times New Roman" pitchFamily="18" charset="0"/>
              </a:rPr>
              <a:t>end up paying $</a:t>
            </a:r>
            <a:r>
              <a:rPr kumimoji="0" lang="en-US" sz="1900" b="0" dirty="0" smtClean="0">
                <a:latin typeface="Times New Roman" pitchFamily="18" charset="0"/>
                <a:cs typeface="Times New Roman" pitchFamily="18" charset="0"/>
              </a:rPr>
              <a:t>7,400 instead </a:t>
            </a:r>
            <a:r>
              <a:rPr kumimoji="0" lang="en-US" sz="1900" b="0" dirty="0">
                <a:latin typeface="Times New Roman" pitchFamily="18" charset="0"/>
                <a:cs typeface="Times New Roman" pitchFamily="18" charset="0"/>
              </a:rPr>
              <a:t>of $7,000 and bear $</a:t>
            </a:r>
            <a:r>
              <a:rPr kumimoji="0" lang="en-US" sz="1900" b="0" dirty="0" smtClean="0">
                <a:latin typeface="Times New Roman" pitchFamily="18" charset="0"/>
                <a:cs typeface="Times New Roman" pitchFamily="18" charset="0"/>
              </a:rPr>
              <a:t>400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of </a:t>
            </a:r>
            <a:r>
              <a:rPr kumimoji="0" lang="en-US" sz="1900" b="0" dirty="0">
                <a:latin typeface="Times New Roman" pitchFamily="18" charset="0"/>
                <a:cs typeface="Times New Roman" pitchFamily="18" charset="0"/>
              </a:rPr>
              <a:t>the </a:t>
            </a:r>
            <a:r>
              <a:rPr kumimoji="0" lang="en-US" sz="1900" i="1" dirty="0">
                <a:latin typeface="Times New Roman" pitchFamily="18" charset="0"/>
                <a:cs typeface="Times New Roman" pitchFamily="18" charset="0"/>
              </a:rPr>
              <a:t>tax burden</a:t>
            </a:r>
            <a:r>
              <a:rPr kumimoji="0" lang="en-US" sz="1900" b="0" dirty="0">
                <a:latin typeface="Times New Roman" pitchFamily="18" charset="0"/>
                <a:cs typeface="Times New Roman" pitchFamily="18" charset="0"/>
              </a:rPr>
              <a:t>.  </a:t>
            </a:r>
          </a:p>
        </p:txBody>
      </p:sp>
      <p:sp>
        <p:nvSpPr>
          <p:cNvPr id="98" name="Text Box 150"/>
          <p:cNvSpPr txBox="1">
            <a:spLocks noChangeArrowheads="1"/>
          </p:cNvSpPr>
          <p:nvPr/>
        </p:nvSpPr>
        <p:spPr bwMode="auto">
          <a:xfrm>
            <a:off x="107080" y="4912361"/>
            <a:ext cx="4002607" cy="881780"/>
          </a:xfrm>
          <a:prstGeom prst="rect">
            <a:avLst/>
          </a:prstGeom>
          <a:noFill/>
          <a:ln w="9525">
            <a:noFill/>
            <a:miter lim="800000"/>
            <a:headEnd/>
            <a:tailEnd/>
          </a:ln>
        </p:spPr>
        <p:txBody>
          <a:bodyPr wrap="square">
            <a:prstTxWarp prst="textNoShape">
              <a:avLst/>
            </a:prstTxWarp>
            <a:spAutoFit/>
          </a:bodyPr>
          <a:lstStyle/>
          <a:p>
            <a:pPr marL="174625" indent="-174625">
              <a:lnSpc>
                <a:spcPct val="90000"/>
              </a:lnSpc>
              <a:spcBef>
                <a:spcPct val="50000"/>
              </a:spcBef>
              <a:buFontTx/>
              <a:buChar char="•"/>
            </a:pPr>
            <a:r>
              <a:rPr kumimoji="0" lang="en-US" sz="1900" b="0" dirty="0" smtClean="0">
                <a:latin typeface="Times New Roman" pitchFamily="18" charset="0"/>
                <a:cs typeface="Times New Roman" pitchFamily="18" charset="0"/>
              </a:rPr>
              <a:t>Sellers </a:t>
            </a:r>
            <a:r>
              <a:rPr kumimoji="0" lang="en-US" sz="1900" b="0" dirty="0">
                <a:latin typeface="Times New Roman" pitchFamily="18" charset="0"/>
                <a:cs typeface="Times New Roman" pitchFamily="18" charset="0"/>
              </a:rPr>
              <a:t>end up receiving $</a:t>
            </a:r>
            <a:r>
              <a:rPr kumimoji="0" lang="en-US" sz="1900" b="0" dirty="0" smtClean="0">
                <a:latin typeface="Times New Roman" pitchFamily="18" charset="0"/>
                <a:cs typeface="Times New Roman" pitchFamily="18" charset="0"/>
              </a:rPr>
              <a:t>6,400 </a:t>
            </a:r>
            <a:br>
              <a:rPr kumimoji="0" lang="en-US" sz="1900" b="0" dirty="0" smtClean="0">
                <a:latin typeface="Times New Roman" pitchFamily="18" charset="0"/>
                <a:cs typeface="Times New Roman" pitchFamily="18" charset="0"/>
              </a:rPr>
            </a:br>
            <a:r>
              <a:rPr kumimoji="0" lang="en-US" sz="1900" b="0" i="1" dirty="0" smtClean="0">
                <a:latin typeface="Times New Roman" pitchFamily="18" charset="0"/>
                <a:cs typeface="Times New Roman" pitchFamily="18" charset="0"/>
              </a:rPr>
              <a:t>(</a:t>
            </a:r>
            <a:r>
              <a:rPr kumimoji="0" lang="en-US" sz="1900" b="0" i="1" dirty="0">
                <a:latin typeface="Times New Roman" pitchFamily="18" charset="0"/>
                <a:cs typeface="Times New Roman" pitchFamily="18" charset="0"/>
              </a:rPr>
              <a:t>after taxes)</a:t>
            </a:r>
            <a:r>
              <a:rPr kumimoji="0" lang="en-US" sz="1900" b="0" dirty="0">
                <a:latin typeface="Times New Roman" pitchFamily="18" charset="0"/>
                <a:cs typeface="Times New Roman" pitchFamily="18" charset="0"/>
              </a:rPr>
              <a:t> instead of $7000 </a:t>
            </a:r>
            <a:r>
              <a:rPr kumimoji="0" lang="en-US" sz="1900" b="0" dirty="0" smtClean="0">
                <a:latin typeface="Times New Roman" pitchFamily="18" charset="0"/>
                <a:cs typeface="Times New Roman" pitchFamily="18" charset="0"/>
              </a:rPr>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and bear </a:t>
            </a:r>
            <a:r>
              <a:rPr kumimoji="0" lang="en-US" sz="1900" b="0" dirty="0">
                <a:latin typeface="Times New Roman" pitchFamily="18" charset="0"/>
                <a:cs typeface="Times New Roman" pitchFamily="18" charset="0"/>
              </a:rPr>
              <a:t>$600 of the </a:t>
            </a:r>
            <a:r>
              <a:rPr kumimoji="0" lang="en-US" sz="1900" i="1" dirty="0">
                <a:latin typeface="Times New Roman" pitchFamily="18" charset="0"/>
                <a:cs typeface="Times New Roman" pitchFamily="18" charset="0"/>
              </a:rPr>
              <a:t>tax burden</a:t>
            </a:r>
            <a:r>
              <a:rPr kumimoji="0" lang="en-US" sz="1900" b="0" dirty="0">
                <a:latin typeface="Times New Roman" pitchFamily="18" charset="0"/>
                <a:cs typeface="Times New Roman" pitchFamily="18" charset="0"/>
              </a:rPr>
              <a:t>.</a:t>
            </a:r>
          </a:p>
        </p:txBody>
      </p:sp>
      <p:sp>
        <p:nvSpPr>
          <p:cNvPr id="99" name="Text Box 151"/>
          <p:cNvSpPr txBox="1">
            <a:spLocks noChangeArrowheads="1"/>
          </p:cNvSpPr>
          <p:nvPr/>
        </p:nvSpPr>
        <p:spPr bwMode="auto">
          <a:xfrm>
            <a:off x="284880" y="3523451"/>
            <a:ext cx="3812197" cy="618631"/>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pPr>
            <a:r>
              <a:rPr kumimoji="0" lang="en-US" sz="1900" b="0"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     sellers </a:t>
            </a:r>
            <a:r>
              <a:rPr kumimoji="0" lang="en-US" sz="1900" b="0" dirty="0">
                <a:latin typeface="Times New Roman" pitchFamily="18" charset="0"/>
                <a:cs typeface="Times New Roman" pitchFamily="18" charset="0"/>
              </a:rPr>
              <a:t>netting $6,400  </a:t>
            </a:r>
            <a:br>
              <a:rPr kumimoji="0" lang="en-US" sz="1900" b="0" dirty="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a:t>
            </a:r>
            <a:r>
              <a:rPr kumimoji="0" lang="en-US" sz="1900" b="0" dirty="0">
                <a:latin typeface="Times New Roman" pitchFamily="18" charset="0"/>
                <a:cs typeface="Times New Roman" pitchFamily="18" charset="0"/>
              </a:rPr>
              <a:t>7,400 - $1000 tax).</a:t>
            </a:r>
          </a:p>
        </p:txBody>
      </p:sp>
      <p:sp>
        <p:nvSpPr>
          <p:cNvPr id="100" name="Rectangle 159" descr="Parchment"/>
          <p:cNvSpPr>
            <a:spLocks noChangeAspect="1" noChangeArrowheads="1"/>
          </p:cNvSpPr>
          <p:nvPr/>
        </p:nvSpPr>
        <p:spPr bwMode="auto">
          <a:xfrm>
            <a:off x="7593013" y="5295595"/>
            <a:ext cx="1268412" cy="566309"/>
          </a:xfrm>
          <a:prstGeom prst="rect">
            <a:avLst/>
          </a:prstGeom>
          <a:noFill/>
          <a:ln w="9525">
            <a:noFill/>
            <a:miter lim="800000"/>
            <a:headEnd/>
            <a:tailEnd/>
          </a:ln>
        </p:spPr>
        <p:txBody>
          <a:bodyPr lIns="0" tIns="0" rIns="0" bIns="0">
            <a:prstTxWarp prst="textNoShape">
              <a:avLst/>
            </a:prstTxWarp>
            <a:spAutoFit/>
          </a:bodyPr>
          <a:lstStyle/>
          <a:p>
            <a:pPr>
              <a:lnSpc>
                <a:spcPct val="80000"/>
              </a:lnSpc>
            </a:pPr>
            <a:r>
              <a:rPr kumimoji="0" lang="en-US" sz="2000" b="1" dirty="0">
                <a:solidFill>
                  <a:srgbClr val="000000"/>
                </a:solidFill>
                <a:latin typeface="Times New Roman" pitchFamily="18" charset="0"/>
                <a:cs typeface="Times New Roman" pitchFamily="18" charset="0"/>
              </a:rPr>
              <a:t>#</a:t>
            </a:r>
            <a:r>
              <a:rPr kumimoji="0" lang="en-US" sz="1600" b="0" dirty="0">
                <a:solidFill>
                  <a:srgbClr val="000000"/>
                </a:solidFill>
                <a:latin typeface="Times New Roman" pitchFamily="18" charset="0"/>
                <a:cs typeface="Times New Roman" pitchFamily="18" charset="0"/>
              </a:rPr>
              <a:t> </a:t>
            </a:r>
            <a:r>
              <a:rPr kumimoji="0" lang="en-US" sz="1400" b="0" dirty="0">
                <a:solidFill>
                  <a:srgbClr val="000000"/>
                </a:solidFill>
                <a:latin typeface="Times New Roman" pitchFamily="18" charset="0"/>
                <a:cs typeface="Times New Roman" pitchFamily="18" charset="0"/>
              </a:rPr>
              <a:t>of used cars</a:t>
            </a:r>
            <a:r>
              <a:rPr kumimoji="0" lang="en-US" sz="1600" b="0" dirty="0">
                <a:solidFill>
                  <a:srgbClr val="000000"/>
                </a:solidFill>
                <a:latin typeface="Times New Roman" pitchFamily="18" charset="0"/>
                <a:cs typeface="Times New Roman" pitchFamily="18" charset="0"/>
              </a:rPr>
              <a:t/>
            </a:r>
            <a:br>
              <a:rPr kumimoji="0" lang="en-US" sz="1600" b="0" dirty="0">
                <a:solidFill>
                  <a:srgbClr val="000000"/>
                </a:solidFill>
                <a:latin typeface="Times New Roman" pitchFamily="18" charset="0"/>
                <a:cs typeface="Times New Roman" pitchFamily="18" charset="0"/>
              </a:rPr>
            </a:br>
            <a:r>
              <a:rPr kumimoji="0" lang="en-US" sz="1400" b="0" dirty="0">
                <a:solidFill>
                  <a:srgbClr val="000000"/>
                </a:solidFill>
                <a:latin typeface="Times New Roman" pitchFamily="18" charset="0"/>
                <a:cs typeface="Times New Roman" pitchFamily="18" charset="0"/>
              </a:rPr>
              <a:t>per month</a:t>
            </a:r>
            <a:br>
              <a:rPr kumimoji="0" lang="en-US" sz="1400" b="0" dirty="0">
                <a:solidFill>
                  <a:srgbClr val="000000"/>
                </a:solidFill>
                <a:latin typeface="Times New Roman" pitchFamily="18" charset="0"/>
                <a:cs typeface="Times New Roman" pitchFamily="18" charset="0"/>
              </a:rPr>
            </a:br>
            <a:r>
              <a:rPr kumimoji="0" lang="en-US" sz="1200" b="0" i="1" dirty="0">
                <a:solidFill>
                  <a:srgbClr val="000000"/>
                </a:solidFill>
                <a:latin typeface="Times New Roman" pitchFamily="18" charset="0"/>
                <a:cs typeface="Times New Roman" pitchFamily="18" charset="0"/>
              </a:rPr>
              <a:t>(in thousands)</a:t>
            </a:r>
          </a:p>
        </p:txBody>
      </p:sp>
    </p:spTree>
    <p:extLst>
      <p:ext uri="{BB962C8B-B14F-4D97-AF65-F5344CB8AC3E}">
        <p14:creationId xmlns:p14="http://schemas.microsoft.com/office/powerpoint/2010/main" val="110107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slide(fromBottom)">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slide(fromBottom)">
                                      <p:cBhvr>
                                        <p:cTn id="12" dur="500"/>
                                        <p:tgtEl>
                                          <p:spTgt spid="95"/>
                                        </p:tgtEl>
                                      </p:cBhvr>
                                    </p:animEffect>
                                  </p:childTnLst>
                                </p:cTn>
                              </p:par>
                            </p:childTnLst>
                          </p:cTn>
                        </p:par>
                        <p:par>
                          <p:cTn id="13" fill="hold">
                            <p:stCondLst>
                              <p:cond delay="500"/>
                            </p:stCondLst>
                            <p:childTnLst>
                              <p:par>
                                <p:cTn id="14" presetID="12" presetClass="entr" presetSubtype="4" fill="hold" nodeType="after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slide(fromBottom)">
                                      <p:cBhvr>
                                        <p:cTn id="16" dur="500"/>
                                        <p:tgtEl>
                                          <p:spTgt spid="44"/>
                                        </p:tgtEl>
                                      </p:cBhvr>
                                    </p:animEffect>
                                  </p:childTnLst>
                                </p:cTn>
                              </p:par>
                            </p:childTnLst>
                          </p:cTn>
                        </p:par>
                        <p:par>
                          <p:cTn id="17" fill="hold">
                            <p:stCondLst>
                              <p:cond delay="1000"/>
                            </p:stCondLst>
                            <p:childTnLst>
                              <p:par>
                                <p:cTn id="18" presetID="17" presetClass="entr" presetSubtype="4" fill="hold" nodeType="afterEffect">
                                  <p:stCondLst>
                                    <p:cond delay="0"/>
                                  </p:stCondLst>
                                  <p:childTnLst>
                                    <p:set>
                                      <p:cBhvr>
                                        <p:cTn id="19" dur="1" fill="hold">
                                          <p:stCondLst>
                                            <p:cond delay="0"/>
                                          </p:stCondLst>
                                        </p:cTn>
                                        <p:tgtEl>
                                          <p:spTgt spid="67"/>
                                        </p:tgtEl>
                                        <p:attrNameLst>
                                          <p:attrName>style.visibility</p:attrName>
                                        </p:attrNameLst>
                                      </p:cBhvr>
                                      <p:to>
                                        <p:strVal val="visible"/>
                                      </p:to>
                                    </p:set>
                                    <p:anim calcmode="lin" valueType="num">
                                      <p:cBhvr>
                                        <p:cTn id="20" dur="500" fill="hold"/>
                                        <p:tgtEl>
                                          <p:spTgt spid="67"/>
                                        </p:tgtEl>
                                        <p:attrNameLst>
                                          <p:attrName>ppt_x</p:attrName>
                                        </p:attrNameLst>
                                      </p:cBhvr>
                                      <p:tavLst>
                                        <p:tav tm="0">
                                          <p:val>
                                            <p:strVal val="#ppt_x"/>
                                          </p:val>
                                        </p:tav>
                                        <p:tav tm="100000">
                                          <p:val>
                                            <p:strVal val="#ppt_x"/>
                                          </p:val>
                                        </p:tav>
                                      </p:tavLst>
                                    </p:anim>
                                    <p:anim calcmode="lin" valueType="num">
                                      <p:cBhvr>
                                        <p:cTn id="21" dur="500" fill="hold"/>
                                        <p:tgtEl>
                                          <p:spTgt spid="67"/>
                                        </p:tgtEl>
                                        <p:attrNameLst>
                                          <p:attrName>ppt_y</p:attrName>
                                        </p:attrNameLst>
                                      </p:cBhvr>
                                      <p:tavLst>
                                        <p:tav tm="0">
                                          <p:val>
                                            <p:strVal val="#ppt_y+#ppt_h/2"/>
                                          </p:val>
                                        </p:tav>
                                        <p:tav tm="100000">
                                          <p:val>
                                            <p:strVal val="#ppt_y"/>
                                          </p:val>
                                        </p:tav>
                                      </p:tavLst>
                                    </p:anim>
                                    <p:anim calcmode="lin" valueType="num">
                                      <p:cBhvr>
                                        <p:cTn id="22" dur="500" fill="hold"/>
                                        <p:tgtEl>
                                          <p:spTgt spid="67"/>
                                        </p:tgtEl>
                                        <p:attrNameLst>
                                          <p:attrName>ppt_w</p:attrName>
                                        </p:attrNameLst>
                                      </p:cBhvr>
                                      <p:tavLst>
                                        <p:tav tm="0">
                                          <p:val>
                                            <p:strVal val="#ppt_w"/>
                                          </p:val>
                                        </p:tav>
                                        <p:tav tm="100000">
                                          <p:val>
                                            <p:strVal val="#ppt_w"/>
                                          </p:val>
                                        </p:tav>
                                      </p:tavLst>
                                    </p:anim>
                                    <p:anim calcmode="lin" valueType="num">
                                      <p:cBhvr>
                                        <p:cTn id="23" dur="500" fill="hold"/>
                                        <p:tgtEl>
                                          <p:spTgt spid="67"/>
                                        </p:tgtEl>
                                        <p:attrNameLst>
                                          <p:attrName>ppt_h</p:attrName>
                                        </p:attrNameLst>
                                      </p:cBhvr>
                                      <p:tavLst>
                                        <p:tav tm="0">
                                          <p:val>
                                            <p:fltVal val="0"/>
                                          </p:val>
                                        </p:tav>
                                        <p:tav tm="100000">
                                          <p:val>
                                            <p:strVal val="#ppt_h"/>
                                          </p:val>
                                        </p:tav>
                                      </p:tavLst>
                                    </p:anim>
                                  </p:childTnLst>
                                </p:cTn>
                              </p:par>
                            </p:childTnLst>
                          </p:cTn>
                        </p:par>
                        <p:par>
                          <p:cTn id="24" fill="hold">
                            <p:stCondLst>
                              <p:cond delay="1500"/>
                            </p:stCondLst>
                            <p:childTnLst>
                              <p:par>
                                <p:cTn id="25" presetID="17" presetClass="entr" presetSubtype="8" fill="hold" nodeType="afterEffect">
                                  <p:stCondLst>
                                    <p:cond delay="0"/>
                                  </p:stCondLst>
                                  <p:childTnLst>
                                    <p:set>
                                      <p:cBhvr>
                                        <p:cTn id="26" dur="1" fill="hold">
                                          <p:stCondLst>
                                            <p:cond delay="0"/>
                                          </p:stCondLst>
                                        </p:cTn>
                                        <p:tgtEl>
                                          <p:spTgt spid="68"/>
                                        </p:tgtEl>
                                        <p:attrNameLst>
                                          <p:attrName>style.visibility</p:attrName>
                                        </p:attrNameLst>
                                      </p:cBhvr>
                                      <p:to>
                                        <p:strVal val="visible"/>
                                      </p:to>
                                    </p:set>
                                    <p:anim calcmode="lin" valueType="num">
                                      <p:cBhvr>
                                        <p:cTn id="27" dur="500" fill="hold"/>
                                        <p:tgtEl>
                                          <p:spTgt spid="68"/>
                                        </p:tgtEl>
                                        <p:attrNameLst>
                                          <p:attrName>ppt_x</p:attrName>
                                        </p:attrNameLst>
                                      </p:cBhvr>
                                      <p:tavLst>
                                        <p:tav tm="0">
                                          <p:val>
                                            <p:strVal val="#ppt_x-#ppt_w/2"/>
                                          </p:val>
                                        </p:tav>
                                        <p:tav tm="100000">
                                          <p:val>
                                            <p:strVal val="#ppt_x"/>
                                          </p:val>
                                        </p:tav>
                                      </p:tavLst>
                                    </p:anim>
                                    <p:anim calcmode="lin" valueType="num">
                                      <p:cBhvr>
                                        <p:cTn id="28" dur="500" fill="hold"/>
                                        <p:tgtEl>
                                          <p:spTgt spid="68"/>
                                        </p:tgtEl>
                                        <p:attrNameLst>
                                          <p:attrName>ppt_y</p:attrName>
                                        </p:attrNameLst>
                                      </p:cBhvr>
                                      <p:tavLst>
                                        <p:tav tm="0">
                                          <p:val>
                                            <p:strVal val="#ppt_y"/>
                                          </p:val>
                                        </p:tav>
                                        <p:tav tm="100000">
                                          <p:val>
                                            <p:strVal val="#ppt_y"/>
                                          </p:val>
                                        </p:tav>
                                      </p:tavLst>
                                    </p:anim>
                                    <p:anim calcmode="lin" valueType="num">
                                      <p:cBhvr>
                                        <p:cTn id="29" dur="500" fill="hold"/>
                                        <p:tgtEl>
                                          <p:spTgt spid="68"/>
                                        </p:tgtEl>
                                        <p:attrNameLst>
                                          <p:attrName>ppt_w</p:attrName>
                                        </p:attrNameLst>
                                      </p:cBhvr>
                                      <p:tavLst>
                                        <p:tav tm="0">
                                          <p:val>
                                            <p:fltVal val="0"/>
                                          </p:val>
                                        </p:tav>
                                        <p:tav tm="100000">
                                          <p:val>
                                            <p:strVal val="#ppt_w"/>
                                          </p:val>
                                        </p:tav>
                                      </p:tavLst>
                                    </p:anim>
                                    <p:anim calcmode="lin" valueType="num">
                                      <p:cBhvr>
                                        <p:cTn id="30" dur="500" fill="hold"/>
                                        <p:tgtEl>
                                          <p:spTgt spid="68"/>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96"/>
                                        </p:tgtEl>
                                        <p:attrNameLst>
                                          <p:attrName>style.visibility</p:attrName>
                                        </p:attrNameLst>
                                      </p:cBhvr>
                                      <p:to>
                                        <p:strVal val="visible"/>
                                      </p:to>
                                    </p:set>
                                    <p:animEffect transition="in" filter="slide(fromBottom)">
                                      <p:cBhvr>
                                        <p:cTn id="35" dur="500"/>
                                        <p:tgtEl>
                                          <p:spTgt spid="96"/>
                                        </p:tgtEl>
                                      </p:cBhvr>
                                    </p:animEffect>
                                  </p:childTnLst>
                                </p:cTn>
                              </p:par>
                            </p:childTnLst>
                          </p:cTn>
                        </p:par>
                        <p:par>
                          <p:cTn id="36" fill="hold">
                            <p:stCondLst>
                              <p:cond delay="500"/>
                            </p:stCondLst>
                            <p:childTnLst>
                              <p:par>
                                <p:cTn id="37" presetID="23" presetClass="entr" presetSubtype="32" fill="hold" grpId="0" nodeType="afterEffect">
                                  <p:stCondLst>
                                    <p:cond delay="0"/>
                                  </p:stCondLst>
                                  <p:childTnLst>
                                    <p:set>
                                      <p:cBhvr>
                                        <p:cTn id="38" dur="1" fill="hold">
                                          <p:stCondLst>
                                            <p:cond delay="0"/>
                                          </p:stCondLst>
                                        </p:cTn>
                                        <p:tgtEl>
                                          <p:spTgt spid="66"/>
                                        </p:tgtEl>
                                        <p:attrNameLst>
                                          <p:attrName>style.visibility</p:attrName>
                                        </p:attrNameLst>
                                      </p:cBhvr>
                                      <p:to>
                                        <p:strVal val="visible"/>
                                      </p:to>
                                    </p:set>
                                    <p:anim calcmode="lin" valueType="num">
                                      <p:cBhvr>
                                        <p:cTn id="39" dur="500" fill="hold"/>
                                        <p:tgtEl>
                                          <p:spTgt spid="66"/>
                                        </p:tgtEl>
                                        <p:attrNameLst>
                                          <p:attrName>ppt_w</p:attrName>
                                        </p:attrNameLst>
                                      </p:cBhvr>
                                      <p:tavLst>
                                        <p:tav tm="0">
                                          <p:val>
                                            <p:strVal val="4*#ppt_w"/>
                                          </p:val>
                                        </p:tav>
                                        <p:tav tm="100000">
                                          <p:val>
                                            <p:strVal val="#ppt_w"/>
                                          </p:val>
                                        </p:tav>
                                      </p:tavLst>
                                    </p:anim>
                                    <p:anim calcmode="lin" valueType="num">
                                      <p:cBhvr>
                                        <p:cTn id="40" dur="500" fill="hold"/>
                                        <p:tgtEl>
                                          <p:spTgt spid="66"/>
                                        </p:tgtEl>
                                        <p:attrNameLst>
                                          <p:attrName>ppt_h</p:attrName>
                                        </p:attrNameLst>
                                      </p:cBhvr>
                                      <p:tavLst>
                                        <p:tav tm="0">
                                          <p:val>
                                            <p:strVal val="4*#ppt_h"/>
                                          </p:val>
                                        </p:tav>
                                        <p:tav tm="100000">
                                          <p:val>
                                            <p:strVal val="#ppt_h"/>
                                          </p:val>
                                        </p:tav>
                                      </p:tavLst>
                                    </p:anim>
                                  </p:childTnLst>
                                </p:cTn>
                              </p:par>
                            </p:childTnLst>
                          </p:cTn>
                        </p:par>
                        <p:par>
                          <p:cTn id="41" fill="hold">
                            <p:stCondLst>
                              <p:cond delay="1000"/>
                            </p:stCondLst>
                            <p:childTnLst>
                              <p:par>
                                <p:cTn id="42" presetID="17" presetClass="entr" presetSubtype="2" fill="hold" grpId="0" nodeType="after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p:cTn id="44" dur="500" fill="hold"/>
                                        <p:tgtEl>
                                          <p:spTgt spid="54"/>
                                        </p:tgtEl>
                                        <p:attrNameLst>
                                          <p:attrName>ppt_x</p:attrName>
                                        </p:attrNameLst>
                                      </p:cBhvr>
                                      <p:tavLst>
                                        <p:tav tm="0">
                                          <p:val>
                                            <p:strVal val="#ppt_x+#ppt_w/2"/>
                                          </p:val>
                                        </p:tav>
                                        <p:tav tm="100000">
                                          <p:val>
                                            <p:strVal val="#ppt_x"/>
                                          </p:val>
                                        </p:tav>
                                      </p:tavLst>
                                    </p:anim>
                                    <p:anim calcmode="lin" valueType="num">
                                      <p:cBhvr>
                                        <p:cTn id="45" dur="500" fill="hold"/>
                                        <p:tgtEl>
                                          <p:spTgt spid="54"/>
                                        </p:tgtEl>
                                        <p:attrNameLst>
                                          <p:attrName>ppt_y</p:attrName>
                                        </p:attrNameLst>
                                      </p:cBhvr>
                                      <p:tavLst>
                                        <p:tav tm="0">
                                          <p:val>
                                            <p:strVal val="#ppt_y"/>
                                          </p:val>
                                        </p:tav>
                                        <p:tav tm="100000">
                                          <p:val>
                                            <p:strVal val="#ppt_y"/>
                                          </p:val>
                                        </p:tav>
                                      </p:tavLst>
                                    </p:anim>
                                    <p:anim calcmode="lin" valueType="num">
                                      <p:cBhvr>
                                        <p:cTn id="46" dur="500" fill="hold"/>
                                        <p:tgtEl>
                                          <p:spTgt spid="54"/>
                                        </p:tgtEl>
                                        <p:attrNameLst>
                                          <p:attrName>ppt_w</p:attrName>
                                        </p:attrNameLst>
                                      </p:cBhvr>
                                      <p:tavLst>
                                        <p:tav tm="0">
                                          <p:val>
                                            <p:fltVal val="0"/>
                                          </p:val>
                                        </p:tav>
                                        <p:tav tm="100000">
                                          <p:val>
                                            <p:strVal val="#ppt_w"/>
                                          </p:val>
                                        </p:tav>
                                      </p:tavLst>
                                    </p:anim>
                                    <p:anim calcmode="lin" valueType="num">
                                      <p:cBhvr>
                                        <p:cTn id="47" dur="500" fill="hold"/>
                                        <p:tgtEl>
                                          <p:spTgt spid="54"/>
                                        </p:tgtEl>
                                        <p:attrNameLst>
                                          <p:attrName>ppt_h</p:attrName>
                                        </p:attrNameLst>
                                      </p:cBhvr>
                                      <p:tavLst>
                                        <p:tav tm="0">
                                          <p:val>
                                            <p:strVal val="#ppt_h"/>
                                          </p:val>
                                        </p:tav>
                                        <p:tav tm="100000">
                                          <p:val>
                                            <p:strVal val="#ppt_h"/>
                                          </p:val>
                                        </p:tav>
                                      </p:tavLst>
                                    </p:anim>
                                  </p:childTnLst>
                                </p:cTn>
                              </p:par>
                            </p:childTnLst>
                          </p:cTn>
                        </p:par>
                        <p:par>
                          <p:cTn id="48" fill="hold">
                            <p:stCondLst>
                              <p:cond delay="1500"/>
                            </p:stCondLst>
                            <p:childTnLst>
                              <p:par>
                                <p:cTn id="49" presetID="23" presetClass="entr" presetSubtype="272"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p:cTn id="51" dur="500" fill="hold"/>
                                        <p:tgtEl>
                                          <p:spTgt spid="50"/>
                                        </p:tgtEl>
                                        <p:attrNameLst>
                                          <p:attrName>ppt_w</p:attrName>
                                        </p:attrNameLst>
                                      </p:cBhvr>
                                      <p:tavLst>
                                        <p:tav tm="0">
                                          <p:val>
                                            <p:strVal val="2/3*#ppt_w"/>
                                          </p:val>
                                        </p:tav>
                                        <p:tav tm="100000">
                                          <p:val>
                                            <p:strVal val="#ppt_w"/>
                                          </p:val>
                                        </p:tav>
                                      </p:tavLst>
                                    </p:anim>
                                    <p:anim calcmode="lin" valueType="num">
                                      <p:cBhvr>
                                        <p:cTn id="52" dur="500" fill="hold"/>
                                        <p:tgtEl>
                                          <p:spTgt spid="50"/>
                                        </p:tgtEl>
                                        <p:attrNameLst>
                                          <p:attrName>ppt_h</p:attrName>
                                        </p:attrNameLst>
                                      </p:cBhvr>
                                      <p:tavLst>
                                        <p:tav tm="0">
                                          <p:val>
                                            <p:strVal val="2/3*#ppt_h"/>
                                          </p:val>
                                        </p:tav>
                                        <p:tav tm="100000">
                                          <p:val>
                                            <p:strVal val="#ppt_h"/>
                                          </p:val>
                                        </p:tav>
                                      </p:tavLst>
                                    </p:anim>
                                  </p:childTnLst>
                                </p:cTn>
                              </p:par>
                            </p:childTnLst>
                          </p:cTn>
                        </p:par>
                        <p:par>
                          <p:cTn id="53" fill="hold">
                            <p:stCondLst>
                              <p:cond delay="2000"/>
                            </p:stCondLst>
                            <p:childTnLst>
                              <p:par>
                                <p:cTn id="54" presetID="17" presetClass="entr" presetSubtype="1" fill="hold" grpId="0" nodeType="afterEffect">
                                  <p:stCondLst>
                                    <p:cond delay="0"/>
                                  </p:stCondLst>
                                  <p:childTnLst>
                                    <p:set>
                                      <p:cBhvr>
                                        <p:cTn id="55" dur="1" fill="hold">
                                          <p:stCondLst>
                                            <p:cond delay="0"/>
                                          </p:stCondLst>
                                        </p:cTn>
                                        <p:tgtEl>
                                          <p:spTgt spid="47"/>
                                        </p:tgtEl>
                                        <p:attrNameLst>
                                          <p:attrName>style.visibility</p:attrName>
                                        </p:attrNameLst>
                                      </p:cBhvr>
                                      <p:to>
                                        <p:strVal val="visible"/>
                                      </p:to>
                                    </p:set>
                                    <p:anim calcmode="lin" valueType="num">
                                      <p:cBhvr>
                                        <p:cTn id="56" dur="500" fill="hold"/>
                                        <p:tgtEl>
                                          <p:spTgt spid="47"/>
                                        </p:tgtEl>
                                        <p:attrNameLst>
                                          <p:attrName>ppt_x</p:attrName>
                                        </p:attrNameLst>
                                      </p:cBhvr>
                                      <p:tavLst>
                                        <p:tav tm="0">
                                          <p:val>
                                            <p:strVal val="#ppt_x"/>
                                          </p:val>
                                        </p:tav>
                                        <p:tav tm="100000">
                                          <p:val>
                                            <p:strVal val="#ppt_x"/>
                                          </p:val>
                                        </p:tav>
                                      </p:tavLst>
                                    </p:anim>
                                    <p:anim calcmode="lin" valueType="num">
                                      <p:cBhvr>
                                        <p:cTn id="57" dur="500" fill="hold"/>
                                        <p:tgtEl>
                                          <p:spTgt spid="47"/>
                                        </p:tgtEl>
                                        <p:attrNameLst>
                                          <p:attrName>ppt_y</p:attrName>
                                        </p:attrNameLst>
                                      </p:cBhvr>
                                      <p:tavLst>
                                        <p:tav tm="0">
                                          <p:val>
                                            <p:strVal val="#ppt_y-#ppt_h/2"/>
                                          </p:val>
                                        </p:tav>
                                        <p:tav tm="100000">
                                          <p:val>
                                            <p:strVal val="#ppt_y"/>
                                          </p:val>
                                        </p:tav>
                                      </p:tavLst>
                                    </p:anim>
                                    <p:anim calcmode="lin" valueType="num">
                                      <p:cBhvr>
                                        <p:cTn id="58" dur="500" fill="hold"/>
                                        <p:tgtEl>
                                          <p:spTgt spid="47"/>
                                        </p:tgtEl>
                                        <p:attrNameLst>
                                          <p:attrName>ppt_w</p:attrName>
                                        </p:attrNameLst>
                                      </p:cBhvr>
                                      <p:tavLst>
                                        <p:tav tm="0">
                                          <p:val>
                                            <p:strVal val="#ppt_w"/>
                                          </p:val>
                                        </p:tav>
                                        <p:tav tm="100000">
                                          <p:val>
                                            <p:strVal val="#ppt_w"/>
                                          </p:val>
                                        </p:tav>
                                      </p:tavLst>
                                    </p:anim>
                                    <p:anim calcmode="lin" valueType="num">
                                      <p:cBhvr>
                                        <p:cTn id="59" dur="500" fill="hold"/>
                                        <p:tgtEl>
                                          <p:spTgt spid="47"/>
                                        </p:tgtEl>
                                        <p:attrNameLst>
                                          <p:attrName>ppt_h</p:attrName>
                                        </p:attrNameLst>
                                      </p:cBhvr>
                                      <p:tavLst>
                                        <p:tav tm="0">
                                          <p:val>
                                            <p:fltVal val="0"/>
                                          </p:val>
                                        </p:tav>
                                        <p:tav tm="100000">
                                          <p:val>
                                            <p:strVal val="#ppt_h"/>
                                          </p:val>
                                        </p:tav>
                                      </p:tavLst>
                                    </p:anim>
                                  </p:childTnLst>
                                </p:cTn>
                              </p:par>
                            </p:childTnLst>
                          </p:cTn>
                        </p:par>
                        <p:par>
                          <p:cTn id="60" fill="hold">
                            <p:stCondLst>
                              <p:cond delay="2500"/>
                            </p:stCondLst>
                            <p:childTnLst>
                              <p:par>
                                <p:cTn id="61" presetID="17" presetClass="entr" presetSubtype="1" fill="hold" grpId="0" nodeType="afterEffect">
                                  <p:stCondLst>
                                    <p:cond delay="0"/>
                                  </p:stCondLst>
                                  <p:childTnLst>
                                    <p:set>
                                      <p:cBhvr>
                                        <p:cTn id="62" dur="1" fill="hold">
                                          <p:stCondLst>
                                            <p:cond delay="0"/>
                                          </p:stCondLst>
                                        </p:cTn>
                                        <p:tgtEl>
                                          <p:spTgt spid="92"/>
                                        </p:tgtEl>
                                        <p:attrNameLst>
                                          <p:attrName>style.visibility</p:attrName>
                                        </p:attrNameLst>
                                      </p:cBhvr>
                                      <p:to>
                                        <p:strVal val="visible"/>
                                      </p:to>
                                    </p:set>
                                    <p:anim calcmode="lin" valueType="num">
                                      <p:cBhvr>
                                        <p:cTn id="63" dur="500" fill="hold"/>
                                        <p:tgtEl>
                                          <p:spTgt spid="92"/>
                                        </p:tgtEl>
                                        <p:attrNameLst>
                                          <p:attrName>ppt_x</p:attrName>
                                        </p:attrNameLst>
                                      </p:cBhvr>
                                      <p:tavLst>
                                        <p:tav tm="0">
                                          <p:val>
                                            <p:strVal val="#ppt_x"/>
                                          </p:val>
                                        </p:tav>
                                        <p:tav tm="100000">
                                          <p:val>
                                            <p:strVal val="#ppt_x"/>
                                          </p:val>
                                        </p:tav>
                                      </p:tavLst>
                                    </p:anim>
                                    <p:anim calcmode="lin" valueType="num">
                                      <p:cBhvr>
                                        <p:cTn id="64" dur="500" fill="hold"/>
                                        <p:tgtEl>
                                          <p:spTgt spid="92"/>
                                        </p:tgtEl>
                                        <p:attrNameLst>
                                          <p:attrName>ppt_y</p:attrName>
                                        </p:attrNameLst>
                                      </p:cBhvr>
                                      <p:tavLst>
                                        <p:tav tm="0">
                                          <p:val>
                                            <p:strVal val="#ppt_y-#ppt_h/2"/>
                                          </p:val>
                                        </p:tav>
                                        <p:tav tm="100000">
                                          <p:val>
                                            <p:strVal val="#ppt_y"/>
                                          </p:val>
                                        </p:tav>
                                      </p:tavLst>
                                    </p:anim>
                                    <p:anim calcmode="lin" valueType="num">
                                      <p:cBhvr>
                                        <p:cTn id="65" dur="500" fill="hold"/>
                                        <p:tgtEl>
                                          <p:spTgt spid="92"/>
                                        </p:tgtEl>
                                        <p:attrNameLst>
                                          <p:attrName>ppt_w</p:attrName>
                                        </p:attrNameLst>
                                      </p:cBhvr>
                                      <p:tavLst>
                                        <p:tav tm="0">
                                          <p:val>
                                            <p:strVal val="#ppt_w"/>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childTnLst>
                                </p:cTn>
                              </p:par>
                            </p:childTnLst>
                          </p:cTn>
                        </p:par>
                        <p:par>
                          <p:cTn id="67" fill="hold">
                            <p:stCondLst>
                              <p:cond delay="3000"/>
                            </p:stCondLst>
                            <p:childTnLst>
                              <p:par>
                                <p:cTn id="68" presetID="17" presetClass="entr" presetSubtype="2" fill="hold" nodeType="afterEffect">
                                  <p:stCondLst>
                                    <p:cond delay="0"/>
                                  </p:stCondLst>
                                  <p:childTnLst>
                                    <p:set>
                                      <p:cBhvr>
                                        <p:cTn id="69" dur="1" fill="hold">
                                          <p:stCondLst>
                                            <p:cond delay="0"/>
                                          </p:stCondLst>
                                        </p:cTn>
                                        <p:tgtEl>
                                          <p:spTgt spid="59"/>
                                        </p:tgtEl>
                                        <p:attrNameLst>
                                          <p:attrName>style.visibility</p:attrName>
                                        </p:attrNameLst>
                                      </p:cBhvr>
                                      <p:to>
                                        <p:strVal val="visible"/>
                                      </p:to>
                                    </p:set>
                                    <p:anim calcmode="lin" valueType="num">
                                      <p:cBhvr>
                                        <p:cTn id="70" dur="500" fill="hold"/>
                                        <p:tgtEl>
                                          <p:spTgt spid="59"/>
                                        </p:tgtEl>
                                        <p:attrNameLst>
                                          <p:attrName>ppt_x</p:attrName>
                                        </p:attrNameLst>
                                      </p:cBhvr>
                                      <p:tavLst>
                                        <p:tav tm="0">
                                          <p:val>
                                            <p:strVal val="#ppt_x+#ppt_w/2"/>
                                          </p:val>
                                        </p:tav>
                                        <p:tav tm="100000">
                                          <p:val>
                                            <p:strVal val="#ppt_x"/>
                                          </p:val>
                                        </p:tav>
                                      </p:tavLst>
                                    </p:anim>
                                    <p:anim calcmode="lin" valueType="num">
                                      <p:cBhvr>
                                        <p:cTn id="71" dur="500" fill="hold"/>
                                        <p:tgtEl>
                                          <p:spTgt spid="59"/>
                                        </p:tgtEl>
                                        <p:attrNameLst>
                                          <p:attrName>ppt_y</p:attrName>
                                        </p:attrNameLst>
                                      </p:cBhvr>
                                      <p:tavLst>
                                        <p:tav tm="0">
                                          <p:val>
                                            <p:strVal val="#ppt_y"/>
                                          </p:val>
                                        </p:tav>
                                        <p:tav tm="100000">
                                          <p:val>
                                            <p:strVal val="#ppt_y"/>
                                          </p:val>
                                        </p:tav>
                                      </p:tavLst>
                                    </p:anim>
                                    <p:anim calcmode="lin" valueType="num">
                                      <p:cBhvr>
                                        <p:cTn id="72" dur="500" fill="hold"/>
                                        <p:tgtEl>
                                          <p:spTgt spid="59"/>
                                        </p:tgtEl>
                                        <p:attrNameLst>
                                          <p:attrName>ppt_w</p:attrName>
                                        </p:attrNameLst>
                                      </p:cBhvr>
                                      <p:tavLst>
                                        <p:tav tm="0">
                                          <p:val>
                                            <p:fltVal val="0"/>
                                          </p:val>
                                        </p:tav>
                                        <p:tav tm="100000">
                                          <p:val>
                                            <p:strVal val="#ppt_w"/>
                                          </p:val>
                                        </p:tav>
                                      </p:tavLst>
                                    </p:anim>
                                    <p:anim calcmode="lin" valueType="num">
                                      <p:cBhvr>
                                        <p:cTn id="73" dur="500" fill="hold"/>
                                        <p:tgtEl>
                                          <p:spTgt spid="59"/>
                                        </p:tgtEl>
                                        <p:attrNameLst>
                                          <p:attrName>ppt_h</p:attrName>
                                        </p:attrNameLst>
                                      </p:cBhvr>
                                      <p:tavLst>
                                        <p:tav tm="0">
                                          <p:val>
                                            <p:strVal val="#ppt_h"/>
                                          </p:val>
                                        </p:tav>
                                        <p:tav tm="100000">
                                          <p:val>
                                            <p:strVal val="#ppt_h"/>
                                          </p:val>
                                        </p:tav>
                                      </p:tavLst>
                                    </p:anim>
                                  </p:childTnLst>
                                </p:cTn>
                              </p:par>
                            </p:childTnLst>
                          </p:cTn>
                        </p:par>
                        <p:par>
                          <p:cTn id="74" fill="hold">
                            <p:stCondLst>
                              <p:cond delay="3500"/>
                            </p:stCondLst>
                            <p:childTnLst>
                              <p:par>
                                <p:cTn id="75" presetID="23" presetClass="entr" presetSubtype="272" fill="hold" grpId="0"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strVal val="2/3*#ppt_w"/>
                                          </p:val>
                                        </p:tav>
                                        <p:tav tm="100000">
                                          <p:val>
                                            <p:strVal val="#ppt_w"/>
                                          </p:val>
                                        </p:tav>
                                      </p:tavLst>
                                    </p:anim>
                                    <p:anim calcmode="lin" valueType="num">
                                      <p:cBhvr>
                                        <p:cTn id="78" dur="500" fill="hold"/>
                                        <p:tgtEl>
                                          <p:spTgt spid="40"/>
                                        </p:tgtEl>
                                        <p:attrNameLst>
                                          <p:attrName>ppt_h</p:attrName>
                                        </p:attrNameLst>
                                      </p:cBhvr>
                                      <p:tavLst>
                                        <p:tav tm="0">
                                          <p:val>
                                            <p:strVal val="2/3*#ppt_h"/>
                                          </p:val>
                                        </p:tav>
                                        <p:tav tm="100000">
                                          <p:val>
                                            <p:strVal val="#ppt_h"/>
                                          </p:val>
                                        </p:tav>
                                      </p:tavLst>
                                    </p:anim>
                                  </p:childTnLst>
                                </p:cTn>
                              </p:par>
                            </p:childTnLst>
                          </p:cTn>
                        </p:par>
                        <p:par>
                          <p:cTn id="79" fill="hold">
                            <p:stCondLst>
                              <p:cond delay="4000"/>
                            </p:stCondLst>
                            <p:childTnLst>
                              <p:par>
                                <p:cTn id="80" presetID="17" presetClass="entr" presetSubtype="2"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 calcmode="lin" valueType="num">
                                      <p:cBhvr>
                                        <p:cTn id="82" dur="500" fill="hold"/>
                                        <p:tgtEl>
                                          <p:spTgt spid="58"/>
                                        </p:tgtEl>
                                        <p:attrNameLst>
                                          <p:attrName>ppt_x</p:attrName>
                                        </p:attrNameLst>
                                      </p:cBhvr>
                                      <p:tavLst>
                                        <p:tav tm="0">
                                          <p:val>
                                            <p:strVal val="#ppt_x+#ppt_w/2"/>
                                          </p:val>
                                        </p:tav>
                                        <p:tav tm="100000">
                                          <p:val>
                                            <p:strVal val="#ppt_x"/>
                                          </p:val>
                                        </p:tav>
                                      </p:tavLst>
                                    </p:anim>
                                    <p:anim calcmode="lin" valueType="num">
                                      <p:cBhvr>
                                        <p:cTn id="83" dur="500" fill="hold"/>
                                        <p:tgtEl>
                                          <p:spTgt spid="58"/>
                                        </p:tgtEl>
                                        <p:attrNameLst>
                                          <p:attrName>ppt_y</p:attrName>
                                        </p:attrNameLst>
                                      </p:cBhvr>
                                      <p:tavLst>
                                        <p:tav tm="0">
                                          <p:val>
                                            <p:strVal val="#ppt_y"/>
                                          </p:val>
                                        </p:tav>
                                        <p:tav tm="100000">
                                          <p:val>
                                            <p:strVal val="#ppt_y"/>
                                          </p:val>
                                        </p:tav>
                                      </p:tavLst>
                                    </p:anim>
                                    <p:anim calcmode="lin" valueType="num">
                                      <p:cBhvr>
                                        <p:cTn id="84" dur="500" fill="hold"/>
                                        <p:tgtEl>
                                          <p:spTgt spid="58"/>
                                        </p:tgtEl>
                                        <p:attrNameLst>
                                          <p:attrName>ppt_w</p:attrName>
                                        </p:attrNameLst>
                                      </p:cBhvr>
                                      <p:tavLst>
                                        <p:tav tm="0">
                                          <p:val>
                                            <p:fltVal val="0"/>
                                          </p:val>
                                        </p:tav>
                                        <p:tav tm="100000">
                                          <p:val>
                                            <p:strVal val="#ppt_w"/>
                                          </p:val>
                                        </p:tav>
                                      </p:tavLst>
                                    </p:anim>
                                    <p:anim calcmode="lin" valueType="num">
                                      <p:cBhvr>
                                        <p:cTn id="85" dur="500" fill="hold"/>
                                        <p:tgtEl>
                                          <p:spTgt spid="58"/>
                                        </p:tgtEl>
                                        <p:attrNameLst>
                                          <p:attrName>ppt_h</p:attrName>
                                        </p:attrNameLst>
                                      </p:cBhvr>
                                      <p:tavLst>
                                        <p:tav tm="0">
                                          <p:val>
                                            <p:strVal val="#ppt_h"/>
                                          </p:val>
                                        </p:tav>
                                        <p:tav tm="100000">
                                          <p:val>
                                            <p:strVal val="#ppt_h"/>
                                          </p:val>
                                        </p:tav>
                                      </p:tavLst>
                                    </p:anim>
                                  </p:childTnLst>
                                </p:cTn>
                              </p:par>
                            </p:childTnLst>
                          </p:cTn>
                        </p:par>
                        <p:par>
                          <p:cTn id="86" fill="hold">
                            <p:stCondLst>
                              <p:cond delay="4500"/>
                            </p:stCondLst>
                            <p:childTnLst>
                              <p:par>
                                <p:cTn id="87" presetID="23" presetClass="entr" presetSubtype="272" fill="hold" grpId="0" nodeType="afterEffect">
                                  <p:stCondLst>
                                    <p:cond delay="0"/>
                                  </p:stCondLst>
                                  <p:childTnLst>
                                    <p:set>
                                      <p:cBhvr>
                                        <p:cTn id="88" dur="1" fill="hold">
                                          <p:stCondLst>
                                            <p:cond delay="0"/>
                                          </p:stCondLst>
                                        </p:cTn>
                                        <p:tgtEl>
                                          <p:spTgt spid="42"/>
                                        </p:tgtEl>
                                        <p:attrNameLst>
                                          <p:attrName>style.visibility</p:attrName>
                                        </p:attrNameLst>
                                      </p:cBhvr>
                                      <p:to>
                                        <p:strVal val="visible"/>
                                      </p:to>
                                    </p:set>
                                    <p:anim calcmode="lin" valueType="num">
                                      <p:cBhvr>
                                        <p:cTn id="89" dur="500" fill="hold"/>
                                        <p:tgtEl>
                                          <p:spTgt spid="42"/>
                                        </p:tgtEl>
                                        <p:attrNameLst>
                                          <p:attrName>ppt_w</p:attrName>
                                        </p:attrNameLst>
                                      </p:cBhvr>
                                      <p:tavLst>
                                        <p:tav tm="0">
                                          <p:val>
                                            <p:strVal val="2/3*#ppt_w"/>
                                          </p:val>
                                        </p:tav>
                                        <p:tav tm="100000">
                                          <p:val>
                                            <p:strVal val="#ppt_w"/>
                                          </p:val>
                                        </p:tav>
                                      </p:tavLst>
                                    </p:anim>
                                    <p:anim calcmode="lin" valueType="num">
                                      <p:cBhvr>
                                        <p:cTn id="90" dur="500" fill="hold"/>
                                        <p:tgtEl>
                                          <p:spTgt spid="42"/>
                                        </p:tgtEl>
                                        <p:attrNameLst>
                                          <p:attrName>ppt_h</p:attrName>
                                        </p:attrNameLst>
                                      </p:cBhvr>
                                      <p:tavLst>
                                        <p:tav tm="0">
                                          <p:val>
                                            <p:strVal val="2/3*#ppt_h"/>
                                          </p:val>
                                        </p:tav>
                                        <p:tav tm="100000">
                                          <p:val>
                                            <p:strVal val="#ppt_h"/>
                                          </p:val>
                                        </p:tav>
                                      </p:tavLst>
                                    </p:anim>
                                  </p:childTnLst>
                                </p:cTn>
                              </p:par>
                            </p:childTnLst>
                          </p:cTn>
                        </p:par>
                        <p:par>
                          <p:cTn id="91" fill="hold">
                            <p:stCondLst>
                              <p:cond delay="5000"/>
                            </p:stCondLst>
                            <p:childTnLst>
                              <p:par>
                                <p:cTn id="92" presetID="12" presetClass="entr" presetSubtype="4" fill="hold" grpId="0" nodeType="afterEffect">
                                  <p:stCondLst>
                                    <p:cond delay="0"/>
                                  </p:stCondLst>
                                  <p:childTnLst>
                                    <p:set>
                                      <p:cBhvr>
                                        <p:cTn id="93" dur="1" fill="hold">
                                          <p:stCondLst>
                                            <p:cond delay="0"/>
                                          </p:stCondLst>
                                        </p:cTn>
                                        <p:tgtEl>
                                          <p:spTgt spid="99"/>
                                        </p:tgtEl>
                                        <p:attrNameLst>
                                          <p:attrName>style.visibility</p:attrName>
                                        </p:attrNameLst>
                                      </p:cBhvr>
                                      <p:to>
                                        <p:strVal val="visible"/>
                                      </p:to>
                                    </p:set>
                                    <p:animEffect transition="in" filter="slide(fromBottom)">
                                      <p:cBhvr>
                                        <p:cTn id="94" dur="500"/>
                                        <p:tgtEl>
                                          <p:spTgt spid="99"/>
                                        </p:tgtEl>
                                      </p:cBhvr>
                                    </p:animEffect>
                                  </p:childTnLst>
                                </p:cTn>
                              </p:par>
                            </p:childTnLst>
                          </p:cTn>
                        </p:par>
                        <p:par>
                          <p:cTn id="95" fill="hold">
                            <p:stCondLst>
                              <p:cond delay="5500"/>
                            </p:stCondLst>
                            <p:childTnLst>
                              <p:par>
                                <p:cTn id="96" presetID="12" presetClass="entr" presetSubtype="4" fill="hold" grpId="0" nodeType="afterEffect">
                                  <p:stCondLst>
                                    <p:cond delay="0"/>
                                  </p:stCondLst>
                                  <p:childTnLst>
                                    <p:set>
                                      <p:cBhvr>
                                        <p:cTn id="97" dur="1" fill="hold">
                                          <p:stCondLst>
                                            <p:cond delay="0"/>
                                          </p:stCondLst>
                                        </p:cTn>
                                        <p:tgtEl>
                                          <p:spTgt spid="97"/>
                                        </p:tgtEl>
                                        <p:attrNameLst>
                                          <p:attrName>style.visibility</p:attrName>
                                        </p:attrNameLst>
                                      </p:cBhvr>
                                      <p:to>
                                        <p:strVal val="visible"/>
                                      </p:to>
                                    </p:set>
                                    <p:animEffect transition="in" filter="slide(fromBottom)">
                                      <p:cBhvr>
                                        <p:cTn id="98" dur="500"/>
                                        <p:tgtEl>
                                          <p:spTgt spid="97"/>
                                        </p:tgtEl>
                                      </p:cBhvr>
                                    </p:animEffect>
                                  </p:childTnLst>
                                </p:cTn>
                              </p:par>
                            </p:childTnLst>
                          </p:cTn>
                        </p:par>
                        <p:par>
                          <p:cTn id="99" fill="hold">
                            <p:stCondLst>
                              <p:cond delay="6000"/>
                            </p:stCondLst>
                            <p:childTnLst>
                              <p:par>
                                <p:cTn id="100" presetID="12" presetClass="entr" presetSubtype="4" fill="hold" grpId="0" nodeType="afterEffect">
                                  <p:stCondLst>
                                    <p:cond delay="0"/>
                                  </p:stCondLst>
                                  <p:childTnLst>
                                    <p:set>
                                      <p:cBhvr>
                                        <p:cTn id="101" dur="1" fill="hold">
                                          <p:stCondLst>
                                            <p:cond delay="0"/>
                                          </p:stCondLst>
                                        </p:cTn>
                                        <p:tgtEl>
                                          <p:spTgt spid="98"/>
                                        </p:tgtEl>
                                        <p:attrNameLst>
                                          <p:attrName>style.visibility</p:attrName>
                                        </p:attrNameLst>
                                      </p:cBhvr>
                                      <p:to>
                                        <p:strVal val="visible"/>
                                      </p:to>
                                    </p:set>
                                    <p:animEffect transition="in" filter="slide(fromBottom)">
                                      <p:cBhvr>
                                        <p:cTn id="102"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7" grpId="0" animBg="1"/>
      <p:bldP spid="50" grpId="0"/>
      <p:bldP spid="54" grpId="0" animBg="1"/>
      <p:bldP spid="58" grpId="0" animBg="1"/>
      <p:bldP spid="66" grpId="0" animBg="1"/>
      <p:bldP spid="92" grpId="0" animBg="1"/>
      <p:bldP spid="94" grpId="0"/>
      <p:bldP spid="95" grpId="0"/>
      <p:bldP spid="96" grpId="0"/>
      <p:bldP spid="97" grpId="0"/>
      <p:bldP spid="98" grpId="0"/>
      <p:bldP spid="9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Freeform 42"/>
          <p:cNvSpPr>
            <a:spLocks/>
          </p:cNvSpPr>
          <p:nvPr/>
        </p:nvSpPr>
        <p:spPr bwMode="auto">
          <a:xfrm>
            <a:off x="6409113" y="3043955"/>
            <a:ext cx="617538" cy="1282700"/>
          </a:xfrm>
          <a:custGeom>
            <a:avLst/>
            <a:gdLst>
              <a:gd name="T0" fmla="*/ 2147483647 w 389"/>
              <a:gd name="T1" fmla="*/ 0 h 808"/>
              <a:gd name="T2" fmla="*/ 2147483647 w 389"/>
              <a:gd name="T3" fmla="*/ 2147483647 h 808"/>
              <a:gd name="T4" fmla="*/ 0 w 389"/>
              <a:gd name="T5" fmla="*/ 2147483647 h 808"/>
              <a:gd name="T6" fmla="*/ 2147483647 w 389"/>
              <a:gd name="T7" fmla="*/ 0 h 808"/>
              <a:gd name="T8" fmla="*/ 0 60000 65536"/>
              <a:gd name="T9" fmla="*/ 0 60000 65536"/>
              <a:gd name="T10" fmla="*/ 0 60000 65536"/>
              <a:gd name="T11" fmla="*/ 0 60000 65536"/>
              <a:gd name="T12" fmla="*/ 0 w 389"/>
              <a:gd name="T13" fmla="*/ 0 h 808"/>
              <a:gd name="T14" fmla="*/ 389 w 389"/>
              <a:gd name="T15" fmla="*/ 808 h 808"/>
            </a:gdLst>
            <a:ahLst/>
            <a:cxnLst>
              <a:cxn ang="T8">
                <a:pos x="T0" y="T1"/>
              </a:cxn>
              <a:cxn ang="T9">
                <a:pos x="T2" y="T3"/>
              </a:cxn>
              <a:cxn ang="T10">
                <a:pos x="T4" y="T5"/>
              </a:cxn>
              <a:cxn ang="T11">
                <a:pos x="T6" y="T7"/>
              </a:cxn>
            </a:cxnLst>
            <a:rect l="T12" t="T13" r="T14" b="T15"/>
            <a:pathLst>
              <a:path w="389" h="808">
                <a:moveTo>
                  <a:pt x="4" y="0"/>
                </a:moveTo>
                <a:lnTo>
                  <a:pt x="389" y="344"/>
                </a:lnTo>
                <a:lnTo>
                  <a:pt x="0" y="808"/>
                </a:lnTo>
                <a:lnTo>
                  <a:pt x="4" y="0"/>
                </a:lnTo>
                <a:close/>
              </a:path>
            </a:pathLst>
          </a:custGeom>
          <a:pattFill prst="pct70">
            <a:fgClr>
              <a:srgbClr val="FFFF99"/>
            </a:fgClr>
            <a:bgClr>
              <a:schemeClr val="bg1"/>
            </a:bgClr>
          </a:pattFill>
          <a:ln w="9525">
            <a:noFill/>
            <a:round/>
            <a:headEnd/>
            <a:tailEnd/>
          </a:ln>
        </p:spPr>
        <p:txBody>
          <a:bodyPr wrap="none">
            <a:prstTxWarp prst="textNoShape">
              <a:avLst/>
            </a:prstTxWarp>
          </a:bodyPr>
          <a:lstStyle/>
          <a:p>
            <a:endParaRPr lang="en-US" sz="1600" b="1" i="1">
              <a:latin typeface="Times New Roman" pitchFamily="18" charset="0"/>
              <a:cs typeface="Times New Roman" pitchFamily="18" charset="0"/>
            </a:endParaRPr>
          </a:p>
        </p:txBody>
      </p:sp>
      <p:sp>
        <p:nvSpPr>
          <p:cNvPr id="52" name="Freeform 44"/>
          <p:cNvSpPr>
            <a:spLocks/>
          </p:cNvSpPr>
          <p:nvPr/>
        </p:nvSpPr>
        <p:spPr bwMode="auto">
          <a:xfrm>
            <a:off x="5104188" y="3605930"/>
            <a:ext cx="1323975" cy="749300"/>
          </a:xfrm>
          <a:custGeom>
            <a:avLst/>
            <a:gdLst>
              <a:gd name="T0" fmla="*/ 0 w 834"/>
              <a:gd name="T1" fmla="*/ 2147483647 h 808"/>
              <a:gd name="T2" fmla="*/ 2147483647 w 834"/>
              <a:gd name="T3" fmla="*/ 0 h 808"/>
              <a:gd name="T4" fmla="*/ 2147483647 w 834"/>
              <a:gd name="T5" fmla="*/ 2147483647 h 808"/>
              <a:gd name="T6" fmla="*/ 2147483647 w 834"/>
              <a:gd name="T7" fmla="*/ 2147483647 h 808"/>
              <a:gd name="T8" fmla="*/ 0 w 834"/>
              <a:gd name="T9" fmla="*/ 2147483647 h 808"/>
              <a:gd name="T10" fmla="*/ 0 60000 65536"/>
              <a:gd name="T11" fmla="*/ 0 60000 65536"/>
              <a:gd name="T12" fmla="*/ 0 60000 65536"/>
              <a:gd name="T13" fmla="*/ 0 60000 65536"/>
              <a:gd name="T14" fmla="*/ 0 60000 65536"/>
              <a:gd name="T15" fmla="*/ 0 w 834"/>
              <a:gd name="T16" fmla="*/ 0 h 808"/>
              <a:gd name="T17" fmla="*/ 834 w 834"/>
              <a:gd name="T18" fmla="*/ 808 h 808"/>
            </a:gdLst>
            <a:ahLst/>
            <a:cxnLst>
              <a:cxn ang="T10">
                <a:pos x="T0" y="T1"/>
              </a:cxn>
              <a:cxn ang="T11">
                <a:pos x="T2" y="T3"/>
              </a:cxn>
              <a:cxn ang="T12">
                <a:pos x="T4" y="T5"/>
              </a:cxn>
              <a:cxn ang="T13">
                <a:pos x="T6" y="T7"/>
              </a:cxn>
              <a:cxn ang="T14">
                <a:pos x="T8" y="T9"/>
              </a:cxn>
            </a:cxnLst>
            <a:rect l="T15" t="T16" r="T17" b="T18"/>
            <a:pathLst>
              <a:path w="834" h="808">
                <a:moveTo>
                  <a:pt x="0" y="4"/>
                </a:moveTo>
                <a:lnTo>
                  <a:pt x="834" y="0"/>
                </a:lnTo>
                <a:lnTo>
                  <a:pt x="830" y="808"/>
                </a:lnTo>
                <a:lnTo>
                  <a:pt x="3" y="801"/>
                </a:lnTo>
                <a:lnTo>
                  <a:pt x="0" y="4"/>
                </a:lnTo>
                <a:close/>
              </a:path>
            </a:pathLst>
          </a:custGeom>
          <a:pattFill prst="wdUpDiag">
            <a:fgClr>
              <a:schemeClr val="accent5">
                <a:lumMod val="40000"/>
                <a:lumOff val="60000"/>
              </a:schemeClr>
            </a:fgClr>
            <a:bgClr>
              <a:schemeClr val="bg1"/>
            </a:bgClr>
          </a:pattFill>
          <a:ln w="9525">
            <a:noFill/>
            <a:round/>
            <a:headEnd/>
            <a:tailEnd/>
          </a:ln>
        </p:spPr>
        <p:txBody>
          <a:bodyPr wrap="none">
            <a:prstTxWarp prst="textNoShape">
              <a:avLst/>
            </a:prstTxWarp>
          </a:bodyPr>
          <a:lstStyle/>
          <a:p>
            <a:endParaRPr lang="en-US" sz="1600" b="1" i="1">
              <a:latin typeface="Times New Roman" pitchFamily="18" charset="0"/>
              <a:cs typeface="Times New Roman" pitchFamily="18" charset="0"/>
            </a:endParaRPr>
          </a:p>
        </p:txBody>
      </p:sp>
      <p:sp>
        <p:nvSpPr>
          <p:cNvPr id="55" name="Freeform 43"/>
          <p:cNvSpPr>
            <a:spLocks/>
          </p:cNvSpPr>
          <p:nvPr/>
        </p:nvSpPr>
        <p:spPr bwMode="auto">
          <a:xfrm>
            <a:off x="5091488" y="3072530"/>
            <a:ext cx="1323975" cy="534988"/>
          </a:xfrm>
          <a:custGeom>
            <a:avLst/>
            <a:gdLst>
              <a:gd name="T0" fmla="*/ 0 w 834"/>
              <a:gd name="T1" fmla="*/ 1160869667 h 808"/>
              <a:gd name="T2" fmla="*/ 2147483647 w 834"/>
              <a:gd name="T3" fmla="*/ 0 h 808"/>
              <a:gd name="T4" fmla="*/ 2147483647 w 834"/>
              <a:gd name="T5" fmla="*/ 2147483647 h 808"/>
              <a:gd name="T6" fmla="*/ 2147483647 w 834"/>
              <a:gd name="T7" fmla="*/ 2147483647 h 808"/>
              <a:gd name="T8" fmla="*/ 0 w 834"/>
              <a:gd name="T9" fmla="*/ 1160869667 h 808"/>
              <a:gd name="T10" fmla="*/ 0 60000 65536"/>
              <a:gd name="T11" fmla="*/ 0 60000 65536"/>
              <a:gd name="T12" fmla="*/ 0 60000 65536"/>
              <a:gd name="T13" fmla="*/ 0 60000 65536"/>
              <a:gd name="T14" fmla="*/ 0 60000 65536"/>
              <a:gd name="T15" fmla="*/ 0 w 834"/>
              <a:gd name="T16" fmla="*/ 0 h 808"/>
              <a:gd name="T17" fmla="*/ 834 w 834"/>
              <a:gd name="T18" fmla="*/ 808 h 808"/>
            </a:gdLst>
            <a:ahLst/>
            <a:cxnLst>
              <a:cxn ang="T10">
                <a:pos x="T0" y="T1"/>
              </a:cxn>
              <a:cxn ang="T11">
                <a:pos x="T2" y="T3"/>
              </a:cxn>
              <a:cxn ang="T12">
                <a:pos x="T4" y="T5"/>
              </a:cxn>
              <a:cxn ang="T13">
                <a:pos x="T6" y="T7"/>
              </a:cxn>
              <a:cxn ang="T14">
                <a:pos x="T8" y="T9"/>
              </a:cxn>
            </a:cxnLst>
            <a:rect l="T15" t="T16" r="T17" b="T18"/>
            <a:pathLst>
              <a:path w="834" h="808">
                <a:moveTo>
                  <a:pt x="0" y="4"/>
                </a:moveTo>
                <a:lnTo>
                  <a:pt x="834" y="0"/>
                </a:lnTo>
                <a:lnTo>
                  <a:pt x="830" y="808"/>
                </a:lnTo>
                <a:lnTo>
                  <a:pt x="3" y="801"/>
                </a:lnTo>
                <a:lnTo>
                  <a:pt x="0" y="4"/>
                </a:lnTo>
                <a:close/>
              </a:path>
            </a:pathLst>
          </a:custGeom>
          <a:pattFill prst="wdDnDiag">
            <a:fgClr>
              <a:schemeClr val="accent1">
                <a:lumMod val="20000"/>
                <a:lumOff val="80000"/>
              </a:schemeClr>
            </a:fgClr>
            <a:bgClr>
              <a:schemeClr val="bg1"/>
            </a:bgClr>
          </a:pattFill>
          <a:ln w="9525">
            <a:noFill/>
            <a:round/>
            <a:headEnd/>
            <a:tailEnd/>
          </a:ln>
        </p:spPr>
        <p:txBody>
          <a:bodyPr wrap="none">
            <a:prstTxWarp prst="textNoShape">
              <a:avLst/>
            </a:prstTxWarp>
          </a:bodyPr>
          <a:lstStyle/>
          <a:p>
            <a:endParaRPr lang="en-US" sz="1600" b="1" i="1">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Impact of a Tax Imposed on Sellers</a:t>
            </a:r>
            <a:endParaRPr lang="en-US" sz="2000" i="1" dirty="0"/>
          </a:p>
        </p:txBody>
      </p:sp>
      <p:cxnSp>
        <p:nvCxnSpPr>
          <p:cNvPr id="51" name="Straight Connector 50"/>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32" name="Text Box 14"/>
          <p:cNvSpPr txBox="1">
            <a:spLocks noChangeArrowheads="1"/>
          </p:cNvSpPr>
          <p:nvPr/>
        </p:nvSpPr>
        <p:spPr bwMode="auto">
          <a:xfrm>
            <a:off x="4689476" y="1235570"/>
            <a:ext cx="641350" cy="307777"/>
          </a:xfrm>
          <a:prstGeom prst="rect">
            <a:avLst/>
          </a:prstGeom>
          <a:noFill/>
          <a:ln w="9525">
            <a:noFill/>
            <a:miter lim="800000"/>
            <a:headEnd/>
            <a:tailEnd/>
          </a:ln>
        </p:spPr>
        <p:txBody>
          <a:bodyPr wrap="square">
            <a:prstTxWarp prst="textNoShape">
              <a:avLst/>
            </a:prstTxWarp>
            <a:spAutoFit/>
          </a:bodyPr>
          <a:lstStyle/>
          <a:p>
            <a:pPr>
              <a:lnSpc>
                <a:spcPct val="70000"/>
              </a:lnSpc>
              <a:spcBef>
                <a:spcPct val="50000"/>
              </a:spcBef>
            </a:pPr>
            <a:r>
              <a:rPr kumimoji="0" lang="en-US" sz="2000" b="0" dirty="0">
                <a:latin typeface="Times New Roman" pitchFamily="18" charset="0"/>
                <a:cs typeface="Times New Roman" pitchFamily="18" charset="0"/>
              </a:rPr>
              <a:t>P</a:t>
            </a:r>
            <a:r>
              <a:rPr kumimoji="0" lang="en-US" sz="1600" b="0" dirty="0">
                <a:latin typeface="Times New Roman" pitchFamily="18" charset="0"/>
                <a:cs typeface="Times New Roman" pitchFamily="18" charset="0"/>
              </a:rPr>
              <a:t>rice</a:t>
            </a:r>
          </a:p>
        </p:txBody>
      </p:sp>
      <p:sp>
        <p:nvSpPr>
          <p:cNvPr id="33" name="Line 15"/>
          <p:cNvSpPr>
            <a:spLocks noChangeShapeType="1"/>
          </p:cNvSpPr>
          <p:nvPr/>
        </p:nvSpPr>
        <p:spPr bwMode="auto">
          <a:xfrm>
            <a:off x="5064125" y="5396411"/>
            <a:ext cx="2405063"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4" name="Line 16"/>
          <p:cNvSpPr>
            <a:spLocks noChangeShapeType="1"/>
          </p:cNvSpPr>
          <p:nvPr/>
        </p:nvSpPr>
        <p:spPr bwMode="auto">
          <a:xfrm>
            <a:off x="5081588" y="1499946"/>
            <a:ext cx="0" cy="360851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5" name="Line 42"/>
          <p:cNvSpPr>
            <a:spLocks noChangeShapeType="1"/>
          </p:cNvSpPr>
          <p:nvPr/>
        </p:nvSpPr>
        <p:spPr bwMode="auto">
          <a:xfrm flipV="1">
            <a:off x="5008563" y="50709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6" name="Line 43"/>
          <p:cNvSpPr>
            <a:spLocks noChangeShapeType="1"/>
          </p:cNvSpPr>
          <p:nvPr/>
        </p:nvSpPr>
        <p:spPr bwMode="auto">
          <a:xfrm flipV="1">
            <a:off x="5014913" y="51598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7" name="Line 44"/>
          <p:cNvSpPr>
            <a:spLocks noChangeShapeType="1"/>
          </p:cNvSpPr>
          <p:nvPr/>
        </p:nvSpPr>
        <p:spPr bwMode="auto">
          <a:xfrm>
            <a:off x="5081588" y="5210673"/>
            <a:ext cx="0" cy="18891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8" name="Line 51"/>
          <p:cNvSpPr>
            <a:spLocks noChangeShapeType="1"/>
          </p:cNvSpPr>
          <p:nvPr/>
        </p:nvSpPr>
        <p:spPr bwMode="auto">
          <a:xfrm flipH="1" flipV="1">
            <a:off x="5381625" y="2176344"/>
            <a:ext cx="3143250" cy="2714625"/>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9" name="Text Box 53"/>
          <p:cNvSpPr txBox="1">
            <a:spLocks noChangeArrowheads="1"/>
          </p:cNvSpPr>
          <p:nvPr/>
        </p:nvSpPr>
        <p:spPr bwMode="auto">
          <a:xfrm>
            <a:off x="8410575" y="4792544"/>
            <a:ext cx="5143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a:solidFill>
                  <a:srgbClr val="053ABF"/>
                </a:solidFill>
                <a:latin typeface="Times New Roman" pitchFamily="18" charset="0"/>
                <a:cs typeface="Times New Roman" pitchFamily="18" charset="0"/>
              </a:rPr>
              <a:t>D</a:t>
            </a:r>
          </a:p>
        </p:txBody>
      </p:sp>
      <p:sp>
        <p:nvSpPr>
          <p:cNvPr id="40" name="Text Box 55"/>
          <p:cNvSpPr txBox="1">
            <a:spLocks noChangeArrowheads="1"/>
          </p:cNvSpPr>
          <p:nvPr/>
        </p:nvSpPr>
        <p:spPr bwMode="auto">
          <a:xfrm>
            <a:off x="607060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a:latin typeface="Times New Roman" pitchFamily="18" charset="0"/>
                <a:cs typeface="Times New Roman" pitchFamily="18" charset="0"/>
              </a:rPr>
              <a:t>500</a:t>
            </a:r>
          </a:p>
        </p:txBody>
      </p:sp>
      <p:sp>
        <p:nvSpPr>
          <p:cNvPr id="41" name="Text Box 56"/>
          <p:cNvSpPr txBox="1">
            <a:spLocks noChangeArrowheads="1"/>
          </p:cNvSpPr>
          <p:nvPr/>
        </p:nvSpPr>
        <p:spPr bwMode="auto">
          <a:xfrm>
            <a:off x="672465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a:latin typeface="Times New Roman" pitchFamily="18" charset="0"/>
                <a:cs typeface="Times New Roman" pitchFamily="18" charset="0"/>
              </a:rPr>
              <a:t>750</a:t>
            </a:r>
          </a:p>
        </p:txBody>
      </p:sp>
      <p:sp>
        <p:nvSpPr>
          <p:cNvPr id="42" name="Text Box 59"/>
          <p:cNvSpPr txBox="1">
            <a:spLocks noChangeArrowheads="1"/>
          </p:cNvSpPr>
          <p:nvPr/>
        </p:nvSpPr>
        <p:spPr bwMode="auto">
          <a:xfrm>
            <a:off x="4280162" y="4182944"/>
            <a:ext cx="791901" cy="338554"/>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600" b="0">
                <a:latin typeface="Times New Roman" pitchFamily="18" charset="0"/>
                <a:cs typeface="Times New Roman" pitchFamily="18" charset="0"/>
              </a:rPr>
              <a:t>$6,400</a:t>
            </a:r>
          </a:p>
        </p:txBody>
      </p:sp>
      <p:sp>
        <p:nvSpPr>
          <p:cNvPr id="43" name="Line 46"/>
          <p:cNvSpPr>
            <a:spLocks noChangeShapeType="1"/>
          </p:cNvSpPr>
          <p:nvPr/>
        </p:nvSpPr>
        <p:spPr bwMode="auto">
          <a:xfrm flipH="1">
            <a:off x="5761038" y="2227144"/>
            <a:ext cx="2401887" cy="2881312"/>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44" name="Group 154"/>
          <p:cNvGrpSpPr>
            <a:grpSpLocks/>
          </p:cNvGrpSpPr>
          <p:nvPr/>
        </p:nvGrpSpPr>
        <p:grpSpPr bwMode="auto">
          <a:xfrm>
            <a:off x="5330825" y="1465144"/>
            <a:ext cx="3354388" cy="2911475"/>
            <a:chOff x="3358" y="862"/>
            <a:chExt cx="2113" cy="1834"/>
          </a:xfrm>
        </p:grpSpPr>
        <p:sp>
          <p:nvSpPr>
            <p:cNvPr id="45" name="Line 61"/>
            <p:cNvSpPr>
              <a:spLocks noChangeShapeType="1"/>
            </p:cNvSpPr>
            <p:nvPr/>
          </p:nvSpPr>
          <p:spPr bwMode="auto">
            <a:xfrm flipH="1">
              <a:off x="3358" y="1040"/>
              <a:ext cx="1382" cy="1656"/>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6" name="Text Box 64"/>
            <p:cNvSpPr txBox="1">
              <a:spLocks noChangeArrowheads="1"/>
            </p:cNvSpPr>
            <p:nvPr/>
          </p:nvSpPr>
          <p:spPr bwMode="auto">
            <a:xfrm>
              <a:off x="4670" y="862"/>
              <a:ext cx="801" cy="18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r>
                <a:rPr kumimoji="0" lang="en-US" sz="1600" b="1" i="1" dirty="0">
                  <a:solidFill>
                    <a:schemeClr val="accent3">
                      <a:lumMod val="75000"/>
                    </a:schemeClr>
                  </a:solidFill>
                  <a:latin typeface="Times New Roman" pitchFamily="18" charset="0"/>
                  <a:cs typeface="Times New Roman" pitchFamily="18" charset="0"/>
                </a:rPr>
                <a:t> plus</a:t>
              </a:r>
              <a:r>
                <a:rPr kumimoji="0" lang="en-US" b="1" i="1" dirty="0">
                  <a:solidFill>
                    <a:schemeClr val="accent3">
                      <a:lumMod val="75000"/>
                    </a:schemeClr>
                  </a:solidFill>
                  <a:latin typeface="Times New Roman" pitchFamily="18" charset="0"/>
                  <a:cs typeface="Times New Roman" pitchFamily="18" charset="0"/>
                </a:rPr>
                <a:t> tax</a:t>
              </a:r>
            </a:p>
          </p:txBody>
        </p:sp>
      </p:grpSp>
      <p:sp>
        <p:nvSpPr>
          <p:cNvPr id="47" name="Line 57"/>
          <p:cNvSpPr>
            <a:spLocks noChangeShapeType="1"/>
          </p:cNvSpPr>
          <p:nvPr/>
        </p:nvSpPr>
        <p:spPr bwMode="auto">
          <a:xfrm flipH="1">
            <a:off x="6403975" y="3090744"/>
            <a:ext cx="6350" cy="128905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8" name="Line 69"/>
          <p:cNvSpPr>
            <a:spLocks noChangeShapeType="1"/>
          </p:cNvSpPr>
          <p:nvPr/>
        </p:nvSpPr>
        <p:spPr bwMode="auto">
          <a:xfrm>
            <a:off x="7019925" y="3654307"/>
            <a:ext cx="0" cy="1742104"/>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9" name="Text Box 70"/>
          <p:cNvSpPr txBox="1">
            <a:spLocks noChangeArrowheads="1"/>
          </p:cNvSpPr>
          <p:nvPr/>
        </p:nvSpPr>
        <p:spPr bwMode="auto">
          <a:xfrm>
            <a:off x="4281750" y="3449519"/>
            <a:ext cx="791900" cy="338554"/>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600" b="0">
                <a:latin typeface="Times New Roman" pitchFamily="18" charset="0"/>
                <a:cs typeface="Times New Roman" pitchFamily="18" charset="0"/>
              </a:rPr>
              <a:t>$7,000</a:t>
            </a:r>
          </a:p>
        </p:txBody>
      </p:sp>
      <p:sp>
        <p:nvSpPr>
          <p:cNvPr id="50" name="Text Box 71"/>
          <p:cNvSpPr txBox="1">
            <a:spLocks noChangeArrowheads="1"/>
          </p:cNvSpPr>
          <p:nvPr/>
        </p:nvSpPr>
        <p:spPr bwMode="auto">
          <a:xfrm>
            <a:off x="4292862" y="2890719"/>
            <a:ext cx="791901" cy="338554"/>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600" b="0">
                <a:latin typeface="Times New Roman" pitchFamily="18" charset="0"/>
                <a:cs typeface="Times New Roman" pitchFamily="18" charset="0"/>
              </a:rPr>
              <a:t>$7,400</a:t>
            </a:r>
          </a:p>
        </p:txBody>
      </p:sp>
      <p:sp>
        <p:nvSpPr>
          <p:cNvPr id="53" name="Line 67"/>
          <p:cNvSpPr>
            <a:spLocks noChangeShapeType="1"/>
          </p:cNvSpPr>
          <p:nvPr/>
        </p:nvSpPr>
        <p:spPr bwMode="auto">
          <a:xfrm flipH="1">
            <a:off x="5124450" y="3620969"/>
            <a:ext cx="1851025"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4" name="Line 68"/>
          <p:cNvSpPr>
            <a:spLocks noChangeShapeType="1"/>
          </p:cNvSpPr>
          <p:nvPr/>
        </p:nvSpPr>
        <p:spPr bwMode="auto">
          <a:xfrm flipH="1">
            <a:off x="5124450" y="3084394"/>
            <a:ext cx="1209675" cy="0"/>
          </a:xfrm>
          <a:prstGeom prst="line">
            <a:avLst/>
          </a:prstGeom>
          <a:noFill/>
          <a:ln w="31750" cap="rnd">
            <a:solidFill>
              <a:schemeClr val="tx1"/>
            </a:solidFill>
            <a:prstDash val="sysDot"/>
            <a:round/>
            <a:headEnd type="none"/>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8" name="Line 72"/>
          <p:cNvSpPr>
            <a:spLocks noChangeShapeType="1"/>
          </p:cNvSpPr>
          <p:nvPr/>
        </p:nvSpPr>
        <p:spPr bwMode="auto">
          <a:xfrm>
            <a:off x="5124450" y="4360744"/>
            <a:ext cx="1281113" cy="0"/>
          </a:xfrm>
          <a:prstGeom prst="line">
            <a:avLst/>
          </a:prstGeom>
          <a:noFill/>
          <a:ln w="31750" cap="rnd">
            <a:solidFill>
              <a:schemeClr val="tx1"/>
            </a:solidFill>
            <a:prstDash val="sysDot"/>
            <a:round/>
            <a:headEnd type="none"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60" name="Text Box 124"/>
          <p:cNvSpPr txBox="1">
            <a:spLocks noChangeArrowheads="1"/>
          </p:cNvSpPr>
          <p:nvPr/>
        </p:nvSpPr>
        <p:spPr bwMode="auto">
          <a:xfrm>
            <a:off x="8108950" y="1950919"/>
            <a:ext cx="368300" cy="290913"/>
          </a:xfrm>
          <a:prstGeom prst="rect">
            <a:avLst/>
          </a:prstGeom>
          <a:noFill/>
          <a:ln w="9525">
            <a:noFill/>
            <a:miter lim="800000"/>
            <a:headEnd/>
            <a:tailEnd/>
          </a:ln>
        </p:spPr>
        <p:txBody>
          <a:bodyPr>
            <a:prstTxWarp prst="textNoShape">
              <a:avLst/>
            </a:prstTxWarp>
            <a:spAutoFit/>
          </a:bodyPr>
          <a:lstStyle/>
          <a:p>
            <a:pPr>
              <a:lnSpc>
                <a:spcPct val="60000"/>
              </a:lnSpc>
            </a:pPr>
            <a:r>
              <a:rPr kumimoji="0" lang="en-US" sz="2000" b="1" i="1" dirty="0">
                <a:solidFill>
                  <a:schemeClr val="accent3">
                    <a:lumMod val="75000"/>
                  </a:schemeClr>
                </a:solidFill>
                <a:latin typeface="Times New Roman" pitchFamily="18" charset="0"/>
                <a:cs typeface="Times New Roman" pitchFamily="18" charset="0"/>
              </a:rPr>
              <a:t>S</a:t>
            </a:r>
            <a:endParaRPr kumimoji="0" lang="en-US" sz="2000" b="1" dirty="0">
              <a:solidFill>
                <a:schemeClr val="accent3">
                  <a:lumMod val="75000"/>
                </a:schemeClr>
              </a:solidFill>
              <a:latin typeface="Times New Roman" pitchFamily="18" charset="0"/>
              <a:cs typeface="Times New Roman" pitchFamily="18" charset="0"/>
            </a:endParaRPr>
          </a:p>
        </p:txBody>
      </p:sp>
      <p:sp>
        <p:nvSpPr>
          <p:cNvPr id="65" name="Oval 125"/>
          <p:cNvSpPr>
            <a:spLocks noChangeAspect="1" noChangeArrowheads="1"/>
          </p:cNvSpPr>
          <p:nvPr/>
        </p:nvSpPr>
        <p:spPr bwMode="auto">
          <a:xfrm>
            <a:off x="6953250" y="3547944"/>
            <a:ext cx="115888"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66" name="Oval 126"/>
          <p:cNvSpPr>
            <a:spLocks noChangeAspect="1" noChangeArrowheads="1"/>
          </p:cNvSpPr>
          <p:nvPr/>
        </p:nvSpPr>
        <p:spPr bwMode="auto">
          <a:xfrm>
            <a:off x="6354763" y="2998669"/>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92" name="Line 155"/>
          <p:cNvSpPr>
            <a:spLocks noChangeShapeType="1"/>
          </p:cNvSpPr>
          <p:nvPr/>
        </p:nvSpPr>
        <p:spPr bwMode="auto">
          <a:xfrm flipH="1">
            <a:off x="6411913" y="4344870"/>
            <a:ext cx="0" cy="1008382"/>
          </a:xfrm>
          <a:prstGeom prst="line">
            <a:avLst/>
          </a:prstGeom>
          <a:noFill/>
          <a:ln w="31750" cap="rnd">
            <a:solidFill>
              <a:schemeClr val="tx1"/>
            </a:solidFill>
            <a:prstDash val="sysDot"/>
            <a:round/>
            <a:headEnd type="none"/>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57" name="Group 65"/>
          <p:cNvGrpSpPr>
            <a:grpSpLocks/>
          </p:cNvGrpSpPr>
          <p:nvPr/>
        </p:nvGrpSpPr>
        <p:grpSpPr bwMode="auto">
          <a:xfrm>
            <a:off x="6650413" y="3237635"/>
            <a:ext cx="2352675" cy="1174751"/>
            <a:chOff x="4184" y="1985"/>
            <a:chExt cx="1482" cy="740"/>
          </a:xfrm>
        </p:grpSpPr>
        <p:sp>
          <p:nvSpPr>
            <p:cNvPr id="61" name="Freeform 60"/>
            <p:cNvSpPr>
              <a:spLocks/>
            </p:cNvSpPr>
            <p:nvPr/>
          </p:nvSpPr>
          <p:spPr bwMode="auto">
            <a:xfrm>
              <a:off x="4184" y="2203"/>
              <a:ext cx="1095" cy="522"/>
            </a:xfrm>
            <a:custGeom>
              <a:avLst/>
              <a:gdLst/>
              <a:ahLst/>
              <a:cxnLst>
                <a:cxn ang="0">
                  <a:pos x="1095" y="0"/>
                </a:cxn>
                <a:cxn ang="0">
                  <a:pos x="975" y="380"/>
                </a:cxn>
                <a:cxn ang="0">
                  <a:pos x="620" y="519"/>
                </a:cxn>
                <a:cxn ang="0">
                  <a:pos x="164" y="361"/>
                </a:cxn>
                <a:cxn ang="0">
                  <a:pos x="0" y="88"/>
                </a:cxn>
              </a:cxnLst>
              <a:rect l="0" t="0" r="r" b="b"/>
              <a:pathLst>
                <a:path w="1095" h="522">
                  <a:moveTo>
                    <a:pt x="1095" y="0"/>
                  </a:moveTo>
                  <a:cubicBezTo>
                    <a:pt x="1074" y="147"/>
                    <a:pt x="1054" y="294"/>
                    <a:pt x="975" y="380"/>
                  </a:cubicBezTo>
                  <a:cubicBezTo>
                    <a:pt x="896" y="466"/>
                    <a:pt x="755" y="522"/>
                    <a:pt x="620" y="519"/>
                  </a:cubicBezTo>
                  <a:cubicBezTo>
                    <a:pt x="485" y="516"/>
                    <a:pt x="267" y="433"/>
                    <a:pt x="164" y="361"/>
                  </a:cubicBezTo>
                  <a:cubicBezTo>
                    <a:pt x="61" y="289"/>
                    <a:pt x="30" y="188"/>
                    <a:pt x="0" y="88"/>
                  </a:cubicBezTo>
                </a:path>
              </a:pathLst>
            </a:custGeom>
            <a:noFill/>
            <a:ln w="31750" cmpd="sng">
              <a:solidFill>
                <a:schemeClr val="tx1"/>
              </a:solidFill>
              <a:prstDash val="solid"/>
              <a:round/>
              <a:headEnd/>
              <a:tailEnd type="oval" w="med" len="med"/>
            </a:ln>
            <a:effectLst>
              <a:outerShdw blurRad="63500" dist="35921" dir="2700000" algn="ctr" rotWithShape="0">
                <a:srgbClr val="808080"/>
              </a:outerShdw>
            </a:effectLst>
          </p:spPr>
          <p:txBody>
            <a:bodyPr wrap="none">
              <a:prstTxWarp prst="textNoShape">
                <a:avLst/>
              </a:prstTxWarp>
            </a:bodyPr>
            <a:lstStyle/>
            <a:p>
              <a:pPr>
                <a:defRPr/>
              </a:pPr>
              <a:endParaRPr lang="en-US" sz="1600" b="1" i="1">
                <a:latin typeface="Times New Roman" pitchFamily="18" charset="0"/>
                <a:cs typeface="Times New Roman" pitchFamily="18" charset="0"/>
              </a:endParaRPr>
            </a:p>
          </p:txBody>
        </p:sp>
        <p:grpSp>
          <p:nvGrpSpPr>
            <p:cNvPr id="62" name="Group 58"/>
            <p:cNvGrpSpPr>
              <a:grpSpLocks/>
            </p:cNvGrpSpPr>
            <p:nvPr/>
          </p:nvGrpSpPr>
          <p:grpSpPr bwMode="auto">
            <a:xfrm>
              <a:off x="4796" y="1985"/>
              <a:ext cx="870" cy="374"/>
              <a:chOff x="4796" y="1985"/>
              <a:chExt cx="870" cy="374"/>
            </a:xfrm>
          </p:grpSpPr>
          <p:sp>
            <p:nvSpPr>
              <p:cNvPr id="63" name="Rectangle 55"/>
              <p:cNvSpPr>
                <a:spLocks noChangeArrowheads="1"/>
              </p:cNvSpPr>
              <p:nvPr/>
            </p:nvSpPr>
            <p:spPr bwMode="auto">
              <a:xfrm>
                <a:off x="4811" y="1985"/>
                <a:ext cx="828" cy="374"/>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b="1" i="1">
                  <a:latin typeface="Times New Roman" pitchFamily="18" charset="0"/>
                  <a:cs typeface="Times New Roman" pitchFamily="18" charset="0"/>
                </a:endParaRPr>
              </a:p>
            </p:txBody>
          </p:sp>
          <p:sp>
            <p:nvSpPr>
              <p:cNvPr id="64" name="Rectangle 46"/>
              <p:cNvSpPr>
                <a:spLocks noChangeArrowheads="1"/>
              </p:cNvSpPr>
              <p:nvPr/>
            </p:nvSpPr>
            <p:spPr bwMode="auto">
              <a:xfrm>
                <a:off x="4796" y="2018"/>
                <a:ext cx="870" cy="336"/>
              </a:xfrm>
              <a:prstGeom prst="rect">
                <a:avLst/>
              </a:prstGeom>
              <a:noFill/>
              <a:ln w="9525">
                <a:noFill/>
                <a:miter lim="800000"/>
                <a:headEnd/>
                <a:tailEnd type="none" w="lg" len="lg"/>
              </a:ln>
            </p:spPr>
            <p:txBody>
              <a:bodyPr wrap="none" anchor="ctr">
                <a:prstTxWarp prst="textNoShape">
                  <a:avLst/>
                </a:prstTxWarp>
              </a:bodyPr>
              <a:lstStyle/>
              <a:p>
                <a:pPr algn="ctr">
                  <a:lnSpc>
                    <a:spcPct val="70000"/>
                  </a:lnSpc>
                </a:pPr>
                <a:r>
                  <a:rPr kumimoji="0" lang="en-US" sz="1600" b="1" i="1" dirty="0">
                    <a:latin typeface="Times New Roman" pitchFamily="18" charset="0"/>
                    <a:cs typeface="Times New Roman" pitchFamily="18" charset="0"/>
                  </a:rPr>
                  <a:t>Deadweight</a:t>
                </a:r>
                <a:br>
                  <a:rPr kumimoji="0" lang="en-US" sz="1600" b="1" i="1" dirty="0">
                    <a:latin typeface="Times New Roman" pitchFamily="18" charset="0"/>
                    <a:cs typeface="Times New Roman" pitchFamily="18" charset="0"/>
                  </a:rPr>
                </a:br>
                <a:r>
                  <a:rPr kumimoji="0" lang="en-US" sz="1600" b="1" i="1" dirty="0" smtClean="0">
                    <a:latin typeface="Times New Roman" pitchFamily="18" charset="0"/>
                    <a:cs typeface="Times New Roman" pitchFamily="18" charset="0"/>
                  </a:rPr>
                  <a:t>Loss </a:t>
                </a:r>
                <a:r>
                  <a:rPr kumimoji="0" lang="en-US" sz="1600" b="1" i="1" dirty="0">
                    <a:latin typeface="Times New Roman" pitchFamily="18" charset="0"/>
                    <a:cs typeface="Times New Roman" pitchFamily="18" charset="0"/>
                  </a:rPr>
                  <a:t>due to</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reduced trades</a:t>
                </a:r>
              </a:p>
            </p:txBody>
          </p:sp>
        </p:grpSp>
      </p:grpSp>
      <p:grpSp>
        <p:nvGrpSpPr>
          <p:cNvPr id="71" name="Group 66"/>
          <p:cNvGrpSpPr>
            <a:grpSpLocks/>
          </p:cNvGrpSpPr>
          <p:nvPr/>
        </p:nvGrpSpPr>
        <p:grpSpPr bwMode="auto">
          <a:xfrm>
            <a:off x="5556627" y="1592981"/>
            <a:ext cx="1470025" cy="1689100"/>
            <a:chOff x="3495" y="949"/>
            <a:chExt cx="926" cy="1064"/>
          </a:xfrm>
        </p:grpSpPr>
        <p:sp>
          <p:nvSpPr>
            <p:cNvPr id="72" name="Line 59"/>
            <p:cNvSpPr>
              <a:spLocks noChangeShapeType="1"/>
            </p:cNvSpPr>
            <p:nvPr/>
          </p:nvSpPr>
          <p:spPr bwMode="auto">
            <a:xfrm flipH="1">
              <a:off x="3608" y="1266"/>
              <a:ext cx="390" cy="747"/>
            </a:xfrm>
            <a:prstGeom prst="line">
              <a:avLst/>
            </a:prstGeom>
            <a:noFill/>
            <a:ln w="31750">
              <a:solidFill>
                <a:schemeClr val="tx1"/>
              </a:solidFill>
              <a:round/>
              <a:headEnd/>
              <a:tailEnd type="oval" w="med" len="med"/>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b="1" i="1">
                <a:latin typeface="Times New Roman" pitchFamily="18" charset="0"/>
                <a:cs typeface="Times New Roman" pitchFamily="18" charset="0"/>
              </a:endParaRPr>
            </a:p>
          </p:txBody>
        </p:sp>
        <p:grpSp>
          <p:nvGrpSpPr>
            <p:cNvPr id="73" name="Group 63"/>
            <p:cNvGrpSpPr>
              <a:grpSpLocks/>
            </p:cNvGrpSpPr>
            <p:nvPr/>
          </p:nvGrpSpPr>
          <p:grpSpPr bwMode="auto">
            <a:xfrm>
              <a:off x="3495" y="949"/>
              <a:ext cx="926" cy="407"/>
              <a:chOff x="3495" y="949"/>
              <a:chExt cx="926" cy="407"/>
            </a:xfrm>
          </p:grpSpPr>
          <p:sp>
            <p:nvSpPr>
              <p:cNvPr id="74" name="Rectangle 54"/>
              <p:cNvSpPr>
                <a:spLocks noChangeArrowheads="1"/>
              </p:cNvSpPr>
              <p:nvPr/>
            </p:nvSpPr>
            <p:spPr bwMode="auto">
              <a:xfrm>
                <a:off x="3495" y="1002"/>
                <a:ext cx="926" cy="291"/>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b="1" i="1">
                  <a:latin typeface="Times New Roman" pitchFamily="18" charset="0"/>
                  <a:cs typeface="Times New Roman" pitchFamily="18" charset="0"/>
                </a:endParaRPr>
              </a:p>
            </p:txBody>
          </p:sp>
          <p:sp>
            <p:nvSpPr>
              <p:cNvPr id="75" name="Rectangle 49" descr="Parchment"/>
              <p:cNvSpPr>
                <a:spLocks noChangeArrowheads="1"/>
              </p:cNvSpPr>
              <p:nvPr/>
            </p:nvSpPr>
            <p:spPr bwMode="auto">
              <a:xfrm>
                <a:off x="3562" y="949"/>
                <a:ext cx="809" cy="407"/>
              </a:xfrm>
              <a:prstGeom prst="rect">
                <a:avLst/>
              </a:prstGeom>
              <a:noFill/>
              <a:ln w="9525">
                <a:noFill/>
                <a:miter lim="800000"/>
                <a:headEnd/>
                <a:tailEnd type="none" w="lg" len="lg"/>
              </a:ln>
            </p:spPr>
            <p:txBody>
              <a:bodyPr wrap="none" anchor="ctr">
                <a:prstTxWarp prst="textNoShape">
                  <a:avLst/>
                </a:prstTxWarp>
              </a:bodyPr>
              <a:lstStyle/>
              <a:p>
                <a:pPr algn="ctr">
                  <a:lnSpc>
                    <a:spcPct val="70000"/>
                  </a:lnSpc>
                </a:pPr>
                <a:r>
                  <a:rPr kumimoji="0" lang="en-US" sz="1600" b="1" i="1" dirty="0">
                    <a:latin typeface="Times New Roman" pitchFamily="18" charset="0"/>
                    <a:cs typeface="Times New Roman" pitchFamily="18" charset="0"/>
                  </a:rPr>
                  <a:t>Tax revenue </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from consumers</a:t>
                </a:r>
              </a:p>
            </p:txBody>
          </p:sp>
        </p:grpSp>
      </p:grpSp>
      <p:grpSp>
        <p:nvGrpSpPr>
          <p:cNvPr id="76" name="Group 64"/>
          <p:cNvGrpSpPr>
            <a:grpSpLocks/>
          </p:cNvGrpSpPr>
          <p:nvPr/>
        </p:nvGrpSpPr>
        <p:grpSpPr bwMode="auto">
          <a:xfrm>
            <a:off x="5805864" y="4166318"/>
            <a:ext cx="2158129" cy="917139"/>
            <a:chOff x="3652" y="2570"/>
            <a:chExt cx="1840" cy="894"/>
          </a:xfrm>
        </p:grpSpPr>
        <p:sp>
          <p:nvSpPr>
            <p:cNvPr id="77" name="Line 62"/>
            <p:cNvSpPr>
              <a:spLocks noChangeShapeType="1"/>
            </p:cNvSpPr>
            <p:nvPr/>
          </p:nvSpPr>
          <p:spPr bwMode="auto">
            <a:xfrm>
              <a:off x="3652" y="2570"/>
              <a:ext cx="968" cy="733"/>
            </a:xfrm>
            <a:prstGeom prst="line">
              <a:avLst/>
            </a:prstGeom>
            <a:noFill/>
            <a:ln w="31750">
              <a:solidFill>
                <a:schemeClr val="tx1"/>
              </a:solidFill>
              <a:round/>
              <a:headEnd type="oval" w="med" len="med"/>
              <a:tailEnd/>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b="1" i="1">
                <a:latin typeface="Times New Roman" pitchFamily="18" charset="0"/>
                <a:cs typeface="Times New Roman" pitchFamily="18" charset="0"/>
              </a:endParaRPr>
            </a:p>
          </p:txBody>
        </p:sp>
        <p:grpSp>
          <p:nvGrpSpPr>
            <p:cNvPr id="78" name="Group 57"/>
            <p:cNvGrpSpPr>
              <a:grpSpLocks/>
            </p:cNvGrpSpPr>
            <p:nvPr/>
          </p:nvGrpSpPr>
          <p:grpSpPr bwMode="auto">
            <a:xfrm>
              <a:off x="4516" y="3032"/>
              <a:ext cx="976" cy="432"/>
              <a:chOff x="4484" y="2956"/>
              <a:chExt cx="976" cy="432"/>
            </a:xfrm>
          </p:grpSpPr>
          <p:sp>
            <p:nvSpPr>
              <p:cNvPr id="79" name="Rectangle 56"/>
              <p:cNvSpPr>
                <a:spLocks noChangeArrowheads="1"/>
              </p:cNvSpPr>
              <p:nvPr/>
            </p:nvSpPr>
            <p:spPr bwMode="auto">
              <a:xfrm>
                <a:off x="4505" y="2956"/>
                <a:ext cx="955" cy="432"/>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b="1" i="1">
                  <a:latin typeface="Times New Roman" pitchFamily="18" charset="0"/>
                  <a:cs typeface="Times New Roman" pitchFamily="18" charset="0"/>
                </a:endParaRPr>
              </a:p>
            </p:txBody>
          </p:sp>
          <p:sp>
            <p:nvSpPr>
              <p:cNvPr id="80" name="Rectangle 52" descr="Parchment"/>
              <p:cNvSpPr>
                <a:spLocks noChangeArrowheads="1"/>
              </p:cNvSpPr>
              <p:nvPr/>
            </p:nvSpPr>
            <p:spPr bwMode="auto">
              <a:xfrm>
                <a:off x="4484" y="2956"/>
                <a:ext cx="976" cy="432"/>
              </a:xfrm>
              <a:prstGeom prst="rect">
                <a:avLst/>
              </a:prstGeom>
              <a:noFill/>
              <a:ln w="9525">
                <a:noFill/>
                <a:miter lim="800000"/>
                <a:headEnd/>
                <a:tailEnd type="none" w="lg" len="lg"/>
              </a:ln>
            </p:spPr>
            <p:txBody>
              <a:bodyPr wrap="none" anchor="ctr">
                <a:prstTxWarp prst="textNoShape">
                  <a:avLst/>
                </a:prstTxWarp>
              </a:bodyPr>
              <a:lstStyle/>
              <a:p>
                <a:pPr>
                  <a:lnSpc>
                    <a:spcPct val="80000"/>
                  </a:lnSpc>
                </a:pPr>
                <a:r>
                  <a:rPr kumimoji="0" lang="en-US" sz="1600" b="1" i="1" dirty="0">
                    <a:latin typeface="Times New Roman" pitchFamily="18" charset="0"/>
                    <a:cs typeface="Times New Roman" pitchFamily="18" charset="0"/>
                  </a:rPr>
                  <a:t>Tax revenue</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from sellers</a:t>
                </a:r>
              </a:p>
            </p:txBody>
          </p:sp>
        </p:grpSp>
      </p:grpSp>
      <p:sp>
        <p:nvSpPr>
          <p:cNvPr id="81" name="Text Box 68"/>
          <p:cNvSpPr txBox="1">
            <a:spLocks noChangeArrowheads="1"/>
          </p:cNvSpPr>
          <p:nvPr/>
        </p:nvSpPr>
        <p:spPr bwMode="auto">
          <a:xfrm>
            <a:off x="135622" y="1384163"/>
            <a:ext cx="4066697" cy="560153"/>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The </a:t>
            </a:r>
            <a:r>
              <a:rPr kumimoji="0" lang="en-US" sz="1900" b="0" dirty="0">
                <a:latin typeface="Times New Roman" pitchFamily="18" charset="0"/>
                <a:cs typeface="Times New Roman" pitchFamily="18" charset="0"/>
              </a:rPr>
              <a:t>new quantity of used </a:t>
            </a:r>
            <a:r>
              <a:rPr kumimoji="0" lang="en-US" sz="1900" b="0" dirty="0" smtClean="0">
                <a:latin typeface="Times New Roman" pitchFamily="18" charset="0"/>
                <a:cs typeface="Times New Roman" pitchFamily="18" charset="0"/>
              </a:rPr>
              <a:t>cars that </a:t>
            </a:r>
            <a:r>
              <a:rPr kumimoji="0" lang="en-US" sz="1900" b="0" dirty="0">
                <a:latin typeface="Times New Roman" pitchFamily="18" charset="0"/>
                <a:cs typeface="Times New Roman" pitchFamily="18" charset="0"/>
              </a:rPr>
              <a:t>clear the market is 500,000.</a:t>
            </a:r>
          </a:p>
        </p:txBody>
      </p:sp>
      <p:sp>
        <p:nvSpPr>
          <p:cNvPr id="82" name="Text Box 69"/>
          <p:cNvSpPr txBox="1">
            <a:spLocks noChangeArrowheads="1"/>
          </p:cNvSpPr>
          <p:nvPr/>
        </p:nvSpPr>
        <p:spPr bwMode="auto">
          <a:xfrm>
            <a:off x="127684" y="3955541"/>
            <a:ext cx="3994615" cy="172970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As </a:t>
            </a:r>
            <a:r>
              <a:rPr kumimoji="0" lang="en-US" sz="1900" b="0" dirty="0">
                <a:latin typeface="Times New Roman" pitchFamily="18" charset="0"/>
                <a:cs typeface="Times New Roman" pitchFamily="18" charset="0"/>
              </a:rPr>
              <a:t>only 500,000 cars are </a:t>
            </a:r>
            <a:r>
              <a:rPr kumimoji="0" lang="en-US" sz="1900" b="0" dirty="0" smtClean="0">
                <a:latin typeface="Times New Roman" pitchFamily="18" charset="0"/>
                <a:cs typeface="Times New Roman" pitchFamily="18" charset="0"/>
              </a:rPr>
              <a:t>sold after </a:t>
            </a:r>
            <a:r>
              <a:rPr kumimoji="0" lang="en-US" sz="1900" b="0" dirty="0">
                <a:latin typeface="Times New Roman" pitchFamily="18" charset="0"/>
                <a:cs typeface="Times New Roman" pitchFamily="18" charset="0"/>
              </a:rPr>
              <a:t>the tax </a:t>
            </a:r>
            <a:r>
              <a:rPr kumimoji="0" lang="en-US" sz="1900" b="0" i="1" dirty="0">
                <a:latin typeface="Times New Roman" pitchFamily="18" charset="0"/>
                <a:cs typeface="Times New Roman" pitchFamily="18" charset="0"/>
              </a:rPr>
              <a:t>(instead of 750,000)</a:t>
            </a:r>
            <a:r>
              <a:rPr kumimoji="0" lang="en-US" sz="1900" b="0"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 the </a:t>
            </a:r>
            <a:r>
              <a:rPr kumimoji="0" lang="en-US" sz="1900" b="0" dirty="0">
                <a:latin typeface="Times New Roman" pitchFamily="18" charset="0"/>
                <a:cs typeface="Times New Roman" pitchFamily="18" charset="0"/>
              </a:rPr>
              <a:t>area above the old </a:t>
            </a:r>
            <a:r>
              <a:rPr kumimoji="0" lang="en-US" sz="1900" b="0" dirty="0" smtClean="0">
                <a:latin typeface="Times New Roman" pitchFamily="18" charset="0"/>
                <a:cs typeface="Times New Roman" pitchFamily="18" charset="0"/>
              </a:rPr>
              <a:t>supply curve </a:t>
            </a:r>
            <a:r>
              <a:rPr kumimoji="0" lang="en-US" sz="1900" b="0" dirty="0">
                <a:latin typeface="Times New Roman" pitchFamily="18" charset="0"/>
                <a:cs typeface="Times New Roman" pitchFamily="18" charset="0"/>
              </a:rPr>
              <a:t>and below the </a:t>
            </a:r>
            <a:r>
              <a:rPr kumimoji="0" lang="en-US" sz="1900" b="0" dirty="0" smtClean="0">
                <a:latin typeface="Times New Roman" pitchFamily="18" charset="0"/>
                <a:cs typeface="Times New Roman" pitchFamily="18" charset="0"/>
              </a:rPr>
              <a:t>demand curve </a:t>
            </a:r>
            <a:r>
              <a:rPr kumimoji="0" lang="en-US" sz="1900" b="0" dirty="0">
                <a:latin typeface="Times New Roman" pitchFamily="18" charset="0"/>
                <a:cs typeface="Times New Roman" pitchFamily="18" charset="0"/>
              </a:rPr>
              <a:t>represents the </a:t>
            </a:r>
            <a:r>
              <a:rPr kumimoji="0" lang="en-US" sz="1900" b="0" dirty="0" smtClean="0">
                <a:latin typeface="Times New Roman" pitchFamily="18" charset="0"/>
                <a:cs typeface="Times New Roman" pitchFamily="18" charset="0"/>
              </a:rPr>
              <a:t>consumer and </a:t>
            </a:r>
            <a:r>
              <a:rPr kumimoji="0" lang="en-US" sz="1900" b="0" dirty="0">
                <a:latin typeface="Times New Roman" pitchFamily="18" charset="0"/>
                <a:cs typeface="Times New Roman" pitchFamily="18" charset="0"/>
              </a:rPr>
              <a:t>producer surplus lost </a:t>
            </a:r>
            <a:r>
              <a:rPr kumimoji="0" lang="en-US" sz="1900" b="0" dirty="0" smtClean="0">
                <a:latin typeface="Times New Roman" pitchFamily="18" charset="0"/>
                <a:cs typeface="Times New Roman" pitchFamily="18" charset="0"/>
              </a:rPr>
              <a:t>from the </a:t>
            </a:r>
            <a:r>
              <a:rPr kumimoji="0" lang="en-US" sz="1900" b="0" dirty="0">
                <a:latin typeface="Times New Roman" pitchFamily="18" charset="0"/>
                <a:cs typeface="Times New Roman" pitchFamily="18" charset="0"/>
              </a:rPr>
              <a:t>levying of the tax, </a:t>
            </a:r>
            <a:r>
              <a:rPr kumimoji="0" lang="en-US" sz="1900" b="0" dirty="0" smtClean="0">
                <a:latin typeface="Times New Roman" pitchFamily="18" charset="0"/>
                <a:cs typeface="Times New Roman" pitchFamily="18" charset="0"/>
              </a:rPr>
              <a:t>called the </a:t>
            </a:r>
            <a:r>
              <a:rPr kumimoji="0" lang="en-US" sz="1900" i="1" dirty="0">
                <a:solidFill>
                  <a:schemeClr val="tx1"/>
                </a:solidFill>
                <a:latin typeface="Times New Roman" pitchFamily="18" charset="0"/>
                <a:cs typeface="Times New Roman" pitchFamily="18" charset="0"/>
              </a:rPr>
              <a:t>deadweight loss to society</a:t>
            </a:r>
            <a:r>
              <a:rPr kumimoji="0" lang="en-US" sz="1900" b="0" dirty="0">
                <a:latin typeface="Times New Roman" pitchFamily="18" charset="0"/>
                <a:cs typeface="Times New Roman" pitchFamily="18" charset="0"/>
              </a:rPr>
              <a:t>.</a:t>
            </a:r>
          </a:p>
        </p:txBody>
      </p:sp>
      <p:sp>
        <p:nvSpPr>
          <p:cNvPr id="83" name="Text Box 70"/>
          <p:cNvSpPr txBox="1">
            <a:spLocks noChangeArrowheads="1"/>
          </p:cNvSpPr>
          <p:nvPr/>
        </p:nvSpPr>
        <p:spPr bwMode="auto">
          <a:xfrm>
            <a:off x="140384" y="1962013"/>
            <a:ext cx="4061935"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Consumers </a:t>
            </a:r>
            <a:r>
              <a:rPr kumimoji="0" lang="en-US" sz="1900" b="0" dirty="0">
                <a:latin typeface="Times New Roman" pitchFamily="18" charset="0"/>
                <a:cs typeface="Times New Roman" pitchFamily="18" charset="0"/>
              </a:rPr>
              <a:t>bear $400 of </a:t>
            </a:r>
            <a:r>
              <a:rPr kumimoji="0" lang="en-US" sz="1900" b="0" dirty="0" smtClean="0">
                <a:latin typeface="Times New Roman" pitchFamily="18" charset="0"/>
                <a:cs typeface="Times New Roman" pitchFamily="18" charset="0"/>
              </a:rPr>
              <a:t>the </a:t>
            </a:r>
            <a:r>
              <a:rPr kumimoji="0" lang="en-US" sz="1900" i="1" dirty="0" smtClean="0">
                <a:latin typeface="Times New Roman" pitchFamily="18" charset="0"/>
                <a:cs typeface="Times New Roman" pitchFamily="18" charset="0"/>
              </a:rPr>
              <a:t>tax burden</a:t>
            </a:r>
            <a:r>
              <a:rPr kumimoji="0" lang="en-US" sz="1900" b="0" dirty="0" smtClean="0">
                <a:latin typeface="Times New Roman" pitchFamily="18" charset="0"/>
                <a:cs typeface="Times New Roman" pitchFamily="18" charset="0"/>
              </a:rPr>
              <a:t> and </a:t>
            </a:r>
            <a:r>
              <a:rPr kumimoji="0" lang="en-US" sz="1900" b="0" dirty="0">
                <a:latin typeface="Times New Roman" pitchFamily="18" charset="0"/>
                <a:cs typeface="Times New Roman" pitchFamily="18" charset="0"/>
              </a:rPr>
              <a:t>as there </a:t>
            </a:r>
            <a:r>
              <a:rPr kumimoji="0" lang="en-US" sz="1900" b="0" dirty="0" smtClean="0">
                <a:latin typeface="Times New Roman" pitchFamily="18" charset="0"/>
                <a:cs typeface="Times New Roman" pitchFamily="18" charset="0"/>
              </a:rPr>
              <a:t>are 500,000 units </a:t>
            </a:r>
            <a:r>
              <a:rPr kumimoji="0" lang="en-US" sz="1900" b="0" dirty="0">
                <a:latin typeface="Times New Roman" pitchFamily="18" charset="0"/>
                <a:cs typeface="Times New Roman" pitchFamily="18" charset="0"/>
              </a:rPr>
              <a:t>sold per </a:t>
            </a:r>
            <a:r>
              <a:rPr kumimoji="0" lang="en-US" sz="1900" b="0" dirty="0" smtClean="0">
                <a:latin typeface="Times New Roman" pitchFamily="18" charset="0"/>
                <a:cs typeface="Times New Roman" pitchFamily="18" charset="0"/>
              </a:rPr>
              <a:t>month tax </a:t>
            </a:r>
            <a:r>
              <a:rPr kumimoji="0" lang="en-US" sz="1900" b="0" dirty="0">
                <a:latin typeface="Times New Roman" pitchFamily="18" charset="0"/>
                <a:cs typeface="Times New Roman" pitchFamily="18" charset="0"/>
              </a:rPr>
              <a:t>revenues derived </a:t>
            </a:r>
            <a:r>
              <a:rPr kumimoji="0" lang="en-US" sz="1900" b="0" dirty="0" smtClean="0">
                <a:latin typeface="Times New Roman" pitchFamily="18" charset="0"/>
                <a:cs typeface="Times New Roman" pitchFamily="18" charset="0"/>
              </a:rPr>
              <a:t>from consumers </a:t>
            </a:r>
            <a:r>
              <a:rPr kumimoji="0" lang="en-US" sz="1900" dirty="0">
                <a:latin typeface="Times New Roman" pitchFamily="18" charset="0"/>
                <a:cs typeface="Times New Roman" pitchFamily="18" charset="0"/>
              </a:rPr>
              <a:t>=</a:t>
            </a:r>
            <a:r>
              <a:rPr kumimoji="0" lang="en-US" sz="1900" b="0" dirty="0">
                <a:latin typeface="Times New Roman" pitchFamily="18" charset="0"/>
                <a:cs typeface="Times New Roman" pitchFamily="18" charset="0"/>
              </a:rPr>
              <a:t> $200,000,000.</a:t>
            </a:r>
          </a:p>
        </p:txBody>
      </p:sp>
      <p:sp>
        <p:nvSpPr>
          <p:cNvPr id="84" name="Text Box 71"/>
          <p:cNvSpPr txBox="1">
            <a:spLocks noChangeArrowheads="1"/>
          </p:cNvSpPr>
          <p:nvPr/>
        </p:nvSpPr>
        <p:spPr bwMode="auto">
          <a:xfrm>
            <a:off x="140385" y="2970265"/>
            <a:ext cx="3981914"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Sellers </a:t>
            </a:r>
            <a:r>
              <a:rPr kumimoji="0" lang="en-US" sz="1900" b="0" dirty="0">
                <a:latin typeface="Times New Roman" pitchFamily="18" charset="0"/>
                <a:cs typeface="Times New Roman" pitchFamily="18" charset="0"/>
              </a:rPr>
              <a:t>bear $600 of the </a:t>
            </a:r>
            <a:r>
              <a:rPr kumimoji="0" lang="en-US" sz="1900" i="1" dirty="0" smtClean="0">
                <a:latin typeface="Times New Roman" pitchFamily="18" charset="0"/>
                <a:cs typeface="Times New Roman" pitchFamily="18" charset="0"/>
              </a:rPr>
              <a:t>tax burden</a:t>
            </a:r>
            <a:r>
              <a:rPr kumimoji="0" lang="en-US" sz="1900" b="0"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and so, as there </a:t>
            </a:r>
            <a:r>
              <a:rPr kumimoji="0" lang="en-US" sz="1900" b="0" dirty="0" smtClean="0">
                <a:latin typeface="Times New Roman" pitchFamily="18" charset="0"/>
                <a:cs typeface="Times New Roman" pitchFamily="18" charset="0"/>
              </a:rPr>
              <a:t>are 500,000 </a:t>
            </a:r>
            <a:r>
              <a:rPr kumimoji="0" lang="en-US" sz="1900" b="0" dirty="0">
                <a:latin typeface="Times New Roman" pitchFamily="18" charset="0"/>
                <a:cs typeface="Times New Roman" pitchFamily="18" charset="0"/>
              </a:rPr>
              <a:t>units </a:t>
            </a:r>
            <a:r>
              <a:rPr kumimoji="0" lang="en-US" sz="1900" b="0" dirty="0" smtClean="0">
                <a:latin typeface="Times New Roman" pitchFamily="18" charset="0"/>
                <a:cs typeface="Times New Roman" pitchFamily="18" charset="0"/>
              </a:rPr>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sold </a:t>
            </a:r>
            <a:r>
              <a:rPr kumimoji="0" lang="en-US" sz="1900" b="0" dirty="0">
                <a:latin typeface="Times New Roman" pitchFamily="18" charset="0"/>
                <a:cs typeface="Times New Roman" pitchFamily="18" charset="0"/>
              </a:rPr>
              <a:t>per month</a:t>
            </a:r>
            <a:r>
              <a:rPr kumimoji="0" lang="en-US" sz="1900" b="0" dirty="0" smtClean="0">
                <a:latin typeface="Times New Roman" pitchFamily="18" charset="0"/>
                <a:cs typeface="Times New Roman" pitchFamily="18" charset="0"/>
              </a:rPr>
              <a:t>, tax </a:t>
            </a:r>
            <a:r>
              <a:rPr kumimoji="0" lang="en-US" sz="1900" b="0" dirty="0">
                <a:latin typeface="Times New Roman" pitchFamily="18" charset="0"/>
                <a:cs typeface="Times New Roman" pitchFamily="18" charset="0"/>
              </a:rPr>
              <a:t>revenues derived from </a:t>
            </a:r>
            <a:r>
              <a:rPr kumimoji="0" lang="en-US" sz="1900" b="0" dirty="0" smtClean="0">
                <a:latin typeface="Times New Roman" pitchFamily="18" charset="0"/>
                <a:cs typeface="Times New Roman" pitchFamily="18" charset="0"/>
              </a:rPr>
              <a:t>the sellers </a:t>
            </a:r>
            <a:r>
              <a:rPr kumimoji="0" lang="en-US" sz="1900" dirty="0">
                <a:latin typeface="Times New Roman" pitchFamily="18" charset="0"/>
                <a:cs typeface="Times New Roman" pitchFamily="18" charset="0"/>
              </a:rPr>
              <a:t>=</a:t>
            </a:r>
            <a:r>
              <a:rPr kumimoji="0" lang="en-US" sz="1900" b="0" dirty="0">
                <a:latin typeface="Times New Roman" pitchFamily="18" charset="0"/>
                <a:cs typeface="Times New Roman" pitchFamily="18" charset="0"/>
              </a:rPr>
              <a:t> $300,000,000.</a:t>
            </a:r>
          </a:p>
        </p:txBody>
      </p:sp>
      <p:sp>
        <p:nvSpPr>
          <p:cNvPr id="85" name="Rectangle 159" descr="Parchment"/>
          <p:cNvSpPr>
            <a:spLocks noChangeAspect="1" noChangeArrowheads="1"/>
          </p:cNvSpPr>
          <p:nvPr/>
        </p:nvSpPr>
        <p:spPr bwMode="auto">
          <a:xfrm>
            <a:off x="7593013" y="5295595"/>
            <a:ext cx="1268412" cy="566309"/>
          </a:xfrm>
          <a:prstGeom prst="rect">
            <a:avLst/>
          </a:prstGeom>
          <a:noFill/>
          <a:ln w="9525">
            <a:noFill/>
            <a:miter lim="800000"/>
            <a:headEnd/>
            <a:tailEnd/>
          </a:ln>
        </p:spPr>
        <p:txBody>
          <a:bodyPr lIns="0" tIns="0" rIns="0" bIns="0">
            <a:prstTxWarp prst="textNoShape">
              <a:avLst/>
            </a:prstTxWarp>
            <a:spAutoFit/>
          </a:bodyPr>
          <a:lstStyle/>
          <a:p>
            <a:pPr>
              <a:lnSpc>
                <a:spcPct val="80000"/>
              </a:lnSpc>
            </a:pPr>
            <a:r>
              <a:rPr kumimoji="0" lang="en-US" sz="2000" b="1" dirty="0">
                <a:solidFill>
                  <a:srgbClr val="000000"/>
                </a:solidFill>
                <a:latin typeface="Times New Roman" pitchFamily="18" charset="0"/>
                <a:cs typeface="Times New Roman" pitchFamily="18" charset="0"/>
              </a:rPr>
              <a:t>#</a:t>
            </a:r>
            <a:r>
              <a:rPr kumimoji="0" lang="en-US" sz="1600" b="0" dirty="0">
                <a:solidFill>
                  <a:srgbClr val="000000"/>
                </a:solidFill>
                <a:latin typeface="Times New Roman" pitchFamily="18" charset="0"/>
                <a:cs typeface="Times New Roman" pitchFamily="18" charset="0"/>
              </a:rPr>
              <a:t> </a:t>
            </a:r>
            <a:r>
              <a:rPr kumimoji="0" lang="en-US" sz="1400" b="0" dirty="0">
                <a:solidFill>
                  <a:srgbClr val="000000"/>
                </a:solidFill>
                <a:latin typeface="Times New Roman" pitchFamily="18" charset="0"/>
                <a:cs typeface="Times New Roman" pitchFamily="18" charset="0"/>
              </a:rPr>
              <a:t>of used cars</a:t>
            </a:r>
            <a:r>
              <a:rPr kumimoji="0" lang="en-US" sz="1600" b="0" dirty="0">
                <a:solidFill>
                  <a:srgbClr val="000000"/>
                </a:solidFill>
                <a:latin typeface="Times New Roman" pitchFamily="18" charset="0"/>
                <a:cs typeface="Times New Roman" pitchFamily="18" charset="0"/>
              </a:rPr>
              <a:t/>
            </a:r>
            <a:br>
              <a:rPr kumimoji="0" lang="en-US" sz="1600" b="0" dirty="0">
                <a:solidFill>
                  <a:srgbClr val="000000"/>
                </a:solidFill>
                <a:latin typeface="Times New Roman" pitchFamily="18" charset="0"/>
                <a:cs typeface="Times New Roman" pitchFamily="18" charset="0"/>
              </a:rPr>
            </a:br>
            <a:r>
              <a:rPr kumimoji="0" lang="en-US" sz="1400" b="0" dirty="0">
                <a:solidFill>
                  <a:srgbClr val="000000"/>
                </a:solidFill>
                <a:latin typeface="Times New Roman" pitchFamily="18" charset="0"/>
                <a:cs typeface="Times New Roman" pitchFamily="18" charset="0"/>
              </a:rPr>
              <a:t>per month</a:t>
            </a:r>
            <a:br>
              <a:rPr kumimoji="0" lang="en-US" sz="1400" b="0" dirty="0">
                <a:solidFill>
                  <a:srgbClr val="000000"/>
                </a:solidFill>
                <a:latin typeface="Times New Roman" pitchFamily="18" charset="0"/>
                <a:cs typeface="Times New Roman" pitchFamily="18" charset="0"/>
              </a:rPr>
            </a:br>
            <a:r>
              <a:rPr kumimoji="0" lang="en-US" sz="1200" b="0" i="1" dirty="0">
                <a:solidFill>
                  <a:srgbClr val="000000"/>
                </a:solidFill>
                <a:latin typeface="Times New Roman" pitchFamily="18" charset="0"/>
                <a:cs typeface="Times New Roman" pitchFamily="18" charset="0"/>
              </a:rPr>
              <a:t>(in thousands)</a:t>
            </a:r>
          </a:p>
        </p:txBody>
      </p:sp>
    </p:spTree>
    <p:extLst>
      <p:ext uri="{BB962C8B-B14F-4D97-AF65-F5344CB8AC3E}">
        <p14:creationId xmlns:p14="http://schemas.microsoft.com/office/powerpoint/2010/main" val="411394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slide(fromBottom)">
                                      <p:cBhvr>
                                        <p:cTn id="7" dur="500"/>
                                        <p:tgtEl>
                                          <p:spTgt spid="8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slide(fromBottom)">
                                      <p:cBhvr>
                                        <p:cTn id="12" dur="500"/>
                                        <p:tgtEl>
                                          <p:spTgt spid="83"/>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dissolve">
                                      <p:cBhvr>
                                        <p:cTn id="16" dur="500"/>
                                        <p:tgtEl>
                                          <p:spTgt spid="55"/>
                                        </p:tgtEl>
                                      </p:cBhvr>
                                    </p:animEffect>
                                  </p:childTnLst>
                                </p:cTn>
                              </p:par>
                            </p:childTnLst>
                          </p:cTn>
                        </p:par>
                        <p:par>
                          <p:cTn id="17" fill="hold">
                            <p:stCondLst>
                              <p:cond delay="1000"/>
                            </p:stCondLst>
                            <p:childTnLst>
                              <p:par>
                                <p:cTn id="18" presetID="17" presetClass="entr" presetSubtype="4" fill="hold" nodeType="afterEffect">
                                  <p:stCondLst>
                                    <p:cond delay="0"/>
                                  </p:stCondLst>
                                  <p:childTnLst>
                                    <p:set>
                                      <p:cBhvr>
                                        <p:cTn id="19" dur="1" fill="hold">
                                          <p:stCondLst>
                                            <p:cond delay="0"/>
                                          </p:stCondLst>
                                        </p:cTn>
                                        <p:tgtEl>
                                          <p:spTgt spid="71"/>
                                        </p:tgtEl>
                                        <p:attrNameLst>
                                          <p:attrName>style.visibility</p:attrName>
                                        </p:attrNameLst>
                                      </p:cBhvr>
                                      <p:to>
                                        <p:strVal val="visible"/>
                                      </p:to>
                                    </p:set>
                                    <p:anim calcmode="lin" valueType="num">
                                      <p:cBhvr>
                                        <p:cTn id="20" dur="500" fill="hold"/>
                                        <p:tgtEl>
                                          <p:spTgt spid="71"/>
                                        </p:tgtEl>
                                        <p:attrNameLst>
                                          <p:attrName>ppt_x</p:attrName>
                                        </p:attrNameLst>
                                      </p:cBhvr>
                                      <p:tavLst>
                                        <p:tav tm="0">
                                          <p:val>
                                            <p:strVal val="#ppt_x"/>
                                          </p:val>
                                        </p:tav>
                                        <p:tav tm="100000">
                                          <p:val>
                                            <p:strVal val="#ppt_x"/>
                                          </p:val>
                                        </p:tav>
                                      </p:tavLst>
                                    </p:anim>
                                    <p:anim calcmode="lin" valueType="num">
                                      <p:cBhvr>
                                        <p:cTn id="21" dur="500" fill="hold"/>
                                        <p:tgtEl>
                                          <p:spTgt spid="71"/>
                                        </p:tgtEl>
                                        <p:attrNameLst>
                                          <p:attrName>ppt_y</p:attrName>
                                        </p:attrNameLst>
                                      </p:cBhvr>
                                      <p:tavLst>
                                        <p:tav tm="0">
                                          <p:val>
                                            <p:strVal val="#ppt_y+#ppt_h/2"/>
                                          </p:val>
                                        </p:tav>
                                        <p:tav tm="100000">
                                          <p:val>
                                            <p:strVal val="#ppt_y"/>
                                          </p:val>
                                        </p:tav>
                                      </p:tavLst>
                                    </p:anim>
                                    <p:anim calcmode="lin" valueType="num">
                                      <p:cBhvr>
                                        <p:cTn id="22" dur="500" fill="hold"/>
                                        <p:tgtEl>
                                          <p:spTgt spid="71"/>
                                        </p:tgtEl>
                                        <p:attrNameLst>
                                          <p:attrName>ppt_w</p:attrName>
                                        </p:attrNameLst>
                                      </p:cBhvr>
                                      <p:tavLst>
                                        <p:tav tm="0">
                                          <p:val>
                                            <p:strVal val="#ppt_w"/>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slide(fromBottom)">
                                      <p:cBhvr>
                                        <p:cTn id="28" dur="500"/>
                                        <p:tgtEl>
                                          <p:spTgt spid="84"/>
                                        </p:tgtEl>
                                      </p:cBhvr>
                                    </p:animEffect>
                                  </p:childTnLst>
                                </p:cTn>
                              </p:par>
                            </p:childTnLst>
                          </p:cTn>
                        </p:par>
                        <p:par>
                          <p:cTn id="29" fill="hold">
                            <p:stCondLst>
                              <p:cond delay="500"/>
                            </p:stCondLst>
                            <p:childTnLst>
                              <p:par>
                                <p:cTn id="30" presetID="9" presetClass="entr" presetSubtype="0" fill="hold" grpId="0" nodeType="after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dissolve">
                                      <p:cBhvr>
                                        <p:cTn id="32" dur="500"/>
                                        <p:tgtEl>
                                          <p:spTgt spid="52"/>
                                        </p:tgtEl>
                                      </p:cBhvr>
                                    </p:animEffect>
                                  </p:childTnLst>
                                </p:cTn>
                              </p:par>
                            </p:childTnLst>
                          </p:cTn>
                        </p:par>
                        <p:par>
                          <p:cTn id="33" fill="hold">
                            <p:stCondLst>
                              <p:cond delay="1000"/>
                            </p:stCondLst>
                            <p:childTnLst>
                              <p:par>
                                <p:cTn id="34" presetID="17" presetClass="entr" presetSubtype="8"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ppt_x</p:attrName>
                                        </p:attrNameLst>
                                      </p:cBhvr>
                                      <p:tavLst>
                                        <p:tav tm="0">
                                          <p:val>
                                            <p:strVal val="#ppt_x-#ppt_w/2"/>
                                          </p:val>
                                        </p:tav>
                                        <p:tav tm="100000">
                                          <p:val>
                                            <p:strVal val="#ppt_x"/>
                                          </p:val>
                                        </p:tav>
                                      </p:tavLst>
                                    </p:anim>
                                    <p:anim calcmode="lin" valueType="num">
                                      <p:cBhvr>
                                        <p:cTn id="37" dur="500" fill="hold"/>
                                        <p:tgtEl>
                                          <p:spTgt spid="76"/>
                                        </p:tgtEl>
                                        <p:attrNameLst>
                                          <p:attrName>ppt_y</p:attrName>
                                        </p:attrNameLst>
                                      </p:cBhvr>
                                      <p:tavLst>
                                        <p:tav tm="0">
                                          <p:val>
                                            <p:strVal val="#ppt_y"/>
                                          </p:val>
                                        </p:tav>
                                        <p:tav tm="100000">
                                          <p:val>
                                            <p:strVal val="#ppt_y"/>
                                          </p:val>
                                        </p:tav>
                                      </p:tavLst>
                                    </p:anim>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82"/>
                                        </p:tgtEl>
                                        <p:attrNameLst>
                                          <p:attrName>style.visibility</p:attrName>
                                        </p:attrNameLst>
                                      </p:cBhvr>
                                      <p:to>
                                        <p:strVal val="visible"/>
                                      </p:to>
                                    </p:set>
                                    <p:animEffect transition="in" filter="slide(fromBottom)">
                                      <p:cBhvr>
                                        <p:cTn id="44" dur="500"/>
                                        <p:tgtEl>
                                          <p:spTgt spid="82"/>
                                        </p:tgtEl>
                                      </p:cBhvr>
                                    </p:animEffect>
                                  </p:childTnLst>
                                </p:cTn>
                              </p:par>
                            </p:childTnLst>
                          </p:cTn>
                        </p:par>
                        <p:par>
                          <p:cTn id="45" fill="hold">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56"/>
                                        </p:tgtEl>
                                        <p:attrNameLst>
                                          <p:attrName>style.visibility</p:attrName>
                                        </p:attrNameLst>
                                      </p:cBhvr>
                                      <p:to>
                                        <p:strVal val="visible"/>
                                      </p:to>
                                    </p:set>
                                    <p:animEffect transition="in" filter="dissolve">
                                      <p:cBhvr>
                                        <p:cTn id="48" dur="500"/>
                                        <p:tgtEl>
                                          <p:spTgt spid="56"/>
                                        </p:tgtEl>
                                      </p:cBhvr>
                                    </p:animEffect>
                                  </p:childTnLst>
                                </p:cTn>
                              </p:par>
                            </p:childTnLst>
                          </p:cTn>
                        </p:par>
                        <p:par>
                          <p:cTn id="49" fill="hold">
                            <p:stCondLst>
                              <p:cond delay="1000"/>
                            </p:stCondLst>
                            <p:childTnLst>
                              <p:par>
                                <p:cTn id="50" presetID="17" presetClass="entr" presetSubtype="8"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 calcmode="lin" valueType="num">
                                      <p:cBhvr>
                                        <p:cTn id="52" dur="500" fill="hold"/>
                                        <p:tgtEl>
                                          <p:spTgt spid="57"/>
                                        </p:tgtEl>
                                        <p:attrNameLst>
                                          <p:attrName>ppt_x</p:attrName>
                                        </p:attrNameLst>
                                      </p:cBhvr>
                                      <p:tavLst>
                                        <p:tav tm="0">
                                          <p:val>
                                            <p:strVal val="#ppt_x-#ppt_w/2"/>
                                          </p:val>
                                        </p:tav>
                                        <p:tav tm="100000">
                                          <p:val>
                                            <p:strVal val="#ppt_x"/>
                                          </p:val>
                                        </p:tav>
                                      </p:tavLst>
                                    </p:anim>
                                    <p:anim calcmode="lin" valueType="num">
                                      <p:cBhvr>
                                        <p:cTn id="53" dur="500" fill="hold"/>
                                        <p:tgtEl>
                                          <p:spTgt spid="57"/>
                                        </p:tgtEl>
                                        <p:attrNameLst>
                                          <p:attrName>ppt_y</p:attrName>
                                        </p:attrNameLst>
                                      </p:cBhvr>
                                      <p:tavLst>
                                        <p:tav tm="0">
                                          <p:val>
                                            <p:strVal val="#ppt_y"/>
                                          </p:val>
                                        </p:tav>
                                        <p:tav tm="100000">
                                          <p:val>
                                            <p:strVal val="#ppt_y"/>
                                          </p:val>
                                        </p:tav>
                                      </p:tavLst>
                                    </p:anim>
                                    <p:anim calcmode="lin" valueType="num">
                                      <p:cBhvr>
                                        <p:cTn id="54" dur="500" fill="hold"/>
                                        <p:tgtEl>
                                          <p:spTgt spid="57"/>
                                        </p:tgtEl>
                                        <p:attrNameLst>
                                          <p:attrName>ppt_w</p:attrName>
                                        </p:attrNameLst>
                                      </p:cBhvr>
                                      <p:tavLst>
                                        <p:tav tm="0">
                                          <p:val>
                                            <p:fltVal val="0"/>
                                          </p:val>
                                        </p:tav>
                                        <p:tav tm="100000">
                                          <p:val>
                                            <p:strVal val="#ppt_w"/>
                                          </p:val>
                                        </p:tav>
                                      </p:tavLst>
                                    </p:anim>
                                    <p:anim calcmode="lin" valueType="num">
                                      <p:cBhvr>
                                        <p:cTn id="55" dur="500" fill="hold"/>
                                        <p:tgtEl>
                                          <p:spTgt spid="5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2" grpId="0" animBg="1"/>
      <p:bldP spid="55" grpId="0" animBg="1"/>
      <p:bldP spid="81" grpId="0"/>
      <p:bldP spid="82" grpId="0"/>
      <p:bldP spid="83" grpId="0"/>
      <p:bldP spid="8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Impact of a Tax Imposed on Buyers</a:t>
            </a:r>
            <a:endParaRPr lang="en-US" sz="2000" i="1" dirty="0"/>
          </a:p>
        </p:txBody>
      </p:sp>
      <p:cxnSp>
        <p:nvCxnSpPr>
          <p:cNvPr id="51" name="Straight Connector 50"/>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32" name="Text Box 14"/>
          <p:cNvSpPr txBox="1">
            <a:spLocks noChangeArrowheads="1"/>
          </p:cNvSpPr>
          <p:nvPr/>
        </p:nvSpPr>
        <p:spPr bwMode="auto">
          <a:xfrm>
            <a:off x="4689476" y="1235570"/>
            <a:ext cx="641350" cy="307777"/>
          </a:xfrm>
          <a:prstGeom prst="rect">
            <a:avLst/>
          </a:prstGeom>
          <a:noFill/>
          <a:ln w="9525">
            <a:noFill/>
            <a:miter lim="800000"/>
            <a:headEnd/>
            <a:tailEnd/>
          </a:ln>
        </p:spPr>
        <p:txBody>
          <a:bodyPr wrap="square">
            <a:prstTxWarp prst="textNoShape">
              <a:avLst/>
            </a:prstTxWarp>
            <a:spAutoFit/>
          </a:bodyPr>
          <a:lstStyle/>
          <a:p>
            <a:pPr>
              <a:lnSpc>
                <a:spcPct val="70000"/>
              </a:lnSpc>
              <a:spcBef>
                <a:spcPct val="50000"/>
              </a:spcBef>
            </a:pPr>
            <a:r>
              <a:rPr kumimoji="0" lang="en-US" sz="2000" b="0" dirty="0">
                <a:latin typeface="Times New Roman" pitchFamily="18" charset="0"/>
                <a:cs typeface="Times New Roman" pitchFamily="18" charset="0"/>
              </a:rPr>
              <a:t>P</a:t>
            </a:r>
            <a:r>
              <a:rPr kumimoji="0" lang="en-US" sz="1600" b="0" dirty="0">
                <a:latin typeface="Times New Roman" pitchFamily="18" charset="0"/>
                <a:cs typeface="Times New Roman" pitchFamily="18" charset="0"/>
              </a:rPr>
              <a:t>rice</a:t>
            </a:r>
          </a:p>
        </p:txBody>
      </p:sp>
      <p:sp>
        <p:nvSpPr>
          <p:cNvPr id="33" name="Line 15"/>
          <p:cNvSpPr>
            <a:spLocks noChangeShapeType="1"/>
          </p:cNvSpPr>
          <p:nvPr/>
        </p:nvSpPr>
        <p:spPr bwMode="auto">
          <a:xfrm>
            <a:off x="5064125" y="5396411"/>
            <a:ext cx="2405063"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4" name="Line 16"/>
          <p:cNvSpPr>
            <a:spLocks noChangeShapeType="1"/>
          </p:cNvSpPr>
          <p:nvPr/>
        </p:nvSpPr>
        <p:spPr bwMode="auto">
          <a:xfrm>
            <a:off x="5081588" y="1499946"/>
            <a:ext cx="0" cy="360851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5" name="Line 42"/>
          <p:cNvSpPr>
            <a:spLocks noChangeShapeType="1"/>
          </p:cNvSpPr>
          <p:nvPr/>
        </p:nvSpPr>
        <p:spPr bwMode="auto">
          <a:xfrm flipV="1">
            <a:off x="5008563" y="50709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6" name="Line 43"/>
          <p:cNvSpPr>
            <a:spLocks noChangeShapeType="1"/>
          </p:cNvSpPr>
          <p:nvPr/>
        </p:nvSpPr>
        <p:spPr bwMode="auto">
          <a:xfrm flipV="1">
            <a:off x="5014913" y="51598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7" name="Line 44"/>
          <p:cNvSpPr>
            <a:spLocks noChangeShapeType="1"/>
          </p:cNvSpPr>
          <p:nvPr/>
        </p:nvSpPr>
        <p:spPr bwMode="auto">
          <a:xfrm>
            <a:off x="5081588" y="5210673"/>
            <a:ext cx="0" cy="18891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8" name="Line 51"/>
          <p:cNvSpPr>
            <a:spLocks noChangeShapeType="1"/>
          </p:cNvSpPr>
          <p:nvPr/>
        </p:nvSpPr>
        <p:spPr bwMode="auto">
          <a:xfrm flipH="1" flipV="1">
            <a:off x="5381625" y="2176344"/>
            <a:ext cx="3143250" cy="2714625"/>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9" name="Text Box 53"/>
          <p:cNvSpPr txBox="1">
            <a:spLocks noChangeArrowheads="1"/>
          </p:cNvSpPr>
          <p:nvPr/>
        </p:nvSpPr>
        <p:spPr bwMode="auto">
          <a:xfrm>
            <a:off x="8410575" y="4792544"/>
            <a:ext cx="5143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a:solidFill>
                  <a:srgbClr val="053ABF"/>
                </a:solidFill>
                <a:latin typeface="Times New Roman" pitchFamily="18" charset="0"/>
                <a:cs typeface="Times New Roman" pitchFamily="18" charset="0"/>
              </a:rPr>
              <a:t>D</a:t>
            </a:r>
          </a:p>
        </p:txBody>
      </p:sp>
      <p:sp>
        <p:nvSpPr>
          <p:cNvPr id="40" name="Text Box 55"/>
          <p:cNvSpPr txBox="1">
            <a:spLocks noChangeArrowheads="1"/>
          </p:cNvSpPr>
          <p:nvPr/>
        </p:nvSpPr>
        <p:spPr bwMode="auto">
          <a:xfrm>
            <a:off x="607060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dirty="0">
                <a:latin typeface="Times New Roman" pitchFamily="18" charset="0"/>
                <a:cs typeface="Times New Roman" pitchFamily="18" charset="0"/>
              </a:rPr>
              <a:t>500</a:t>
            </a:r>
          </a:p>
        </p:txBody>
      </p:sp>
      <p:sp>
        <p:nvSpPr>
          <p:cNvPr id="41" name="Text Box 56"/>
          <p:cNvSpPr txBox="1">
            <a:spLocks noChangeArrowheads="1"/>
          </p:cNvSpPr>
          <p:nvPr/>
        </p:nvSpPr>
        <p:spPr bwMode="auto">
          <a:xfrm>
            <a:off x="672465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a:latin typeface="Times New Roman" pitchFamily="18" charset="0"/>
                <a:cs typeface="Times New Roman" pitchFamily="18" charset="0"/>
              </a:rPr>
              <a:t>750</a:t>
            </a:r>
          </a:p>
        </p:txBody>
      </p:sp>
      <p:sp>
        <p:nvSpPr>
          <p:cNvPr id="42" name="Text Box 59"/>
          <p:cNvSpPr txBox="1">
            <a:spLocks noChangeArrowheads="1"/>
          </p:cNvSpPr>
          <p:nvPr/>
        </p:nvSpPr>
        <p:spPr bwMode="auto">
          <a:xfrm>
            <a:off x="4146550" y="4182944"/>
            <a:ext cx="92551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dirty="0">
                <a:latin typeface="Times New Roman" pitchFamily="18" charset="0"/>
                <a:cs typeface="Times New Roman" pitchFamily="18" charset="0"/>
              </a:rPr>
              <a:t>$6,400</a:t>
            </a:r>
          </a:p>
        </p:txBody>
      </p:sp>
      <p:sp>
        <p:nvSpPr>
          <p:cNvPr id="43" name="Line 46"/>
          <p:cNvSpPr>
            <a:spLocks noChangeShapeType="1"/>
          </p:cNvSpPr>
          <p:nvPr/>
        </p:nvSpPr>
        <p:spPr bwMode="auto">
          <a:xfrm flipH="1">
            <a:off x="5761038" y="2227144"/>
            <a:ext cx="2401887" cy="2881312"/>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7" name="Line 57"/>
          <p:cNvSpPr>
            <a:spLocks noChangeShapeType="1"/>
          </p:cNvSpPr>
          <p:nvPr/>
        </p:nvSpPr>
        <p:spPr bwMode="auto">
          <a:xfrm flipH="1">
            <a:off x="6403975" y="3090744"/>
            <a:ext cx="6350" cy="1289050"/>
          </a:xfrm>
          <a:prstGeom prst="line">
            <a:avLst/>
          </a:prstGeom>
          <a:noFill/>
          <a:ln w="31750" cap="rnd">
            <a:solidFill>
              <a:schemeClr val="tx1"/>
            </a:solidFill>
            <a:prstDash val="sysDot"/>
            <a:round/>
            <a:headEnd type="stealth"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8" name="Line 69"/>
          <p:cNvSpPr>
            <a:spLocks noChangeShapeType="1"/>
          </p:cNvSpPr>
          <p:nvPr/>
        </p:nvSpPr>
        <p:spPr bwMode="auto">
          <a:xfrm>
            <a:off x="7019925" y="3654307"/>
            <a:ext cx="0" cy="1742104"/>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9" name="Text Box 70"/>
          <p:cNvSpPr txBox="1">
            <a:spLocks noChangeArrowheads="1"/>
          </p:cNvSpPr>
          <p:nvPr/>
        </p:nvSpPr>
        <p:spPr bwMode="auto">
          <a:xfrm>
            <a:off x="4148138" y="3449519"/>
            <a:ext cx="9255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$7,000</a:t>
            </a:r>
          </a:p>
        </p:txBody>
      </p:sp>
      <p:sp>
        <p:nvSpPr>
          <p:cNvPr id="50" name="Text Box 71"/>
          <p:cNvSpPr txBox="1">
            <a:spLocks noChangeArrowheads="1"/>
          </p:cNvSpPr>
          <p:nvPr/>
        </p:nvSpPr>
        <p:spPr bwMode="auto">
          <a:xfrm>
            <a:off x="4159250" y="2890719"/>
            <a:ext cx="92551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$7,400</a:t>
            </a:r>
          </a:p>
        </p:txBody>
      </p:sp>
      <p:sp>
        <p:nvSpPr>
          <p:cNvPr id="53" name="Line 67"/>
          <p:cNvSpPr>
            <a:spLocks noChangeShapeType="1"/>
          </p:cNvSpPr>
          <p:nvPr/>
        </p:nvSpPr>
        <p:spPr bwMode="auto">
          <a:xfrm flipH="1">
            <a:off x="5124450" y="3620969"/>
            <a:ext cx="1851025"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4" name="Line 68"/>
          <p:cNvSpPr>
            <a:spLocks noChangeShapeType="1"/>
          </p:cNvSpPr>
          <p:nvPr/>
        </p:nvSpPr>
        <p:spPr bwMode="auto">
          <a:xfrm flipH="1">
            <a:off x="5124450" y="3084394"/>
            <a:ext cx="1209675"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8" name="Line 72"/>
          <p:cNvSpPr>
            <a:spLocks noChangeShapeType="1"/>
          </p:cNvSpPr>
          <p:nvPr/>
        </p:nvSpPr>
        <p:spPr bwMode="auto">
          <a:xfrm>
            <a:off x="5124450" y="4360744"/>
            <a:ext cx="1281113" cy="0"/>
          </a:xfrm>
          <a:prstGeom prst="line">
            <a:avLst/>
          </a:prstGeom>
          <a:noFill/>
          <a:ln w="31750" cap="rnd">
            <a:solidFill>
              <a:schemeClr val="tx1"/>
            </a:solidFill>
            <a:prstDash val="sysDot"/>
            <a:round/>
            <a:headEnd type="stealth"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9" name="Line 78"/>
          <p:cNvSpPr>
            <a:spLocks noChangeShapeType="1"/>
          </p:cNvSpPr>
          <p:nvPr/>
        </p:nvSpPr>
        <p:spPr bwMode="auto">
          <a:xfrm flipH="1">
            <a:off x="6453188" y="5749379"/>
            <a:ext cx="566737" cy="0"/>
          </a:xfrm>
          <a:prstGeom prst="line">
            <a:avLst/>
          </a:prstGeom>
          <a:noFill/>
          <a:ln w="31750">
            <a:solidFill>
              <a:schemeClr val="tx1"/>
            </a:solidFill>
            <a:round/>
            <a:headEnd/>
            <a:tailEnd type="stealth" w="lg" len="lg"/>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60" name="Text Box 124"/>
          <p:cNvSpPr txBox="1">
            <a:spLocks noChangeArrowheads="1"/>
          </p:cNvSpPr>
          <p:nvPr/>
        </p:nvSpPr>
        <p:spPr bwMode="auto">
          <a:xfrm>
            <a:off x="8108950" y="1950919"/>
            <a:ext cx="368300" cy="290913"/>
          </a:xfrm>
          <a:prstGeom prst="rect">
            <a:avLst/>
          </a:prstGeom>
          <a:noFill/>
          <a:ln w="9525">
            <a:noFill/>
            <a:miter lim="800000"/>
            <a:headEnd/>
            <a:tailEnd/>
          </a:ln>
        </p:spPr>
        <p:txBody>
          <a:bodyPr>
            <a:prstTxWarp prst="textNoShape">
              <a:avLst/>
            </a:prstTxWarp>
            <a:spAutoFit/>
          </a:bodyPr>
          <a:lstStyle/>
          <a:p>
            <a:pPr>
              <a:lnSpc>
                <a:spcPct val="60000"/>
              </a:lnSpc>
            </a:pPr>
            <a:r>
              <a:rPr kumimoji="0" lang="en-US" sz="2000" b="1" i="1" dirty="0">
                <a:solidFill>
                  <a:schemeClr val="accent3">
                    <a:lumMod val="75000"/>
                  </a:schemeClr>
                </a:solidFill>
                <a:latin typeface="Times New Roman" pitchFamily="18" charset="0"/>
                <a:cs typeface="Times New Roman" pitchFamily="18" charset="0"/>
              </a:rPr>
              <a:t>S</a:t>
            </a:r>
            <a:endParaRPr kumimoji="0" lang="en-US" sz="2000" b="1" dirty="0">
              <a:solidFill>
                <a:schemeClr val="accent3">
                  <a:lumMod val="75000"/>
                </a:schemeClr>
              </a:solidFill>
              <a:latin typeface="Times New Roman" pitchFamily="18" charset="0"/>
              <a:cs typeface="Times New Roman" pitchFamily="18" charset="0"/>
            </a:endParaRPr>
          </a:p>
        </p:txBody>
      </p:sp>
      <p:sp>
        <p:nvSpPr>
          <p:cNvPr id="65" name="Oval 125"/>
          <p:cNvSpPr>
            <a:spLocks noChangeAspect="1" noChangeArrowheads="1"/>
          </p:cNvSpPr>
          <p:nvPr/>
        </p:nvSpPr>
        <p:spPr bwMode="auto">
          <a:xfrm>
            <a:off x="6953250" y="3547944"/>
            <a:ext cx="115888"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92" name="Line 155"/>
          <p:cNvSpPr>
            <a:spLocks noChangeShapeType="1"/>
          </p:cNvSpPr>
          <p:nvPr/>
        </p:nvSpPr>
        <p:spPr bwMode="auto">
          <a:xfrm flipH="1">
            <a:off x="6411913" y="4344870"/>
            <a:ext cx="0" cy="1008382"/>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93" name="Rectangle 159" descr="Parchment"/>
          <p:cNvSpPr>
            <a:spLocks noChangeAspect="1" noChangeArrowheads="1"/>
          </p:cNvSpPr>
          <p:nvPr/>
        </p:nvSpPr>
        <p:spPr bwMode="auto">
          <a:xfrm>
            <a:off x="7593013" y="5295595"/>
            <a:ext cx="1268412" cy="566309"/>
          </a:xfrm>
          <a:prstGeom prst="rect">
            <a:avLst/>
          </a:prstGeom>
          <a:noFill/>
          <a:ln w="9525">
            <a:noFill/>
            <a:miter lim="800000"/>
            <a:headEnd/>
            <a:tailEnd/>
          </a:ln>
        </p:spPr>
        <p:txBody>
          <a:bodyPr lIns="0" tIns="0" rIns="0" bIns="0">
            <a:prstTxWarp prst="textNoShape">
              <a:avLst/>
            </a:prstTxWarp>
            <a:spAutoFit/>
          </a:bodyPr>
          <a:lstStyle/>
          <a:p>
            <a:pPr>
              <a:lnSpc>
                <a:spcPct val="80000"/>
              </a:lnSpc>
            </a:pPr>
            <a:r>
              <a:rPr kumimoji="0" lang="en-US" sz="2000" b="1" dirty="0">
                <a:solidFill>
                  <a:srgbClr val="000000"/>
                </a:solidFill>
                <a:latin typeface="Times New Roman" pitchFamily="18" charset="0"/>
                <a:cs typeface="Times New Roman" pitchFamily="18" charset="0"/>
              </a:rPr>
              <a:t>#</a:t>
            </a:r>
            <a:r>
              <a:rPr kumimoji="0" lang="en-US" sz="1600" b="0" dirty="0">
                <a:solidFill>
                  <a:srgbClr val="000000"/>
                </a:solidFill>
                <a:latin typeface="Times New Roman" pitchFamily="18" charset="0"/>
                <a:cs typeface="Times New Roman" pitchFamily="18" charset="0"/>
              </a:rPr>
              <a:t> </a:t>
            </a:r>
            <a:r>
              <a:rPr kumimoji="0" lang="en-US" sz="1400" b="0" dirty="0">
                <a:solidFill>
                  <a:srgbClr val="000000"/>
                </a:solidFill>
                <a:latin typeface="Times New Roman" pitchFamily="18" charset="0"/>
                <a:cs typeface="Times New Roman" pitchFamily="18" charset="0"/>
              </a:rPr>
              <a:t>of used cars</a:t>
            </a:r>
            <a:r>
              <a:rPr kumimoji="0" lang="en-US" sz="1600" b="0" dirty="0">
                <a:solidFill>
                  <a:srgbClr val="000000"/>
                </a:solidFill>
                <a:latin typeface="Times New Roman" pitchFamily="18" charset="0"/>
                <a:cs typeface="Times New Roman" pitchFamily="18" charset="0"/>
              </a:rPr>
              <a:t/>
            </a:r>
            <a:br>
              <a:rPr kumimoji="0" lang="en-US" sz="1600" b="0" dirty="0">
                <a:solidFill>
                  <a:srgbClr val="000000"/>
                </a:solidFill>
                <a:latin typeface="Times New Roman" pitchFamily="18" charset="0"/>
                <a:cs typeface="Times New Roman" pitchFamily="18" charset="0"/>
              </a:rPr>
            </a:br>
            <a:r>
              <a:rPr kumimoji="0" lang="en-US" sz="1400" b="0" dirty="0">
                <a:solidFill>
                  <a:srgbClr val="000000"/>
                </a:solidFill>
                <a:latin typeface="Times New Roman" pitchFamily="18" charset="0"/>
                <a:cs typeface="Times New Roman" pitchFamily="18" charset="0"/>
              </a:rPr>
              <a:t>per month</a:t>
            </a:r>
            <a:br>
              <a:rPr kumimoji="0" lang="en-US" sz="1400" b="0" dirty="0">
                <a:solidFill>
                  <a:srgbClr val="000000"/>
                </a:solidFill>
                <a:latin typeface="Times New Roman" pitchFamily="18" charset="0"/>
                <a:cs typeface="Times New Roman" pitchFamily="18" charset="0"/>
              </a:rPr>
            </a:br>
            <a:r>
              <a:rPr kumimoji="0" lang="en-US" sz="1200" b="0" i="1" dirty="0">
                <a:solidFill>
                  <a:srgbClr val="000000"/>
                </a:solidFill>
                <a:latin typeface="Times New Roman" pitchFamily="18" charset="0"/>
                <a:cs typeface="Times New Roman" pitchFamily="18" charset="0"/>
              </a:rPr>
              <a:t>(in thousands)</a:t>
            </a:r>
          </a:p>
        </p:txBody>
      </p:sp>
      <p:sp>
        <p:nvSpPr>
          <p:cNvPr id="52" name="Line 28"/>
          <p:cNvSpPr>
            <a:spLocks noChangeShapeType="1"/>
          </p:cNvSpPr>
          <p:nvPr/>
        </p:nvSpPr>
        <p:spPr bwMode="auto">
          <a:xfrm flipV="1">
            <a:off x="7156484" y="3884903"/>
            <a:ext cx="0" cy="944562"/>
          </a:xfrm>
          <a:prstGeom prst="line">
            <a:avLst/>
          </a:prstGeom>
          <a:noFill/>
          <a:ln w="31750">
            <a:solidFill>
              <a:schemeClr val="tx1"/>
            </a:solidFill>
            <a:round/>
            <a:headEnd type="stealth" w="lg" len="lg"/>
            <a:tailEnd type="none" w="lg" len="lg"/>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a:latin typeface="Times New Roman" pitchFamily="18" charset="0"/>
              <a:cs typeface="Times New Roman" pitchFamily="18" charset="0"/>
            </a:endParaRPr>
          </a:p>
        </p:txBody>
      </p:sp>
      <p:grpSp>
        <p:nvGrpSpPr>
          <p:cNvPr id="55" name="Group 44"/>
          <p:cNvGrpSpPr>
            <a:grpSpLocks/>
          </p:cNvGrpSpPr>
          <p:nvPr/>
        </p:nvGrpSpPr>
        <p:grpSpPr bwMode="auto">
          <a:xfrm>
            <a:off x="7231074" y="3498081"/>
            <a:ext cx="1670053" cy="901701"/>
            <a:chOff x="4472" y="2118"/>
            <a:chExt cx="1052" cy="568"/>
          </a:xfrm>
        </p:grpSpPr>
        <p:sp>
          <p:nvSpPr>
            <p:cNvPr id="56" name="Freeform 30"/>
            <p:cNvSpPr>
              <a:spLocks/>
            </p:cNvSpPr>
            <p:nvPr/>
          </p:nvSpPr>
          <p:spPr bwMode="auto">
            <a:xfrm flipV="1">
              <a:off x="4472" y="2225"/>
              <a:ext cx="456" cy="461"/>
            </a:xfrm>
            <a:custGeom>
              <a:avLst/>
              <a:gdLst/>
              <a:ahLst/>
              <a:cxnLst>
                <a:cxn ang="0">
                  <a:pos x="456" y="412"/>
                </a:cxn>
                <a:cxn ang="0">
                  <a:pos x="297" y="444"/>
                </a:cxn>
                <a:cxn ang="0">
                  <a:pos x="183" y="311"/>
                </a:cxn>
                <a:cxn ang="0">
                  <a:pos x="202" y="128"/>
                </a:cxn>
                <a:cxn ang="0">
                  <a:pos x="190" y="39"/>
                </a:cxn>
                <a:cxn ang="0">
                  <a:pos x="101" y="1"/>
                </a:cxn>
                <a:cxn ang="0">
                  <a:pos x="0" y="45"/>
                </a:cxn>
              </a:cxnLst>
              <a:rect l="0" t="0" r="r" b="b"/>
              <a:pathLst>
                <a:path w="456" h="461">
                  <a:moveTo>
                    <a:pt x="456" y="412"/>
                  </a:moveTo>
                  <a:cubicBezTo>
                    <a:pt x="399" y="436"/>
                    <a:pt x="342" y="461"/>
                    <a:pt x="297" y="444"/>
                  </a:cubicBezTo>
                  <a:cubicBezTo>
                    <a:pt x="252" y="427"/>
                    <a:pt x="199" y="364"/>
                    <a:pt x="183" y="311"/>
                  </a:cubicBezTo>
                  <a:cubicBezTo>
                    <a:pt x="167" y="258"/>
                    <a:pt x="201" y="173"/>
                    <a:pt x="202" y="128"/>
                  </a:cubicBezTo>
                  <a:cubicBezTo>
                    <a:pt x="203" y="83"/>
                    <a:pt x="207" y="60"/>
                    <a:pt x="190" y="39"/>
                  </a:cubicBezTo>
                  <a:cubicBezTo>
                    <a:pt x="173" y="18"/>
                    <a:pt x="133" y="0"/>
                    <a:pt x="101" y="1"/>
                  </a:cubicBezTo>
                  <a:cubicBezTo>
                    <a:pt x="69" y="2"/>
                    <a:pt x="34" y="23"/>
                    <a:pt x="0" y="45"/>
                  </a:cubicBezTo>
                </a:path>
              </a:pathLst>
            </a:custGeom>
            <a:noFill/>
            <a:ln w="31750" cmpd="sng">
              <a:solidFill>
                <a:schemeClr val="tx1"/>
              </a:solidFill>
              <a:prstDash val="solid"/>
              <a:round/>
              <a:headEnd/>
              <a:tailEnd type="stealth" w="lg" len="lg"/>
            </a:ln>
            <a:effectLst>
              <a:outerShdw blurRad="63500" dist="35921" dir="2700000" algn="ctr" rotWithShape="0">
                <a:srgbClr val="808080"/>
              </a:outerShdw>
            </a:effectLst>
          </p:spPr>
          <p:txBody>
            <a:bodyPr wrap="none">
              <a:prstTxWarp prst="textNoShape">
                <a:avLst/>
              </a:prstTxWarp>
            </a:bodyPr>
            <a:lstStyle/>
            <a:p>
              <a:pPr>
                <a:defRPr/>
              </a:pPr>
              <a:endParaRPr lang="en-US" sz="1600">
                <a:latin typeface="Times New Roman" pitchFamily="18" charset="0"/>
                <a:cs typeface="Times New Roman" pitchFamily="18" charset="0"/>
              </a:endParaRPr>
            </a:p>
          </p:txBody>
        </p:sp>
        <p:grpSp>
          <p:nvGrpSpPr>
            <p:cNvPr id="57" name="Group 31"/>
            <p:cNvGrpSpPr>
              <a:grpSpLocks/>
            </p:cNvGrpSpPr>
            <p:nvPr/>
          </p:nvGrpSpPr>
          <p:grpSpPr bwMode="auto">
            <a:xfrm>
              <a:off x="4859" y="2118"/>
              <a:ext cx="665" cy="213"/>
              <a:chOff x="4884" y="1921"/>
              <a:chExt cx="665" cy="213"/>
            </a:xfrm>
          </p:grpSpPr>
          <p:sp>
            <p:nvSpPr>
              <p:cNvPr id="61" name="Rectangle 32"/>
              <p:cNvSpPr>
                <a:spLocks noChangeArrowheads="1"/>
              </p:cNvSpPr>
              <p:nvPr/>
            </p:nvSpPr>
            <p:spPr bwMode="auto">
              <a:xfrm>
                <a:off x="4893" y="1931"/>
                <a:ext cx="631" cy="201"/>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62" name="Text Box 33"/>
              <p:cNvSpPr txBox="1">
                <a:spLocks noChangeArrowheads="1"/>
              </p:cNvSpPr>
              <p:nvPr/>
            </p:nvSpPr>
            <p:spPr bwMode="auto">
              <a:xfrm>
                <a:off x="4884" y="1921"/>
                <a:ext cx="665" cy="213"/>
              </a:xfrm>
              <a:prstGeom prst="rect">
                <a:avLst/>
              </a:prstGeom>
              <a:noFill/>
              <a:ln w="19050" cap="rnd">
                <a:noFill/>
                <a:prstDash val="sysDot"/>
                <a:miter lim="800000"/>
                <a:headEnd/>
                <a:tailEnd type="none" w="lg" len="lg"/>
              </a:ln>
            </p:spPr>
            <p:txBody>
              <a:bodyPr wrap="square">
                <a:prstTxWarp prst="textNoShape">
                  <a:avLst/>
                </a:prstTxWarp>
                <a:spAutoFit/>
              </a:bodyPr>
              <a:lstStyle/>
              <a:p>
                <a:pPr algn="ctr"/>
                <a:r>
                  <a:rPr kumimoji="0" lang="en-US" sz="1600" b="1" i="1" dirty="0">
                    <a:latin typeface="Times New Roman" pitchFamily="18" charset="0"/>
                    <a:cs typeface="Times New Roman" pitchFamily="18" charset="0"/>
                  </a:rPr>
                  <a:t>$1000 tax</a:t>
                </a:r>
              </a:p>
            </p:txBody>
          </p:sp>
        </p:grpSp>
      </p:grpSp>
      <p:grpSp>
        <p:nvGrpSpPr>
          <p:cNvPr id="63" name="Group 45"/>
          <p:cNvGrpSpPr>
            <a:grpSpLocks/>
          </p:cNvGrpSpPr>
          <p:nvPr/>
        </p:nvGrpSpPr>
        <p:grpSpPr bwMode="auto">
          <a:xfrm>
            <a:off x="5393152" y="3468409"/>
            <a:ext cx="3017394" cy="1742618"/>
            <a:chOff x="3431" y="2129"/>
            <a:chExt cx="2038" cy="1177"/>
          </a:xfrm>
        </p:grpSpPr>
        <p:sp>
          <p:nvSpPr>
            <p:cNvPr id="64" name="Text Box 16"/>
            <p:cNvSpPr txBox="1">
              <a:spLocks noChangeArrowheads="1"/>
            </p:cNvSpPr>
            <p:nvPr/>
          </p:nvSpPr>
          <p:spPr bwMode="auto">
            <a:xfrm>
              <a:off x="4491" y="3110"/>
              <a:ext cx="978" cy="196"/>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smtClean="0">
                  <a:solidFill>
                    <a:srgbClr val="053ABF"/>
                  </a:solidFill>
                  <a:latin typeface="Times New Roman" pitchFamily="18" charset="0"/>
                  <a:cs typeface="Times New Roman" pitchFamily="18" charset="0"/>
                </a:rPr>
                <a:t>D</a:t>
              </a:r>
              <a:r>
                <a:rPr lang="en-US" sz="1600" i="1" dirty="0">
                  <a:solidFill>
                    <a:schemeClr val="hlink"/>
                  </a:solidFill>
                  <a:latin typeface="Times New Roman" pitchFamily="18" charset="0"/>
                  <a:cs typeface="Times New Roman" pitchFamily="18" charset="0"/>
                </a:rPr>
                <a:t> </a:t>
              </a:r>
              <a:r>
                <a:rPr kumimoji="0" lang="en-US" sz="1400" i="1" dirty="0" smtClean="0">
                  <a:latin typeface="Times New Roman" pitchFamily="18" charset="0"/>
                  <a:cs typeface="Times New Roman" pitchFamily="18" charset="0"/>
                </a:rPr>
                <a:t>minus</a:t>
              </a:r>
              <a:r>
                <a:rPr kumimoji="0" lang="en-US" sz="1400" b="1" i="1" dirty="0" smtClean="0">
                  <a:latin typeface="Times New Roman" pitchFamily="18" charset="0"/>
                  <a:cs typeface="Times New Roman" pitchFamily="18" charset="0"/>
                </a:rPr>
                <a:t> </a:t>
              </a:r>
              <a:r>
                <a:rPr kumimoji="0" lang="en-US" sz="1400" b="1" i="1" dirty="0">
                  <a:latin typeface="Times New Roman" pitchFamily="18" charset="0"/>
                  <a:cs typeface="Times New Roman" pitchFamily="18" charset="0"/>
                </a:rPr>
                <a:t>tax</a:t>
              </a:r>
              <a:endParaRPr kumimoji="0" lang="en-US" sz="1600" b="1" i="1" dirty="0">
                <a:latin typeface="Times New Roman" pitchFamily="18" charset="0"/>
                <a:cs typeface="Times New Roman" pitchFamily="18" charset="0"/>
              </a:endParaRPr>
            </a:p>
          </p:txBody>
        </p:sp>
        <p:sp>
          <p:nvSpPr>
            <p:cNvPr id="71" name="Line 42"/>
            <p:cNvSpPr>
              <a:spLocks noChangeShapeType="1"/>
            </p:cNvSpPr>
            <p:nvPr/>
          </p:nvSpPr>
          <p:spPr bwMode="auto">
            <a:xfrm flipH="1" flipV="1">
              <a:off x="3431" y="2129"/>
              <a:ext cx="1195" cy="1032"/>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sp>
        <p:nvSpPr>
          <p:cNvPr id="66" name="Oval 126"/>
          <p:cNvSpPr>
            <a:spLocks noChangeAspect="1" noChangeArrowheads="1"/>
          </p:cNvSpPr>
          <p:nvPr/>
        </p:nvSpPr>
        <p:spPr bwMode="auto">
          <a:xfrm>
            <a:off x="6354763" y="4287184"/>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72" name="Text Box 36"/>
          <p:cNvSpPr txBox="1">
            <a:spLocks noChangeArrowheads="1"/>
          </p:cNvSpPr>
          <p:nvPr/>
        </p:nvSpPr>
        <p:spPr bwMode="auto">
          <a:xfrm>
            <a:off x="124543" y="1289835"/>
            <a:ext cx="3903662" cy="618631"/>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Suppose </a:t>
            </a:r>
            <a:r>
              <a:rPr kumimoji="0" lang="en-US" sz="1900" b="0" dirty="0">
                <a:latin typeface="Times New Roman" pitchFamily="18" charset="0"/>
                <a:cs typeface="Times New Roman" pitchFamily="18" charset="0"/>
              </a:rPr>
              <a:t>the $1,000 tax </a:t>
            </a:r>
            <a:r>
              <a:rPr kumimoji="0" lang="en-US" sz="1900" b="0" dirty="0" smtClean="0">
                <a:latin typeface="Times New Roman" pitchFamily="18" charset="0"/>
                <a:cs typeface="Times New Roman" pitchFamily="18" charset="0"/>
              </a:rPr>
              <a:t>was levied </a:t>
            </a:r>
            <a:r>
              <a:rPr kumimoji="0" lang="en-US" sz="1900" b="0" dirty="0">
                <a:latin typeface="Times New Roman" pitchFamily="18" charset="0"/>
                <a:cs typeface="Times New Roman" pitchFamily="18" charset="0"/>
              </a:rPr>
              <a:t>on the buyers rather </a:t>
            </a:r>
            <a:r>
              <a:rPr kumimoji="0" lang="en-US" sz="1900" b="0" dirty="0" smtClean="0">
                <a:latin typeface="Times New Roman" pitchFamily="18" charset="0"/>
                <a:cs typeface="Times New Roman" pitchFamily="18" charset="0"/>
              </a:rPr>
              <a:t>than the </a:t>
            </a:r>
            <a:r>
              <a:rPr kumimoji="0" lang="en-US" sz="1900" b="0" dirty="0">
                <a:latin typeface="Times New Roman" pitchFamily="18" charset="0"/>
                <a:cs typeface="Times New Roman" pitchFamily="18" charset="0"/>
              </a:rPr>
              <a:t>sellers.</a:t>
            </a:r>
          </a:p>
        </p:txBody>
      </p:sp>
      <p:sp>
        <p:nvSpPr>
          <p:cNvPr id="73" name="Text Box 37"/>
          <p:cNvSpPr txBox="1">
            <a:spLocks noChangeArrowheads="1"/>
          </p:cNvSpPr>
          <p:nvPr/>
        </p:nvSpPr>
        <p:spPr bwMode="auto">
          <a:xfrm>
            <a:off x="107080" y="1901963"/>
            <a:ext cx="3989997" cy="1144929"/>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When </a:t>
            </a:r>
            <a:r>
              <a:rPr kumimoji="0" lang="en-US" sz="1900" b="0" dirty="0">
                <a:latin typeface="Times New Roman" pitchFamily="18" charset="0"/>
                <a:cs typeface="Times New Roman" pitchFamily="18" charset="0"/>
              </a:rPr>
              <a:t>a $1,000 tax is imposed </a:t>
            </a:r>
            <a:r>
              <a:rPr kumimoji="0" lang="en-US" sz="1900" b="0" dirty="0" smtClean="0">
                <a:latin typeface="Times New Roman" pitchFamily="18" charset="0"/>
                <a:cs typeface="Times New Roman" pitchFamily="18" charset="0"/>
              </a:rPr>
              <a:t>on buyers </a:t>
            </a:r>
            <a:r>
              <a:rPr kumimoji="0" lang="en-US" sz="1900" b="0" dirty="0">
                <a:latin typeface="Times New Roman" pitchFamily="18" charset="0"/>
                <a:cs typeface="Times New Roman" pitchFamily="18" charset="0"/>
              </a:rPr>
              <a:t>of used cars, the </a:t>
            </a:r>
            <a:r>
              <a:rPr kumimoji="0" lang="en-US" sz="1900" b="1" i="1" dirty="0" smtClean="0">
                <a:solidFill>
                  <a:srgbClr val="053ABF"/>
                </a:solidFill>
                <a:latin typeface="Times New Roman" pitchFamily="18" charset="0"/>
                <a:cs typeface="Times New Roman" pitchFamily="18" charset="0"/>
              </a:rPr>
              <a:t>demand curve</a:t>
            </a:r>
            <a:r>
              <a:rPr kumimoji="0" lang="en-US" sz="1900" b="1"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shifts vertically </a:t>
            </a:r>
            <a:r>
              <a:rPr kumimoji="0" lang="en-US" sz="1900" b="0" dirty="0" smtClean="0">
                <a:latin typeface="Times New Roman" pitchFamily="18" charset="0"/>
                <a:cs typeface="Times New Roman" pitchFamily="18" charset="0"/>
              </a:rPr>
              <a:t>downward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by </a:t>
            </a:r>
            <a:r>
              <a:rPr kumimoji="0" lang="en-US" sz="1900" b="0" dirty="0">
                <a:latin typeface="Times New Roman" pitchFamily="18" charset="0"/>
                <a:cs typeface="Times New Roman" pitchFamily="18" charset="0"/>
              </a:rPr>
              <a:t>the amount of the tax.</a:t>
            </a:r>
          </a:p>
        </p:txBody>
      </p:sp>
      <p:sp>
        <p:nvSpPr>
          <p:cNvPr id="74" name="Text Box 38"/>
          <p:cNvSpPr txBox="1">
            <a:spLocks noChangeArrowheads="1"/>
          </p:cNvSpPr>
          <p:nvPr/>
        </p:nvSpPr>
        <p:spPr bwMode="auto">
          <a:xfrm>
            <a:off x="107080" y="2996468"/>
            <a:ext cx="4113213" cy="355482"/>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The </a:t>
            </a:r>
            <a:r>
              <a:rPr kumimoji="0" lang="en-US" sz="1900" b="0" dirty="0">
                <a:latin typeface="Times New Roman" pitchFamily="18" charset="0"/>
                <a:cs typeface="Times New Roman" pitchFamily="18" charset="0"/>
              </a:rPr>
              <a:t>new price for used cars </a:t>
            </a:r>
            <a:r>
              <a:rPr kumimoji="0" lang="en-US" sz="1900" b="0" dirty="0" smtClean="0">
                <a:latin typeface="Times New Roman" pitchFamily="18" charset="0"/>
                <a:cs typeface="Times New Roman" pitchFamily="18" charset="0"/>
              </a:rPr>
              <a:t>is $6,400.</a:t>
            </a:r>
            <a:endParaRPr kumimoji="0" lang="en-US" sz="1900" b="0" dirty="0">
              <a:latin typeface="Times New Roman" pitchFamily="18" charset="0"/>
              <a:cs typeface="Times New Roman" pitchFamily="18" charset="0"/>
            </a:endParaRPr>
          </a:p>
        </p:txBody>
      </p:sp>
      <p:sp>
        <p:nvSpPr>
          <p:cNvPr id="75" name="Text Box 39"/>
          <p:cNvSpPr txBox="1">
            <a:spLocks noChangeArrowheads="1"/>
          </p:cNvSpPr>
          <p:nvPr/>
        </p:nvSpPr>
        <p:spPr bwMode="auto">
          <a:xfrm>
            <a:off x="107081" y="3858190"/>
            <a:ext cx="4015218" cy="881780"/>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Consumers </a:t>
            </a:r>
            <a:r>
              <a:rPr kumimoji="0" lang="en-US" sz="1900" b="0" dirty="0">
                <a:latin typeface="Times New Roman" pitchFamily="18" charset="0"/>
                <a:cs typeface="Times New Roman" pitchFamily="18" charset="0"/>
              </a:rPr>
              <a:t>end up paying $</a:t>
            </a:r>
            <a:r>
              <a:rPr kumimoji="0" lang="en-US" sz="1900" b="0" dirty="0" smtClean="0">
                <a:latin typeface="Times New Roman" pitchFamily="18" charset="0"/>
                <a:cs typeface="Times New Roman" pitchFamily="18" charset="0"/>
              </a:rPr>
              <a:t>7,400 </a:t>
            </a:r>
            <a:r>
              <a:rPr kumimoji="0" lang="en-US" sz="1900" b="0" i="1" dirty="0" smtClean="0">
                <a:latin typeface="Times New Roman" pitchFamily="18" charset="0"/>
                <a:cs typeface="Times New Roman" pitchFamily="18" charset="0"/>
              </a:rPr>
              <a:t>(</a:t>
            </a:r>
            <a:r>
              <a:rPr kumimoji="0" lang="en-US" sz="1900" b="0" i="1" dirty="0">
                <a:latin typeface="Times New Roman" pitchFamily="18" charset="0"/>
                <a:cs typeface="Times New Roman" pitchFamily="18" charset="0"/>
              </a:rPr>
              <a:t>after taxes)</a:t>
            </a:r>
            <a:r>
              <a:rPr kumimoji="0" lang="en-US" sz="1900" b="0" dirty="0">
                <a:latin typeface="Times New Roman" pitchFamily="18" charset="0"/>
                <a:cs typeface="Times New Roman" pitchFamily="18" charset="0"/>
              </a:rPr>
              <a:t> instead of $7,000 </a:t>
            </a:r>
            <a:r>
              <a:rPr kumimoji="0" lang="en-US" sz="1900" b="0" dirty="0" smtClean="0">
                <a:latin typeface="Times New Roman" pitchFamily="18" charset="0"/>
                <a:cs typeface="Times New Roman" pitchFamily="18" charset="0"/>
              </a:rPr>
              <a:t>and bear </a:t>
            </a:r>
            <a:r>
              <a:rPr kumimoji="0" lang="en-US" sz="1900" b="0" dirty="0">
                <a:latin typeface="Times New Roman" pitchFamily="18" charset="0"/>
                <a:cs typeface="Times New Roman" pitchFamily="18" charset="0"/>
              </a:rPr>
              <a:t>$400 of the </a:t>
            </a:r>
            <a:r>
              <a:rPr kumimoji="0" lang="en-US" sz="1900" i="1" dirty="0">
                <a:latin typeface="Times New Roman" pitchFamily="18" charset="0"/>
                <a:cs typeface="Times New Roman" pitchFamily="18" charset="0"/>
              </a:rPr>
              <a:t>tax burden</a:t>
            </a:r>
            <a:r>
              <a:rPr kumimoji="0" lang="en-US" sz="1900" b="0" dirty="0">
                <a:latin typeface="Times New Roman" pitchFamily="18" charset="0"/>
                <a:cs typeface="Times New Roman" pitchFamily="18" charset="0"/>
              </a:rPr>
              <a:t>.  </a:t>
            </a:r>
          </a:p>
        </p:txBody>
      </p:sp>
      <p:sp>
        <p:nvSpPr>
          <p:cNvPr id="76" name="Text Box 40"/>
          <p:cNvSpPr txBox="1">
            <a:spLocks noChangeArrowheads="1"/>
          </p:cNvSpPr>
          <p:nvPr/>
        </p:nvSpPr>
        <p:spPr bwMode="auto">
          <a:xfrm>
            <a:off x="107079" y="4664231"/>
            <a:ext cx="4052171" cy="881780"/>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Sellers </a:t>
            </a:r>
            <a:r>
              <a:rPr kumimoji="0" lang="en-US" sz="1900" b="0" dirty="0">
                <a:latin typeface="Times New Roman" pitchFamily="18" charset="0"/>
                <a:cs typeface="Times New Roman" pitchFamily="18" charset="0"/>
              </a:rPr>
              <a:t>end up receiving $</a:t>
            </a:r>
            <a:r>
              <a:rPr kumimoji="0" lang="en-US" sz="1900" b="0" dirty="0" smtClean="0">
                <a:latin typeface="Times New Roman" pitchFamily="18" charset="0"/>
                <a:cs typeface="Times New Roman" pitchFamily="18" charset="0"/>
              </a:rPr>
              <a:t>6,400 instead </a:t>
            </a:r>
            <a:r>
              <a:rPr kumimoji="0" lang="en-US" sz="1900" b="0" dirty="0">
                <a:latin typeface="Times New Roman" pitchFamily="18" charset="0"/>
                <a:cs typeface="Times New Roman" pitchFamily="18" charset="0"/>
              </a:rPr>
              <a:t>of $7000 and bear $</a:t>
            </a:r>
            <a:r>
              <a:rPr kumimoji="0" lang="en-US" sz="1900" b="0" dirty="0" smtClean="0">
                <a:latin typeface="Times New Roman" pitchFamily="18" charset="0"/>
                <a:cs typeface="Times New Roman" pitchFamily="18" charset="0"/>
              </a:rPr>
              <a:t>600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of </a:t>
            </a:r>
            <a:r>
              <a:rPr kumimoji="0" lang="en-US" sz="1900" b="0" dirty="0">
                <a:latin typeface="Times New Roman" pitchFamily="18" charset="0"/>
                <a:cs typeface="Times New Roman" pitchFamily="18" charset="0"/>
              </a:rPr>
              <a:t>the </a:t>
            </a:r>
            <a:r>
              <a:rPr kumimoji="0" lang="en-US" sz="1900" i="1" dirty="0">
                <a:latin typeface="Times New Roman" pitchFamily="18" charset="0"/>
                <a:cs typeface="Times New Roman" pitchFamily="18" charset="0"/>
              </a:rPr>
              <a:t>tax burden</a:t>
            </a:r>
            <a:r>
              <a:rPr kumimoji="0" lang="en-US" sz="1900" b="0" dirty="0">
                <a:latin typeface="Times New Roman" pitchFamily="18" charset="0"/>
                <a:cs typeface="Times New Roman" pitchFamily="18" charset="0"/>
              </a:rPr>
              <a:t>.</a:t>
            </a:r>
          </a:p>
        </p:txBody>
      </p:sp>
      <p:sp>
        <p:nvSpPr>
          <p:cNvPr id="77" name="Text Box 41"/>
          <p:cNvSpPr txBox="1">
            <a:spLocks noChangeArrowheads="1"/>
          </p:cNvSpPr>
          <p:nvPr/>
        </p:nvSpPr>
        <p:spPr bwMode="auto">
          <a:xfrm>
            <a:off x="101995" y="3286605"/>
            <a:ext cx="3824806" cy="618631"/>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 typeface="Arial" pitchFamily="34" charset="0"/>
              <a:buChar char="•"/>
            </a:pPr>
            <a:r>
              <a:rPr lang="en-US" sz="1900" dirty="0" smtClean="0">
                <a:latin typeface="Times New Roman" pitchFamily="18" charset="0"/>
                <a:cs typeface="Times New Roman" pitchFamily="18" charset="0"/>
              </a:rPr>
              <a:t>B</a:t>
            </a:r>
            <a:r>
              <a:rPr kumimoji="0" lang="en-US" sz="1900" b="0" dirty="0" smtClean="0">
                <a:latin typeface="Times New Roman" pitchFamily="18" charset="0"/>
                <a:cs typeface="Times New Roman" pitchFamily="18" charset="0"/>
              </a:rPr>
              <a:t>uyers </a:t>
            </a:r>
            <a:r>
              <a:rPr kumimoji="0" lang="en-US" sz="1900" b="0" dirty="0">
                <a:latin typeface="Times New Roman" pitchFamily="18" charset="0"/>
                <a:cs typeface="Times New Roman" pitchFamily="18" charset="0"/>
              </a:rPr>
              <a:t>then pay taxes </a:t>
            </a:r>
            <a:r>
              <a:rPr kumimoji="0" lang="en-US" sz="1900" b="0" dirty="0" smtClean="0">
                <a:latin typeface="Times New Roman" pitchFamily="18" charset="0"/>
                <a:cs typeface="Times New Roman" pitchFamily="18" charset="0"/>
              </a:rPr>
              <a:t>of </a:t>
            </a:r>
            <a:r>
              <a:rPr kumimoji="0" lang="en-US" sz="1900" b="0" dirty="0">
                <a:latin typeface="Times New Roman" pitchFamily="18" charset="0"/>
                <a:cs typeface="Times New Roman" pitchFamily="18" charset="0"/>
              </a:rPr>
              <a:t>$</a:t>
            </a:r>
            <a:r>
              <a:rPr kumimoji="0" lang="en-US" sz="1900" b="0" dirty="0" smtClean="0">
                <a:latin typeface="Times New Roman" pitchFamily="18" charset="0"/>
                <a:cs typeface="Times New Roman" pitchFamily="18" charset="0"/>
              </a:rPr>
              <a:t>1000 making the </a:t>
            </a:r>
            <a:r>
              <a:rPr kumimoji="0" lang="en-US" sz="1900" b="0" i="1" dirty="0" smtClean="0">
                <a:latin typeface="Times New Roman" pitchFamily="18" charset="0"/>
                <a:cs typeface="Times New Roman" pitchFamily="18" charset="0"/>
              </a:rPr>
              <a:t>after tax </a:t>
            </a:r>
            <a:r>
              <a:rPr kumimoji="0" lang="en-US" sz="1900" b="0" dirty="0" smtClean="0">
                <a:latin typeface="Times New Roman" pitchFamily="18" charset="0"/>
                <a:cs typeface="Times New Roman" pitchFamily="18" charset="0"/>
              </a:rPr>
              <a:t>price </a:t>
            </a:r>
            <a:r>
              <a:rPr kumimoji="0" lang="en-US" sz="1900" b="0" dirty="0">
                <a:latin typeface="Times New Roman" pitchFamily="18" charset="0"/>
                <a:cs typeface="Times New Roman" pitchFamily="18" charset="0"/>
              </a:rPr>
              <a:t>$7,400.</a:t>
            </a:r>
          </a:p>
        </p:txBody>
      </p:sp>
    </p:spTree>
    <p:extLst>
      <p:ext uri="{BB962C8B-B14F-4D97-AF65-F5344CB8AC3E}">
        <p14:creationId xmlns:p14="http://schemas.microsoft.com/office/powerpoint/2010/main" val="357240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slide(fromBottom)">
                                      <p:cBhvr>
                                        <p:cTn id="7" dur="500"/>
                                        <p:tgtEl>
                                          <p:spTgt spid="7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slide(fromBottom)">
                                      <p:cBhvr>
                                        <p:cTn id="12" dur="500"/>
                                        <p:tgtEl>
                                          <p:spTgt spid="73"/>
                                        </p:tgtEl>
                                      </p:cBhvr>
                                    </p:animEffect>
                                  </p:childTnLst>
                                </p:cTn>
                              </p:par>
                            </p:childTnLst>
                          </p:cTn>
                        </p:par>
                        <p:par>
                          <p:cTn id="13" fill="hold">
                            <p:stCondLst>
                              <p:cond delay="500"/>
                            </p:stCondLst>
                            <p:childTnLst>
                              <p:par>
                                <p:cTn id="14" presetID="12" presetClass="entr" presetSubtype="1" fill="hold" nodeType="after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slide(fromTop)">
                                      <p:cBhvr>
                                        <p:cTn id="16" dur="500"/>
                                        <p:tgtEl>
                                          <p:spTgt spid="63"/>
                                        </p:tgtEl>
                                      </p:cBhvr>
                                    </p:animEffect>
                                  </p:childTnLst>
                                </p:cTn>
                              </p:par>
                            </p:childTnLst>
                          </p:cTn>
                        </p:par>
                        <p:par>
                          <p:cTn id="17" fill="hold">
                            <p:stCondLst>
                              <p:cond delay="1000"/>
                            </p:stCondLst>
                            <p:childTnLst>
                              <p:par>
                                <p:cTn id="18" presetID="17" presetClass="entr" presetSubtype="1" fill="hold" nodeType="after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500" fill="hold"/>
                                        <p:tgtEl>
                                          <p:spTgt spid="52"/>
                                        </p:tgtEl>
                                        <p:attrNameLst>
                                          <p:attrName>ppt_x</p:attrName>
                                        </p:attrNameLst>
                                      </p:cBhvr>
                                      <p:tavLst>
                                        <p:tav tm="0">
                                          <p:val>
                                            <p:strVal val="#ppt_x"/>
                                          </p:val>
                                        </p:tav>
                                        <p:tav tm="100000">
                                          <p:val>
                                            <p:strVal val="#ppt_x"/>
                                          </p:val>
                                        </p:tav>
                                      </p:tavLst>
                                    </p:anim>
                                    <p:anim calcmode="lin" valueType="num">
                                      <p:cBhvr>
                                        <p:cTn id="21" dur="500" fill="hold"/>
                                        <p:tgtEl>
                                          <p:spTgt spid="52"/>
                                        </p:tgtEl>
                                        <p:attrNameLst>
                                          <p:attrName>ppt_y</p:attrName>
                                        </p:attrNameLst>
                                      </p:cBhvr>
                                      <p:tavLst>
                                        <p:tav tm="0">
                                          <p:val>
                                            <p:strVal val="#ppt_y-#ppt_h/2"/>
                                          </p:val>
                                        </p:tav>
                                        <p:tav tm="100000">
                                          <p:val>
                                            <p:strVal val="#ppt_y"/>
                                          </p:val>
                                        </p:tav>
                                      </p:tavLst>
                                    </p:anim>
                                    <p:anim calcmode="lin" valueType="num">
                                      <p:cBhvr>
                                        <p:cTn id="22" dur="500" fill="hold"/>
                                        <p:tgtEl>
                                          <p:spTgt spid="52"/>
                                        </p:tgtEl>
                                        <p:attrNameLst>
                                          <p:attrName>ppt_w</p:attrName>
                                        </p:attrNameLst>
                                      </p:cBhvr>
                                      <p:tavLst>
                                        <p:tav tm="0">
                                          <p:val>
                                            <p:strVal val="#ppt_w"/>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childTnLst>
                                </p:cTn>
                              </p:par>
                            </p:childTnLst>
                          </p:cTn>
                        </p:par>
                        <p:par>
                          <p:cTn id="24" fill="hold">
                            <p:stCondLst>
                              <p:cond delay="1500"/>
                            </p:stCondLst>
                            <p:childTnLst>
                              <p:par>
                                <p:cTn id="25" presetID="17" presetClass="entr" presetSubtype="8" fill="hold" nodeType="afterEffect">
                                  <p:stCondLst>
                                    <p:cond delay="0"/>
                                  </p:stCondLst>
                                  <p:childTnLst>
                                    <p:set>
                                      <p:cBhvr>
                                        <p:cTn id="26" dur="1" fill="hold">
                                          <p:stCondLst>
                                            <p:cond delay="0"/>
                                          </p:stCondLst>
                                        </p:cTn>
                                        <p:tgtEl>
                                          <p:spTgt spid="55"/>
                                        </p:tgtEl>
                                        <p:attrNameLst>
                                          <p:attrName>style.visibility</p:attrName>
                                        </p:attrNameLst>
                                      </p:cBhvr>
                                      <p:to>
                                        <p:strVal val="visible"/>
                                      </p:to>
                                    </p:set>
                                    <p:anim calcmode="lin" valueType="num">
                                      <p:cBhvr>
                                        <p:cTn id="27" dur="500" fill="hold"/>
                                        <p:tgtEl>
                                          <p:spTgt spid="55"/>
                                        </p:tgtEl>
                                        <p:attrNameLst>
                                          <p:attrName>ppt_x</p:attrName>
                                        </p:attrNameLst>
                                      </p:cBhvr>
                                      <p:tavLst>
                                        <p:tav tm="0">
                                          <p:val>
                                            <p:strVal val="#ppt_x-#ppt_w/2"/>
                                          </p:val>
                                        </p:tav>
                                        <p:tav tm="100000">
                                          <p:val>
                                            <p:strVal val="#ppt_x"/>
                                          </p:val>
                                        </p:tav>
                                      </p:tavLst>
                                    </p:anim>
                                    <p:anim calcmode="lin" valueType="num">
                                      <p:cBhvr>
                                        <p:cTn id="28" dur="500" fill="hold"/>
                                        <p:tgtEl>
                                          <p:spTgt spid="55"/>
                                        </p:tgtEl>
                                        <p:attrNameLst>
                                          <p:attrName>ppt_y</p:attrName>
                                        </p:attrNameLst>
                                      </p:cBhvr>
                                      <p:tavLst>
                                        <p:tav tm="0">
                                          <p:val>
                                            <p:strVal val="#ppt_y"/>
                                          </p:val>
                                        </p:tav>
                                        <p:tav tm="100000">
                                          <p:val>
                                            <p:strVal val="#ppt_y"/>
                                          </p:val>
                                        </p:tav>
                                      </p:tavLst>
                                    </p:anim>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slide(fromBottom)">
                                      <p:cBhvr>
                                        <p:cTn id="35" dur="500"/>
                                        <p:tgtEl>
                                          <p:spTgt spid="74"/>
                                        </p:tgtEl>
                                      </p:cBhvr>
                                    </p:animEffect>
                                  </p:childTnLst>
                                </p:cTn>
                              </p:par>
                            </p:childTnLst>
                          </p:cTn>
                        </p:par>
                        <p:par>
                          <p:cTn id="36" fill="hold">
                            <p:stCondLst>
                              <p:cond delay="500"/>
                            </p:stCondLst>
                            <p:childTnLst>
                              <p:par>
                                <p:cTn id="37" presetID="23" presetClass="entr" presetSubtype="32" fill="hold" grpId="0" nodeType="afterEffect">
                                  <p:stCondLst>
                                    <p:cond delay="0"/>
                                  </p:stCondLst>
                                  <p:childTnLst>
                                    <p:set>
                                      <p:cBhvr>
                                        <p:cTn id="38" dur="1" fill="hold">
                                          <p:stCondLst>
                                            <p:cond delay="0"/>
                                          </p:stCondLst>
                                        </p:cTn>
                                        <p:tgtEl>
                                          <p:spTgt spid="66"/>
                                        </p:tgtEl>
                                        <p:attrNameLst>
                                          <p:attrName>style.visibility</p:attrName>
                                        </p:attrNameLst>
                                      </p:cBhvr>
                                      <p:to>
                                        <p:strVal val="visible"/>
                                      </p:to>
                                    </p:set>
                                    <p:anim calcmode="lin" valueType="num">
                                      <p:cBhvr>
                                        <p:cTn id="39" dur="500" fill="hold"/>
                                        <p:tgtEl>
                                          <p:spTgt spid="66"/>
                                        </p:tgtEl>
                                        <p:attrNameLst>
                                          <p:attrName>ppt_w</p:attrName>
                                        </p:attrNameLst>
                                      </p:cBhvr>
                                      <p:tavLst>
                                        <p:tav tm="0">
                                          <p:val>
                                            <p:strVal val="4*#ppt_w"/>
                                          </p:val>
                                        </p:tav>
                                        <p:tav tm="100000">
                                          <p:val>
                                            <p:strVal val="#ppt_w"/>
                                          </p:val>
                                        </p:tav>
                                      </p:tavLst>
                                    </p:anim>
                                    <p:anim calcmode="lin" valueType="num">
                                      <p:cBhvr>
                                        <p:cTn id="40" dur="500" fill="hold"/>
                                        <p:tgtEl>
                                          <p:spTgt spid="66"/>
                                        </p:tgtEl>
                                        <p:attrNameLst>
                                          <p:attrName>ppt_h</p:attrName>
                                        </p:attrNameLst>
                                      </p:cBhvr>
                                      <p:tavLst>
                                        <p:tav tm="0">
                                          <p:val>
                                            <p:strVal val="4*#ppt_h"/>
                                          </p:val>
                                        </p:tav>
                                        <p:tav tm="100000">
                                          <p:val>
                                            <p:strVal val="#ppt_h"/>
                                          </p:val>
                                        </p:tav>
                                      </p:tavLst>
                                    </p:anim>
                                  </p:childTnLst>
                                </p:cTn>
                              </p:par>
                            </p:childTnLst>
                          </p:cTn>
                        </p:par>
                        <p:par>
                          <p:cTn id="41" fill="hold">
                            <p:stCondLst>
                              <p:cond delay="1000"/>
                            </p:stCondLst>
                            <p:childTnLst>
                              <p:par>
                                <p:cTn id="42" presetID="17" presetClass="entr" presetSubtype="2" fill="hold" grpId="0" nodeType="afterEffect">
                                  <p:stCondLst>
                                    <p:cond delay="0"/>
                                  </p:stCondLst>
                                  <p:childTnLst>
                                    <p:set>
                                      <p:cBhvr>
                                        <p:cTn id="43" dur="1" fill="hold">
                                          <p:stCondLst>
                                            <p:cond delay="0"/>
                                          </p:stCondLst>
                                        </p:cTn>
                                        <p:tgtEl>
                                          <p:spTgt spid="58"/>
                                        </p:tgtEl>
                                        <p:attrNameLst>
                                          <p:attrName>style.visibility</p:attrName>
                                        </p:attrNameLst>
                                      </p:cBhvr>
                                      <p:to>
                                        <p:strVal val="visible"/>
                                      </p:to>
                                    </p:set>
                                    <p:anim calcmode="lin" valueType="num">
                                      <p:cBhvr>
                                        <p:cTn id="44" dur="500" fill="hold"/>
                                        <p:tgtEl>
                                          <p:spTgt spid="58"/>
                                        </p:tgtEl>
                                        <p:attrNameLst>
                                          <p:attrName>ppt_x</p:attrName>
                                        </p:attrNameLst>
                                      </p:cBhvr>
                                      <p:tavLst>
                                        <p:tav tm="0">
                                          <p:val>
                                            <p:strVal val="#ppt_x+#ppt_w/2"/>
                                          </p:val>
                                        </p:tav>
                                        <p:tav tm="100000">
                                          <p:val>
                                            <p:strVal val="#ppt_x"/>
                                          </p:val>
                                        </p:tav>
                                      </p:tavLst>
                                    </p:anim>
                                    <p:anim calcmode="lin" valueType="num">
                                      <p:cBhvr>
                                        <p:cTn id="45" dur="500" fill="hold"/>
                                        <p:tgtEl>
                                          <p:spTgt spid="58"/>
                                        </p:tgtEl>
                                        <p:attrNameLst>
                                          <p:attrName>ppt_y</p:attrName>
                                        </p:attrNameLst>
                                      </p:cBhvr>
                                      <p:tavLst>
                                        <p:tav tm="0">
                                          <p:val>
                                            <p:strVal val="#ppt_y"/>
                                          </p:val>
                                        </p:tav>
                                        <p:tav tm="100000">
                                          <p:val>
                                            <p:strVal val="#ppt_y"/>
                                          </p:val>
                                        </p:tav>
                                      </p:tavLst>
                                    </p:anim>
                                    <p:anim calcmode="lin" valueType="num">
                                      <p:cBhvr>
                                        <p:cTn id="46" dur="500" fill="hold"/>
                                        <p:tgtEl>
                                          <p:spTgt spid="58"/>
                                        </p:tgtEl>
                                        <p:attrNameLst>
                                          <p:attrName>ppt_w</p:attrName>
                                        </p:attrNameLst>
                                      </p:cBhvr>
                                      <p:tavLst>
                                        <p:tav tm="0">
                                          <p:val>
                                            <p:fltVal val="0"/>
                                          </p:val>
                                        </p:tav>
                                        <p:tav tm="100000">
                                          <p:val>
                                            <p:strVal val="#ppt_w"/>
                                          </p:val>
                                        </p:tav>
                                      </p:tavLst>
                                    </p:anim>
                                    <p:anim calcmode="lin" valueType="num">
                                      <p:cBhvr>
                                        <p:cTn id="47" dur="500" fill="hold"/>
                                        <p:tgtEl>
                                          <p:spTgt spid="58"/>
                                        </p:tgtEl>
                                        <p:attrNameLst>
                                          <p:attrName>ppt_h</p:attrName>
                                        </p:attrNameLst>
                                      </p:cBhvr>
                                      <p:tavLst>
                                        <p:tav tm="0">
                                          <p:val>
                                            <p:strVal val="#ppt_h"/>
                                          </p:val>
                                        </p:tav>
                                        <p:tav tm="100000">
                                          <p:val>
                                            <p:strVal val="#ppt_h"/>
                                          </p:val>
                                        </p:tav>
                                      </p:tavLst>
                                    </p:anim>
                                  </p:childTnLst>
                                </p:cTn>
                              </p:par>
                            </p:childTnLst>
                          </p:cTn>
                        </p:par>
                        <p:par>
                          <p:cTn id="48" fill="hold">
                            <p:stCondLst>
                              <p:cond delay="1500"/>
                            </p:stCondLst>
                            <p:childTnLst>
                              <p:par>
                                <p:cTn id="49" presetID="23" presetClass="entr" presetSubtype="272"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strVal val="2/3*#ppt_w"/>
                                          </p:val>
                                        </p:tav>
                                        <p:tav tm="100000">
                                          <p:val>
                                            <p:strVal val="#ppt_w"/>
                                          </p:val>
                                        </p:tav>
                                      </p:tavLst>
                                    </p:anim>
                                    <p:anim calcmode="lin" valueType="num">
                                      <p:cBhvr>
                                        <p:cTn id="52" dur="500" fill="hold"/>
                                        <p:tgtEl>
                                          <p:spTgt spid="42"/>
                                        </p:tgtEl>
                                        <p:attrNameLst>
                                          <p:attrName>ppt_h</p:attrName>
                                        </p:attrNameLst>
                                      </p:cBhvr>
                                      <p:tavLst>
                                        <p:tav tm="0">
                                          <p:val>
                                            <p:strVal val="2/3*#ppt_h"/>
                                          </p:val>
                                        </p:tav>
                                        <p:tav tm="100000">
                                          <p:val>
                                            <p:strVal val="#ppt_h"/>
                                          </p:val>
                                        </p:tav>
                                      </p:tavLst>
                                    </p:anim>
                                  </p:childTnLst>
                                </p:cTn>
                              </p:par>
                            </p:childTnLst>
                          </p:cTn>
                        </p:par>
                        <p:par>
                          <p:cTn id="53" fill="hold">
                            <p:stCondLst>
                              <p:cond delay="2000"/>
                            </p:stCondLst>
                            <p:childTnLst>
                              <p:par>
                                <p:cTn id="54" presetID="17" presetClass="entr" presetSubtype="1"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 calcmode="lin" valueType="num">
                                      <p:cBhvr>
                                        <p:cTn id="56" dur="500" fill="hold"/>
                                        <p:tgtEl>
                                          <p:spTgt spid="92"/>
                                        </p:tgtEl>
                                        <p:attrNameLst>
                                          <p:attrName>ppt_x</p:attrName>
                                        </p:attrNameLst>
                                      </p:cBhvr>
                                      <p:tavLst>
                                        <p:tav tm="0">
                                          <p:val>
                                            <p:strVal val="#ppt_x"/>
                                          </p:val>
                                        </p:tav>
                                        <p:tav tm="100000">
                                          <p:val>
                                            <p:strVal val="#ppt_x"/>
                                          </p:val>
                                        </p:tav>
                                      </p:tavLst>
                                    </p:anim>
                                    <p:anim calcmode="lin" valueType="num">
                                      <p:cBhvr>
                                        <p:cTn id="57" dur="500" fill="hold"/>
                                        <p:tgtEl>
                                          <p:spTgt spid="92"/>
                                        </p:tgtEl>
                                        <p:attrNameLst>
                                          <p:attrName>ppt_y</p:attrName>
                                        </p:attrNameLst>
                                      </p:cBhvr>
                                      <p:tavLst>
                                        <p:tav tm="0">
                                          <p:val>
                                            <p:strVal val="#ppt_y-#ppt_h/2"/>
                                          </p:val>
                                        </p:tav>
                                        <p:tav tm="100000">
                                          <p:val>
                                            <p:strVal val="#ppt_y"/>
                                          </p:val>
                                        </p:tav>
                                      </p:tavLst>
                                    </p:anim>
                                    <p:anim calcmode="lin" valueType="num">
                                      <p:cBhvr>
                                        <p:cTn id="58" dur="500" fill="hold"/>
                                        <p:tgtEl>
                                          <p:spTgt spid="92"/>
                                        </p:tgtEl>
                                        <p:attrNameLst>
                                          <p:attrName>ppt_w</p:attrName>
                                        </p:attrNameLst>
                                      </p:cBhvr>
                                      <p:tavLst>
                                        <p:tav tm="0">
                                          <p:val>
                                            <p:strVal val="#ppt_w"/>
                                          </p:val>
                                        </p:tav>
                                        <p:tav tm="100000">
                                          <p:val>
                                            <p:strVal val="#ppt_w"/>
                                          </p:val>
                                        </p:tav>
                                      </p:tavLst>
                                    </p:anim>
                                    <p:anim calcmode="lin" valueType="num">
                                      <p:cBhvr>
                                        <p:cTn id="59" dur="500" fill="hold"/>
                                        <p:tgtEl>
                                          <p:spTgt spid="92"/>
                                        </p:tgtEl>
                                        <p:attrNameLst>
                                          <p:attrName>ppt_h</p:attrName>
                                        </p:attrNameLst>
                                      </p:cBhvr>
                                      <p:tavLst>
                                        <p:tav tm="0">
                                          <p:val>
                                            <p:fltVal val="0"/>
                                          </p:val>
                                        </p:tav>
                                        <p:tav tm="100000">
                                          <p:val>
                                            <p:strVal val="#ppt_h"/>
                                          </p:val>
                                        </p:tav>
                                      </p:tavLst>
                                    </p:anim>
                                  </p:childTnLst>
                                </p:cTn>
                              </p:par>
                            </p:childTnLst>
                          </p:cTn>
                        </p:par>
                        <p:par>
                          <p:cTn id="60" fill="hold">
                            <p:stCondLst>
                              <p:cond delay="2500"/>
                            </p:stCondLst>
                            <p:childTnLst>
                              <p:par>
                                <p:cTn id="61" presetID="17" presetClass="entr" presetSubtype="2" fill="hold"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ppt_x</p:attrName>
                                        </p:attrNameLst>
                                      </p:cBhvr>
                                      <p:tavLst>
                                        <p:tav tm="0">
                                          <p:val>
                                            <p:strVal val="#ppt_x+#ppt_w/2"/>
                                          </p:val>
                                        </p:tav>
                                        <p:tav tm="100000">
                                          <p:val>
                                            <p:strVal val="#ppt_x"/>
                                          </p:val>
                                        </p:tav>
                                      </p:tavLst>
                                    </p:anim>
                                    <p:anim calcmode="lin" valueType="num">
                                      <p:cBhvr>
                                        <p:cTn id="64" dur="500" fill="hold"/>
                                        <p:tgtEl>
                                          <p:spTgt spid="59"/>
                                        </p:tgtEl>
                                        <p:attrNameLst>
                                          <p:attrName>ppt_y</p:attrName>
                                        </p:attrNameLst>
                                      </p:cBhvr>
                                      <p:tavLst>
                                        <p:tav tm="0">
                                          <p:val>
                                            <p:strVal val="#ppt_y"/>
                                          </p:val>
                                        </p:tav>
                                        <p:tav tm="100000">
                                          <p:val>
                                            <p:strVal val="#ppt_y"/>
                                          </p:val>
                                        </p:tav>
                                      </p:tavLst>
                                    </p:anim>
                                    <p:anim calcmode="lin" valueType="num">
                                      <p:cBhvr>
                                        <p:cTn id="65" dur="500" fill="hold"/>
                                        <p:tgtEl>
                                          <p:spTgt spid="59"/>
                                        </p:tgtEl>
                                        <p:attrNameLst>
                                          <p:attrName>ppt_w</p:attrName>
                                        </p:attrNameLst>
                                      </p:cBhvr>
                                      <p:tavLst>
                                        <p:tav tm="0">
                                          <p:val>
                                            <p:fltVal val="0"/>
                                          </p:val>
                                        </p:tav>
                                        <p:tav tm="100000">
                                          <p:val>
                                            <p:strVal val="#ppt_w"/>
                                          </p:val>
                                        </p:tav>
                                      </p:tavLst>
                                    </p:anim>
                                    <p:anim calcmode="lin" valueType="num">
                                      <p:cBhvr>
                                        <p:cTn id="66" dur="500" fill="hold"/>
                                        <p:tgtEl>
                                          <p:spTgt spid="59"/>
                                        </p:tgtEl>
                                        <p:attrNameLst>
                                          <p:attrName>ppt_h</p:attrName>
                                        </p:attrNameLst>
                                      </p:cBhvr>
                                      <p:tavLst>
                                        <p:tav tm="0">
                                          <p:val>
                                            <p:strVal val="#ppt_h"/>
                                          </p:val>
                                        </p:tav>
                                        <p:tav tm="100000">
                                          <p:val>
                                            <p:strVal val="#ppt_h"/>
                                          </p:val>
                                        </p:tav>
                                      </p:tavLst>
                                    </p:anim>
                                  </p:childTnLst>
                                </p:cTn>
                              </p:par>
                            </p:childTnLst>
                          </p:cTn>
                        </p:par>
                        <p:par>
                          <p:cTn id="67" fill="hold">
                            <p:stCondLst>
                              <p:cond delay="3000"/>
                            </p:stCondLst>
                            <p:childTnLst>
                              <p:par>
                                <p:cTn id="68" presetID="23" presetClass="entr" presetSubtype="272"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 calcmode="lin" valueType="num">
                                      <p:cBhvr>
                                        <p:cTn id="70" dur="500" fill="hold"/>
                                        <p:tgtEl>
                                          <p:spTgt spid="40"/>
                                        </p:tgtEl>
                                        <p:attrNameLst>
                                          <p:attrName>ppt_w</p:attrName>
                                        </p:attrNameLst>
                                      </p:cBhvr>
                                      <p:tavLst>
                                        <p:tav tm="0">
                                          <p:val>
                                            <p:strVal val="2/3*#ppt_w"/>
                                          </p:val>
                                        </p:tav>
                                        <p:tav tm="100000">
                                          <p:val>
                                            <p:strVal val="#ppt_w"/>
                                          </p:val>
                                        </p:tav>
                                      </p:tavLst>
                                    </p:anim>
                                    <p:anim calcmode="lin" valueType="num">
                                      <p:cBhvr>
                                        <p:cTn id="71" dur="500" fill="hold"/>
                                        <p:tgtEl>
                                          <p:spTgt spid="40"/>
                                        </p:tgtEl>
                                        <p:attrNameLst>
                                          <p:attrName>ppt_h</p:attrName>
                                        </p:attrNameLst>
                                      </p:cBhvr>
                                      <p:tavLst>
                                        <p:tav tm="0">
                                          <p:val>
                                            <p:strVal val="2/3*#ppt_h"/>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12" presetClass="entr" presetSubtype="8" fill="hold" grpId="0" nodeType="click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slide(fromLeft)">
                                      <p:cBhvr>
                                        <p:cTn id="76" dur="500"/>
                                        <p:tgtEl>
                                          <p:spTgt spid="77"/>
                                        </p:tgtEl>
                                      </p:cBhvr>
                                    </p:animEffect>
                                  </p:childTnLst>
                                </p:cTn>
                              </p:par>
                            </p:childTnLst>
                          </p:cTn>
                        </p:par>
                        <p:par>
                          <p:cTn id="77" fill="hold">
                            <p:stCondLst>
                              <p:cond delay="500"/>
                            </p:stCondLst>
                            <p:childTnLst>
                              <p:par>
                                <p:cTn id="78" presetID="17" presetClass="entr" presetSubtype="4" fill="hold" grpId="0" nodeType="afterEffect">
                                  <p:stCondLst>
                                    <p:cond delay="0"/>
                                  </p:stCondLst>
                                  <p:childTnLst>
                                    <p:set>
                                      <p:cBhvr>
                                        <p:cTn id="79" dur="1" fill="hold">
                                          <p:stCondLst>
                                            <p:cond delay="0"/>
                                          </p:stCondLst>
                                        </p:cTn>
                                        <p:tgtEl>
                                          <p:spTgt spid="47"/>
                                        </p:tgtEl>
                                        <p:attrNameLst>
                                          <p:attrName>style.visibility</p:attrName>
                                        </p:attrNameLst>
                                      </p:cBhvr>
                                      <p:to>
                                        <p:strVal val="visible"/>
                                      </p:to>
                                    </p:set>
                                    <p:anim calcmode="lin" valueType="num">
                                      <p:cBhvr>
                                        <p:cTn id="80" dur="500" fill="hold"/>
                                        <p:tgtEl>
                                          <p:spTgt spid="47"/>
                                        </p:tgtEl>
                                        <p:attrNameLst>
                                          <p:attrName>ppt_x</p:attrName>
                                        </p:attrNameLst>
                                      </p:cBhvr>
                                      <p:tavLst>
                                        <p:tav tm="0">
                                          <p:val>
                                            <p:strVal val="#ppt_x"/>
                                          </p:val>
                                        </p:tav>
                                        <p:tav tm="100000">
                                          <p:val>
                                            <p:strVal val="#ppt_x"/>
                                          </p:val>
                                        </p:tav>
                                      </p:tavLst>
                                    </p:anim>
                                    <p:anim calcmode="lin" valueType="num">
                                      <p:cBhvr>
                                        <p:cTn id="81" dur="500" fill="hold"/>
                                        <p:tgtEl>
                                          <p:spTgt spid="47"/>
                                        </p:tgtEl>
                                        <p:attrNameLst>
                                          <p:attrName>ppt_y</p:attrName>
                                        </p:attrNameLst>
                                      </p:cBhvr>
                                      <p:tavLst>
                                        <p:tav tm="0">
                                          <p:val>
                                            <p:strVal val="#ppt_y+#ppt_h/2"/>
                                          </p:val>
                                        </p:tav>
                                        <p:tav tm="100000">
                                          <p:val>
                                            <p:strVal val="#ppt_y"/>
                                          </p:val>
                                        </p:tav>
                                      </p:tavLst>
                                    </p:anim>
                                    <p:anim calcmode="lin" valueType="num">
                                      <p:cBhvr>
                                        <p:cTn id="82" dur="500" fill="hold"/>
                                        <p:tgtEl>
                                          <p:spTgt spid="47"/>
                                        </p:tgtEl>
                                        <p:attrNameLst>
                                          <p:attrName>ppt_w</p:attrName>
                                        </p:attrNameLst>
                                      </p:cBhvr>
                                      <p:tavLst>
                                        <p:tav tm="0">
                                          <p:val>
                                            <p:strVal val="#ppt_w"/>
                                          </p:val>
                                        </p:tav>
                                        <p:tav tm="100000">
                                          <p:val>
                                            <p:strVal val="#ppt_w"/>
                                          </p:val>
                                        </p:tav>
                                      </p:tavLst>
                                    </p:anim>
                                    <p:anim calcmode="lin" valueType="num">
                                      <p:cBhvr>
                                        <p:cTn id="83" dur="500" fill="hold"/>
                                        <p:tgtEl>
                                          <p:spTgt spid="47"/>
                                        </p:tgtEl>
                                        <p:attrNameLst>
                                          <p:attrName>ppt_h</p:attrName>
                                        </p:attrNameLst>
                                      </p:cBhvr>
                                      <p:tavLst>
                                        <p:tav tm="0">
                                          <p:val>
                                            <p:fltVal val="0"/>
                                          </p:val>
                                        </p:tav>
                                        <p:tav tm="100000">
                                          <p:val>
                                            <p:strVal val="#ppt_h"/>
                                          </p:val>
                                        </p:tav>
                                      </p:tavLst>
                                    </p:anim>
                                  </p:childTnLst>
                                </p:cTn>
                              </p:par>
                            </p:childTnLst>
                          </p:cTn>
                        </p:par>
                        <p:par>
                          <p:cTn id="84" fill="hold">
                            <p:stCondLst>
                              <p:cond delay="1000"/>
                            </p:stCondLst>
                            <p:childTnLst>
                              <p:par>
                                <p:cTn id="85" presetID="17" presetClass="entr" presetSubtype="2" fill="hold" grpId="0" nodeType="afterEffect">
                                  <p:stCondLst>
                                    <p:cond delay="0"/>
                                  </p:stCondLst>
                                  <p:childTnLst>
                                    <p:set>
                                      <p:cBhvr>
                                        <p:cTn id="86" dur="1" fill="hold">
                                          <p:stCondLst>
                                            <p:cond delay="0"/>
                                          </p:stCondLst>
                                        </p:cTn>
                                        <p:tgtEl>
                                          <p:spTgt spid="54"/>
                                        </p:tgtEl>
                                        <p:attrNameLst>
                                          <p:attrName>style.visibility</p:attrName>
                                        </p:attrNameLst>
                                      </p:cBhvr>
                                      <p:to>
                                        <p:strVal val="visible"/>
                                      </p:to>
                                    </p:set>
                                    <p:anim calcmode="lin" valueType="num">
                                      <p:cBhvr>
                                        <p:cTn id="87" dur="500" fill="hold"/>
                                        <p:tgtEl>
                                          <p:spTgt spid="54"/>
                                        </p:tgtEl>
                                        <p:attrNameLst>
                                          <p:attrName>ppt_x</p:attrName>
                                        </p:attrNameLst>
                                      </p:cBhvr>
                                      <p:tavLst>
                                        <p:tav tm="0">
                                          <p:val>
                                            <p:strVal val="#ppt_x+#ppt_w/2"/>
                                          </p:val>
                                        </p:tav>
                                        <p:tav tm="100000">
                                          <p:val>
                                            <p:strVal val="#ppt_x"/>
                                          </p:val>
                                        </p:tav>
                                      </p:tavLst>
                                    </p:anim>
                                    <p:anim calcmode="lin" valueType="num">
                                      <p:cBhvr>
                                        <p:cTn id="88" dur="500" fill="hold"/>
                                        <p:tgtEl>
                                          <p:spTgt spid="54"/>
                                        </p:tgtEl>
                                        <p:attrNameLst>
                                          <p:attrName>ppt_y</p:attrName>
                                        </p:attrNameLst>
                                      </p:cBhvr>
                                      <p:tavLst>
                                        <p:tav tm="0">
                                          <p:val>
                                            <p:strVal val="#ppt_y"/>
                                          </p:val>
                                        </p:tav>
                                        <p:tav tm="100000">
                                          <p:val>
                                            <p:strVal val="#ppt_y"/>
                                          </p:val>
                                        </p:tav>
                                      </p:tavLst>
                                    </p:anim>
                                    <p:anim calcmode="lin" valueType="num">
                                      <p:cBhvr>
                                        <p:cTn id="89" dur="500" fill="hold"/>
                                        <p:tgtEl>
                                          <p:spTgt spid="54"/>
                                        </p:tgtEl>
                                        <p:attrNameLst>
                                          <p:attrName>ppt_w</p:attrName>
                                        </p:attrNameLst>
                                      </p:cBhvr>
                                      <p:tavLst>
                                        <p:tav tm="0">
                                          <p:val>
                                            <p:fltVal val="0"/>
                                          </p:val>
                                        </p:tav>
                                        <p:tav tm="100000">
                                          <p:val>
                                            <p:strVal val="#ppt_w"/>
                                          </p:val>
                                        </p:tav>
                                      </p:tavLst>
                                    </p:anim>
                                    <p:anim calcmode="lin" valueType="num">
                                      <p:cBhvr>
                                        <p:cTn id="90" dur="500" fill="hold"/>
                                        <p:tgtEl>
                                          <p:spTgt spid="54"/>
                                        </p:tgtEl>
                                        <p:attrNameLst>
                                          <p:attrName>ppt_h</p:attrName>
                                        </p:attrNameLst>
                                      </p:cBhvr>
                                      <p:tavLst>
                                        <p:tav tm="0">
                                          <p:val>
                                            <p:strVal val="#ppt_h"/>
                                          </p:val>
                                        </p:tav>
                                        <p:tav tm="100000">
                                          <p:val>
                                            <p:strVal val="#ppt_h"/>
                                          </p:val>
                                        </p:tav>
                                      </p:tavLst>
                                    </p:anim>
                                  </p:childTnLst>
                                </p:cTn>
                              </p:par>
                            </p:childTnLst>
                          </p:cTn>
                        </p:par>
                        <p:par>
                          <p:cTn id="91" fill="hold">
                            <p:stCondLst>
                              <p:cond delay="1500"/>
                            </p:stCondLst>
                            <p:childTnLst>
                              <p:par>
                                <p:cTn id="92" presetID="23" presetClass="entr" presetSubtype="272" fill="hold" grpId="0" nodeType="afterEffect">
                                  <p:stCondLst>
                                    <p:cond delay="0"/>
                                  </p:stCondLst>
                                  <p:childTnLst>
                                    <p:set>
                                      <p:cBhvr>
                                        <p:cTn id="93" dur="1" fill="hold">
                                          <p:stCondLst>
                                            <p:cond delay="0"/>
                                          </p:stCondLst>
                                        </p:cTn>
                                        <p:tgtEl>
                                          <p:spTgt spid="50"/>
                                        </p:tgtEl>
                                        <p:attrNameLst>
                                          <p:attrName>style.visibility</p:attrName>
                                        </p:attrNameLst>
                                      </p:cBhvr>
                                      <p:to>
                                        <p:strVal val="visible"/>
                                      </p:to>
                                    </p:set>
                                    <p:anim calcmode="lin" valueType="num">
                                      <p:cBhvr>
                                        <p:cTn id="94" dur="500" fill="hold"/>
                                        <p:tgtEl>
                                          <p:spTgt spid="50"/>
                                        </p:tgtEl>
                                        <p:attrNameLst>
                                          <p:attrName>ppt_w</p:attrName>
                                        </p:attrNameLst>
                                      </p:cBhvr>
                                      <p:tavLst>
                                        <p:tav tm="0">
                                          <p:val>
                                            <p:strVal val="2/3*#ppt_w"/>
                                          </p:val>
                                        </p:tav>
                                        <p:tav tm="100000">
                                          <p:val>
                                            <p:strVal val="#ppt_w"/>
                                          </p:val>
                                        </p:tav>
                                      </p:tavLst>
                                    </p:anim>
                                    <p:anim calcmode="lin" valueType="num">
                                      <p:cBhvr>
                                        <p:cTn id="95" dur="500" fill="hold"/>
                                        <p:tgtEl>
                                          <p:spTgt spid="50"/>
                                        </p:tgtEl>
                                        <p:attrNameLst>
                                          <p:attrName>ppt_h</p:attrName>
                                        </p:attrNameLst>
                                      </p:cBhvr>
                                      <p:tavLst>
                                        <p:tav tm="0">
                                          <p:val>
                                            <p:strVal val="2/3*#ppt_h"/>
                                          </p:val>
                                        </p:tav>
                                        <p:tav tm="100000">
                                          <p:val>
                                            <p:strVal val="#ppt_h"/>
                                          </p:val>
                                        </p:tav>
                                      </p:tavLst>
                                    </p:anim>
                                  </p:childTnLst>
                                </p:cTn>
                              </p:par>
                            </p:childTnLst>
                          </p:cTn>
                        </p:par>
                        <p:par>
                          <p:cTn id="96" fill="hold">
                            <p:stCondLst>
                              <p:cond delay="2000"/>
                            </p:stCondLst>
                            <p:childTnLst>
                              <p:par>
                                <p:cTn id="97" presetID="12" presetClass="entr" presetSubtype="4" fill="hold" grpId="0"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slide(fromBottom)">
                                      <p:cBhvr>
                                        <p:cTn id="99" dur="500"/>
                                        <p:tgtEl>
                                          <p:spTgt spid="75"/>
                                        </p:tgtEl>
                                      </p:cBhvr>
                                    </p:animEffect>
                                  </p:childTnLst>
                                </p:cTn>
                              </p:par>
                            </p:childTnLst>
                          </p:cTn>
                        </p:par>
                        <p:par>
                          <p:cTn id="100" fill="hold">
                            <p:stCondLst>
                              <p:cond delay="2500"/>
                            </p:stCondLst>
                            <p:childTnLst>
                              <p:par>
                                <p:cTn id="101" presetID="12" presetClass="entr" presetSubtype="4" fill="hold" grpId="0" nodeType="after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slide(fromBottom)">
                                      <p:cBhvr>
                                        <p:cTn id="10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7" grpId="0" animBg="1"/>
      <p:bldP spid="50" grpId="0"/>
      <p:bldP spid="54" grpId="0" animBg="1"/>
      <p:bldP spid="58" grpId="0" animBg="1"/>
      <p:bldP spid="92" grpId="0" animBg="1"/>
      <p:bldP spid="66" grpId="0" animBg="1"/>
      <p:bldP spid="72" grpId="0"/>
      <p:bldP spid="73" grpId="0"/>
      <p:bldP spid="74" grpId="0"/>
      <p:bldP spid="75" grpId="0"/>
      <p:bldP spid="76" grpId="0"/>
      <p:bldP spid="7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Freeform 42"/>
          <p:cNvSpPr>
            <a:spLocks/>
          </p:cNvSpPr>
          <p:nvPr/>
        </p:nvSpPr>
        <p:spPr bwMode="auto">
          <a:xfrm>
            <a:off x="6409113" y="3043955"/>
            <a:ext cx="617538" cy="1282700"/>
          </a:xfrm>
          <a:custGeom>
            <a:avLst/>
            <a:gdLst>
              <a:gd name="T0" fmla="*/ 2147483647 w 389"/>
              <a:gd name="T1" fmla="*/ 0 h 808"/>
              <a:gd name="T2" fmla="*/ 2147483647 w 389"/>
              <a:gd name="T3" fmla="*/ 2147483647 h 808"/>
              <a:gd name="T4" fmla="*/ 0 w 389"/>
              <a:gd name="T5" fmla="*/ 2147483647 h 808"/>
              <a:gd name="T6" fmla="*/ 2147483647 w 389"/>
              <a:gd name="T7" fmla="*/ 0 h 808"/>
              <a:gd name="T8" fmla="*/ 0 60000 65536"/>
              <a:gd name="T9" fmla="*/ 0 60000 65536"/>
              <a:gd name="T10" fmla="*/ 0 60000 65536"/>
              <a:gd name="T11" fmla="*/ 0 60000 65536"/>
              <a:gd name="T12" fmla="*/ 0 w 389"/>
              <a:gd name="T13" fmla="*/ 0 h 808"/>
              <a:gd name="T14" fmla="*/ 389 w 389"/>
              <a:gd name="T15" fmla="*/ 808 h 808"/>
            </a:gdLst>
            <a:ahLst/>
            <a:cxnLst>
              <a:cxn ang="T8">
                <a:pos x="T0" y="T1"/>
              </a:cxn>
              <a:cxn ang="T9">
                <a:pos x="T2" y="T3"/>
              </a:cxn>
              <a:cxn ang="T10">
                <a:pos x="T4" y="T5"/>
              </a:cxn>
              <a:cxn ang="T11">
                <a:pos x="T6" y="T7"/>
              </a:cxn>
            </a:cxnLst>
            <a:rect l="T12" t="T13" r="T14" b="T15"/>
            <a:pathLst>
              <a:path w="389" h="808">
                <a:moveTo>
                  <a:pt x="4" y="0"/>
                </a:moveTo>
                <a:lnTo>
                  <a:pt x="389" y="344"/>
                </a:lnTo>
                <a:lnTo>
                  <a:pt x="0" y="808"/>
                </a:lnTo>
                <a:lnTo>
                  <a:pt x="4" y="0"/>
                </a:lnTo>
                <a:close/>
              </a:path>
            </a:pathLst>
          </a:custGeom>
          <a:pattFill prst="pct70">
            <a:fgClr>
              <a:srgbClr val="FFFF99"/>
            </a:fgClr>
            <a:bgClr>
              <a:schemeClr val="bg1"/>
            </a:bgClr>
          </a:pattFill>
          <a:ln w="9525">
            <a:noFill/>
            <a:round/>
            <a:headEnd/>
            <a:tailEnd/>
          </a:ln>
        </p:spPr>
        <p:txBody>
          <a:bodyPr wrap="none">
            <a:prstTxWarp prst="textNoShape">
              <a:avLst/>
            </a:prstTxWarp>
          </a:bodyPr>
          <a:lstStyle/>
          <a:p>
            <a:endParaRPr lang="en-US" sz="1600" b="1" i="1">
              <a:latin typeface="Times New Roman" pitchFamily="18" charset="0"/>
              <a:cs typeface="Times New Roman" pitchFamily="18" charset="0"/>
            </a:endParaRPr>
          </a:p>
        </p:txBody>
      </p:sp>
      <p:sp>
        <p:nvSpPr>
          <p:cNvPr id="46" name="Freeform 44"/>
          <p:cNvSpPr>
            <a:spLocks/>
          </p:cNvSpPr>
          <p:nvPr/>
        </p:nvSpPr>
        <p:spPr bwMode="auto">
          <a:xfrm>
            <a:off x="5104188" y="3605930"/>
            <a:ext cx="1323975" cy="749300"/>
          </a:xfrm>
          <a:custGeom>
            <a:avLst/>
            <a:gdLst>
              <a:gd name="T0" fmla="*/ 0 w 834"/>
              <a:gd name="T1" fmla="*/ 2147483647 h 808"/>
              <a:gd name="T2" fmla="*/ 2147483647 w 834"/>
              <a:gd name="T3" fmla="*/ 0 h 808"/>
              <a:gd name="T4" fmla="*/ 2147483647 w 834"/>
              <a:gd name="T5" fmla="*/ 2147483647 h 808"/>
              <a:gd name="T6" fmla="*/ 2147483647 w 834"/>
              <a:gd name="T7" fmla="*/ 2147483647 h 808"/>
              <a:gd name="T8" fmla="*/ 0 w 834"/>
              <a:gd name="T9" fmla="*/ 2147483647 h 808"/>
              <a:gd name="T10" fmla="*/ 0 60000 65536"/>
              <a:gd name="T11" fmla="*/ 0 60000 65536"/>
              <a:gd name="T12" fmla="*/ 0 60000 65536"/>
              <a:gd name="T13" fmla="*/ 0 60000 65536"/>
              <a:gd name="T14" fmla="*/ 0 60000 65536"/>
              <a:gd name="T15" fmla="*/ 0 w 834"/>
              <a:gd name="T16" fmla="*/ 0 h 808"/>
              <a:gd name="T17" fmla="*/ 834 w 834"/>
              <a:gd name="T18" fmla="*/ 808 h 808"/>
            </a:gdLst>
            <a:ahLst/>
            <a:cxnLst>
              <a:cxn ang="T10">
                <a:pos x="T0" y="T1"/>
              </a:cxn>
              <a:cxn ang="T11">
                <a:pos x="T2" y="T3"/>
              </a:cxn>
              <a:cxn ang="T12">
                <a:pos x="T4" y="T5"/>
              </a:cxn>
              <a:cxn ang="T13">
                <a:pos x="T6" y="T7"/>
              </a:cxn>
              <a:cxn ang="T14">
                <a:pos x="T8" y="T9"/>
              </a:cxn>
            </a:cxnLst>
            <a:rect l="T15" t="T16" r="T17" b="T18"/>
            <a:pathLst>
              <a:path w="834" h="808">
                <a:moveTo>
                  <a:pt x="0" y="4"/>
                </a:moveTo>
                <a:lnTo>
                  <a:pt x="834" y="0"/>
                </a:lnTo>
                <a:lnTo>
                  <a:pt x="830" y="808"/>
                </a:lnTo>
                <a:lnTo>
                  <a:pt x="3" y="801"/>
                </a:lnTo>
                <a:lnTo>
                  <a:pt x="0" y="4"/>
                </a:lnTo>
                <a:close/>
              </a:path>
            </a:pathLst>
          </a:custGeom>
          <a:pattFill prst="wdUpDiag">
            <a:fgClr>
              <a:schemeClr val="accent5">
                <a:lumMod val="40000"/>
                <a:lumOff val="60000"/>
              </a:schemeClr>
            </a:fgClr>
            <a:bgClr>
              <a:schemeClr val="bg1"/>
            </a:bgClr>
          </a:pattFill>
          <a:ln w="9525">
            <a:noFill/>
            <a:round/>
            <a:headEnd/>
            <a:tailEnd/>
          </a:ln>
        </p:spPr>
        <p:txBody>
          <a:bodyPr wrap="none">
            <a:prstTxWarp prst="textNoShape">
              <a:avLst/>
            </a:prstTxWarp>
          </a:bodyPr>
          <a:lstStyle/>
          <a:p>
            <a:endParaRPr lang="en-US" sz="1600" b="1" i="1">
              <a:latin typeface="Times New Roman" pitchFamily="18" charset="0"/>
              <a:cs typeface="Times New Roman" pitchFamily="18" charset="0"/>
            </a:endParaRPr>
          </a:p>
        </p:txBody>
      </p:sp>
      <p:sp>
        <p:nvSpPr>
          <p:cNvPr id="67" name="Freeform 43"/>
          <p:cNvSpPr>
            <a:spLocks/>
          </p:cNvSpPr>
          <p:nvPr/>
        </p:nvSpPr>
        <p:spPr bwMode="auto">
          <a:xfrm>
            <a:off x="5091488" y="3072530"/>
            <a:ext cx="1323975" cy="534988"/>
          </a:xfrm>
          <a:custGeom>
            <a:avLst/>
            <a:gdLst>
              <a:gd name="T0" fmla="*/ 0 w 834"/>
              <a:gd name="T1" fmla="*/ 1160869667 h 808"/>
              <a:gd name="T2" fmla="*/ 2147483647 w 834"/>
              <a:gd name="T3" fmla="*/ 0 h 808"/>
              <a:gd name="T4" fmla="*/ 2147483647 w 834"/>
              <a:gd name="T5" fmla="*/ 2147483647 h 808"/>
              <a:gd name="T6" fmla="*/ 2147483647 w 834"/>
              <a:gd name="T7" fmla="*/ 2147483647 h 808"/>
              <a:gd name="T8" fmla="*/ 0 w 834"/>
              <a:gd name="T9" fmla="*/ 1160869667 h 808"/>
              <a:gd name="T10" fmla="*/ 0 60000 65536"/>
              <a:gd name="T11" fmla="*/ 0 60000 65536"/>
              <a:gd name="T12" fmla="*/ 0 60000 65536"/>
              <a:gd name="T13" fmla="*/ 0 60000 65536"/>
              <a:gd name="T14" fmla="*/ 0 60000 65536"/>
              <a:gd name="T15" fmla="*/ 0 w 834"/>
              <a:gd name="T16" fmla="*/ 0 h 808"/>
              <a:gd name="T17" fmla="*/ 834 w 834"/>
              <a:gd name="T18" fmla="*/ 808 h 808"/>
            </a:gdLst>
            <a:ahLst/>
            <a:cxnLst>
              <a:cxn ang="T10">
                <a:pos x="T0" y="T1"/>
              </a:cxn>
              <a:cxn ang="T11">
                <a:pos x="T2" y="T3"/>
              </a:cxn>
              <a:cxn ang="T12">
                <a:pos x="T4" y="T5"/>
              </a:cxn>
              <a:cxn ang="T13">
                <a:pos x="T6" y="T7"/>
              </a:cxn>
              <a:cxn ang="T14">
                <a:pos x="T8" y="T9"/>
              </a:cxn>
            </a:cxnLst>
            <a:rect l="T15" t="T16" r="T17" b="T18"/>
            <a:pathLst>
              <a:path w="834" h="808">
                <a:moveTo>
                  <a:pt x="0" y="4"/>
                </a:moveTo>
                <a:lnTo>
                  <a:pt x="834" y="0"/>
                </a:lnTo>
                <a:lnTo>
                  <a:pt x="830" y="808"/>
                </a:lnTo>
                <a:lnTo>
                  <a:pt x="3" y="801"/>
                </a:lnTo>
                <a:lnTo>
                  <a:pt x="0" y="4"/>
                </a:lnTo>
                <a:close/>
              </a:path>
            </a:pathLst>
          </a:custGeom>
          <a:pattFill prst="wdDnDiag">
            <a:fgClr>
              <a:schemeClr val="accent1">
                <a:lumMod val="20000"/>
                <a:lumOff val="80000"/>
              </a:schemeClr>
            </a:fgClr>
            <a:bgClr>
              <a:schemeClr val="bg1"/>
            </a:bgClr>
          </a:pattFill>
          <a:ln w="9525">
            <a:noFill/>
            <a:round/>
            <a:headEnd/>
            <a:tailEnd/>
          </a:ln>
        </p:spPr>
        <p:txBody>
          <a:bodyPr wrap="none">
            <a:prstTxWarp prst="textNoShape">
              <a:avLst/>
            </a:prstTxWarp>
          </a:bodyPr>
          <a:lstStyle/>
          <a:p>
            <a:endParaRPr lang="en-US" sz="1600" b="1" i="1">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Impact of a Tax Imposed on Buyers</a:t>
            </a:r>
            <a:endParaRPr lang="en-US" sz="2000" i="1" dirty="0"/>
          </a:p>
        </p:txBody>
      </p:sp>
      <p:cxnSp>
        <p:nvCxnSpPr>
          <p:cNvPr id="51" name="Straight Connector 50"/>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32" name="Text Box 14"/>
          <p:cNvSpPr txBox="1">
            <a:spLocks noChangeArrowheads="1"/>
          </p:cNvSpPr>
          <p:nvPr/>
        </p:nvSpPr>
        <p:spPr bwMode="auto">
          <a:xfrm>
            <a:off x="4689476" y="1235570"/>
            <a:ext cx="641350" cy="307777"/>
          </a:xfrm>
          <a:prstGeom prst="rect">
            <a:avLst/>
          </a:prstGeom>
          <a:noFill/>
          <a:ln w="9525">
            <a:noFill/>
            <a:miter lim="800000"/>
            <a:headEnd/>
            <a:tailEnd/>
          </a:ln>
        </p:spPr>
        <p:txBody>
          <a:bodyPr wrap="square">
            <a:prstTxWarp prst="textNoShape">
              <a:avLst/>
            </a:prstTxWarp>
            <a:spAutoFit/>
          </a:bodyPr>
          <a:lstStyle/>
          <a:p>
            <a:pPr>
              <a:lnSpc>
                <a:spcPct val="70000"/>
              </a:lnSpc>
              <a:spcBef>
                <a:spcPct val="50000"/>
              </a:spcBef>
            </a:pPr>
            <a:r>
              <a:rPr kumimoji="0" lang="en-US" sz="2000" b="0" dirty="0">
                <a:latin typeface="Times New Roman" pitchFamily="18" charset="0"/>
                <a:cs typeface="Times New Roman" pitchFamily="18" charset="0"/>
              </a:rPr>
              <a:t>P</a:t>
            </a:r>
            <a:r>
              <a:rPr kumimoji="0" lang="en-US" sz="1600" b="0" dirty="0">
                <a:latin typeface="Times New Roman" pitchFamily="18" charset="0"/>
                <a:cs typeface="Times New Roman" pitchFamily="18" charset="0"/>
              </a:rPr>
              <a:t>rice</a:t>
            </a:r>
          </a:p>
        </p:txBody>
      </p:sp>
      <p:sp>
        <p:nvSpPr>
          <p:cNvPr id="33" name="Line 15"/>
          <p:cNvSpPr>
            <a:spLocks noChangeShapeType="1"/>
          </p:cNvSpPr>
          <p:nvPr/>
        </p:nvSpPr>
        <p:spPr bwMode="auto">
          <a:xfrm>
            <a:off x="5064125" y="5396411"/>
            <a:ext cx="2405063"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4" name="Line 16"/>
          <p:cNvSpPr>
            <a:spLocks noChangeShapeType="1"/>
          </p:cNvSpPr>
          <p:nvPr/>
        </p:nvSpPr>
        <p:spPr bwMode="auto">
          <a:xfrm>
            <a:off x="5081588" y="1499946"/>
            <a:ext cx="0" cy="360851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5" name="Line 42"/>
          <p:cNvSpPr>
            <a:spLocks noChangeShapeType="1"/>
          </p:cNvSpPr>
          <p:nvPr/>
        </p:nvSpPr>
        <p:spPr bwMode="auto">
          <a:xfrm flipV="1">
            <a:off x="5008563" y="50709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6" name="Line 43"/>
          <p:cNvSpPr>
            <a:spLocks noChangeShapeType="1"/>
          </p:cNvSpPr>
          <p:nvPr/>
        </p:nvSpPr>
        <p:spPr bwMode="auto">
          <a:xfrm flipV="1">
            <a:off x="5014913" y="5159873"/>
            <a:ext cx="147637"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37" name="Line 44"/>
          <p:cNvSpPr>
            <a:spLocks noChangeShapeType="1"/>
          </p:cNvSpPr>
          <p:nvPr/>
        </p:nvSpPr>
        <p:spPr bwMode="auto">
          <a:xfrm>
            <a:off x="5081588" y="5210673"/>
            <a:ext cx="0" cy="18891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8" name="Line 51"/>
          <p:cNvSpPr>
            <a:spLocks noChangeShapeType="1"/>
          </p:cNvSpPr>
          <p:nvPr/>
        </p:nvSpPr>
        <p:spPr bwMode="auto">
          <a:xfrm flipH="1" flipV="1">
            <a:off x="5381625" y="2176344"/>
            <a:ext cx="3143250" cy="2714625"/>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39" name="Text Box 53"/>
          <p:cNvSpPr txBox="1">
            <a:spLocks noChangeArrowheads="1"/>
          </p:cNvSpPr>
          <p:nvPr/>
        </p:nvSpPr>
        <p:spPr bwMode="auto">
          <a:xfrm>
            <a:off x="8410575" y="4792544"/>
            <a:ext cx="5143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a:solidFill>
                  <a:srgbClr val="053ABF"/>
                </a:solidFill>
                <a:latin typeface="Times New Roman" pitchFamily="18" charset="0"/>
                <a:cs typeface="Times New Roman" pitchFamily="18" charset="0"/>
              </a:rPr>
              <a:t>D</a:t>
            </a:r>
          </a:p>
        </p:txBody>
      </p:sp>
      <p:sp>
        <p:nvSpPr>
          <p:cNvPr id="40" name="Text Box 55"/>
          <p:cNvSpPr txBox="1">
            <a:spLocks noChangeArrowheads="1"/>
          </p:cNvSpPr>
          <p:nvPr/>
        </p:nvSpPr>
        <p:spPr bwMode="auto">
          <a:xfrm>
            <a:off x="607060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dirty="0">
                <a:latin typeface="Times New Roman" pitchFamily="18" charset="0"/>
                <a:cs typeface="Times New Roman" pitchFamily="18" charset="0"/>
              </a:rPr>
              <a:t>500</a:t>
            </a:r>
          </a:p>
        </p:txBody>
      </p:sp>
      <p:sp>
        <p:nvSpPr>
          <p:cNvPr id="41" name="Text Box 56"/>
          <p:cNvSpPr txBox="1">
            <a:spLocks noChangeArrowheads="1"/>
          </p:cNvSpPr>
          <p:nvPr/>
        </p:nvSpPr>
        <p:spPr bwMode="auto">
          <a:xfrm>
            <a:off x="6724650" y="5407523"/>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0">
                <a:latin typeface="Times New Roman" pitchFamily="18" charset="0"/>
                <a:cs typeface="Times New Roman" pitchFamily="18" charset="0"/>
              </a:rPr>
              <a:t>750</a:t>
            </a:r>
          </a:p>
        </p:txBody>
      </p:sp>
      <p:sp>
        <p:nvSpPr>
          <p:cNvPr id="42" name="Text Box 59"/>
          <p:cNvSpPr txBox="1">
            <a:spLocks noChangeArrowheads="1"/>
          </p:cNvSpPr>
          <p:nvPr/>
        </p:nvSpPr>
        <p:spPr bwMode="auto">
          <a:xfrm>
            <a:off x="4146550" y="4182944"/>
            <a:ext cx="92551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dirty="0">
                <a:latin typeface="Times New Roman" pitchFamily="18" charset="0"/>
                <a:cs typeface="Times New Roman" pitchFamily="18" charset="0"/>
              </a:rPr>
              <a:t>$6,400</a:t>
            </a:r>
          </a:p>
        </p:txBody>
      </p:sp>
      <p:sp>
        <p:nvSpPr>
          <p:cNvPr id="43" name="Line 46"/>
          <p:cNvSpPr>
            <a:spLocks noChangeShapeType="1"/>
          </p:cNvSpPr>
          <p:nvPr/>
        </p:nvSpPr>
        <p:spPr bwMode="auto">
          <a:xfrm flipH="1">
            <a:off x="5761038" y="2227144"/>
            <a:ext cx="2401887" cy="2881312"/>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7" name="Line 57"/>
          <p:cNvSpPr>
            <a:spLocks noChangeShapeType="1"/>
          </p:cNvSpPr>
          <p:nvPr/>
        </p:nvSpPr>
        <p:spPr bwMode="auto">
          <a:xfrm flipH="1">
            <a:off x="6403975" y="3090744"/>
            <a:ext cx="6350" cy="1289050"/>
          </a:xfrm>
          <a:prstGeom prst="line">
            <a:avLst/>
          </a:prstGeom>
          <a:noFill/>
          <a:ln w="31750" cap="rnd">
            <a:solidFill>
              <a:schemeClr val="tx1"/>
            </a:solidFill>
            <a:prstDash val="sysDot"/>
            <a:round/>
            <a:headEnd type="none"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8" name="Line 69"/>
          <p:cNvSpPr>
            <a:spLocks noChangeShapeType="1"/>
          </p:cNvSpPr>
          <p:nvPr/>
        </p:nvSpPr>
        <p:spPr bwMode="auto">
          <a:xfrm>
            <a:off x="7019925" y="3654307"/>
            <a:ext cx="0" cy="1742104"/>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49" name="Text Box 70"/>
          <p:cNvSpPr txBox="1">
            <a:spLocks noChangeArrowheads="1"/>
          </p:cNvSpPr>
          <p:nvPr/>
        </p:nvSpPr>
        <p:spPr bwMode="auto">
          <a:xfrm>
            <a:off x="4148138" y="3449519"/>
            <a:ext cx="9255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$7,000</a:t>
            </a:r>
          </a:p>
        </p:txBody>
      </p:sp>
      <p:sp>
        <p:nvSpPr>
          <p:cNvPr id="50" name="Text Box 71"/>
          <p:cNvSpPr txBox="1">
            <a:spLocks noChangeArrowheads="1"/>
          </p:cNvSpPr>
          <p:nvPr/>
        </p:nvSpPr>
        <p:spPr bwMode="auto">
          <a:xfrm>
            <a:off x="4159250" y="2890719"/>
            <a:ext cx="92551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$7,400</a:t>
            </a:r>
          </a:p>
        </p:txBody>
      </p:sp>
      <p:sp>
        <p:nvSpPr>
          <p:cNvPr id="53" name="Line 67"/>
          <p:cNvSpPr>
            <a:spLocks noChangeShapeType="1"/>
          </p:cNvSpPr>
          <p:nvPr/>
        </p:nvSpPr>
        <p:spPr bwMode="auto">
          <a:xfrm flipH="1">
            <a:off x="5124450" y="3620969"/>
            <a:ext cx="1851025"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4" name="Line 68"/>
          <p:cNvSpPr>
            <a:spLocks noChangeShapeType="1"/>
          </p:cNvSpPr>
          <p:nvPr/>
        </p:nvSpPr>
        <p:spPr bwMode="auto">
          <a:xfrm flipH="1">
            <a:off x="5124450" y="3084394"/>
            <a:ext cx="1209675" cy="0"/>
          </a:xfrm>
          <a:prstGeom prst="line">
            <a:avLst/>
          </a:prstGeom>
          <a:noFill/>
          <a:ln w="31750" cap="rnd">
            <a:solidFill>
              <a:schemeClr val="tx1"/>
            </a:solidFill>
            <a:prstDash val="sysDot"/>
            <a:round/>
            <a:headEnd type="none"/>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8" name="Line 72"/>
          <p:cNvSpPr>
            <a:spLocks noChangeShapeType="1"/>
          </p:cNvSpPr>
          <p:nvPr/>
        </p:nvSpPr>
        <p:spPr bwMode="auto">
          <a:xfrm>
            <a:off x="5124450" y="4360744"/>
            <a:ext cx="1281113" cy="0"/>
          </a:xfrm>
          <a:prstGeom prst="line">
            <a:avLst/>
          </a:prstGeom>
          <a:noFill/>
          <a:ln w="31750" cap="rnd">
            <a:solidFill>
              <a:schemeClr val="tx1"/>
            </a:solidFill>
            <a:prstDash val="sysDot"/>
            <a:round/>
            <a:headEnd type="none"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60" name="Text Box 124"/>
          <p:cNvSpPr txBox="1">
            <a:spLocks noChangeArrowheads="1"/>
          </p:cNvSpPr>
          <p:nvPr/>
        </p:nvSpPr>
        <p:spPr bwMode="auto">
          <a:xfrm>
            <a:off x="8108950" y="1950919"/>
            <a:ext cx="368300" cy="290913"/>
          </a:xfrm>
          <a:prstGeom prst="rect">
            <a:avLst/>
          </a:prstGeom>
          <a:noFill/>
          <a:ln w="9525">
            <a:noFill/>
            <a:miter lim="800000"/>
            <a:headEnd/>
            <a:tailEnd/>
          </a:ln>
        </p:spPr>
        <p:txBody>
          <a:bodyPr>
            <a:prstTxWarp prst="textNoShape">
              <a:avLst/>
            </a:prstTxWarp>
            <a:spAutoFit/>
          </a:bodyPr>
          <a:lstStyle/>
          <a:p>
            <a:pPr>
              <a:lnSpc>
                <a:spcPct val="60000"/>
              </a:lnSpc>
            </a:pPr>
            <a:r>
              <a:rPr kumimoji="0" lang="en-US" sz="2000" b="1" i="1" dirty="0">
                <a:solidFill>
                  <a:schemeClr val="accent3">
                    <a:lumMod val="75000"/>
                  </a:schemeClr>
                </a:solidFill>
                <a:latin typeface="Times New Roman" pitchFamily="18" charset="0"/>
                <a:cs typeface="Times New Roman" pitchFamily="18" charset="0"/>
              </a:rPr>
              <a:t>S</a:t>
            </a:r>
            <a:endParaRPr kumimoji="0" lang="en-US" sz="2000" b="1" dirty="0">
              <a:solidFill>
                <a:schemeClr val="accent3">
                  <a:lumMod val="75000"/>
                </a:schemeClr>
              </a:solidFill>
              <a:latin typeface="Times New Roman" pitchFamily="18" charset="0"/>
              <a:cs typeface="Times New Roman" pitchFamily="18" charset="0"/>
            </a:endParaRPr>
          </a:p>
        </p:txBody>
      </p:sp>
      <p:sp>
        <p:nvSpPr>
          <p:cNvPr id="65" name="Oval 125"/>
          <p:cNvSpPr>
            <a:spLocks noChangeAspect="1" noChangeArrowheads="1"/>
          </p:cNvSpPr>
          <p:nvPr/>
        </p:nvSpPr>
        <p:spPr bwMode="auto">
          <a:xfrm>
            <a:off x="6953250" y="3547944"/>
            <a:ext cx="115888"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92" name="Line 155"/>
          <p:cNvSpPr>
            <a:spLocks noChangeShapeType="1"/>
          </p:cNvSpPr>
          <p:nvPr/>
        </p:nvSpPr>
        <p:spPr bwMode="auto">
          <a:xfrm flipH="1">
            <a:off x="6411913" y="4344870"/>
            <a:ext cx="0" cy="1008382"/>
          </a:xfrm>
          <a:prstGeom prst="line">
            <a:avLst/>
          </a:prstGeom>
          <a:noFill/>
          <a:ln w="31750" cap="rnd">
            <a:solidFill>
              <a:schemeClr val="tx1"/>
            </a:solidFill>
            <a:prstDash val="sysDot"/>
            <a:round/>
            <a:headEnd type="none"/>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93" name="Rectangle 159" descr="Parchment"/>
          <p:cNvSpPr>
            <a:spLocks noChangeAspect="1" noChangeArrowheads="1"/>
          </p:cNvSpPr>
          <p:nvPr/>
        </p:nvSpPr>
        <p:spPr bwMode="auto">
          <a:xfrm>
            <a:off x="7593013" y="5295595"/>
            <a:ext cx="1268412" cy="566309"/>
          </a:xfrm>
          <a:prstGeom prst="rect">
            <a:avLst/>
          </a:prstGeom>
          <a:noFill/>
          <a:ln w="9525">
            <a:noFill/>
            <a:miter lim="800000"/>
            <a:headEnd/>
            <a:tailEnd/>
          </a:ln>
        </p:spPr>
        <p:txBody>
          <a:bodyPr lIns="0" tIns="0" rIns="0" bIns="0">
            <a:prstTxWarp prst="textNoShape">
              <a:avLst/>
            </a:prstTxWarp>
            <a:spAutoFit/>
          </a:bodyPr>
          <a:lstStyle/>
          <a:p>
            <a:pPr>
              <a:lnSpc>
                <a:spcPct val="80000"/>
              </a:lnSpc>
            </a:pPr>
            <a:r>
              <a:rPr kumimoji="0" lang="en-US" sz="2000" b="1" dirty="0">
                <a:solidFill>
                  <a:srgbClr val="000000"/>
                </a:solidFill>
                <a:latin typeface="Times New Roman" pitchFamily="18" charset="0"/>
                <a:cs typeface="Times New Roman" pitchFamily="18" charset="0"/>
              </a:rPr>
              <a:t>#</a:t>
            </a:r>
            <a:r>
              <a:rPr kumimoji="0" lang="en-US" sz="1600" b="0" dirty="0">
                <a:solidFill>
                  <a:srgbClr val="000000"/>
                </a:solidFill>
                <a:latin typeface="Times New Roman" pitchFamily="18" charset="0"/>
                <a:cs typeface="Times New Roman" pitchFamily="18" charset="0"/>
              </a:rPr>
              <a:t> </a:t>
            </a:r>
            <a:r>
              <a:rPr kumimoji="0" lang="en-US" sz="1400" b="0" dirty="0">
                <a:solidFill>
                  <a:srgbClr val="000000"/>
                </a:solidFill>
                <a:latin typeface="Times New Roman" pitchFamily="18" charset="0"/>
                <a:cs typeface="Times New Roman" pitchFamily="18" charset="0"/>
              </a:rPr>
              <a:t>of used cars</a:t>
            </a:r>
            <a:r>
              <a:rPr kumimoji="0" lang="en-US" sz="1600" b="0" dirty="0">
                <a:solidFill>
                  <a:srgbClr val="000000"/>
                </a:solidFill>
                <a:latin typeface="Times New Roman" pitchFamily="18" charset="0"/>
                <a:cs typeface="Times New Roman" pitchFamily="18" charset="0"/>
              </a:rPr>
              <a:t/>
            </a:r>
            <a:br>
              <a:rPr kumimoji="0" lang="en-US" sz="1600" b="0" dirty="0">
                <a:solidFill>
                  <a:srgbClr val="000000"/>
                </a:solidFill>
                <a:latin typeface="Times New Roman" pitchFamily="18" charset="0"/>
                <a:cs typeface="Times New Roman" pitchFamily="18" charset="0"/>
              </a:rPr>
            </a:br>
            <a:r>
              <a:rPr kumimoji="0" lang="en-US" sz="1400" b="0" dirty="0">
                <a:solidFill>
                  <a:srgbClr val="000000"/>
                </a:solidFill>
                <a:latin typeface="Times New Roman" pitchFamily="18" charset="0"/>
                <a:cs typeface="Times New Roman" pitchFamily="18" charset="0"/>
              </a:rPr>
              <a:t>per month</a:t>
            </a:r>
            <a:br>
              <a:rPr kumimoji="0" lang="en-US" sz="1400" b="0" dirty="0">
                <a:solidFill>
                  <a:srgbClr val="000000"/>
                </a:solidFill>
                <a:latin typeface="Times New Roman" pitchFamily="18" charset="0"/>
                <a:cs typeface="Times New Roman" pitchFamily="18" charset="0"/>
              </a:rPr>
            </a:br>
            <a:r>
              <a:rPr kumimoji="0" lang="en-US" sz="1200" b="0" i="1" dirty="0">
                <a:solidFill>
                  <a:srgbClr val="000000"/>
                </a:solidFill>
                <a:latin typeface="Times New Roman" pitchFamily="18" charset="0"/>
                <a:cs typeface="Times New Roman" pitchFamily="18" charset="0"/>
              </a:rPr>
              <a:t>(in thousands)</a:t>
            </a:r>
          </a:p>
        </p:txBody>
      </p:sp>
      <p:grpSp>
        <p:nvGrpSpPr>
          <p:cNvPr id="63" name="Group 45"/>
          <p:cNvGrpSpPr>
            <a:grpSpLocks/>
          </p:cNvGrpSpPr>
          <p:nvPr/>
        </p:nvGrpSpPr>
        <p:grpSpPr bwMode="auto">
          <a:xfrm>
            <a:off x="5393152" y="3468409"/>
            <a:ext cx="3017394" cy="1742618"/>
            <a:chOff x="3431" y="2129"/>
            <a:chExt cx="2038" cy="1177"/>
          </a:xfrm>
        </p:grpSpPr>
        <p:sp>
          <p:nvSpPr>
            <p:cNvPr id="64" name="Text Box 16"/>
            <p:cNvSpPr txBox="1">
              <a:spLocks noChangeArrowheads="1"/>
            </p:cNvSpPr>
            <p:nvPr/>
          </p:nvSpPr>
          <p:spPr bwMode="auto">
            <a:xfrm>
              <a:off x="4491" y="3110"/>
              <a:ext cx="978" cy="196"/>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smtClean="0">
                  <a:solidFill>
                    <a:srgbClr val="053ABF"/>
                  </a:solidFill>
                  <a:latin typeface="Times New Roman" pitchFamily="18" charset="0"/>
                  <a:cs typeface="Times New Roman" pitchFamily="18" charset="0"/>
                </a:rPr>
                <a:t>D</a:t>
              </a:r>
              <a:r>
                <a:rPr lang="en-US" sz="1600" i="1" dirty="0">
                  <a:solidFill>
                    <a:schemeClr val="hlink"/>
                  </a:solidFill>
                  <a:latin typeface="Times New Roman" pitchFamily="18" charset="0"/>
                  <a:cs typeface="Times New Roman" pitchFamily="18" charset="0"/>
                </a:rPr>
                <a:t> </a:t>
              </a:r>
              <a:r>
                <a:rPr kumimoji="0" lang="en-US" sz="1400" i="1" dirty="0" smtClean="0">
                  <a:latin typeface="Times New Roman" pitchFamily="18" charset="0"/>
                  <a:cs typeface="Times New Roman" pitchFamily="18" charset="0"/>
                </a:rPr>
                <a:t>minus</a:t>
              </a:r>
              <a:r>
                <a:rPr kumimoji="0" lang="en-US" sz="1400" b="1" i="1" dirty="0" smtClean="0">
                  <a:latin typeface="Times New Roman" pitchFamily="18" charset="0"/>
                  <a:cs typeface="Times New Roman" pitchFamily="18" charset="0"/>
                </a:rPr>
                <a:t> </a:t>
              </a:r>
              <a:r>
                <a:rPr kumimoji="0" lang="en-US" sz="1400" b="1" i="1" dirty="0">
                  <a:latin typeface="Times New Roman" pitchFamily="18" charset="0"/>
                  <a:cs typeface="Times New Roman" pitchFamily="18" charset="0"/>
                </a:rPr>
                <a:t>tax</a:t>
              </a:r>
              <a:endParaRPr kumimoji="0" lang="en-US" sz="1600" b="1" i="1" dirty="0">
                <a:latin typeface="Times New Roman" pitchFamily="18" charset="0"/>
                <a:cs typeface="Times New Roman" pitchFamily="18" charset="0"/>
              </a:endParaRPr>
            </a:p>
          </p:txBody>
        </p:sp>
        <p:sp>
          <p:nvSpPr>
            <p:cNvPr id="71" name="Line 42"/>
            <p:cNvSpPr>
              <a:spLocks noChangeShapeType="1"/>
            </p:cNvSpPr>
            <p:nvPr/>
          </p:nvSpPr>
          <p:spPr bwMode="auto">
            <a:xfrm flipH="1" flipV="1">
              <a:off x="3431" y="2129"/>
              <a:ext cx="1195" cy="1032"/>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sp>
        <p:nvSpPr>
          <p:cNvPr id="66" name="Oval 126"/>
          <p:cNvSpPr>
            <a:spLocks noChangeAspect="1" noChangeArrowheads="1"/>
          </p:cNvSpPr>
          <p:nvPr/>
        </p:nvSpPr>
        <p:spPr bwMode="auto">
          <a:xfrm>
            <a:off x="6354763" y="4287184"/>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nvGrpSpPr>
          <p:cNvPr id="68" name="Group 65"/>
          <p:cNvGrpSpPr>
            <a:grpSpLocks/>
          </p:cNvGrpSpPr>
          <p:nvPr/>
        </p:nvGrpSpPr>
        <p:grpSpPr bwMode="auto">
          <a:xfrm>
            <a:off x="6650413" y="2767735"/>
            <a:ext cx="2352675" cy="1063626"/>
            <a:chOff x="4184" y="1689"/>
            <a:chExt cx="1482" cy="670"/>
          </a:xfrm>
        </p:grpSpPr>
        <p:sp>
          <p:nvSpPr>
            <p:cNvPr id="69" name="Freeform 68"/>
            <p:cNvSpPr>
              <a:spLocks/>
            </p:cNvSpPr>
            <p:nvPr/>
          </p:nvSpPr>
          <p:spPr bwMode="auto">
            <a:xfrm flipV="1">
              <a:off x="4184" y="1689"/>
              <a:ext cx="1095" cy="514"/>
            </a:xfrm>
            <a:custGeom>
              <a:avLst/>
              <a:gdLst/>
              <a:ahLst/>
              <a:cxnLst>
                <a:cxn ang="0">
                  <a:pos x="1095" y="0"/>
                </a:cxn>
                <a:cxn ang="0">
                  <a:pos x="975" y="380"/>
                </a:cxn>
                <a:cxn ang="0">
                  <a:pos x="620" y="519"/>
                </a:cxn>
                <a:cxn ang="0">
                  <a:pos x="164" y="361"/>
                </a:cxn>
                <a:cxn ang="0">
                  <a:pos x="0" y="88"/>
                </a:cxn>
              </a:cxnLst>
              <a:rect l="0" t="0" r="r" b="b"/>
              <a:pathLst>
                <a:path w="1095" h="522">
                  <a:moveTo>
                    <a:pt x="1095" y="0"/>
                  </a:moveTo>
                  <a:cubicBezTo>
                    <a:pt x="1074" y="147"/>
                    <a:pt x="1054" y="294"/>
                    <a:pt x="975" y="380"/>
                  </a:cubicBezTo>
                  <a:cubicBezTo>
                    <a:pt x="896" y="466"/>
                    <a:pt x="755" y="522"/>
                    <a:pt x="620" y="519"/>
                  </a:cubicBezTo>
                  <a:cubicBezTo>
                    <a:pt x="485" y="516"/>
                    <a:pt x="267" y="433"/>
                    <a:pt x="164" y="361"/>
                  </a:cubicBezTo>
                  <a:cubicBezTo>
                    <a:pt x="61" y="289"/>
                    <a:pt x="30" y="188"/>
                    <a:pt x="0" y="88"/>
                  </a:cubicBezTo>
                </a:path>
              </a:pathLst>
            </a:custGeom>
            <a:noFill/>
            <a:ln w="31750" cmpd="sng">
              <a:solidFill>
                <a:schemeClr val="tx1"/>
              </a:solidFill>
              <a:prstDash val="solid"/>
              <a:round/>
              <a:headEnd/>
              <a:tailEnd type="oval" w="med" len="med"/>
            </a:ln>
            <a:effectLst>
              <a:outerShdw blurRad="63500" dist="35921" dir="2700000" algn="ctr" rotWithShape="0">
                <a:srgbClr val="808080"/>
              </a:outerShdw>
            </a:effectLst>
          </p:spPr>
          <p:txBody>
            <a:bodyPr wrap="none">
              <a:prstTxWarp prst="textNoShape">
                <a:avLst/>
              </a:prstTxWarp>
            </a:bodyPr>
            <a:lstStyle/>
            <a:p>
              <a:pPr>
                <a:defRPr/>
              </a:pPr>
              <a:endParaRPr lang="en-US" sz="1600" b="1" i="1">
                <a:latin typeface="Times New Roman" pitchFamily="18" charset="0"/>
                <a:cs typeface="Times New Roman" pitchFamily="18" charset="0"/>
              </a:endParaRPr>
            </a:p>
          </p:txBody>
        </p:sp>
        <p:grpSp>
          <p:nvGrpSpPr>
            <p:cNvPr id="70" name="Group 58"/>
            <p:cNvGrpSpPr>
              <a:grpSpLocks/>
            </p:cNvGrpSpPr>
            <p:nvPr/>
          </p:nvGrpSpPr>
          <p:grpSpPr bwMode="auto">
            <a:xfrm>
              <a:off x="4796" y="1985"/>
              <a:ext cx="870" cy="374"/>
              <a:chOff x="4796" y="1985"/>
              <a:chExt cx="870" cy="374"/>
            </a:xfrm>
          </p:grpSpPr>
          <p:sp>
            <p:nvSpPr>
              <p:cNvPr id="78" name="Rectangle 55"/>
              <p:cNvSpPr>
                <a:spLocks noChangeArrowheads="1"/>
              </p:cNvSpPr>
              <p:nvPr/>
            </p:nvSpPr>
            <p:spPr bwMode="auto">
              <a:xfrm>
                <a:off x="4811" y="1985"/>
                <a:ext cx="828" cy="374"/>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b="1" i="1">
                  <a:latin typeface="Times New Roman" pitchFamily="18" charset="0"/>
                  <a:cs typeface="Times New Roman" pitchFamily="18" charset="0"/>
                </a:endParaRPr>
              </a:p>
            </p:txBody>
          </p:sp>
          <p:sp>
            <p:nvSpPr>
              <p:cNvPr id="79" name="Rectangle 46"/>
              <p:cNvSpPr>
                <a:spLocks noChangeArrowheads="1"/>
              </p:cNvSpPr>
              <p:nvPr/>
            </p:nvSpPr>
            <p:spPr bwMode="auto">
              <a:xfrm>
                <a:off x="4796" y="2018"/>
                <a:ext cx="870" cy="336"/>
              </a:xfrm>
              <a:prstGeom prst="rect">
                <a:avLst/>
              </a:prstGeom>
              <a:noFill/>
              <a:ln w="9525">
                <a:noFill/>
                <a:miter lim="800000"/>
                <a:headEnd/>
                <a:tailEnd type="none" w="lg" len="lg"/>
              </a:ln>
            </p:spPr>
            <p:txBody>
              <a:bodyPr wrap="none" anchor="ctr">
                <a:prstTxWarp prst="textNoShape">
                  <a:avLst/>
                </a:prstTxWarp>
              </a:bodyPr>
              <a:lstStyle/>
              <a:p>
                <a:pPr algn="ctr">
                  <a:lnSpc>
                    <a:spcPct val="70000"/>
                  </a:lnSpc>
                </a:pPr>
                <a:r>
                  <a:rPr kumimoji="0" lang="en-US" sz="1600" b="1" i="1" dirty="0">
                    <a:latin typeface="Times New Roman" pitchFamily="18" charset="0"/>
                    <a:cs typeface="Times New Roman" pitchFamily="18" charset="0"/>
                  </a:rPr>
                  <a:t>Deadweight</a:t>
                </a:r>
                <a:br>
                  <a:rPr kumimoji="0" lang="en-US" sz="1600" b="1" i="1" dirty="0">
                    <a:latin typeface="Times New Roman" pitchFamily="18" charset="0"/>
                    <a:cs typeface="Times New Roman" pitchFamily="18" charset="0"/>
                  </a:rPr>
                </a:br>
                <a:r>
                  <a:rPr kumimoji="0" lang="en-US" sz="1600" b="1" i="1" dirty="0" smtClean="0">
                    <a:latin typeface="Times New Roman" pitchFamily="18" charset="0"/>
                    <a:cs typeface="Times New Roman" pitchFamily="18" charset="0"/>
                  </a:rPr>
                  <a:t>Loss </a:t>
                </a:r>
                <a:r>
                  <a:rPr kumimoji="0" lang="en-US" sz="1600" b="1" i="1" dirty="0">
                    <a:latin typeface="Times New Roman" pitchFamily="18" charset="0"/>
                    <a:cs typeface="Times New Roman" pitchFamily="18" charset="0"/>
                  </a:rPr>
                  <a:t>due to</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reduced trades</a:t>
                </a:r>
              </a:p>
            </p:txBody>
          </p:sp>
        </p:grpSp>
      </p:grpSp>
      <p:grpSp>
        <p:nvGrpSpPr>
          <p:cNvPr id="80" name="Group 66"/>
          <p:cNvGrpSpPr>
            <a:grpSpLocks/>
          </p:cNvGrpSpPr>
          <p:nvPr/>
        </p:nvGrpSpPr>
        <p:grpSpPr bwMode="auto">
          <a:xfrm>
            <a:off x="5556627" y="1592981"/>
            <a:ext cx="1470025" cy="1689100"/>
            <a:chOff x="3495" y="949"/>
            <a:chExt cx="926" cy="1064"/>
          </a:xfrm>
        </p:grpSpPr>
        <p:sp>
          <p:nvSpPr>
            <p:cNvPr id="81" name="Line 59"/>
            <p:cNvSpPr>
              <a:spLocks noChangeShapeType="1"/>
            </p:cNvSpPr>
            <p:nvPr/>
          </p:nvSpPr>
          <p:spPr bwMode="auto">
            <a:xfrm flipH="1">
              <a:off x="3608" y="1266"/>
              <a:ext cx="390" cy="747"/>
            </a:xfrm>
            <a:prstGeom prst="line">
              <a:avLst/>
            </a:prstGeom>
            <a:noFill/>
            <a:ln w="31750">
              <a:solidFill>
                <a:schemeClr val="tx1"/>
              </a:solidFill>
              <a:round/>
              <a:headEnd/>
              <a:tailEnd type="oval" w="med" len="med"/>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b="1" i="1">
                <a:latin typeface="Times New Roman" pitchFamily="18" charset="0"/>
                <a:cs typeface="Times New Roman" pitchFamily="18" charset="0"/>
              </a:endParaRPr>
            </a:p>
          </p:txBody>
        </p:sp>
        <p:grpSp>
          <p:nvGrpSpPr>
            <p:cNvPr id="82" name="Group 63"/>
            <p:cNvGrpSpPr>
              <a:grpSpLocks/>
            </p:cNvGrpSpPr>
            <p:nvPr/>
          </p:nvGrpSpPr>
          <p:grpSpPr bwMode="auto">
            <a:xfrm>
              <a:off x="3495" y="949"/>
              <a:ext cx="926" cy="407"/>
              <a:chOff x="3495" y="949"/>
              <a:chExt cx="926" cy="407"/>
            </a:xfrm>
          </p:grpSpPr>
          <p:sp>
            <p:nvSpPr>
              <p:cNvPr id="83" name="Rectangle 54"/>
              <p:cNvSpPr>
                <a:spLocks noChangeArrowheads="1"/>
              </p:cNvSpPr>
              <p:nvPr/>
            </p:nvSpPr>
            <p:spPr bwMode="auto">
              <a:xfrm>
                <a:off x="3495" y="1002"/>
                <a:ext cx="926" cy="291"/>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b="1" i="1">
                  <a:latin typeface="Times New Roman" pitchFamily="18" charset="0"/>
                  <a:cs typeface="Times New Roman" pitchFamily="18" charset="0"/>
                </a:endParaRPr>
              </a:p>
            </p:txBody>
          </p:sp>
          <p:sp>
            <p:nvSpPr>
              <p:cNvPr id="84" name="Rectangle 49" descr="Parchment"/>
              <p:cNvSpPr>
                <a:spLocks noChangeArrowheads="1"/>
              </p:cNvSpPr>
              <p:nvPr/>
            </p:nvSpPr>
            <p:spPr bwMode="auto">
              <a:xfrm>
                <a:off x="3562" y="949"/>
                <a:ext cx="809" cy="407"/>
              </a:xfrm>
              <a:prstGeom prst="rect">
                <a:avLst/>
              </a:prstGeom>
              <a:noFill/>
              <a:ln w="9525">
                <a:noFill/>
                <a:miter lim="800000"/>
                <a:headEnd/>
                <a:tailEnd type="none" w="lg" len="lg"/>
              </a:ln>
            </p:spPr>
            <p:txBody>
              <a:bodyPr wrap="none" anchor="ctr">
                <a:prstTxWarp prst="textNoShape">
                  <a:avLst/>
                </a:prstTxWarp>
              </a:bodyPr>
              <a:lstStyle/>
              <a:p>
                <a:pPr algn="ctr">
                  <a:lnSpc>
                    <a:spcPct val="70000"/>
                  </a:lnSpc>
                </a:pPr>
                <a:r>
                  <a:rPr kumimoji="0" lang="en-US" sz="1600" b="1" i="1" dirty="0">
                    <a:latin typeface="Times New Roman" pitchFamily="18" charset="0"/>
                    <a:cs typeface="Times New Roman" pitchFamily="18" charset="0"/>
                  </a:rPr>
                  <a:t>Tax revenue </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from consumers</a:t>
                </a:r>
              </a:p>
            </p:txBody>
          </p:sp>
        </p:grpSp>
      </p:grpSp>
      <p:grpSp>
        <p:nvGrpSpPr>
          <p:cNvPr id="85" name="Group 64"/>
          <p:cNvGrpSpPr>
            <a:grpSpLocks/>
          </p:cNvGrpSpPr>
          <p:nvPr/>
        </p:nvGrpSpPr>
        <p:grpSpPr bwMode="auto">
          <a:xfrm>
            <a:off x="6176205" y="3940372"/>
            <a:ext cx="2718924" cy="519424"/>
            <a:chOff x="4249" y="2376"/>
            <a:chExt cx="4383" cy="446"/>
          </a:xfrm>
        </p:grpSpPr>
        <p:sp>
          <p:nvSpPr>
            <p:cNvPr id="86" name="Line 62"/>
            <p:cNvSpPr>
              <a:spLocks noChangeShapeType="1"/>
            </p:cNvSpPr>
            <p:nvPr/>
          </p:nvSpPr>
          <p:spPr bwMode="auto">
            <a:xfrm>
              <a:off x="4249" y="2376"/>
              <a:ext cx="2435" cy="228"/>
            </a:xfrm>
            <a:prstGeom prst="line">
              <a:avLst/>
            </a:prstGeom>
            <a:noFill/>
            <a:ln w="31750">
              <a:solidFill>
                <a:schemeClr val="tx1"/>
              </a:solidFill>
              <a:round/>
              <a:headEnd type="oval" w="med" len="med"/>
              <a:tailEnd/>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b="1" i="1">
                <a:latin typeface="Times New Roman" pitchFamily="18" charset="0"/>
                <a:cs typeface="Times New Roman" pitchFamily="18" charset="0"/>
              </a:endParaRPr>
            </a:p>
          </p:txBody>
        </p:sp>
        <p:grpSp>
          <p:nvGrpSpPr>
            <p:cNvPr id="87" name="Group 57"/>
            <p:cNvGrpSpPr>
              <a:grpSpLocks/>
            </p:cNvGrpSpPr>
            <p:nvPr/>
          </p:nvGrpSpPr>
          <p:grpSpPr bwMode="auto">
            <a:xfrm>
              <a:off x="6684" y="2388"/>
              <a:ext cx="1948" cy="434"/>
              <a:chOff x="6652" y="2312"/>
              <a:chExt cx="1948" cy="434"/>
            </a:xfrm>
          </p:grpSpPr>
          <p:sp>
            <p:nvSpPr>
              <p:cNvPr id="88" name="Rectangle 56"/>
              <p:cNvSpPr>
                <a:spLocks noChangeArrowheads="1"/>
              </p:cNvSpPr>
              <p:nvPr/>
            </p:nvSpPr>
            <p:spPr bwMode="auto">
              <a:xfrm>
                <a:off x="6652" y="2312"/>
                <a:ext cx="1948" cy="432"/>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b="1" i="1">
                  <a:latin typeface="Times New Roman" pitchFamily="18" charset="0"/>
                  <a:cs typeface="Times New Roman" pitchFamily="18" charset="0"/>
                </a:endParaRPr>
              </a:p>
            </p:txBody>
          </p:sp>
          <p:sp>
            <p:nvSpPr>
              <p:cNvPr id="89" name="Rectangle 52" descr="Parchment"/>
              <p:cNvSpPr>
                <a:spLocks noChangeArrowheads="1"/>
              </p:cNvSpPr>
              <p:nvPr/>
            </p:nvSpPr>
            <p:spPr bwMode="auto">
              <a:xfrm>
                <a:off x="6716" y="2314"/>
                <a:ext cx="1819" cy="432"/>
              </a:xfrm>
              <a:prstGeom prst="rect">
                <a:avLst/>
              </a:prstGeom>
              <a:noFill/>
              <a:ln w="9525">
                <a:noFill/>
                <a:miter lim="800000"/>
                <a:headEnd/>
                <a:tailEnd type="none" w="lg" len="lg"/>
              </a:ln>
            </p:spPr>
            <p:txBody>
              <a:bodyPr wrap="none" anchor="ctr">
                <a:prstTxWarp prst="textNoShape">
                  <a:avLst/>
                </a:prstTxWarp>
              </a:bodyPr>
              <a:lstStyle/>
              <a:p>
                <a:pPr>
                  <a:lnSpc>
                    <a:spcPct val="80000"/>
                  </a:lnSpc>
                </a:pPr>
                <a:r>
                  <a:rPr kumimoji="0" lang="en-US" sz="1600" b="1" i="1" dirty="0">
                    <a:latin typeface="Times New Roman" pitchFamily="18" charset="0"/>
                    <a:cs typeface="Times New Roman" pitchFamily="18" charset="0"/>
                  </a:rPr>
                  <a:t>Tax revenue</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from sellers</a:t>
                </a:r>
              </a:p>
            </p:txBody>
          </p:sp>
        </p:grpSp>
      </p:grpSp>
      <p:sp>
        <p:nvSpPr>
          <p:cNvPr id="90" name="Text Box 43"/>
          <p:cNvSpPr txBox="1">
            <a:spLocks noChangeArrowheads="1"/>
          </p:cNvSpPr>
          <p:nvPr/>
        </p:nvSpPr>
        <p:spPr bwMode="auto">
          <a:xfrm>
            <a:off x="118996" y="1223331"/>
            <a:ext cx="3833812" cy="560153"/>
          </a:xfrm>
          <a:prstGeom prst="rect">
            <a:avLst/>
          </a:prstGeom>
          <a:noFill/>
          <a:ln w="9525">
            <a:noFill/>
            <a:miter lim="800000"/>
            <a:headEnd/>
            <a:tailEnd/>
          </a:ln>
        </p:spPr>
        <p:txBody>
          <a:bodyPr>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The </a:t>
            </a:r>
            <a:r>
              <a:rPr kumimoji="0" lang="en-US" sz="1900" b="0" dirty="0">
                <a:latin typeface="Times New Roman" pitchFamily="18" charset="0"/>
                <a:cs typeface="Times New Roman" pitchFamily="18" charset="0"/>
              </a:rPr>
              <a:t>new quantity of used </a:t>
            </a:r>
            <a:r>
              <a:rPr kumimoji="0" lang="en-US" sz="1900" b="0" dirty="0" smtClean="0">
                <a:latin typeface="Times New Roman" pitchFamily="18" charset="0"/>
                <a:cs typeface="Times New Roman" pitchFamily="18" charset="0"/>
              </a:rPr>
              <a:t>cars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that clears </a:t>
            </a:r>
            <a:r>
              <a:rPr kumimoji="0" lang="en-US" sz="1900" b="0" dirty="0">
                <a:latin typeface="Times New Roman" pitchFamily="18" charset="0"/>
                <a:cs typeface="Times New Roman" pitchFamily="18" charset="0"/>
              </a:rPr>
              <a:t>the market is 500,000.</a:t>
            </a:r>
          </a:p>
        </p:txBody>
      </p:sp>
      <p:sp>
        <p:nvSpPr>
          <p:cNvPr id="91" name="Text Box 45"/>
          <p:cNvSpPr txBox="1">
            <a:spLocks noChangeArrowheads="1"/>
          </p:cNvSpPr>
          <p:nvPr/>
        </p:nvSpPr>
        <p:spPr bwMode="auto">
          <a:xfrm>
            <a:off x="123758" y="1742990"/>
            <a:ext cx="3962400"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Consumers </a:t>
            </a:r>
            <a:r>
              <a:rPr kumimoji="0" lang="en-US" sz="1900" b="0" dirty="0">
                <a:latin typeface="Times New Roman" pitchFamily="18" charset="0"/>
                <a:cs typeface="Times New Roman" pitchFamily="18" charset="0"/>
              </a:rPr>
              <a:t>bear $400 of </a:t>
            </a:r>
            <a:r>
              <a:rPr kumimoji="0" lang="en-US" sz="1900" b="0" dirty="0" smtClean="0">
                <a:latin typeface="Times New Roman" pitchFamily="18" charset="0"/>
                <a:cs typeface="Times New Roman" pitchFamily="18" charset="0"/>
              </a:rPr>
              <a:t>the </a:t>
            </a:r>
            <a:r>
              <a:rPr kumimoji="0" lang="en-US" sz="1900" i="1" dirty="0" smtClean="0">
                <a:latin typeface="Times New Roman" pitchFamily="18" charset="0"/>
                <a:cs typeface="Times New Roman" pitchFamily="18" charset="0"/>
              </a:rPr>
              <a:t>tax </a:t>
            </a:r>
            <a:r>
              <a:rPr kumimoji="0" lang="en-US" sz="1900" i="1" dirty="0">
                <a:latin typeface="Times New Roman" pitchFamily="18" charset="0"/>
                <a:cs typeface="Times New Roman" pitchFamily="18" charset="0"/>
              </a:rPr>
              <a:t>burden</a:t>
            </a:r>
            <a:r>
              <a:rPr kumimoji="0" lang="en-US" sz="1900" b="0" dirty="0">
                <a:latin typeface="Times New Roman" pitchFamily="18" charset="0"/>
                <a:cs typeface="Times New Roman" pitchFamily="18" charset="0"/>
              </a:rPr>
              <a:t> and </a:t>
            </a:r>
            <a:r>
              <a:rPr kumimoji="0" lang="en-US" sz="1900" b="0" dirty="0" smtClean="0">
                <a:latin typeface="Times New Roman" pitchFamily="18" charset="0"/>
                <a:cs typeface="Times New Roman" pitchFamily="18" charset="0"/>
              </a:rPr>
              <a:t>as </a:t>
            </a:r>
            <a:r>
              <a:rPr kumimoji="0" lang="en-US" sz="1900" b="0" dirty="0">
                <a:latin typeface="Times New Roman" pitchFamily="18" charset="0"/>
                <a:cs typeface="Times New Roman" pitchFamily="18" charset="0"/>
              </a:rPr>
              <a:t>there </a:t>
            </a:r>
            <a:r>
              <a:rPr kumimoji="0" lang="en-US" sz="1900" b="0" dirty="0" smtClean="0">
                <a:latin typeface="Times New Roman" pitchFamily="18" charset="0"/>
                <a:cs typeface="Times New Roman" pitchFamily="18" charset="0"/>
              </a:rPr>
              <a:t>are 500,000 </a:t>
            </a:r>
            <a:r>
              <a:rPr kumimoji="0" lang="en-US" sz="1900" b="0" dirty="0">
                <a:latin typeface="Times New Roman" pitchFamily="18" charset="0"/>
                <a:cs typeface="Times New Roman" pitchFamily="18" charset="0"/>
              </a:rPr>
              <a:t>units sold per </a:t>
            </a:r>
            <a:r>
              <a:rPr kumimoji="0" lang="en-US" sz="1900" b="0" dirty="0" smtClean="0">
                <a:latin typeface="Times New Roman" pitchFamily="18" charset="0"/>
                <a:cs typeface="Times New Roman" pitchFamily="18" charset="0"/>
              </a:rPr>
              <a:t>month tax </a:t>
            </a:r>
            <a:r>
              <a:rPr kumimoji="0" lang="en-US" sz="1900" b="0" dirty="0">
                <a:latin typeface="Times New Roman" pitchFamily="18" charset="0"/>
                <a:cs typeface="Times New Roman" pitchFamily="18" charset="0"/>
              </a:rPr>
              <a:t>revenues derived </a:t>
            </a:r>
            <a:r>
              <a:rPr kumimoji="0" lang="en-US" sz="1900" b="0" dirty="0" smtClean="0">
                <a:latin typeface="Times New Roman" pitchFamily="18" charset="0"/>
                <a:cs typeface="Times New Roman" pitchFamily="18" charset="0"/>
              </a:rPr>
              <a:t>from consumers </a:t>
            </a:r>
            <a:r>
              <a:rPr kumimoji="0" lang="en-US" sz="1900" dirty="0">
                <a:latin typeface="Times New Roman" pitchFamily="18" charset="0"/>
                <a:cs typeface="Times New Roman" pitchFamily="18" charset="0"/>
              </a:rPr>
              <a:t>=</a:t>
            </a:r>
            <a:r>
              <a:rPr kumimoji="0" lang="en-US" sz="1900" b="0" dirty="0">
                <a:latin typeface="Times New Roman" pitchFamily="18" charset="0"/>
                <a:cs typeface="Times New Roman" pitchFamily="18" charset="0"/>
              </a:rPr>
              <a:t> $200,000,000.</a:t>
            </a:r>
          </a:p>
        </p:txBody>
      </p:sp>
      <p:sp>
        <p:nvSpPr>
          <p:cNvPr id="94" name="Text Box 46"/>
          <p:cNvSpPr txBox="1">
            <a:spLocks noChangeArrowheads="1"/>
          </p:cNvSpPr>
          <p:nvPr/>
        </p:nvSpPr>
        <p:spPr bwMode="auto">
          <a:xfrm>
            <a:off x="123758" y="2726303"/>
            <a:ext cx="3770313" cy="1027974"/>
          </a:xfrm>
          <a:prstGeom prst="rect">
            <a:avLst/>
          </a:prstGeom>
          <a:noFill/>
          <a:ln w="9525">
            <a:noFill/>
            <a:miter lim="800000"/>
            <a:headEnd/>
            <a:tailEnd/>
          </a:ln>
        </p:spPr>
        <p:txBody>
          <a:bodyPr>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Sellers </a:t>
            </a:r>
            <a:r>
              <a:rPr kumimoji="0" lang="en-US" sz="1900" b="0" dirty="0">
                <a:latin typeface="Times New Roman" pitchFamily="18" charset="0"/>
                <a:cs typeface="Times New Roman" pitchFamily="18" charset="0"/>
              </a:rPr>
              <a:t>bear $600 of the </a:t>
            </a:r>
            <a:r>
              <a:rPr kumimoji="0" lang="en-US" sz="1900" i="1" dirty="0" smtClean="0">
                <a:latin typeface="Times New Roman" pitchFamily="18" charset="0"/>
                <a:cs typeface="Times New Roman" pitchFamily="18" charset="0"/>
              </a:rPr>
              <a:t>tax burden</a:t>
            </a:r>
            <a:r>
              <a:rPr kumimoji="0" lang="en-US" sz="1900" b="0"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and </a:t>
            </a:r>
            <a:r>
              <a:rPr kumimoji="0" lang="en-US" sz="1900" b="0" dirty="0" smtClean="0">
                <a:latin typeface="Times New Roman" pitchFamily="18" charset="0"/>
                <a:cs typeface="Times New Roman" pitchFamily="18" charset="0"/>
              </a:rPr>
              <a:t>as </a:t>
            </a:r>
            <a:r>
              <a:rPr kumimoji="0" lang="en-US" sz="1900" b="0" dirty="0">
                <a:latin typeface="Times New Roman" pitchFamily="18" charset="0"/>
                <a:cs typeface="Times New Roman" pitchFamily="18" charset="0"/>
              </a:rPr>
              <a:t>there </a:t>
            </a:r>
            <a:r>
              <a:rPr kumimoji="0" lang="en-US" sz="1900" b="0" dirty="0" smtClean="0">
                <a:latin typeface="Times New Roman" pitchFamily="18" charset="0"/>
                <a:cs typeface="Times New Roman" pitchFamily="18" charset="0"/>
              </a:rPr>
              <a:t>are 500,000 </a:t>
            </a:r>
            <a:r>
              <a:rPr kumimoji="0" lang="en-US" sz="1900" b="0" dirty="0">
                <a:latin typeface="Times New Roman" pitchFamily="18" charset="0"/>
                <a:cs typeface="Times New Roman" pitchFamily="18" charset="0"/>
              </a:rPr>
              <a:t>units sold per </a:t>
            </a:r>
            <a:r>
              <a:rPr kumimoji="0" lang="en-US" sz="1900" b="0" dirty="0" smtClean="0">
                <a:latin typeface="Times New Roman" pitchFamily="18" charset="0"/>
                <a:cs typeface="Times New Roman" pitchFamily="18" charset="0"/>
              </a:rPr>
              <a:t>month tax </a:t>
            </a:r>
            <a:r>
              <a:rPr kumimoji="0" lang="en-US" sz="1900" b="0" dirty="0">
                <a:latin typeface="Times New Roman" pitchFamily="18" charset="0"/>
                <a:cs typeface="Times New Roman" pitchFamily="18" charset="0"/>
              </a:rPr>
              <a:t>revenues derived from </a:t>
            </a:r>
            <a:r>
              <a:rPr kumimoji="0" lang="en-US" sz="1900" b="0" dirty="0" smtClean="0">
                <a:latin typeface="Times New Roman" pitchFamily="18" charset="0"/>
                <a:cs typeface="Times New Roman" pitchFamily="18" charset="0"/>
              </a:rPr>
              <a:t>the sellers </a:t>
            </a:r>
            <a:r>
              <a:rPr kumimoji="0" lang="en-US" sz="1900" dirty="0">
                <a:latin typeface="Times New Roman" pitchFamily="18" charset="0"/>
                <a:cs typeface="Times New Roman" pitchFamily="18" charset="0"/>
              </a:rPr>
              <a:t>=</a:t>
            </a:r>
            <a:r>
              <a:rPr kumimoji="0" lang="en-US" sz="1900" b="0" dirty="0">
                <a:latin typeface="Times New Roman" pitchFamily="18" charset="0"/>
                <a:cs typeface="Times New Roman" pitchFamily="18" charset="0"/>
              </a:rPr>
              <a:t> $300,000,000.</a:t>
            </a:r>
          </a:p>
        </p:txBody>
      </p:sp>
      <p:sp>
        <p:nvSpPr>
          <p:cNvPr id="95" name="Text Box 47"/>
          <p:cNvSpPr txBox="1">
            <a:spLocks noChangeArrowheads="1"/>
          </p:cNvSpPr>
          <p:nvPr/>
        </p:nvSpPr>
        <p:spPr bwMode="auto">
          <a:xfrm>
            <a:off x="168208" y="3674315"/>
            <a:ext cx="3941479" cy="126188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The </a:t>
            </a:r>
            <a:r>
              <a:rPr kumimoji="0" lang="en-US" sz="1900" b="0" dirty="0">
                <a:latin typeface="Times New Roman" pitchFamily="18" charset="0"/>
                <a:cs typeface="Times New Roman" pitchFamily="18" charset="0"/>
              </a:rPr>
              <a:t>area above the supply </a:t>
            </a:r>
            <a:r>
              <a:rPr kumimoji="0" lang="en-US" sz="1900" b="0" dirty="0" smtClean="0">
                <a:latin typeface="Times New Roman" pitchFamily="18" charset="0"/>
                <a:cs typeface="Times New Roman" pitchFamily="18" charset="0"/>
              </a:rPr>
              <a:t>curve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and </a:t>
            </a:r>
            <a:r>
              <a:rPr kumimoji="0" lang="en-US" sz="1900" b="0" dirty="0">
                <a:latin typeface="Times New Roman" pitchFamily="18" charset="0"/>
                <a:cs typeface="Times New Roman" pitchFamily="18" charset="0"/>
              </a:rPr>
              <a:t>below the old demand </a:t>
            </a:r>
            <a:r>
              <a:rPr kumimoji="0" lang="en-US" sz="1900" b="0" dirty="0" smtClean="0">
                <a:latin typeface="Times New Roman" pitchFamily="18" charset="0"/>
                <a:cs typeface="Times New Roman" pitchFamily="18" charset="0"/>
              </a:rPr>
              <a:t>curve represents </a:t>
            </a:r>
            <a:r>
              <a:rPr kumimoji="0" lang="en-US" sz="1900" b="0" dirty="0">
                <a:latin typeface="Times New Roman" pitchFamily="18" charset="0"/>
                <a:cs typeface="Times New Roman" pitchFamily="18" charset="0"/>
              </a:rPr>
              <a:t>consumer &amp; </a:t>
            </a:r>
            <a:r>
              <a:rPr kumimoji="0" lang="en-US" sz="1900" b="0" dirty="0" smtClean="0">
                <a:latin typeface="Times New Roman" pitchFamily="18" charset="0"/>
                <a:cs typeface="Times New Roman" pitchFamily="18" charset="0"/>
              </a:rPr>
              <a:t>producer surplus </a:t>
            </a:r>
            <a:r>
              <a:rPr kumimoji="0" lang="en-US" sz="1900" b="0" dirty="0">
                <a:latin typeface="Times New Roman" pitchFamily="18" charset="0"/>
                <a:cs typeface="Times New Roman" pitchFamily="18" charset="0"/>
              </a:rPr>
              <a:t>lost due to the </a:t>
            </a:r>
            <a:r>
              <a:rPr kumimoji="0" lang="en-US" sz="1900" b="0" dirty="0" smtClean="0">
                <a:latin typeface="Times New Roman" pitchFamily="18" charset="0"/>
                <a:cs typeface="Times New Roman" pitchFamily="18" charset="0"/>
              </a:rPr>
              <a:t>tax – </a:t>
            </a:r>
            <a:r>
              <a:rPr kumimoji="0" lang="en-US" sz="1900" b="0" dirty="0">
                <a:latin typeface="Times New Roman" pitchFamily="18" charset="0"/>
                <a:cs typeface="Times New Roman" pitchFamily="18" charset="0"/>
              </a:rPr>
              <a:t>the </a:t>
            </a:r>
            <a:r>
              <a:rPr kumimoji="0" lang="en-US" sz="1900" i="1" dirty="0">
                <a:solidFill>
                  <a:schemeClr val="tx1"/>
                </a:solidFill>
                <a:latin typeface="Times New Roman" pitchFamily="18" charset="0"/>
                <a:cs typeface="Times New Roman" pitchFamily="18" charset="0"/>
              </a:rPr>
              <a:t>deadweight loss to society</a:t>
            </a:r>
            <a:r>
              <a:rPr kumimoji="0" lang="en-US" sz="1900" b="0" dirty="0">
                <a:latin typeface="Times New Roman" pitchFamily="18" charset="0"/>
                <a:cs typeface="Times New Roman" pitchFamily="18" charset="0"/>
              </a:rPr>
              <a:t>.</a:t>
            </a:r>
          </a:p>
        </p:txBody>
      </p:sp>
      <p:sp>
        <p:nvSpPr>
          <p:cNvPr id="96" name="Text Box 48"/>
          <p:cNvSpPr txBox="1">
            <a:spLocks noChangeArrowheads="1"/>
          </p:cNvSpPr>
          <p:nvPr/>
        </p:nvSpPr>
        <p:spPr bwMode="auto">
          <a:xfrm>
            <a:off x="193608" y="4920469"/>
            <a:ext cx="3892550" cy="794064"/>
          </a:xfrm>
          <a:prstGeom prst="rect">
            <a:avLst/>
          </a:prstGeom>
          <a:noFill/>
          <a:ln w="9525">
            <a:noFill/>
            <a:miter lim="800000"/>
            <a:headEnd/>
            <a:tailEnd/>
          </a:ln>
        </p:spPr>
        <p:txBody>
          <a:bodyPr>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The </a:t>
            </a:r>
            <a:r>
              <a:rPr kumimoji="0" lang="en-US" sz="1900" i="1" dirty="0">
                <a:solidFill>
                  <a:schemeClr val="tx1"/>
                </a:solidFill>
                <a:latin typeface="Times New Roman" pitchFamily="18" charset="0"/>
                <a:cs typeface="Times New Roman" pitchFamily="18" charset="0"/>
              </a:rPr>
              <a:t>incidence of the tax</a:t>
            </a:r>
            <a:r>
              <a:rPr kumimoji="0" lang="en-US" sz="1900" b="0" dirty="0">
                <a:latin typeface="Times New Roman" pitchFamily="18" charset="0"/>
                <a:cs typeface="Times New Roman" pitchFamily="18" charset="0"/>
              </a:rPr>
              <a:t> is </a:t>
            </a:r>
            <a:r>
              <a:rPr kumimoji="0" lang="en-US" sz="1900" b="0" dirty="0" smtClean="0">
                <a:latin typeface="Times New Roman" pitchFamily="18" charset="0"/>
                <a:cs typeface="Times New Roman" pitchFamily="18" charset="0"/>
              </a:rPr>
              <a:t>the same </a:t>
            </a:r>
            <a:r>
              <a:rPr kumimoji="0" lang="en-US" sz="1900" b="0" dirty="0">
                <a:latin typeface="Times New Roman" pitchFamily="18" charset="0"/>
                <a:cs typeface="Times New Roman" pitchFamily="18" charset="0"/>
              </a:rPr>
              <a:t>regardless of whether it </a:t>
            </a:r>
            <a:r>
              <a:rPr kumimoji="0" lang="en-US" sz="1900" b="0" dirty="0" smtClean="0">
                <a:latin typeface="Times New Roman" pitchFamily="18" charset="0"/>
                <a:cs typeface="Times New Roman" pitchFamily="18" charset="0"/>
              </a:rPr>
              <a:t>is imposed </a:t>
            </a:r>
            <a:r>
              <a:rPr kumimoji="0" lang="en-US" sz="1900" b="0" dirty="0">
                <a:latin typeface="Times New Roman" pitchFamily="18" charset="0"/>
                <a:cs typeface="Times New Roman" pitchFamily="18" charset="0"/>
              </a:rPr>
              <a:t>on buyers or sellers.</a:t>
            </a:r>
          </a:p>
        </p:txBody>
      </p:sp>
    </p:spTree>
    <p:extLst>
      <p:ext uri="{BB962C8B-B14F-4D97-AF65-F5344CB8AC3E}">
        <p14:creationId xmlns:p14="http://schemas.microsoft.com/office/powerpoint/2010/main" val="417463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slide(fromBottom)">
                                      <p:cBhvr>
                                        <p:cTn id="7" dur="500"/>
                                        <p:tgtEl>
                                          <p:spTgt spid="9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slide(fromBottom)">
                                      <p:cBhvr>
                                        <p:cTn id="12" dur="500"/>
                                        <p:tgtEl>
                                          <p:spTgt spid="91"/>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dissolve">
                                      <p:cBhvr>
                                        <p:cTn id="16" dur="500"/>
                                        <p:tgtEl>
                                          <p:spTgt spid="67"/>
                                        </p:tgtEl>
                                      </p:cBhvr>
                                    </p:animEffect>
                                  </p:childTnLst>
                                </p:cTn>
                              </p:par>
                            </p:childTnLst>
                          </p:cTn>
                        </p:par>
                        <p:par>
                          <p:cTn id="17" fill="hold">
                            <p:stCondLst>
                              <p:cond delay="1000"/>
                            </p:stCondLst>
                            <p:childTnLst>
                              <p:par>
                                <p:cTn id="18" presetID="17" presetClass="entr" presetSubtype="4" fill="hold" nodeType="afterEffect">
                                  <p:stCondLst>
                                    <p:cond delay="0"/>
                                  </p:stCondLst>
                                  <p:childTnLst>
                                    <p:set>
                                      <p:cBhvr>
                                        <p:cTn id="19" dur="1" fill="hold">
                                          <p:stCondLst>
                                            <p:cond delay="0"/>
                                          </p:stCondLst>
                                        </p:cTn>
                                        <p:tgtEl>
                                          <p:spTgt spid="80"/>
                                        </p:tgtEl>
                                        <p:attrNameLst>
                                          <p:attrName>style.visibility</p:attrName>
                                        </p:attrNameLst>
                                      </p:cBhvr>
                                      <p:to>
                                        <p:strVal val="visible"/>
                                      </p:to>
                                    </p:set>
                                    <p:anim calcmode="lin" valueType="num">
                                      <p:cBhvr>
                                        <p:cTn id="20" dur="500" fill="hold"/>
                                        <p:tgtEl>
                                          <p:spTgt spid="80"/>
                                        </p:tgtEl>
                                        <p:attrNameLst>
                                          <p:attrName>ppt_x</p:attrName>
                                        </p:attrNameLst>
                                      </p:cBhvr>
                                      <p:tavLst>
                                        <p:tav tm="0">
                                          <p:val>
                                            <p:strVal val="#ppt_x"/>
                                          </p:val>
                                        </p:tav>
                                        <p:tav tm="100000">
                                          <p:val>
                                            <p:strVal val="#ppt_x"/>
                                          </p:val>
                                        </p:tav>
                                      </p:tavLst>
                                    </p:anim>
                                    <p:anim calcmode="lin" valueType="num">
                                      <p:cBhvr>
                                        <p:cTn id="21" dur="500" fill="hold"/>
                                        <p:tgtEl>
                                          <p:spTgt spid="80"/>
                                        </p:tgtEl>
                                        <p:attrNameLst>
                                          <p:attrName>ppt_y</p:attrName>
                                        </p:attrNameLst>
                                      </p:cBhvr>
                                      <p:tavLst>
                                        <p:tav tm="0">
                                          <p:val>
                                            <p:strVal val="#ppt_y+#ppt_h/2"/>
                                          </p:val>
                                        </p:tav>
                                        <p:tav tm="100000">
                                          <p:val>
                                            <p:strVal val="#ppt_y"/>
                                          </p:val>
                                        </p:tav>
                                      </p:tavLst>
                                    </p:anim>
                                    <p:anim calcmode="lin" valueType="num">
                                      <p:cBhvr>
                                        <p:cTn id="22" dur="500" fill="hold"/>
                                        <p:tgtEl>
                                          <p:spTgt spid="80"/>
                                        </p:tgtEl>
                                        <p:attrNameLst>
                                          <p:attrName>ppt_w</p:attrName>
                                        </p:attrNameLst>
                                      </p:cBhvr>
                                      <p:tavLst>
                                        <p:tav tm="0">
                                          <p:val>
                                            <p:strVal val="#ppt_w"/>
                                          </p:val>
                                        </p:tav>
                                        <p:tav tm="100000">
                                          <p:val>
                                            <p:strVal val="#ppt_w"/>
                                          </p:val>
                                        </p:tav>
                                      </p:tavLst>
                                    </p:anim>
                                    <p:anim calcmode="lin" valueType="num">
                                      <p:cBhvr>
                                        <p:cTn id="23" dur="500" fill="hold"/>
                                        <p:tgtEl>
                                          <p:spTgt spid="80"/>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94"/>
                                        </p:tgtEl>
                                        <p:attrNameLst>
                                          <p:attrName>style.visibility</p:attrName>
                                        </p:attrNameLst>
                                      </p:cBhvr>
                                      <p:to>
                                        <p:strVal val="visible"/>
                                      </p:to>
                                    </p:set>
                                    <p:animEffect transition="in" filter="slide(fromBottom)">
                                      <p:cBhvr>
                                        <p:cTn id="28" dur="500"/>
                                        <p:tgtEl>
                                          <p:spTgt spid="94"/>
                                        </p:tgtEl>
                                      </p:cBhvr>
                                    </p:animEffect>
                                  </p:childTnLst>
                                </p:cTn>
                              </p:par>
                            </p:childTnLst>
                          </p:cTn>
                        </p:par>
                        <p:par>
                          <p:cTn id="29" fill="hold">
                            <p:stCondLst>
                              <p:cond delay="500"/>
                            </p:stCondLst>
                            <p:childTnLst>
                              <p:par>
                                <p:cTn id="30" presetID="9" presetClass="entr" presetSubtype="0" fill="hold" grpId="0" nodeType="after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dissolve">
                                      <p:cBhvr>
                                        <p:cTn id="32" dur="500"/>
                                        <p:tgtEl>
                                          <p:spTgt spid="46"/>
                                        </p:tgtEl>
                                      </p:cBhvr>
                                    </p:animEffect>
                                  </p:childTnLst>
                                </p:cTn>
                              </p:par>
                            </p:childTnLst>
                          </p:cTn>
                        </p:par>
                        <p:par>
                          <p:cTn id="33" fill="hold">
                            <p:stCondLst>
                              <p:cond delay="1000"/>
                            </p:stCondLst>
                            <p:childTnLst>
                              <p:par>
                                <p:cTn id="34" presetID="17" presetClass="entr" presetSubtype="8" fill="hold" nodeType="afterEffect">
                                  <p:stCondLst>
                                    <p:cond delay="0"/>
                                  </p:stCondLst>
                                  <p:childTnLst>
                                    <p:set>
                                      <p:cBhvr>
                                        <p:cTn id="35" dur="1" fill="hold">
                                          <p:stCondLst>
                                            <p:cond delay="0"/>
                                          </p:stCondLst>
                                        </p:cTn>
                                        <p:tgtEl>
                                          <p:spTgt spid="85"/>
                                        </p:tgtEl>
                                        <p:attrNameLst>
                                          <p:attrName>style.visibility</p:attrName>
                                        </p:attrNameLst>
                                      </p:cBhvr>
                                      <p:to>
                                        <p:strVal val="visible"/>
                                      </p:to>
                                    </p:set>
                                    <p:anim calcmode="lin" valueType="num">
                                      <p:cBhvr>
                                        <p:cTn id="36" dur="500" fill="hold"/>
                                        <p:tgtEl>
                                          <p:spTgt spid="85"/>
                                        </p:tgtEl>
                                        <p:attrNameLst>
                                          <p:attrName>ppt_x</p:attrName>
                                        </p:attrNameLst>
                                      </p:cBhvr>
                                      <p:tavLst>
                                        <p:tav tm="0">
                                          <p:val>
                                            <p:strVal val="#ppt_x-#ppt_w/2"/>
                                          </p:val>
                                        </p:tav>
                                        <p:tav tm="100000">
                                          <p:val>
                                            <p:strVal val="#ppt_x"/>
                                          </p:val>
                                        </p:tav>
                                      </p:tavLst>
                                    </p:anim>
                                    <p:anim calcmode="lin" valueType="num">
                                      <p:cBhvr>
                                        <p:cTn id="37" dur="500" fill="hold"/>
                                        <p:tgtEl>
                                          <p:spTgt spid="85"/>
                                        </p:tgtEl>
                                        <p:attrNameLst>
                                          <p:attrName>ppt_y</p:attrName>
                                        </p:attrNameLst>
                                      </p:cBhvr>
                                      <p:tavLst>
                                        <p:tav tm="0">
                                          <p:val>
                                            <p:strVal val="#ppt_y"/>
                                          </p:val>
                                        </p:tav>
                                        <p:tav tm="100000">
                                          <p:val>
                                            <p:strVal val="#ppt_y"/>
                                          </p:val>
                                        </p:tav>
                                      </p:tavLst>
                                    </p:anim>
                                    <p:anim calcmode="lin" valueType="num">
                                      <p:cBhvr>
                                        <p:cTn id="38" dur="500" fill="hold"/>
                                        <p:tgtEl>
                                          <p:spTgt spid="85"/>
                                        </p:tgtEl>
                                        <p:attrNameLst>
                                          <p:attrName>ppt_w</p:attrName>
                                        </p:attrNameLst>
                                      </p:cBhvr>
                                      <p:tavLst>
                                        <p:tav tm="0">
                                          <p:val>
                                            <p:fltVal val="0"/>
                                          </p:val>
                                        </p:tav>
                                        <p:tav tm="100000">
                                          <p:val>
                                            <p:strVal val="#ppt_w"/>
                                          </p:val>
                                        </p:tav>
                                      </p:tavLst>
                                    </p:anim>
                                    <p:anim calcmode="lin" valueType="num">
                                      <p:cBhvr>
                                        <p:cTn id="39" dur="500" fill="hold"/>
                                        <p:tgtEl>
                                          <p:spTgt spid="85"/>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95"/>
                                        </p:tgtEl>
                                        <p:attrNameLst>
                                          <p:attrName>style.visibility</p:attrName>
                                        </p:attrNameLst>
                                      </p:cBhvr>
                                      <p:to>
                                        <p:strVal val="visible"/>
                                      </p:to>
                                    </p:set>
                                    <p:animEffect transition="in" filter="slide(fromBottom)">
                                      <p:cBhvr>
                                        <p:cTn id="44" dur="500"/>
                                        <p:tgtEl>
                                          <p:spTgt spid="95"/>
                                        </p:tgtEl>
                                      </p:cBhvr>
                                    </p:animEffect>
                                  </p:childTnLst>
                                </p:cTn>
                              </p:par>
                            </p:childTnLst>
                          </p:cTn>
                        </p:par>
                        <p:par>
                          <p:cTn id="45" fill="hold">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dissolve">
                                      <p:cBhvr>
                                        <p:cTn id="48" dur="500"/>
                                        <p:tgtEl>
                                          <p:spTgt spid="45"/>
                                        </p:tgtEl>
                                      </p:cBhvr>
                                    </p:animEffect>
                                  </p:childTnLst>
                                </p:cTn>
                              </p:par>
                            </p:childTnLst>
                          </p:cTn>
                        </p:par>
                        <p:par>
                          <p:cTn id="49" fill="hold">
                            <p:stCondLst>
                              <p:cond delay="1000"/>
                            </p:stCondLst>
                            <p:childTnLst>
                              <p:par>
                                <p:cTn id="50" presetID="17" presetClass="entr" presetSubtype="8" fill="hold" nodeType="afterEffect">
                                  <p:stCondLst>
                                    <p:cond delay="0"/>
                                  </p:stCondLst>
                                  <p:childTnLst>
                                    <p:set>
                                      <p:cBhvr>
                                        <p:cTn id="51" dur="1" fill="hold">
                                          <p:stCondLst>
                                            <p:cond delay="0"/>
                                          </p:stCondLst>
                                        </p:cTn>
                                        <p:tgtEl>
                                          <p:spTgt spid="68"/>
                                        </p:tgtEl>
                                        <p:attrNameLst>
                                          <p:attrName>style.visibility</p:attrName>
                                        </p:attrNameLst>
                                      </p:cBhvr>
                                      <p:to>
                                        <p:strVal val="visible"/>
                                      </p:to>
                                    </p:set>
                                    <p:anim calcmode="lin" valueType="num">
                                      <p:cBhvr>
                                        <p:cTn id="52" dur="500" fill="hold"/>
                                        <p:tgtEl>
                                          <p:spTgt spid="68"/>
                                        </p:tgtEl>
                                        <p:attrNameLst>
                                          <p:attrName>ppt_x</p:attrName>
                                        </p:attrNameLst>
                                      </p:cBhvr>
                                      <p:tavLst>
                                        <p:tav tm="0">
                                          <p:val>
                                            <p:strVal val="#ppt_x-#ppt_w/2"/>
                                          </p:val>
                                        </p:tav>
                                        <p:tav tm="100000">
                                          <p:val>
                                            <p:strVal val="#ppt_x"/>
                                          </p:val>
                                        </p:tav>
                                      </p:tavLst>
                                    </p:anim>
                                    <p:anim calcmode="lin" valueType="num">
                                      <p:cBhvr>
                                        <p:cTn id="53" dur="500" fill="hold"/>
                                        <p:tgtEl>
                                          <p:spTgt spid="68"/>
                                        </p:tgtEl>
                                        <p:attrNameLst>
                                          <p:attrName>ppt_y</p:attrName>
                                        </p:attrNameLst>
                                      </p:cBhvr>
                                      <p:tavLst>
                                        <p:tav tm="0">
                                          <p:val>
                                            <p:strVal val="#ppt_y"/>
                                          </p:val>
                                        </p:tav>
                                        <p:tav tm="100000">
                                          <p:val>
                                            <p:strVal val="#ppt_y"/>
                                          </p:val>
                                        </p:tav>
                                      </p:tavLst>
                                    </p:anim>
                                    <p:anim calcmode="lin" valueType="num">
                                      <p:cBhvr>
                                        <p:cTn id="54" dur="500" fill="hold"/>
                                        <p:tgtEl>
                                          <p:spTgt spid="68"/>
                                        </p:tgtEl>
                                        <p:attrNameLst>
                                          <p:attrName>ppt_w</p:attrName>
                                        </p:attrNameLst>
                                      </p:cBhvr>
                                      <p:tavLst>
                                        <p:tav tm="0">
                                          <p:val>
                                            <p:fltVal val="0"/>
                                          </p:val>
                                        </p:tav>
                                        <p:tav tm="100000">
                                          <p:val>
                                            <p:strVal val="#ppt_w"/>
                                          </p:val>
                                        </p:tav>
                                      </p:tavLst>
                                    </p:anim>
                                    <p:anim calcmode="lin" valueType="num">
                                      <p:cBhvr>
                                        <p:cTn id="55" dur="500" fill="hold"/>
                                        <p:tgtEl>
                                          <p:spTgt spid="68"/>
                                        </p:tgtEl>
                                        <p:attrNameLst>
                                          <p:attrName>ppt_h</p:attrName>
                                        </p:attrNameLst>
                                      </p:cBhvr>
                                      <p:tavLst>
                                        <p:tav tm="0">
                                          <p:val>
                                            <p:strVal val="#ppt_h"/>
                                          </p:val>
                                        </p:tav>
                                        <p:tav tm="100000">
                                          <p:val>
                                            <p:strVal val="#ppt_h"/>
                                          </p:val>
                                        </p:tav>
                                      </p:tavLst>
                                    </p:anim>
                                  </p:childTnLst>
                                </p:cTn>
                              </p:par>
                            </p:childTnLst>
                          </p:cTn>
                        </p:par>
                        <p:par>
                          <p:cTn id="56" fill="hold">
                            <p:stCondLst>
                              <p:cond delay="1500"/>
                            </p:stCondLst>
                            <p:childTnLst>
                              <p:par>
                                <p:cTn id="57" presetID="12" presetClass="entr" presetSubtype="4" fill="hold" grpId="0" nodeType="afterEffect">
                                  <p:stCondLst>
                                    <p:cond delay="0"/>
                                  </p:stCondLst>
                                  <p:childTnLst>
                                    <p:set>
                                      <p:cBhvr>
                                        <p:cTn id="58" dur="1" fill="hold">
                                          <p:stCondLst>
                                            <p:cond delay="0"/>
                                          </p:stCondLst>
                                        </p:cTn>
                                        <p:tgtEl>
                                          <p:spTgt spid="96"/>
                                        </p:tgtEl>
                                        <p:attrNameLst>
                                          <p:attrName>style.visibility</p:attrName>
                                        </p:attrNameLst>
                                      </p:cBhvr>
                                      <p:to>
                                        <p:strVal val="visible"/>
                                      </p:to>
                                    </p:set>
                                    <p:animEffect transition="in" filter="slide(fromBottom)">
                                      <p:cBhvr>
                                        <p:cTn id="59"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67" grpId="0" animBg="1"/>
      <p:bldP spid="90" grpId="0"/>
      <p:bldP spid="91" grpId="0"/>
      <p:bldP spid="94" grpId="0"/>
      <p:bldP spid="95" grpId="0"/>
      <p:bldP spid="9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611824"/>
            <a:ext cx="8932985" cy="4234757"/>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Deadweight Loss</a:t>
            </a:r>
            <a:endParaRPr lang="en-US" dirty="0"/>
          </a:p>
        </p:txBody>
      </p:sp>
      <p:sp>
        <p:nvSpPr>
          <p:cNvPr id="3" name="Content Placeholder 2"/>
          <p:cNvSpPr>
            <a:spLocks noGrp="1"/>
          </p:cNvSpPr>
          <p:nvPr>
            <p:ph idx="1"/>
          </p:nvPr>
        </p:nvSpPr>
        <p:spPr>
          <a:xfrm>
            <a:off x="140675" y="1659143"/>
            <a:ext cx="8883750" cy="4261210"/>
          </a:xfrm>
        </p:spPr>
        <p:txBody>
          <a:bodyPr/>
          <a:lstStyle/>
          <a:p>
            <a:pPr>
              <a:lnSpc>
                <a:spcPct val="90000"/>
              </a:lnSpc>
            </a:pPr>
            <a:r>
              <a:rPr lang="en-US" sz="2700" dirty="0" smtClean="0">
                <a:solidFill>
                  <a:srgbClr val="32302A"/>
                </a:solidFill>
                <a:ea typeface="ＭＳ Ｐゴシック" pitchFamily="-107" charset="-128"/>
                <a:cs typeface="ＭＳ Ｐゴシック" pitchFamily="-107" charset="-128"/>
              </a:rPr>
              <a:t>The </a:t>
            </a:r>
            <a:r>
              <a:rPr lang="en-US" sz="2700" b="1" i="1" dirty="0" smtClean="0">
                <a:solidFill>
                  <a:srgbClr val="32302A"/>
                </a:solidFill>
                <a:ea typeface="ＭＳ Ｐゴシック" pitchFamily="-107" charset="-128"/>
                <a:cs typeface="ＭＳ Ｐゴシック" pitchFamily="-107" charset="-128"/>
              </a:rPr>
              <a:t>deadweight loss of taxation </a:t>
            </a:r>
            <a:r>
              <a:rPr lang="en-US" sz="2700" dirty="0" smtClean="0">
                <a:solidFill>
                  <a:srgbClr val="32302A"/>
                </a:solidFill>
                <a:ea typeface="ＭＳ Ｐゴシック" pitchFamily="-107" charset="-128"/>
                <a:cs typeface="ＭＳ Ｐゴシック" pitchFamily="-107" charset="-128"/>
              </a:rPr>
              <a:t>is the loss  of the gains from trade as a result of the imposition of a tax.</a:t>
            </a:r>
          </a:p>
          <a:p>
            <a:pPr lvl="1">
              <a:lnSpc>
                <a:spcPct val="90000"/>
              </a:lnSpc>
            </a:pPr>
            <a:r>
              <a:rPr lang="en-US" dirty="0" smtClean="0">
                <a:solidFill>
                  <a:srgbClr val="32302A"/>
                </a:solidFill>
                <a:ea typeface="ＭＳ Ｐゴシック" pitchFamily="-107" charset="-128"/>
                <a:cs typeface="ＭＳ Ｐゴシック" pitchFamily="-107" charset="-128"/>
              </a:rPr>
              <a:t>It imposes a burden of taxation over and above the burden of transferring revenues to the government.</a:t>
            </a:r>
          </a:p>
          <a:p>
            <a:pPr lvl="1">
              <a:lnSpc>
                <a:spcPct val="90000"/>
              </a:lnSpc>
            </a:pPr>
            <a:r>
              <a:rPr lang="en-US" dirty="0" smtClean="0">
                <a:solidFill>
                  <a:srgbClr val="32302A"/>
                </a:solidFill>
                <a:ea typeface="ＭＳ Ｐゴシック" pitchFamily="-107" charset="-128"/>
                <a:cs typeface="ＭＳ Ｐゴシック" pitchFamily="-107" charset="-128"/>
              </a:rPr>
              <a:t>It is composed of losses to both buyers and sellers.</a:t>
            </a:r>
          </a:p>
          <a:p>
            <a:pPr lvl="1">
              <a:lnSpc>
                <a:spcPct val="90000"/>
              </a:lnSpc>
            </a:pPr>
            <a:r>
              <a:rPr lang="en-US" dirty="0" smtClean="0">
                <a:solidFill>
                  <a:srgbClr val="32302A"/>
                </a:solidFill>
                <a:ea typeface="ＭＳ Ｐゴシック" pitchFamily="-107" charset="-128"/>
                <a:cs typeface="ＭＳ Ｐゴシック" pitchFamily="-107" charset="-128"/>
              </a:rPr>
              <a:t>The deadweight loss of taxation is sometimes referred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to as the “excess burden of the tax.”</a:t>
            </a:r>
            <a:endParaRPr lang="en-US"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149097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611824"/>
            <a:ext cx="8932985" cy="4234757"/>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Elasticity and Incidence of a Tax</a:t>
            </a:r>
            <a:endParaRPr lang="en-US" dirty="0"/>
          </a:p>
        </p:txBody>
      </p:sp>
      <p:sp>
        <p:nvSpPr>
          <p:cNvPr id="3" name="Content Placeholder 2"/>
          <p:cNvSpPr>
            <a:spLocks noGrp="1"/>
          </p:cNvSpPr>
          <p:nvPr>
            <p:ph idx="1"/>
          </p:nvPr>
        </p:nvSpPr>
        <p:spPr>
          <a:xfrm>
            <a:off x="140675" y="1659143"/>
            <a:ext cx="8883750" cy="4261210"/>
          </a:xfrm>
        </p:spPr>
        <p:txBody>
          <a:bodyPr/>
          <a:lstStyle/>
          <a:p>
            <a:pPr>
              <a:lnSpc>
                <a:spcPct val="90000"/>
              </a:lnSpc>
            </a:pPr>
            <a:r>
              <a:rPr lang="en-US" sz="2700" dirty="0">
                <a:solidFill>
                  <a:srgbClr val="32302A"/>
                </a:solidFill>
                <a:ea typeface="ＭＳ Ｐゴシック" pitchFamily="-107" charset="-128"/>
                <a:cs typeface="ＭＳ Ｐゴシック" pitchFamily="-107" charset="-128"/>
              </a:rPr>
              <a:t>The </a:t>
            </a:r>
            <a:r>
              <a:rPr lang="en-US" sz="2700" b="1" i="1" dirty="0">
                <a:solidFill>
                  <a:srgbClr val="32302A"/>
                </a:solidFill>
                <a:ea typeface="ＭＳ Ｐゴシック" pitchFamily="-107" charset="-128"/>
                <a:cs typeface="ＭＳ Ｐゴシック" pitchFamily="-107" charset="-128"/>
              </a:rPr>
              <a:t>actual burden </a:t>
            </a:r>
            <a:r>
              <a:rPr lang="en-US" sz="2700" i="1" dirty="0">
                <a:solidFill>
                  <a:srgbClr val="32302A"/>
                </a:solidFill>
                <a:ea typeface="ＭＳ Ｐゴシック" pitchFamily="-107" charset="-128"/>
                <a:cs typeface="ＭＳ Ｐゴシック" pitchFamily="-107" charset="-128"/>
              </a:rPr>
              <a:t>of a tax </a:t>
            </a:r>
            <a:r>
              <a:rPr lang="en-US" sz="2700" dirty="0">
                <a:solidFill>
                  <a:srgbClr val="32302A"/>
                </a:solidFill>
                <a:ea typeface="ＭＳ Ｐゴシック" pitchFamily="-107" charset="-128"/>
                <a:cs typeface="ＭＳ Ｐゴシック" pitchFamily="-107" charset="-128"/>
              </a:rPr>
              <a:t>depends on the elasticity </a:t>
            </a:r>
            <a:r>
              <a:rPr lang="en-US" sz="2700" dirty="0" smtClean="0">
                <a:solidFill>
                  <a:srgbClr val="32302A"/>
                </a:solidFill>
                <a:ea typeface="ＭＳ Ｐゴシック" pitchFamily="-107" charset="-128"/>
                <a:cs typeface="ＭＳ Ｐゴシック" pitchFamily="-107" charset="-128"/>
              </a:rPr>
              <a:t/>
            </a:r>
            <a:br>
              <a:rPr lang="en-US" sz="2700" dirty="0" smtClean="0">
                <a:solidFill>
                  <a:srgbClr val="32302A"/>
                </a:solidFill>
                <a:ea typeface="ＭＳ Ｐゴシック" pitchFamily="-107" charset="-128"/>
                <a:cs typeface="ＭＳ Ｐゴシック" pitchFamily="-107" charset="-128"/>
              </a:rPr>
            </a:br>
            <a:r>
              <a:rPr lang="en-US" sz="2700" dirty="0" smtClean="0">
                <a:solidFill>
                  <a:srgbClr val="32302A"/>
                </a:solidFill>
                <a:ea typeface="ＭＳ Ｐゴシック" pitchFamily="-107" charset="-128"/>
                <a:cs typeface="ＭＳ Ｐゴシック" pitchFamily="-107" charset="-128"/>
              </a:rPr>
              <a:t>of </a:t>
            </a:r>
            <a:r>
              <a:rPr lang="en-US" sz="2700" dirty="0">
                <a:solidFill>
                  <a:srgbClr val="32302A"/>
                </a:solidFill>
                <a:ea typeface="ＭＳ Ｐゴシック" pitchFamily="-107" charset="-128"/>
                <a:cs typeface="ＭＳ Ｐゴシック" pitchFamily="-107" charset="-128"/>
              </a:rPr>
              <a:t>supply relative to demand</a:t>
            </a:r>
            <a:r>
              <a:rPr lang="en-US" sz="2700" dirty="0" smtClean="0">
                <a:solidFill>
                  <a:srgbClr val="32302A"/>
                </a:solidFill>
                <a:ea typeface="ＭＳ Ｐゴシック" pitchFamily="-107" charset="-128"/>
                <a:cs typeface="ＭＳ Ｐゴシック" pitchFamily="-107" charset="-128"/>
              </a:rPr>
              <a:t>.</a:t>
            </a:r>
          </a:p>
          <a:p>
            <a:pPr lvl="1">
              <a:lnSpc>
                <a:spcPct val="90000"/>
              </a:lnSpc>
            </a:pPr>
            <a:r>
              <a:rPr lang="en-US" dirty="0">
                <a:solidFill>
                  <a:srgbClr val="32302A"/>
                </a:solidFill>
                <a:ea typeface="ＭＳ Ｐゴシック" pitchFamily="-107" charset="-128"/>
                <a:cs typeface="ＭＳ Ｐゴシック" pitchFamily="-107" charset="-128"/>
              </a:rPr>
              <a:t>As supply becomes more inelastic, </a:t>
            </a:r>
            <a:r>
              <a:rPr lang="en-US" dirty="0" smtClean="0">
                <a:solidFill>
                  <a:srgbClr val="32302A"/>
                </a:solidFill>
                <a:ea typeface="ＭＳ Ｐゴシック" pitchFamily="-107" charset="-128"/>
                <a:cs typeface="ＭＳ Ｐゴシック" pitchFamily="-107" charset="-128"/>
              </a:rPr>
              <a:t>more </a:t>
            </a:r>
            <a:r>
              <a:rPr lang="en-US" dirty="0">
                <a:solidFill>
                  <a:srgbClr val="32302A"/>
                </a:solidFill>
                <a:ea typeface="ＭＳ Ｐゴシック" pitchFamily="-107" charset="-128"/>
                <a:cs typeface="ＭＳ Ｐゴシック" pitchFamily="-107" charset="-128"/>
              </a:rPr>
              <a:t>of the burden </a:t>
            </a:r>
            <a:r>
              <a:rPr lang="en-US" dirty="0" smtClean="0">
                <a:solidFill>
                  <a:srgbClr val="32302A"/>
                </a:solidFill>
                <a:ea typeface="ＭＳ Ｐゴシック" pitchFamily="-107" charset="-128"/>
                <a:cs typeface="ＭＳ Ｐゴシック" pitchFamily="-107" charset="-128"/>
              </a:rPr>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will </a:t>
            </a:r>
            <a:r>
              <a:rPr lang="en-US" dirty="0">
                <a:solidFill>
                  <a:srgbClr val="32302A"/>
                </a:solidFill>
                <a:ea typeface="ＭＳ Ｐゴシック" pitchFamily="-107" charset="-128"/>
                <a:cs typeface="ＭＳ Ｐゴシック" pitchFamily="-107" charset="-128"/>
              </a:rPr>
              <a:t>fall on sellers </a:t>
            </a:r>
            <a:r>
              <a:rPr lang="en-US" dirty="0" smtClean="0">
                <a:solidFill>
                  <a:srgbClr val="32302A"/>
                </a:solidFill>
                <a:ea typeface="ＭＳ Ｐゴシック" pitchFamily="-107" charset="-128"/>
                <a:cs typeface="ＭＳ Ｐゴシック" pitchFamily="-107" charset="-128"/>
              </a:rPr>
              <a:t>and </a:t>
            </a:r>
            <a:r>
              <a:rPr lang="en-US" dirty="0">
                <a:solidFill>
                  <a:srgbClr val="32302A"/>
                </a:solidFill>
                <a:ea typeface="ＭＳ Ｐゴシック" pitchFamily="-107" charset="-128"/>
                <a:cs typeface="ＭＳ Ｐゴシック" pitchFamily="-107" charset="-128"/>
              </a:rPr>
              <a:t>resource suppliers.</a:t>
            </a:r>
          </a:p>
          <a:p>
            <a:pPr lvl="1">
              <a:lnSpc>
                <a:spcPct val="90000"/>
              </a:lnSpc>
            </a:pPr>
            <a:r>
              <a:rPr lang="en-US" dirty="0">
                <a:solidFill>
                  <a:srgbClr val="32302A"/>
                </a:solidFill>
                <a:ea typeface="ＭＳ Ｐゴシック" pitchFamily="-107" charset="-128"/>
                <a:cs typeface="ＭＳ Ｐゴシック" pitchFamily="-107" charset="-128"/>
              </a:rPr>
              <a:t>As demand becomes more inelastic, </a:t>
            </a:r>
            <a:r>
              <a:rPr lang="en-US" dirty="0" smtClean="0">
                <a:solidFill>
                  <a:srgbClr val="32302A"/>
                </a:solidFill>
                <a:ea typeface="ＭＳ Ｐゴシック" pitchFamily="-107" charset="-128"/>
                <a:cs typeface="ＭＳ Ｐゴシック" pitchFamily="-107" charset="-128"/>
              </a:rPr>
              <a:t>more </a:t>
            </a:r>
            <a:r>
              <a:rPr lang="en-US" dirty="0">
                <a:solidFill>
                  <a:srgbClr val="32302A"/>
                </a:solidFill>
                <a:ea typeface="ＭＳ Ｐゴシック" pitchFamily="-107" charset="-128"/>
                <a:cs typeface="ＭＳ Ｐゴシック" pitchFamily="-107" charset="-128"/>
              </a:rPr>
              <a:t>of the burden </a:t>
            </a:r>
            <a:r>
              <a:rPr lang="en-US" dirty="0" smtClean="0">
                <a:solidFill>
                  <a:srgbClr val="32302A"/>
                </a:solidFill>
                <a:ea typeface="ＭＳ Ｐゴシック" pitchFamily="-107" charset="-128"/>
                <a:cs typeface="ＭＳ Ｐゴシック" pitchFamily="-107" charset="-128"/>
              </a:rPr>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will </a:t>
            </a:r>
            <a:r>
              <a:rPr lang="en-US" dirty="0">
                <a:solidFill>
                  <a:srgbClr val="32302A"/>
                </a:solidFill>
                <a:ea typeface="ＭＳ Ｐゴシック" pitchFamily="-107" charset="-128"/>
                <a:cs typeface="ＭＳ Ｐゴシック" pitchFamily="-107" charset="-128"/>
              </a:rPr>
              <a:t>fall on buyers</a:t>
            </a:r>
            <a:r>
              <a:rPr lang="en-US" dirty="0" smtClean="0">
                <a:solidFill>
                  <a:srgbClr val="32302A"/>
                </a:solidFill>
                <a:ea typeface="ＭＳ Ｐゴシック" pitchFamily="-107" charset="-128"/>
                <a:cs typeface="ＭＳ Ｐゴシック" pitchFamily="-107" charset="-128"/>
              </a:rPr>
              <a:t>.</a:t>
            </a:r>
            <a:endParaRPr lang="en-US"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266771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Rounded Rectangle 203"/>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Elastic and Inelastic Demand Curves</a:t>
            </a:r>
            <a:endParaRPr lang="en-US" sz="2000" i="1" dirty="0"/>
          </a:p>
        </p:txBody>
      </p:sp>
      <p:cxnSp>
        <p:nvCxnSpPr>
          <p:cNvPr id="51" name="Straight Connector 50"/>
          <p:cNvCxnSpPr/>
          <p:nvPr/>
        </p:nvCxnSpPr>
        <p:spPr>
          <a:xfrm>
            <a:off x="4363093"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86" name="Line 11"/>
          <p:cNvSpPr>
            <a:spLocks noChangeShapeType="1"/>
          </p:cNvSpPr>
          <p:nvPr/>
        </p:nvSpPr>
        <p:spPr bwMode="auto">
          <a:xfrm>
            <a:off x="6057900" y="1193972"/>
            <a:ext cx="817563" cy="1642066"/>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7" name="Text Box 14"/>
          <p:cNvSpPr txBox="1">
            <a:spLocks noChangeArrowheads="1"/>
          </p:cNvSpPr>
          <p:nvPr/>
        </p:nvSpPr>
        <p:spPr bwMode="auto">
          <a:xfrm>
            <a:off x="4265613" y="3859198"/>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110</a:t>
            </a:r>
          </a:p>
        </p:txBody>
      </p:sp>
      <p:sp>
        <p:nvSpPr>
          <p:cNvPr id="88" name="Line 15"/>
          <p:cNvSpPr>
            <a:spLocks noChangeShapeType="1"/>
          </p:cNvSpPr>
          <p:nvPr/>
        </p:nvSpPr>
        <p:spPr bwMode="auto">
          <a:xfrm>
            <a:off x="5057775" y="1592434"/>
            <a:ext cx="1109663" cy="4762"/>
          </a:xfrm>
          <a:prstGeom prst="line">
            <a:avLst/>
          </a:prstGeom>
          <a:noFill/>
          <a:ln w="31750" cap="rnd">
            <a:solidFill>
              <a:schemeClr val="tx1"/>
            </a:solidFill>
            <a:prstDash val="sysDot"/>
            <a:round/>
            <a:headEnd type="stealth" w="lg" len="lg"/>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89" name="Line 16"/>
          <p:cNvSpPr>
            <a:spLocks noChangeShapeType="1"/>
          </p:cNvSpPr>
          <p:nvPr/>
        </p:nvSpPr>
        <p:spPr bwMode="auto">
          <a:xfrm>
            <a:off x="6254750" y="1598784"/>
            <a:ext cx="0" cy="1195387"/>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90" name="Line 17"/>
          <p:cNvSpPr>
            <a:spLocks noChangeShapeType="1"/>
          </p:cNvSpPr>
          <p:nvPr/>
        </p:nvSpPr>
        <p:spPr bwMode="auto">
          <a:xfrm>
            <a:off x="6705976" y="2509548"/>
            <a:ext cx="0" cy="536401"/>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92" name="Line 19"/>
          <p:cNvSpPr>
            <a:spLocks noChangeShapeType="1"/>
          </p:cNvSpPr>
          <p:nvPr/>
        </p:nvSpPr>
        <p:spPr bwMode="auto">
          <a:xfrm>
            <a:off x="5759450" y="4262423"/>
            <a:ext cx="0" cy="108585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04" name="Text Box 21"/>
          <p:cNvSpPr txBox="1">
            <a:spLocks noChangeArrowheads="1"/>
          </p:cNvSpPr>
          <p:nvPr/>
        </p:nvSpPr>
        <p:spPr bwMode="auto">
          <a:xfrm>
            <a:off x="6833693" y="2634347"/>
            <a:ext cx="338138" cy="400110"/>
          </a:xfrm>
          <a:prstGeom prst="rect">
            <a:avLst/>
          </a:prstGeom>
          <a:noFill/>
          <a:ln w="19050" cap="rnd">
            <a:noFill/>
            <a:prstDash val="sysDot"/>
            <a:miter lim="800000"/>
            <a:headEnd/>
            <a:tailEnd type="none" w="lg" len="lg"/>
          </a:ln>
        </p:spPr>
        <p:txBody>
          <a:bodyPr>
            <a:prstTxWarp prst="textNoShape">
              <a:avLst/>
            </a:prstTxWarp>
            <a:spAutoFit/>
          </a:bodyPr>
          <a:lstStyle/>
          <a:p>
            <a:pPr>
              <a:spcBef>
                <a:spcPct val="50000"/>
              </a:spcBef>
            </a:pPr>
            <a:r>
              <a:rPr kumimoji="0" lang="en-US" sz="2000" b="1" i="1">
                <a:solidFill>
                  <a:srgbClr val="053ABF"/>
                </a:solidFill>
                <a:latin typeface="Times New Roman" pitchFamily="18" charset="0"/>
                <a:cs typeface="Times New Roman" pitchFamily="18" charset="0"/>
              </a:rPr>
              <a:t>D</a:t>
            </a:r>
          </a:p>
        </p:txBody>
      </p:sp>
      <p:sp>
        <p:nvSpPr>
          <p:cNvPr id="105" name="Text Box 22"/>
          <p:cNvSpPr txBox="1">
            <a:spLocks noChangeArrowheads="1"/>
          </p:cNvSpPr>
          <p:nvPr/>
        </p:nvSpPr>
        <p:spPr bwMode="auto">
          <a:xfrm>
            <a:off x="7637463" y="3560952"/>
            <a:ext cx="1416050" cy="442044"/>
          </a:xfrm>
          <a:prstGeom prst="rect">
            <a:avLst/>
          </a:prstGeom>
          <a:noFill/>
          <a:ln w="19050" cap="rnd">
            <a:noFill/>
            <a:prstDash val="sysDot"/>
            <a:miter lim="800000"/>
            <a:headEnd/>
            <a:tailEnd type="none" w="lg" len="lg"/>
          </a:ln>
        </p:spPr>
        <p:txBody>
          <a:bodyPr>
            <a:prstTxWarp prst="textNoShape">
              <a:avLst/>
            </a:prstTxWarp>
            <a:spAutoFit/>
          </a:bodyPr>
          <a:lstStyle/>
          <a:p>
            <a:pPr algn="r">
              <a:lnSpc>
                <a:spcPct val="70000"/>
              </a:lnSpc>
              <a:spcBef>
                <a:spcPct val="50000"/>
              </a:spcBef>
            </a:pPr>
            <a:r>
              <a:rPr kumimoji="0" lang="en-US" sz="1600" b="1" i="1">
                <a:latin typeface="Times New Roman" pitchFamily="18" charset="0"/>
                <a:cs typeface="Times New Roman" pitchFamily="18" charset="0"/>
              </a:rPr>
              <a:t>Luxury boat</a:t>
            </a:r>
            <a:br>
              <a:rPr kumimoji="0" lang="en-US" sz="1600" b="1" i="1">
                <a:latin typeface="Times New Roman" pitchFamily="18" charset="0"/>
                <a:cs typeface="Times New Roman" pitchFamily="18" charset="0"/>
              </a:rPr>
            </a:br>
            <a:r>
              <a:rPr kumimoji="0" lang="en-US" sz="1600" b="1" i="1">
                <a:latin typeface="Times New Roman" pitchFamily="18" charset="0"/>
                <a:cs typeface="Times New Roman" pitchFamily="18" charset="0"/>
              </a:rPr>
              <a:t>market</a:t>
            </a:r>
          </a:p>
        </p:txBody>
      </p:sp>
      <p:sp>
        <p:nvSpPr>
          <p:cNvPr id="106" name="Line 23"/>
          <p:cNvSpPr>
            <a:spLocks noChangeShapeType="1"/>
          </p:cNvSpPr>
          <p:nvPr/>
        </p:nvSpPr>
        <p:spPr bwMode="auto">
          <a:xfrm>
            <a:off x="5073650" y="2481434"/>
            <a:ext cx="1627188"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07" name="Text Box 31"/>
          <p:cNvSpPr txBox="1">
            <a:spLocks noChangeArrowheads="1"/>
          </p:cNvSpPr>
          <p:nvPr/>
        </p:nvSpPr>
        <p:spPr bwMode="auto">
          <a:xfrm>
            <a:off x="5962275" y="3082074"/>
            <a:ext cx="560387"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dirty="0">
                <a:latin typeface="Times New Roman" pitchFamily="18" charset="0"/>
                <a:cs typeface="Times New Roman" pitchFamily="18" charset="0"/>
              </a:rPr>
              <a:t>194</a:t>
            </a:r>
          </a:p>
        </p:txBody>
      </p:sp>
      <p:sp>
        <p:nvSpPr>
          <p:cNvPr id="108" name="Line 39"/>
          <p:cNvSpPr>
            <a:spLocks noChangeShapeType="1"/>
          </p:cNvSpPr>
          <p:nvPr/>
        </p:nvSpPr>
        <p:spPr bwMode="auto">
          <a:xfrm>
            <a:off x="6254750" y="3050614"/>
            <a:ext cx="0" cy="9207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09" name="Line 40"/>
          <p:cNvSpPr>
            <a:spLocks noChangeShapeType="1"/>
          </p:cNvSpPr>
          <p:nvPr/>
        </p:nvSpPr>
        <p:spPr bwMode="auto">
          <a:xfrm>
            <a:off x="6697663" y="3050614"/>
            <a:ext cx="0" cy="9207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10" name="Text Box 53"/>
          <p:cNvSpPr txBox="1">
            <a:spLocks noChangeArrowheads="1"/>
          </p:cNvSpPr>
          <p:nvPr/>
        </p:nvSpPr>
        <p:spPr bwMode="auto">
          <a:xfrm>
            <a:off x="4265613" y="5151423"/>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80</a:t>
            </a:r>
          </a:p>
        </p:txBody>
      </p:sp>
      <p:sp>
        <p:nvSpPr>
          <p:cNvPr id="111" name="Text Box 54"/>
          <p:cNvSpPr txBox="1">
            <a:spLocks noChangeArrowheads="1"/>
          </p:cNvSpPr>
          <p:nvPr/>
        </p:nvSpPr>
        <p:spPr bwMode="auto">
          <a:xfrm>
            <a:off x="8018463" y="1091449"/>
            <a:ext cx="1039812" cy="442044"/>
          </a:xfrm>
          <a:prstGeom prst="rect">
            <a:avLst/>
          </a:prstGeom>
          <a:noFill/>
          <a:ln w="19050" cap="rnd">
            <a:noFill/>
            <a:prstDash val="sysDot"/>
            <a:miter lim="800000"/>
            <a:headEnd/>
            <a:tailEnd type="none" w="lg" len="lg"/>
          </a:ln>
        </p:spPr>
        <p:txBody>
          <a:bodyPr>
            <a:prstTxWarp prst="textNoShape">
              <a:avLst/>
            </a:prstTxWarp>
            <a:spAutoFit/>
          </a:bodyPr>
          <a:lstStyle/>
          <a:p>
            <a:pPr algn="r">
              <a:lnSpc>
                <a:spcPct val="70000"/>
              </a:lnSpc>
              <a:spcBef>
                <a:spcPct val="50000"/>
              </a:spcBef>
            </a:pPr>
            <a:r>
              <a:rPr kumimoji="0" lang="en-US" sz="1600" b="1" i="1">
                <a:latin typeface="Times New Roman" pitchFamily="18" charset="0"/>
                <a:cs typeface="Times New Roman" pitchFamily="18" charset="0"/>
              </a:rPr>
              <a:t>Gasoline</a:t>
            </a:r>
            <a:br>
              <a:rPr kumimoji="0" lang="en-US" sz="1600" b="1" i="1">
                <a:latin typeface="Times New Roman" pitchFamily="18" charset="0"/>
                <a:cs typeface="Times New Roman" pitchFamily="18" charset="0"/>
              </a:rPr>
            </a:br>
            <a:r>
              <a:rPr kumimoji="0" lang="en-US" sz="1600" b="1" i="1">
                <a:latin typeface="Times New Roman" pitchFamily="18" charset="0"/>
                <a:cs typeface="Times New Roman" pitchFamily="18" charset="0"/>
              </a:rPr>
              <a:t>market</a:t>
            </a:r>
          </a:p>
        </p:txBody>
      </p:sp>
      <p:sp>
        <p:nvSpPr>
          <p:cNvPr id="112" name="Text Box 55"/>
          <p:cNvSpPr txBox="1">
            <a:spLocks noChangeArrowheads="1"/>
          </p:cNvSpPr>
          <p:nvPr/>
        </p:nvSpPr>
        <p:spPr bwMode="auto">
          <a:xfrm>
            <a:off x="6692525" y="3911525"/>
            <a:ext cx="336550" cy="400110"/>
          </a:xfrm>
          <a:prstGeom prst="rect">
            <a:avLst/>
          </a:prstGeom>
          <a:noFill/>
          <a:ln w="19050" cap="rnd">
            <a:noFill/>
            <a:prstDash val="sysDot"/>
            <a:miter lim="800000"/>
            <a:headEnd/>
            <a:tailEnd type="none" w="lg" len="lg"/>
          </a:ln>
        </p:spPr>
        <p:txBody>
          <a:bodyPr>
            <a:prstTxWarp prst="textNoShape">
              <a:avLst/>
            </a:prstTxWarp>
            <a:spAutoFit/>
          </a:bodyPr>
          <a:lstStyle/>
          <a:p>
            <a:pPr>
              <a:spcBef>
                <a:spcPct val="50000"/>
              </a:spcBef>
            </a:pPr>
            <a:r>
              <a:rPr kumimoji="0" lang="en-US" sz="2000" b="1" i="1" dirty="0">
                <a:solidFill>
                  <a:schemeClr val="accent3">
                    <a:lumMod val="75000"/>
                  </a:schemeClr>
                </a:solidFill>
                <a:latin typeface="Times New Roman" pitchFamily="18" charset="0"/>
                <a:cs typeface="Times New Roman" pitchFamily="18" charset="0"/>
              </a:rPr>
              <a:t>S</a:t>
            </a:r>
          </a:p>
        </p:txBody>
      </p:sp>
      <p:sp>
        <p:nvSpPr>
          <p:cNvPr id="113" name="Line 66"/>
          <p:cNvSpPr>
            <a:spLocks noChangeShapeType="1"/>
          </p:cNvSpPr>
          <p:nvPr/>
        </p:nvSpPr>
        <p:spPr bwMode="auto">
          <a:xfrm>
            <a:off x="5757863" y="5596469"/>
            <a:ext cx="0" cy="9207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14" name="Line 67"/>
          <p:cNvSpPr>
            <a:spLocks noChangeShapeType="1"/>
          </p:cNvSpPr>
          <p:nvPr/>
        </p:nvSpPr>
        <p:spPr bwMode="auto">
          <a:xfrm>
            <a:off x="7862888" y="5596469"/>
            <a:ext cx="0" cy="9207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15" name="Line 73"/>
          <p:cNvSpPr>
            <a:spLocks noChangeShapeType="1"/>
          </p:cNvSpPr>
          <p:nvPr/>
        </p:nvSpPr>
        <p:spPr bwMode="auto">
          <a:xfrm>
            <a:off x="7161213" y="5596469"/>
            <a:ext cx="0" cy="9207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16" name="Text Box 91"/>
          <p:cNvSpPr txBox="1">
            <a:spLocks noChangeArrowheads="1"/>
          </p:cNvSpPr>
          <p:nvPr/>
        </p:nvSpPr>
        <p:spPr bwMode="auto">
          <a:xfrm>
            <a:off x="4287838" y="2284584"/>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$2.60</a:t>
            </a:r>
          </a:p>
        </p:txBody>
      </p:sp>
      <p:sp>
        <p:nvSpPr>
          <p:cNvPr id="117" name="Text Box 92"/>
          <p:cNvSpPr txBox="1">
            <a:spLocks noChangeArrowheads="1"/>
          </p:cNvSpPr>
          <p:nvPr/>
        </p:nvSpPr>
        <p:spPr bwMode="auto">
          <a:xfrm>
            <a:off x="4287838" y="2524296"/>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$2.50</a:t>
            </a:r>
          </a:p>
        </p:txBody>
      </p:sp>
      <p:sp>
        <p:nvSpPr>
          <p:cNvPr id="118" name="Text Box 93"/>
          <p:cNvSpPr txBox="1">
            <a:spLocks noChangeArrowheads="1"/>
          </p:cNvSpPr>
          <p:nvPr/>
        </p:nvSpPr>
        <p:spPr bwMode="auto">
          <a:xfrm>
            <a:off x="7991475" y="5236107"/>
            <a:ext cx="1123950" cy="701675"/>
          </a:xfrm>
          <a:prstGeom prst="rect">
            <a:avLst/>
          </a:prstGeom>
          <a:noFill/>
          <a:ln w="19050" cap="rnd">
            <a:noFill/>
            <a:prstDash val="sysDot"/>
            <a:miter lim="800000"/>
            <a:headEnd/>
            <a:tailEnd type="none" w="lg" len="lg"/>
          </a:ln>
        </p:spPr>
        <p:txBody>
          <a:bodyPr>
            <a:prstTxWarp prst="textNoShape">
              <a:avLst/>
            </a:prstTxWarp>
          </a:bodyPr>
          <a:lstStyle/>
          <a:p>
            <a:pPr>
              <a:lnSpc>
                <a:spcPct val="80000"/>
              </a:lnSpc>
              <a:spcBef>
                <a:spcPct val="50000"/>
              </a:spcBef>
            </a:pPr>
            <a:r>
              <a:rPr kumimoji="0" lang="en-US" b="0" dirty="0">
                <a:latin typeface="Times New Roman" pitchFamily="18" charset="0"/>
                <a:cs typeface="Times New Roman" pitchFamily="18" charset="0"/>
              </a:rPr>
              <a:t>Q</a:t>
            </a:r>
            <a:r>
              <a:rPr kumimoji="0" lang="en-US" sz="1400" b="0" dirty="0">
                <a:latin typeface="Times New Roman" pitchFamily="18" charset="0"/>
                <a:cs typeface="Times New Roman" pitchFamily="18" charset="0"/>
              </a:rPr>
              <a:t>uantity</a:t>
            </a:r>
            <a:br>
              <a:rPr kumimoji="0" lang="en-US" sz="1400" b="0" dirty="0">
                <a:latin typeface="Times New Roman" pitchFamily="18" charset="0"/>
                <a:cs typeface="Times New Roman" pitchFamily="18" charset="0"/>
              </a:rPr>
            </a:br>
            <a:r>
              <a:rPr kumimoji="0" lang="en-US" sz="1200" b="0" i="1" dirty="0">
                <a:latin typeface="Times New Roman" pitchFamily="18" charset="0"/>
                <a:cs typeface="Times New Roman" pitchFamily="18" charset="0"/>
              </a:rPr>
              <a:t>(thousands </a:t>
            </a:r>
            <a:br>
              <a:rPr kumimoji="0" lang="en-US" sz="1200" b="0" i="1" dirty="0">
                <a:latin typeface="Times New Roman" pitchFamily="18" charset="0"/>
                <a:cs typeface="Times New Roman" pitchFamily="18" charset="0"/>
              </a:rPr>
            </a:br>
            <a:r>
              <a:rPr kumimoji="0" lang="en-US" sz="1200" b="0" i="1" dirty="0">
                <a:latin typeface="Times New Roman" pitchFamily="18" charset="0"/>
                <a:cs typeface="Times New Roman" pitchFamily="18" charset="0"/>
              </a:rPr>
              <a:t> of boats)</a:t>
            </a:r>
          </a:p>
        </p:txBody>
      </p:sp>
      <p:sp>
        <p:nvSpPr>
          <p:cNvPr id="119" name="Line 10"/>
          <p:cNvSpPr>
            <a:spLocks noChangeShapeType="1"/>
          </p:cNvSpPr>
          <p:nvPr/>
        </p:nvSpPr>
        <p:spPr bwMode="auto">
          <a:xfrm>
            <a:off x="5057775" y="5599644"/>
            <a:ext cx="2984500" cy="0"/>
          </a:xfrm>
          <a:prstGeom prst="line">
            <a:avLst/>
          </a:prstGeom>
          <a:noFill/>
          <a:ln w="28575">
            <a:solidFill>
              <a:schemeClr val="tx1"/>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20" name="Line 96"/>
          <p:cNvSpPr>
            <a:spLocks noChangeShapeType="1"/>
          </p:cNvSpPr>
          <p:nvPr/>
        </p:nvSpPr>
        <p:spPr bwMode="auto">
          <a:xfrm>
            <a:off x="5057775" y="3052201"/>
            <a:ext cx="2984500" cy="0"/>
          </a:xfrm>
          <a:prstGeom prst="line">
            <a:avLst/>
          </a:prstGeom>
          <a:noFill/>
          <a:ln w="28575">
            <a:solidFill>
              <a:schemeClr val="tx1"/>
            </a:solidFill>
            <a:round/>
            <a:headEnd/>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21" name="Text Box 97"/>
          <p:cNvSpPr txBox="1">
            <a:spLocks noChangeArrowheads="1"/>
          </p:cNvSpPr>
          <p:nvPr/>
        </p:nvSpPr>
        <p:spPr bwMode="auto">
          <a:xfrm>
            <a:off x="7999413" y="2736289"/>
            <a:ext cx="1114425" cy="701675"/>
          </a:xfrm>
          <a:prstGeom prst="rect">
            <a:avLst/>
          </a:prstGeom>
          <a:noFill/>
          <a:ln w="19050" cap="rnd">
            <a:noFill/>
            <a:prstDash val="sysDot"/>
            <a:miter lim="800000"/>
            <a:headEnd/>
            <a:tailEnd type="none" w="lg" len="lg"/>
          </a:ln>
        </p:spPr>
        <p:txBody>
          <a:bodyPr>
            <a:prstTxWarp prst="textNoShape">
              <a:avLst/>
            </a:prstTxWarp>
          </a:bodyPr>
          <a:lstStyle/>
          <a:p>
            <a:pPr>
              <a:lnSpc>
                <a:spcPct val="80000"/>
              </a:lnSpc>
              <a:spcBef>
                <a:spcPct val="50000"/>
              </a:spcBef>
            </a:pPr>
            <a:r>
              <a:rPr kumimoji="0" lang="en-US" b="0" dirty="0">
                <a:latin typeface="Times New Roman" pitchFamily="18" charset="0"/>
                <a:cs typeface="Times New Roman" pitchFamily="18" charset="0"/>
              </a:rPr>
              <a:t>Q</a:t>
            </a:r>
            <a:r>
              <a:rPr kumimoji="0" lang="en-US" sz="1400" b="0" dirty="0">
                <a:latin typeface="Times New Roman" pitchFamily="18" charset="0"/>
                <a:cs typeface="Times New Roman" pitchFamily="18" charset="0"/>
              </a:rPr>
              <a:t>uantity</a:t>
            </a:r>
            <a:br>
              <a:rPr kumimoji="0" lang="en-US" sz="1400" b="0" dirty="0">
                <a:latin typeface="Times New Roman" pitchFamily="18" charset="0"/>
                <a:cs typeface="Times New Roman" pitchFamily="18" charset="0"/>
              </a:rPr>
            </a:br>
            <a:r>
              <a:rPr kumimoji="0" lang="en-US" sz="1200" b="0" i="1" dirty="0">
                <a:latin typeface="Times New Roman" pitchFamily="18" charset="0"/>
                <a:cs typeface="Times New Roman" pitchFamily="18" charset="0"/>
              </a:rPr>
              <a:t>(millions</a:t>
            </a:r>
            <a:br>
              <a:rPr kumimoji="0" lang="en-US" sz="1200" b="0" i="1" dirty="0">
                <a:latin typeface="Times New Roman" pitchFamily="18" charset="0"/>
                <a:cs typeface="Times New Roman" pitchFamily="18" charset="0"/>
              </a:rPr>
            </a:br>
            <a:r>
              <a:rPr kumimoji="0" lang="en-US" sz="1200" b="0" i="1" dirty="0">
                <a:latin typeface="Times New Roman" pitchFamily="18" charset="0"/>
                <a:cs typeface="Times New Roman" pitchFamily="18" charset="0"/>
              </a:rPr>
              <a:t> of gallons)</a:t>
            </a:r>
          </a:p>
        </p:txBody>
      </p:sp>
      <p:sp>
        <p:nvSpPr>
          <p:cNvPr id="122" name="Text Box 98"/>
          <p:cNvSpPr txBox="1">
            <a:spLocks noChangeArrowheads="1"/>
          </p:cNvSpPr>
          <p:nvPr/>
        </p:nvSpPr>
        <p:spPr bwMode="auto">
          <a:xfrm>
            <a:off x="4558583" y="1087899"/>
            <a:ext cx="776287" cy="313932"/>
          </a:xfrm>
          <a:prstGeom prst="rect">
            <a:avLst/>
          </a:prstGeom>
          <a:noFill/>
          <a:ln w="19050" cap="rnd">
            <a:noFill/>
            <a:prstDash val="sysDot"/>
            <a:miter lim="800000"/>
            <a:headEnd/>
            <a:tailEnd type="none" w="lg" len="lg"/>
          </a:ln>
        </p:spPr>
        <p:txBody>
          <a:bodyPr>
            <a:prstTxWarp prst="textNoShape">
              <a:avLst/>
            </a:prstTxWarp>
            <a:spAutoFit/>
          </a:bodyPr>
          <a:lstStyle/>
          <a:p>
            <a:pPr algn="r">
              <a:lnSpc>
                <a:spcPct val="80000"/>
              </a:lnSpc>
              <a:spcBef>
                <a:spcPct val="50000"/>
              </a:spcBef>
            </a:pPr>
            <a:r>
              <a:rPr kumimoji="0" lang="en-US" b="0" dirty="0">
                <a:latin typeface="Times New Roman" pitchFamily="18" charset="0"/>
                <a:cs typeface="Times New Roman" pitchFamily="18" charset="0"/>
              </a:rPr>
              <a:t>P</a:t>
            </a:r>
            <a:r>
              <a:rPr kumimoji="0" lang="en-US" sz="1400" b="0" dirty="0">
                <a:latin typeface="Times New Roman" pitchFamily="18" charset="0"/>
                <a:cs typeface="Times New Roman" pitchFamily="18" charset="0"/>
              </a:rPr>
              <a:t>rice</a:t>
            </a:r>
            <a:endParaRPr kumimoji="0" lang="en-US" sz="1200" b="0" i="1" dirty="0">
              <a:latin typeface="Times New Roman" pitchFamily="18" charset="0"/>
              <a:cs typeface="Times New Roman" pitchFamily="18" charset="0"/>
            </a:endParaRPr>
          </a:p>
        </p:txBody>
      </p:sp>
      <p:sp>
        <p:nvSpPr>
          <p:cNvPr id="123" name="Text Box 99"/>
          <p:cNvSpPr txBox="1">
            <a:spLocks noChangeArrowheads="1"/>
          </p:cNvSpPr>
          <p:nvPr/>
        </p:nvSpPr>
        <p:spPr bwMode="auto">
          <a:xfrm>
            <a:off x="4734453" y="3534801"/>
            <a:ext cx="1411288" cy="415498"/>
          </a:xfrm>
          <a:prstGeom prst="rect">
            <a:avLst/>
          </a:prstGeom>
          <a:noFill/>
          <a:ln w="19050" cap="rnd">
            <a:noFill/>
            <a:prstDash val="sysDot"/>
            <a:miter lim="800000"/>
            <a:headEnd/>
            <a:tailEnd type="none" w="lg" len="lg"/>
          </a:ln>
        </p:spPr>
        <p:txBody>
          <a:bodyPr>
            <a:prstTxWarp prst="textNoShape">
              <a:avLst/>
            </a:prstTxWarp>
            <a:spAutoFit/>
          </a:bodyPr>
          <a:lstStyle/>
          <a:p>
            <a:pPr>
              <a:lnSpc>
                <a:spcPct val="70000"/>
              </a:lnSpc>
              <a:spcBef>
                <a:spcPct val="50000"/>
              </a:spcBef>
            </a:pPr>
            <a:r>
              <a:rPr kumimoji="0" lang="en-US" b="0" dirty="0">
                <a:latin typeface="Times New Roman" pitchFamily="18" charset="0"/>
                <a:cs typeface="Times New Roman" pitchFamily="18" charset="0"/>
              </a:rPr>
              <a:t>P</a:t>
            </a:r>
            <a:r>
              <a:rPr kumimoji="0" lang="en-US" sz="1400" b="0" dirty="0">
                <a:latin typeface="Times New Roman" pitchFamily="18" charset="0"/>
                <a:cs typeface="Times New Roman" pitchFamily="18" charset="0"/>
              </a:rPr>
              <a:t>rice</a:t>
            </a:r>
            <a:r>
              <a:rPr kumimoji="0" lang="en-US" sz="1600" b="0" dirty="0">
                <a:latin typeface="Times New Roman" pitchFamily="18" charset="0"/>
                <a:cs typeface="Times New Roman" pitchFamily="18" charset="0"/>
              </a:rPr>
              <a:t/>
            </a:r>
            <a:br>
              <a:rPr kumimoji="0" lang="en-US" sz="1600" b="0" dirty="0">
                <a:latin typeface="Times New Roman" pitchFamily="18" charset="0"/>
                <a:cs typeface="Times New Roman" pitchFamily="18" charset="0"/>
              </a:rPr>
            </a:br>
            <a:r>
              <a:rPr kumimoji="0" lang="en-US" sz="1200" b="0" i="1" dirty="0">
                <a:latin typeface="Times New Roman" pitchFamily="18" charset="0"/>
                <a:cs typeface="Times New Roman" pitchFamily="18" charset="0"/>
              </a:rPr>
              <a:t>(thousand $)</a:t>
            </a:r>
            <a:endParaRPr kumimoji="0" lang="en-US" sz="1100" b="0" i="1" dirty="0">
              <a:latin typeface="Times New Roman" pitchFamily="18" charset="0"/>
              <a:cs typeface="Times New Roman" pitchFamily="18" charset="0"/>
            </a:endParaRPr>
          </a:p>
        </p:txBody>
      </p:sp>
      <p:sp>
        <p:nvSpPr>
          <p:cNvPr id="124" name="Text Box 106"/>
          <p:cNvSpPr txBox="1">
            <a:spLocks noChangeArrowheads="1"/>
          </p:cNvSpPr>
          <p:nvPr/>
        </p:nvSpPr>
        <p:spPr bwMode="auto">
          <a:xfrm>
            <a:off x="4265613" y="4719623"/>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90</a:t>
            </a:r>
          </a:p>
        </p:txBody>
      </p:sp>
      <p:sp>
        <p:nvSpPr>
          <p:cNvPr id="125" name="Text Box 107"/>
          <p:cNvSpPr txBox="1">
            <a:spLocks noChangeArrowheads="1"/>
          </p:cNvSpPr>
          <p:nvPr/>
        </p:nvSpPr>
        <p:spPr bwMode="auto">
          <a:xfrm>
            <a:off x="4265613" y="4294173"/>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100</a:t>
            </a:r>
          </a:p>
        </p:txBody>
      </p:sp>
      <p:sp>
        <p:nvSpPr>
          <p:cNvPr id="126" name="Line 110"/>
          <p:cNvSpPr>
            <a:spLocks noChangeShapeType="1"/>
          </p:cNvSpPr>
          <p:nvPr/>
        </p:nvSpPr>
        <p:spPr bwMode="auto">
          <a:xfrm>
            <a:off x="6459538" y="5596469"/>
            <a:ext cx="0" cy="9207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27" name="Text Box 112"/>
          <p:cNvSpPr txBox="1">
            <a:spLocks noChangeArrowheads="1"/>
          </p:cNvSpPr>
          <p:nvPr/>
        </p:nvSpPr>
        <p:spPr bwMode="auto">
          <a:xfrm>
            <a:off x="5606299" y="5613642"/>
            <a:ext cx="263525"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dirty="0">
                <a:latin typeface="Times New Roman" pitchFamily="18" charset="0"/>
                <a:cs typeface="Times New Roman" pitchFamily="18" charset="0"/>
              </a:rPr>
              <a:t>5</a:t>
            </a:r>
          </a:p>
        </p:txBody>
      </p:sp>
      <p:sp>
        <p:nvSpPr>
          <p:cNvPr id="128" name="Text Box 113"/>
          <p:cNvSpPr txBox="1">
            <a:spLocks noChangeArrowheads="1"/>
          </p:cNvSpPr>
          <p:nvPr/>
        </p:nvSpPr>
        <p:spPr bwMode="auto">
          <a:xfrm>
            <a:off x="6228599" y="5613642"/>
            <a:ext cx="436563"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10</a:t>
            </a:r>
          </a:p>
        </p:txBody>
      </p:sp>
      <p:sp>
        <p:nvSpPr>
          <p:cNvPr id="129" name="Text Box 114"/>
          <p:cNvSpPr txBox="1">
            <a:spLocks noChangeArrowheads="1"/>
          </p:cNvSpPr>
          <p:nvPr/>
        </p:nvSpPr>
        <p:spPr bwMode="auto">
          <a:xfrm>
            <a:off x="6905711" y="5613642"/>
            <a:ext cx="447675"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15</a:t>
            </a:r>
          </a:p>
        </p:txBody>
      </p:sp>
      <p:sp>
        <p:nvSpPr>
          <p:cNvPr id="130" name="Text Box 117"/>
          <p:cNvSpPr txBox="1">
            <a:spLocks noChangeArrowheads="1"/>
          </p:cNvSpPr>
          <p:nvPr/>
        </p:nvSpPr>
        <p:spPr bwMode="auto">
          <a:xfrm>
            <a:off x="7605798" y="5613642"/>
            <a:ext cx="447675"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dirty="0">
                <a:latin typeface="Times New Roman" pitchFamily="18" charset="0"/>
                <a:cs typeface="Times New Roman" pitchFamily="18" charset="0"/>
              </a:rPr>
              <a:t>20</a:t>
            </a:r>
          </a:p>
        </p:txBody>
      </p:sp>
      <p:sp>
        <p:nvSpPr>
          <p:cNvPr id="131" name="Line 119"/>
          <p:cNvSpPr>
            <a:spLocks noChangeShapeType="1"/>
          </p:cNvSpPr>
          <p:nvPr/>
        </p:nvSpPr>
        <p:spPr bwMode="auto">
          <a:xfrm>
            <a:off x="5354638" y="4127485"/>
            <a:ext cx="2486025" cy="788988"/>
          </a:xfrm>
          <a:prstGeom prst="line">
            <a:avLst/>
          </a:prstGeom>
          <a:noFill/>
          <a:ln w="57150">
            <a:solidFill>
              <a:srgbClr val="053ABF"/>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32" name="Text Box 120"/>
          <p:cNvSpPr txBox="1">
            <a:spLocks noChangeArrowheads="1"/>
          </p:cNvSpPr>
          <p:nvPr/>
        </p:nvSpPr>
        <p:spPr bwMode="auto">
          <a:xfrm>
            <a:off x="7789948" y="4725872"/>
            <a:ext cx="336550" cy="400110"/>
          </a:xfrm>
          <a:prstGeom prst="rect">
            <a:avLst/>
          </a:prstGeom>
          <a:noFill/>
          <a:ln w="19050" cap="rnd">
            <a:noFill/>
            <a:prstDash val="sysDot"/>
            <a:miter lim="800000"/>
            <a:headEnd/>
            <a:tailEnd type="none" w="lg" len="lg"/>
          </a:ln>
        </p:spPr>
        <p:txBody>
          <a:bodyPr>
            <a:prstTxWarp prst="textNoShape">
              <a:avLst/>
            </a:prstTxWarp>
            <a:spAutoFit/>
          </a:bodyPr>
          <a:lstStyle/>
          <a:p>
            <a:pPr>
              <a:spcBef>
                <a:spcPct val="50000"/>
              </a:spcBef>
            </a:pPr>
            <a:r>
              <a:rPr kumimoji="0" lang="en-US" sz="2000" b="1" i="1" dirty="0">
                <a:solidFill>
                  <a:srgbClr val="053ABF"/>
                </a:solidFill>
                <a:latin typeface="Times New Roman" pitchFamily="18" charset="0"/>
                <a:cs typeface="Times New Roman" pitchFamily="18" charset="0"/>
              </a:rPr>
              <a:t>D</a:t>
            </a:r>
          </a:p>
        </p:txBody>
      </p:sp>
      <p:sp>
        <p:nvSpPr>
          <p:cNvPr id="133" name="Line 18"/>
          <p:cNvSpPr>
            <a:spLocks noChangeShapeType="1"/>
          </p:cNvSpPr>
          <p:nvPr/>
        </p:nvSpPr>
        <p:spPr bwMode="auto">
          <a:xfrm>
            <a:off x="5057775" y="4262423"/>
            <a:ext cx="614363" cy="4762"/>
          </a:xfrm>
          <a:prstGeom prst="line">
            <a:avLst/>
          </a:prstGeom>
          <a:noFill/>
          <a:ln w="31750" cap="rnd">
            <a:solidFill>
              <a:schemeClr val="tx1"/>
            </a:solidFill>
            <a:prstDash val="sysDot"/>
            <a:round/>
            <a:headEnd type="stealth" w="lg" len="lg"/>
            <a:tailEnd type="none" w="lg" len="me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34" name="Line 12"/>
          <p:cNvSpPr>
            <a:spLocks noChangeShapeType="1"/>
          </p:cNvSpPr>
          <p:nvPr/>
        </p:nvSpPr>
        <p:spPr bwMode="auto">
          <a:xfrm flipV="1">
            <a:off x="5724525" y="4195747"/>
            <a:ext cx="973667" cy="1168400"/>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135" name="Group 181"/>
          <p:cNvGrpSpPr>
            <a:grpSpLocks/>
          </p:cNvGrpSpPr>
          <p:nvPr/>
        </p:nvGrpSpPr>
        <p:grpSpPr bwMode="auto">
          <a:xfrm>
            <a:off x="5265987" y="3452053"/>
            <a:ext cx="2168535" cy="1414475"/>
            <a:chOff x="3341" y="2403"/>
            <a:chExt cx="1366" cy="891"/>
          </a:xfrm>
        </p:grpSpPr>
        <p:sp>
          <p:nvSpPr>
            <p:cNvPr id="136" name="Line 121"/>
            <p:cNvSpPr>
              <a:spLocks noChangeShapeType="1"/>
            </p:cNvSpPr>
            <p:nvPr/>
          </p:nvSpPr>
          <p:spPr bwMode="auto">
            <a:xfrm flipV="1">
              <a:off x="3341" y="2624"/>
              <a:ext cx="568" cy="670"/>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37" name="Text Box 122"/>
            <p:cNvSpPr txBox="1">
              <a:spLocks noChangeArrowheads="1"/>
            </p:cNvSpPr>
            <p:nvPr/>
          </p:nvSpPr>
          <p:spPr bwMode="auto">
            <a:xfrm>
              <a:off x="3821" y="2403"/>
              <a:ext cx="886" cy="252"/>
            </a:xfrm>
            <a:prstGeom prst="rect">
              <a:avLst/>
            </a:prstGeom>
            <a:noFill/>
            <a:ln w="19050" cap="rnd">
              <a:noFill/>
              <a:prstDash val="sysDot"/>
              <a:miter lim="800000"/>
              <a:headEnd/>
              <a:tailEnd type="none" w="lg" len="lg"/>
            </a:ln>
          </p:spPr>
          <p:txBody>
            <a:bodyPr>
              <a:prstTxWarp prst="textNoShape">
                <a:avLst/>
              </a:prstTxWarp>
              <a:spAutoFit/>
            </a:bodyPr>
            <a:lstStyle/>
            <a:p>
              <a:pPr>
                <a:spcBef>
                  <a:spcPct val="50000"/>
                </a:spcBef>
              </a:pPr>
              <a:r>
                <a:rPr kumimoji="0" lang="en-US" sz="2000" b="1" i="1" dirty="0">
                  <a:solidFill>
                    <a:schemeClr val="accent3">
                      <a:lumMod val="75000"/>
                    </a:schemeClr>
                  </a:solidFill>
                  <a:latin typeface="Times New Roman" pitchFamily="18" charset="0"/>
                  <a:cs typeface="Times New Roman" pitchFamily="18" charset="0"/>
                </a:rPr>
                <a:t>S</a:t>
              </a:r>
              <a:r>
                <a:rPr kumimoji="0" lang="en-US" b="1" i="1" dirty="0" smtClean="0">
                  <a:solidFill>
                    <a:schemeClr val="accent3">
                      <a:lumMod val="75000"/>
                    </a:schemeClr>
                  </a:solidFill>
                  <a:latin typeface="Times New Roman" pitchFamily="18" charset="0"/>
                  <a:cs typeface="Times New Roman" pitchFamily="18" charset="0"/>
                </a:rPr>
                <a:t> </a:t>
              </a:r>
              <a:r>
                <a:rPr kumimoji="0" lang="en-US" sz="1600" b="1" i="1" dirty="0" smtClean="0">
                  <a:solidFill>
                    <a:schemeClr val="accent3">
                      <a:lumMod val="75000"/>
                    </a:schemeClr>
                  </a:solidFill>
                  <a:latin typeface="Times New Roman" pitchFamily="18" charset="0"/>
                  <a:cs typeface="Times New Roman" pitchFamily="18" charset="0"/>
                </a:rPr>
                <a:t>plus tax</a:t>
              </a:r>
              <a:endParaRPr kumimoji="0" lang="en-US" sz="1600" b="1" i="1" dirty="0">
                <a:solidFill>
                  <a:schemeClr val="accent3">
                    <a:lumMod val="75000"/>
                  </a:schemeClr>
                </a:solidFill>
                <a:latin typeface="Times New Roman" pitchFamily="18" charset="0"/>
                <a:cs typeface="Times New Roman" pitchFamily="18" charset="0"/>
              </a:endParaRPr>
            </a:p>
          </p:txBody>
        </p:sp>
      </p:grpSp>
      <p:sp>
        <p:nvSpPr>
          <p:cNvPr id="138" name="Line 9"/>
          <p:cNvSpPr>
            <a:spLocks noChangeShapeType="1"/>
          </p:cNvSpPr>
          <p:nvPr/>
        </p:nvSpPr>
        <p:spPr bwMode="auto">
          <a:xfrm>
            <a:off x="5057775" y="3927460"/>
            <a:ext cx="0" cy="1514475"/>
          </a:xfrm>
          <a:prstGeom prst="line">
            <a:avLst/>
          </a:prstGeom>
          <a:noFill/>
          <a:ln w="28575">
            <a:solidFill>
              <a:schemeClr val="tx1"/>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39" name="Line 47"/>
          <p:cNvSpPr>
            <a:spLocks noChangeShapeType="1"/>
          </p:cNvSpPr>
          <p:nvPr/>
        </p:nvSpPr>
        <p:spPr bwMode="auto">
          <a:xfrm>
            <a:off x="4981575" y="4049698"/>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0" name="Line 48"/>
          <p:cNvSpPr>
            <a:spLocks noChangeShapeType="1"/>
          </p:cNvSpPr>
          <p:nvPr/>
        </p:nvSpPr>
        <p:spPr bwMode="auto">
          <a:xfrm>
            <a:off x="4981575" y="4262423"/>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1" name="Line 50"/>
          <p:cNvSpPr>
            <a:spLocks noChangeShapeType="1"/>
          </p:cNvSpPr>
          <p:nvPr/>
        </p:nvSpPr>
        <p:spPr bwMode="auto">
          <a:xfrm>
            <a:off x="4981575" y="4903773"/>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2" name="Line 51"/>
          <p:cNvSpPr>
            <a:spLocks noChangeShapeType="1"/>
          </p:cNvSpPr>
          <p:nvPr/>
        </p:nvSpPr>
        <p:spPr bwMode="auto">
          <a:xfrm>
            <a:off x="4981575" y="5116498"/>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3" name="Line 52"/>
          <p:cNvSpPr>
            <a:spLocks noChangeShapeType="1"/>
          </p:cNvSpPr>
          <p:nvPr/>
        </p:nvSpPr>
        <p:spPr bwMode="auto">
          <a:xfrm>
            <a:off x="4981575" y="4689460"/>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4" name="Line 87"/>
          <p:cNvSpPr>
            <a:spLocks noChangeShapeType="1"/>
          </p:cNvSpPr>
          <p:nvPr/>
        </p:nvSpPr>
        <p:spPr bwMode="auto">
          <a:xfrm>
            <a:off x="4981575" y="4476735"/>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5" name="Line 101"/>
          <p:cNvSpPr>
            <a:spLocks noChangeShapeType="1"/>
          </p:cNvSpPr>
          <p:nvPr/>
        </p:nvSpPr>
        <p:spPr bwMode="auto">
          <a:xfrm>
            <a:off x="5057775" y="5501219"/>
            <a:ext cx="0" cy="112713"/>
          </a:xfrm>
          <a:prstGeom prst="line">
            <a:avLst/>
          </a:prstGeom>
          <a:noFill/>
          <a:ln w="28575">
            <a:solidFill>
              <a:schemeClr val="tx1"/>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46" name="Line 102"/>
          <p:cNvSpPr>
            <a:spLocks noChangeShapeType="1"/>
          </p:cNvSpPr>
          <p:nvPr/>
        </p:nvSpPr>
        <p:spPr bwMode="auto">
          <a:xfrm flipV="1">
            <a:off x="5006975" y="5466294"/>
            <a:ext cx="100013" cy="4762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7" name="Line 103"/>
          <p:cNvSpPr>
            <a:spLocks noChangeShapeType="1"/>
          </p:cNvSpPr>
          <p:nvPr/>
        </p:nvSpPr>
        <p:spPr bwMode="auto">
          <a:xfrm flipV="1">
            <a:off x="5006975" y="5412985"/>
            <a:ext cx="100013" cy="47625"/>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8" name="Line 109"/>
          <p:cNvSpPr>
            <a:spLocks noChangeShapeType="1"/>
          </p:cNvSpPr>
          <p:nvPr/>
        </p:nvSpPr>
        <p:spPr bwMode="auto">
          <a:xfrm>
            <a:off x="4981575" y="5330810"/>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49" name="Line 56"/>
          <p:cNvSpPr>
            <a:spLocks noChangeShapeType="1"/>
          </p:cNvSpPr>
          <p:nvPr/>
        </p:nvSpPr>
        <p:spPr bwMode="auto">
          <a:xfrm>
            <a:off x="5057775" y="4486636"/>
            <a:ext cx="1411288"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50" name="Line 20"/>
          <p:cNvSpPr>
            <a:spLocks noChangeShapeType="1"/>
          </p:cNvSpPr>
          <p:nvPr/>
        </p:nvSpPr>
        <p:spPr bwMode="auto">
          <a:xfrm>
            <a:off x="6471401" y="4550512"/>
            <a:ext cx="0" cy="1046708"/>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51" name="Line 125"/>
          <p:cNvSpPr>
            <a:spLocks noChangeShapeType="1"/>
          </p:cNvSpPr>
          <p:nvPr/>
        </p:nvSpPr>
        <p:spPr bwMode="auto">
          <a:xfrm>
            <a:off x="5051425" y="5329223"/>
            <a:ext cx="685800"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52" name="Oval 126"/>
          <p:cNvSpPr>
            <a:spLocks noChangeAspect="1" noChangeArrowheads="1"/>
          </p:cNvSpPr>
          <p:nvPr/>
        </p:nvSpPr>
        <p:spPr bwMode="auto">
          <a:xfrm>
            <a:off x="6402388" y="4411648"/>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53" name="Oval 127"/>
          <p:cNvSpPr>
            <a:spLocks noChangeAspect="1" noChangeArrowheads="1"/>
          </p:cNvSpPr>
          <p:nvPr/>
        </p:nvSpPr>
        <p:spPr bwMode="auto">
          <a:xfrm>
            <a:off x="5703888" y="4195748"/>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54" name="Text Box 128"/>
          <p:cNvSpPr txBox="1">
            <a:spLocks noChangeArrowheads="1"/>
          </p:cNvSpPr>
          <p:nvPr/>
        </p:nvSpPr>
        <p:spPr bwMode="auto">
          <a:xfrm>
            <a:off x="6406775" y="3082074"/>
            <a:ext cx="560387"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200</a:t>
            </a:r>
          </a:p>
        </p:txBody>
      </p:sp>
      <p:sp>
        <p:nvSpPr>
          <p:cNvPr id="155" name="Line 144"/>
          <p:cNvSpPr>
            <a:spLocks noChangeShapeType="1"/>
          </p:cNvSpPr>
          <p:nvPr/>
        </p:nvSpPr>
        <p:spPr bwMode="auto">
          <a:xfrm>
            <a:off x="5057775" y="1336847"/>
            <a:ext cx="0" cy="1581944"/>
          </a:xfrm>
          <a:prstGeom prst="line">
            <a:avLst/>
          </a:prstGeom>
          <a:noFill/>
          <a:ln w="28575">
            <a:solidFill>
              <a:schemeClr val="tx1"/>
            </a:solidFill>
            <a:round/>
            <a:headEnd/>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58" name="Line 147"/>
          <p:cNvSpPr>
            <a:spLocks noChangeShapeType="1"/>
          </p:cNvSpPr>
          <p:nvPr/>
        </p:nvSpPr>
        <p:spPr bwMode="auto">
          <a:xfrm>
            <a:off x="4981575" y="2710034"/>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64" name="Line 149"/>
          <p:cNvSpPr>
            <a:spLocks noChangeShapeType="1"/>
          </p:cNvSpPr>
          <p:nvPr/>
        </p:nvSpPr>
        <p:spPr bwMode="auto">
          <a:xfrm>
            <a:off x="4981575" y="2481434"/>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66" name="Line 151"/>
          <p:cNvSpPr>
            <a:spLocks noChangeShapeType="1"/>
          </p:cNvSpPr>
          <p:nvPr/>
        </p:nvSpPr>
        <p:spPr bwMode="auto">
          <a:xfrm>
            <a:off x="5057775" y="2980132"/>
            <a:ext cx="0" cy="81756"/>
          </a:xfrm>
          <a:prstGeom prst="line">
            <a:avLst/>
          </a:prstGeom>
          <a:noFill/>
          <a:ln w="28575">
            <a:solidFill>
              <a:schemeClr val="tx1"/>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67" name="Line 152"/>
          <p:cNvSpPr>
            <a:spLocks noChangeShapeType="1"/>
          </p:cNvSpPr>
          <p:nvPr/>
        </p:nvSpPr>
        <p:spPr bwMode="auto">
          <a:xfrm flipV="1">
            <a:off x="5006975" y="2945207"/>
            <a:ext cx="100013" cy="47625"/>
          </a:xfrm>
          <a:prstGeom prst="line">
            <a:avLst/>
          </a:prstGeom>
          <a:noFill/>
          <a:ln w="28575">
            <a:solidFill>
              <a:schemeClr val="tx1"/>
            </a:solidFill>
            <a:round/>
            <a:headEnd/>
            <a:tailEnd/>
          </a:ln>
        </p:spPr>
        <p:txBody>
          <a:bodyPr wrap="none">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68" name="Line 153"/>
          <p:cNvSpPr>
            <a:spLocks noChangeShapeType="1"/>
          </p:cNvSpPr>
          <p:nvPr/>
        </p:nvSpPr>
        <p:spPr bwMode="auto">
          <a:xfrm flipV="1">
            <a:off x="5006975" y="2883670"/>
            <a:ext cx="100013" cy="47625"/>
          </a:xfrm>
          <a:prstGeom prst="line">
            <a:avLst/>
          </a:prstGeom>
          <a:noFill/>
          <a:ln w="28575">
            <a:solidFill>
              <a:schemeClr val="tx1"/>
            </a:solidFill>
            <a:round/>
            <a:headEnd/>
            <a:tailEnd/>
          </a:ln>
        </p:spPr>
        <p:txBody>
          <a:bodyPr wrap="none">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69" name="Text Box 160"/>
          <p:cNvSpPr txBox="1">
            <a:spLocks noChangeArrowheads="1"/>
          </p:cNvSpPr>
          <p:nvPr/>
        </p:nvSpPr>
        <p:spPr bwMode="auto">
          <a:xfrm>
            <a:off x="4287838" y="1382884"/>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a:latin typeface="Times New Roman" pitchFamily="18" charset="0"/>
                <a:cs typeface="Times New Roman" pitchFamily="18" charset="0"/>
              </a:rPr>
              <a:t>$3.00</a:t>
            </a:r>
          </a:p>
        </p:txBody>
      </p:sp>
      <p:sp>
        <p:nvSpPr>
          <p:cNvPr id="170" name="Line 161"/>
          <p:cNvSpPr>
            <a:spLocks noChangeShapeType="1"/>
          </p:cNvSpPr>
          <p:nvPr/>
        </p:nvSpPr>
        <p:spPr bwMode="auto">
          <a:xfrm>
            <a:off x="4981575" y="1573384"/>
            <a:ext cx="63500"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71" name="Text Box 167"/>
          <p:cNvSpPr txBox="1">
            <a:spLocks noChangeArrowheads="1"/>
          </p:cNvSpPr>
          <p:nvPr/>
        </p:nvSpPr>
        <p:spPr bwMode="auto">
          <a:xfrm>
            <a:off x="7824730" y="1521383"/>
            <a:ext cx="336550" cy="400110"/>
          </a:xfrm>
          <a:prstGeom prst="rect">
            <a:avLst/>
          </a:prstGeom>
          <a:noFill/>
          <a:ln w="19050" cap="rnd">
            <a:noFill/>
            <a:prstDash val="sysDot"/>
            <a:miter lim="800000"/>
            <a:headEnd/>
            <a:tailEnd type="none" w="lg" len="lg"/>
          </a:ln>
        </p:spPr>
        <p:txBody>
          <a:bodyPr>
            <a:prstTxWarp prst="textNoShape">
              <a:avLst/>
            </a:prstTxWarp>
            <a:spAutoFit/>
          </a:bodyPr>
          <a:lstStyle/>
          <a:p>
            <a:pPr>
              <a:spcBef>
                <a:spcPct val="50000"/>
              </a:spcBef>
            </a:pPr>
            <a:r>
              <a:rPr kumimoji="0" lang="en-US" sz="2000" b="1" i="1" dirty="0" smtClean="0">
                <a:solidFill>
                  <a:schemeClr val="accent3">
                    <a:lumMod val="75000"/>
                  </a:schemeClr>
                </a:solidFill>
                <a:latin typeface="Times New Roman" pitchFamily="18" charset="0"/>
                <a:cs typeface="Times New Roman" pitchFamily="18" charset="0"/>
              </a:rPr>
              <a:t>S</a:t>
            </a:r>
            <a:endParaRPr kumimoji="0" lang="en-US" sz="2000" b="1" i="1" dirty="0">
              <a:solidFill>
                <a:schemeClr val="accent3">
                  <a:lumMod val="75000"/>
                </a:schemeClr>
              </a:solidFill>
              <a:latin typeface="Times New Roman" pitchFamily="18" charset="0"/>
              <a:cs typeface="Times New Roman" pitchFamily="18" charset="0"/>
            </a:endParaRPr>
          </a:p>
        </p:txBody>
      </p:sp>
      <p:sp>
        <p:nvSpPr>
          <p:cNvPr id="172" name="Line 168"/>
          <p:cNvSpPr>
            <a:spLocks noChangeShapeType="1"/>
          </p:cNvSpPr>
          <p:nvPr/>
        </p:nvSpPr>
        <p:spPr bwMode="auto">
          <a:xfrm flipV="1">
            <a:off x="6167438" y="1752771"/>
            <a:ext cx="1670050" cy="1073992"/>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173" name="Group 180"/>
          <p:cNvGrpSpPr>
            <a:grpSpLocks/>
          </p:cNvGrpSpPr>
          <p:nvPr/>
        </p:nvGrpSpPr>
        <p:grpSpPr bwMode="auto">
          <a:xfrm>
            <a:off x="5224463" y="1033634"/>
            <a:ext cx="2922587" cy="1214437"/>
            <a:chOff x="3291" y="476"/>
            <a:chExt cx="1841" cy="765"/>
          </a:xfrm>
        </p:grpSpPr>
        <p:sp>
          <p:nvSpPr>
            <p:cNvPr id="174" name="Line 169"/>
            <p:cNvSpPr>
              <a:spLocks noChangeShapeType="1"/>
            </p:cNvSpPr>
            <p:nvPr/>
          </p:nvSpPr>
          <p:spPr bwMode="auto">
            <a:xfrm flipV="1">
              <a:off x="3291" y="621"/>
              <a:ext cx="991" cy="620"/>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75" name="Text Box 170"/>
            <p:cNvSpPr txBox="1">
              <a:spLocks noChangeArrowheads="1"/>
            </p:cNvSpPr>
            <p:nvPr/>
          </p:nvSpPr>
          <p:spPr bwMode="auto">
            <a:xfrm>
              <a:off x="4246" y="476"/>
              <a:ext cx="886" cy="252"/>
            </a:xfrm>
            <a:prstGeom prst="rect">
              <a:avLst/>
            </a:prstGeom>
            <a:noFill/>
            <a:ln w="19050" cap="rnd">
              <a:noFill/>
              <a:prstDash val="sysDot"/>
              <a:miter lim="800000"/>
              <a:headEnd/>
              <a:tailEnd type="none" w="lg" len="lg"/>
            </a:ln>
          </p:spPr>
          <p:txBody>
            <a:bodyPr>
              <a:prstTxWarp prst="textNoShape">
                <a:avLst/>
              </a:prstTxWarp>
              <a:spAutoFit/>
            </a:bodyPr>
            <a:lstStyle/>
            <a:p>
              <a:pPr>
                <a:spcBef>
                  <a:spcPct val="50000"/>
                </a:spcBef>
              </a:pPr>
              <a:r>
                <a:rPr kumimoji="0" lang="en-US" b="1" i="1" dirty="0" smtClean="0">
                  <a:solidFill>
                    <a:schemeClr val="accent3">
                      <a:lumMod val="75000"/>
                    </a:schemeClr>
                  </a:solidFill>
                  <a:latin typeface="Times New Roman" pitchFamily="18" charset="0"/>
                  <a:cs typeface="Times New Roman" pitchFamily="18" charset="0"/>
                </a:rPr>
                <a:t> </a:t>
              </a:r>
              <a:r>
                <a:rPr kumimoji="0" lang="en-US" sz="2000" b="1" i="1" dirty="0" smtClean="0">
                  <a:solidFill>
                    <a:schemeClr val="accent3">
                      <a:lumMod val="75000"/>
                    </a:schemeClr>
                  </a:solidFill>
                  <a:latin typeface="Times New Roman" pitchFamily="18" charset="0"/>
                  <a:cs typeface="Times New Roman" pitchFamily="18" charset="0"/>
                </a:rPr>
                <a:t>S</a:t>
              </a:r>
              <a:r>
                <a:rPr kumimoji="0" lang="en-US" b="1" i="1" dirty="0" smtClean="0">
                  <a:solidFill>
                    <a:schemeClr val="accent3">
                      <a:lumMod val="75000"/>
                    </a:schemeClr>
                  </a:solidFill>
                  <a:latin typeface="Times New Roman" pitchFamily="18" charset="0"/>
                  <a:cs typeface="Times New Roman" pitchFamily="18" charset="0"/>
                </a:rPr>
                <a:t> </a:t>
              </a:r>
              <a:r>
                <a:rPr kumimoji="0" lang="en-US" sz="1600" b="1" i="1" dirty="0">
                  <a:solidFill>
                    <a:schemeClr val="accent3">
                      <a:lumMod val="75000"/>
                    </a:schemeClr>
                  </a:solidFill>
                  <a:latin typeface="Times New Roman" pitchFamily="18" charset="0"/>
                  <a:cs typeface="Times New Roman" pitchFamily="18" charset="0"/>
                </a:rPr>
                <a:t>plus tax</a:t>
              </a:r>
            </a:p>
          </p:txBody>
        </p:sp>
      </p:grpSp>
      <p:sp>
        <p:nvSpPr>
          <p:cNvPr id="176" name="Oval 165"/>
          <p:cNvSpPr>
            <a:spLocks noChangeAspect="1" noChangeArrowheads="1"/>
          </p:cNvSpPr>
          <p:nvPr/>
        </p:nvSpPr>
        <p:spPr bwMode="auto">
          <a:xfrm>
            <a:off x="6642100" y="2425871"/>
            <a:ext cx="115888" cy="115888"/>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77" name="Oval 166"/>
          <p:cNvSpPr>
            <a:spLocks noChangeAspect="1" noChangeArrowheads="1"/>
          </p:cNvSpPr>
          <p:nvPr/>
        </p:nvSpPr>
        <p:spPr bwMode="auto">
          <a:xfrm>
            <a:off x="6196013" y="1540046"/>
            <a:ext cx="115887" cy="115888"/>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78" name="Line 171"/>
          <p:cNvSpPr>
            <a:spLocks noChangeShapeType="1"/>
          </p:cNvSpPr>
          <p:nvPr/>
        </p:nvSpPr>
        <p:spPr bwMode="auto">
          <a:xfrm>
            <a:off x="5057775" y="2724321"/>
            <a:ext cx="1158875" cy="4763"/>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79" name="Line 182"/>
          <p:cNvSpPr>
            <a:spLocks noChangeShapeType="1"/>
          </p:cNvSpPr>
          <p:nvPr/>
        </p:nvSpPr>
        <p:spPr bwMode="auto">
          <a:xfrm>
            <a:off x="6251575" y="2518170"/>
            <a:ext cx="0" cy="516288"/>
          </a:xfrm>
          <a:prstGeom prst="line">
            <a:avLst/>
          </a:prstGeom>
          <a:noFill/>
          <a:ln w="31750" cap="rnd">
            <a:solidFill>
              <a:schemeClr val="tx1"/>
            </a:solidFill>
            <a:prstDash val="sysDot"/>
            <a:round/>
            <a:headEnd/>
            <a:tailEnd type="stealth" w="lg" len="med"/>
          </a:ln>
        </p:spPr>
        <p:txBody>
          <a:bodyPr wrap="none" anchor="ctr">
            <a:prstTxWarp prst="textNoShape">
              <a:avLst/>
            </a:prstTxWarp>
          </a:bodyPr>
          <a:lstStyle/>
          <a:p>
            <a:endParaRPr lang="en-US" sz="1600">
              <a:ln>
                <a:solidFill>
                  <a:sysClr val="windowText" lastClr="000000"/>
                </a:solidFill>
              </a:ln>
              <a:latin typeface="Times New Roman" pitchFamily="18" charset="0"/>
              <a:cs typeface="Times New Roman" pitchFamily="18" charset="0"/>
            </a:endParaRPr>
          </a:p>
        </p:txBody>
      </p:sp>
      <p:sp>
        <p:nvSpPr>
          <p:cNvPr id="180" name="Line 183"/>
          <p:cNvSpPr>
            <a:spLocks noChangeShapeType="1"/>
          </p:cNvSpPr>
          <p:nvPr/>
        </p:nvSpPr>
        <p:spPr bwMode="auto">
          <a:xfrm>
            <a:off x="5772901" y="5202769"/>
            <a:ext cx="0" cy="377825"/>
          </a:xfrm>
          <a:prstGeom prst="line">
            <a:avLst/>
          </a:prstGeom>
          <a:noFill/>
          <a:ln w="31750" cap="rnd">
            <a:solidFill>
              <a:schemeClr val="tx1"/>
            </a:solidFill>
            <a:prstDash val="sysDot"/>
            <a:round/>
            <a:headEnd/>
            <a:tailEnd type="stealth" w="lg" len="me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81" name="Text Box 173"/>
          <p:cNvSpPr txBox="1">
            <a:spLocks noChangeArrowheads="1"/>
          </p:cNvSpPr>
          <p:nvPr/>
        </p:nvSpPr>
        <p:spPr bwMode="auto">
          <a:xfrm>
            <a:off x="65463" y="1012192"/>
            <a:ext cx="4368733" cy="560153"/>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Consider </a:t>
            </a:r>
            <a:r>
              <a:rPr kumimoji="0" lang="en-US" sz="1900" b="0" dirty="0">
                <a:latin typeface="Times New Roman" pitchFamily="18" charset="0"/>
                <a:cs typeface="Times New Roman" pitchFamily="18" charset="0"/>
              </a:rPr>
              <a:t>the markets for </a:t>
            </a:r>
            <a:r>
              <a:rPr kumimoji="0" lang="en-US" sz="1900" i="1" dirty="0" smtClean="0">
                <a:latin typeface="Times New Roman" pitchFamily="18" charset="0"/>
                <a:cs typeface="Times New Roman" pitchFamily="18" charset="0"/>
              </a:rPr>
              <a:t>Gasoline</a:t>
            </a:r>
            <a:r>
              <a:rPr kumimoji="0" lang="en-US" sz="1900" dirty="0" smtClean="0">
                <a:latin typeface="Times New Roman" pitchFamily="18" charset="0"/>
                <a:cs typeface="Times New Roman" pitchFamily="18" charset="0"/>
              </a:rPr>
              <a:t> </a:t>
            </a:r>
            <a:br>
              <a:rPr kumimoji="0" lang="en-US" sz="190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and </a:t>
            </a:r>
            <a:r>
              <a:rPr kumimoji="0" lang="en-US" sz="1900" i="1" dirty="0">
                <a:latin typeface="Times New Roman" pitchFamily="18" charset="0"/>
                <a:cs typeface="Times New Roman" pitchFamily="18" charset="0"/>
              </a:rPr>
              <a:t>Luxury Boats</a:t>
            </a:r>
            <a:r>
              <a:rPr kumimoji="0" lang="en-US" sz="1900" b="0" i="1"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each in </a:t>
            </a:r>
            <a:r>
              <a:rPr kumimoji="0" lang="en-US" sz="1900" b="0" dirty="0">
                <a:latin typeface="Times New Roman" pitchFamily="18" charset="0"/>
                <a:cs typeface="Times New Roman" pitchFamily="18" charset="0"/>
              </a:rPr>
              <a:t>equilibrium.</a:t>
            </a:r>
          </a:p>
        </p:txBody>
      </p:sp>
      <p:sp>
        <p:nvSpPr>
          <p:cNvPr id="182" name="Text Box 174"/>
          <p:cNvSpPr txBox="1">
            <a:spLocks noChangeArrowheads="1"/>
          </p:cNvSpPr>
          <p:nvPr/>
        </p:nvSpPr>
        <p:spPr bwMode="auto">
          <a:xfrm>
            <a:off x="71813" y="3824496"/>
            <a:ext cx="4375496"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In </a:t>
            </a:r>
            <a:r>
              <a:rPr kumimoji="0" lang="en-US" sz="1900" b="0" dirty="0">
                <a:latin typeface="Times New Roman" pitchFamily="18" charset="0"/>
                <a:cs typeface="Times New Roman" pitchFamily="18" charset="0"/>
              </a:rPr>
              <a:t>the </a:t>
            </a:r>
            <a:r>
              <a:rPr kumimoji="0" lang="en-US" sz="1900" i="1" dirty="0" smtClean="0">
                <a:latin typeface="Times New Roman" pitchFamily="18" charset="0"/>
                <a:cs typeface="Times New Roman" pitchFamily="18" charset="0"/>
              </a:rPr>
              <a:t>gasoline</a:t>
            </a:r>
            <a:r>
              <a:rPr kumimoji="0" lang="en-US" sz="1900"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market, </a:t>
            </a:r>
            <a:r>
              <a:rPr kumimoji="0" lang="en-US" sz="1900" b="0" dirty="0" smtClean="0">
                <a:latin typeface="Times New Roman" pitchFamily="18" charset="0"/>
                <a:cs typeface="Times New Roman" pitchFamily="18" charset="0"/>
              </a:rPr>
              <a:t>the </a:t>
            </a:r>
            <a:r>
              <a:rPr kumimoji="0" lang="en-US" sz="1900" b="1" i="1" dirty="0" smtClean="0">
                <a:solidFill>
                  <a:srgbClr val="053ABF"/>
                </a:solidFill>
                <a:latin typeface="Times New Roman" pitchFamily="18" charset="0"/>
                <a:cs typeface="Times New Roman" pitchFamily="18" charset="0"/>
              </a:rPr>
              <a:t>demand</a:t>
            </a:r>
            <a:r>
              <a:rPr kumimoji="0" lang="en-US" sz="1900" b="0" dirty="0" smtClean="0">
                <a:latin typeface="Times New Roman" pitchFamily="18" charset="0"/>
                <a:cs typeface="Times New Roman" pitchFamily="18" charset="0"/>
              </a:rPr>
              <a:t> is </a:t>
            </a:r>
            <a:r>
              <a:rPr kumimoji="0" lang="en-US" sz="1900" i="1" u="sng" dirty="0" smtClean="0">
                <a:latin typeface="Times New Roman" pitchFamily="18" charset="0"/>
                <a:cs typeface="Times New Roman" pitchFamily="18" charset="0"/>
              </a:rPr>
              <a:t>relatively </a:t>
            </a:r>
            <a:r>
              <a:rPr kumimoji="0" lang="en-US" sz="1900" i="1" u="sng" dirty="0">
                <a:latin typeface="Times New Roman" pitchFamily="18" charset="0"/>
                <a:cs typeface="Times New Roman" pitchFamily="18" charset="0"/>
              </a:rPr>
              <a:t>more inelastic</a:t>
            </a:r>
            <a:r>
              <a:rPr kumimoji="0" lang="en-US" sz="1900" i="1" u="sng" dirty="0">
                <a:solidFill>
                  <a:schemeClr val="tx1"/>
                </a:solidFill>
                <a:latin typeface="Times New Roman" pitchFamily="18" charset="0"/>
                <a:cs typeface="Times New Roman" pitchFamily="18" charset="0"/>
              </a:rPr>
              <a:t> </a:t>
            </a:r>
            <a:r>
              <a:rPr kumimoji="0" lang="en-US" sz="1900" b="0" i="1" u="sng" dirty="0">
                <a:latin typeface="Times New Roman" pitchFamily="18" charset="0"/>
                <a:cs typeface="Times New Roman" pitchFamily="18" charset="0"/>
              </a:rPr>
              <a:t>than </a:t>
            </a:r>
            <a:r>
              <a:rPr kumimoji="0" lang="en-US" sz="1900" b="0" i="1" u="sng" dirty="0" smtClean="0">
                <a:latin typeface="Times New Roman" pitchFamily="18" charset="0"/>
                <a:cs typeface="Times New Roman" pitchFamily="18" charset="0"/>
              </a:rPr>
              <a:t>its </a:t>
            </a:r>
            <a:r>
              <a:rPr kumimoji="0" lang="en-US" sz="1900" b="1" i="1" u="sng" dirty="0" smtClean="0">
                <a:solidFill>
                  <a:schemeClr val="accent3">
                    <a:lumMod val="75000"/>
                  </a:schemeClr>
                </a:solidFill>
                <a:latin typeface="Times New Roman" pitchFamily="18" charset="0"/>
                <a:cs typeface="Times New Roman" pitchFamily="18" charset="0"/>
              </a:rPr>
              <a:t>supply</a:t>
            </a:r>
            <a:r>
              <a:rPr kumimoji="0" lang="en-US" sz="1900" b="0" dirty="0">
                <a:latin typeface="Times New Roman" pitchFamily="18" charset="0"/>
                <a:cs typeface="Times New Roman" pitchFamily="18" charset="0"/>
              </a:rPr>
              <a:t>; hence, buyers bear a </a:t>
            </a:r>
            <a:r>
              <a:rPr kumimoji="0" lang="en-US" sz="1900" b="0" dirty="0" smtClean="0">
                <a:latin typeface="Times New Roman" pitchFamily="18" charset="0"/>
                <a:cs typeface="Times New Roman" pitchFamily="18" charset="0"/>
              </a:rPr>
              <a:t>larger share </a:t>
            </a:r>
            <a:r>
              <a:rPr kumimoji="0" lang="en-US" sz="1900" b="0" dirty="0">
                <a:latin typeface="Times New Roman" pitchFamily="18" charset="0"/>
                <a:cs typeface="Times New Roman" pitchFamily="18" charset="0"/>
              </a:rPr>
              <a:t>of the burden of the tax.</a:t>
            </a:r>
          </a:p>
        </p:txBody>
      </p:sp>
      <p:sp>
        <p:nvSpPr>
          <p:cNvPr id="183" name="Text Box 175"/>
          <p:cNvSpPr txBox="1">
            <a:spLocks noChangeArrowheads="1"/>
          </p:cNvSpPr>
          <p:nvPr/>
        </p:nvSpPr>
        <p:spPr bwMode="auto">
          <a:xfrm>
            <a:off x="84513" y="4822914"/>
            <a:ext cx="4361777"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In </a:t>
            </a:r>
            <a:r>
              <a:rPr kumimoji="0" lang="en-US" sz="1900" b="0" dirty="0">
                <a:latin typeface="Times New Roman" pitchFamily="18" charset="0"/>
                <a:cs typeface="Times New Roman" pitchFamily="18" charset="0"/>
              </a:rPr>
              <a:t>the </a:t>
            </a:r>
            <a:r>
              <a:rPr kumimoji="0" lang="en-US" sz="1900" i="1" dirty="0">
                <a:latin typeface="Times New Roman" pitchFamily="18" charset="0"/>
                <a:cs typeface="Times New Roman" pitchFamily="18" charset="0"/>
              </a:rPr>
              <a:t>luxury boat</a:t>
            </a:r>
            <a:r>
              <a:rPr kumimoji="0" lang="en-US" sz="1900" dirty="0">
                <a:latin typeface="Times New Roman" pitchFamily="18" charset="0"/>
                <a:cs typeface="Times New Roman" pitchFamily="18" charset="0"/>
              </a:rPr>
              <a:t> </a:t>
            </a:r>
            <a:r>
              <a:rPr kumimoji="0" lang="en-US" sz="1900" b="0" dirty="0">
                <a:latin typeface="Times New Roman" pitchFamily="18" charset="0"/>
                <a:cs typeface="Times New Roman" pitchFamily="18" charset="0"/>
              </a:rPr>
              <a:t>market, </a:t>
            </a:r>
            <a:r>
              <a:rPr kumimoji="0" lang="en-US" sz="1900" b="0" dirty="0" smtClean="0">
                <a:latin typeface="Times New Roman" pitchFamily="18" charset="0"/>
                <a:cs typeface="Times New Roman" pitchFamily="18" charset="0"/>
              </a:rPr>
              <a:t>the </a:t>
            </a:r>
            <a:r>
              <a:rPr kumimoji="0" lang="en-US" sz="1900" b="1" i="1" dirty="0" smtClean="0">
                <a:solidFill>
                  <a:schemeClr val="accent3">
                    <a:lumMod val="75000"/>
                  </a:schemeClr>
                </a:solidFill>
                <a:latin typeface="Times New Roman" pitchFamily="18" charset="0"/>
                <a:cs typeface="Times New Roman" pitchFamily="18" charset="0"/>
              </a:rPr>
              <a:t>supply</a:t>
            </a:r>
            <a:r>
              <a:rPr kumimoji="0" lang="en-US" sz="1900" b="0" dirty="0" smtClean="0">
                <a:latin typeface="Times New Roman" pitchFamily="18" charset="0"/>
                <a:cs typeface="Times New Roman" pitchFamily="18" charset="0"/>
              </a:rPr>
              <a:t> is </a:t>
            </a:r>
            <a:r>
              <a:rPr kumimoji="0" lang="en-US" sz="1900" i="1" u="sng" dirty="0">
                <a:latin typeface="Times New Roman" pitchFamily="18" charset="0"/>
                <a:cs typeface="Times New Roman" pitchFamily="18" charset="0"/>
              </a:rPr>
              <a:t>relatively more inelastic</a:t>
            </a:r>
            <a:r>
              <a:rPr kumimoji="0" lang="en-US" sz="1900" i="1" u="sng" dirty="0">
                <a:solidFill>
                  <a:schemeClr val="tx1"/>
                </a:solidFill>
                <a:latin typeface="Times New Roman" pitchFamily="18" charset="0"/>
                <a:cs typeface="Times New Roman" pitchFamily="18" charset="0"/>
              </a:rPr>
              <a:t> </a:t>
            </a:r>
            <a:r>
              <a:rPr kumimoji="0" lang="en-US" sz="1900" b="0" i="1" u="sng" dirty="0">
                <a:latin typeface="Times New Roman" pitchFamily="18" charset="0"/>
                <a:cs typeface="Times New Roman" pitchFamily="18" charset="0"/>
              </a:rPr>
              <a:t>than </a:t>
            </a:r>
            <a:r>
              <a:rPr kumimoji="0" lang="en-US" sz="1900" b="0" i="1" u="sng" dirty="0" smtClean="0">
                <a:latin typeface="Times New Roman" pitchFamily="18" charset="0"/>
                <a:cs typeface="Times New Roman" pitchFamily="18" charset="0"/>
              </a:rPr>
              <a:t>its </a:t>
            </a:r>
            <a:r>
              <a:rPr kumimoji="0" lang="en-US" sz="1900" b="1" i="1" u="sng" dirty="0" smtClean="0">
                <a:solidFill>
                  <a:srgbClr val="053ABF"/>
                </a:solidFill>
                <a:latin typeface="Times New Roman" pitchFamily="18" charset="0"/>
                <a:cs typeface="Times New Roman" pitchFamily="18" charset="0"/>
              </a:rPr>
              <a:t>demand</a:t>
            </a:r>
            <a:r>
              <a:rPr kumimoji="0" lang="en-US" sz="1900" b="0"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hence, </a:t>
            </a:r>
            <a:r>
              <a:rPr kumimoji="0" lang="en-US" sz="1900" b="0" dirty="0">
                <a:latin typeface="Times New Roman" pitchFamily="18" charset="0"/>
                <a:cs typeface="Times New Roman" pitchFamily="18" charset="0"/>
              </a:rPr>
              <a:t>sellers bear a </a:t>
            </a:r>
            <a:r>
              <a:rPr kumimoji="0" lang="en-US" sz="1900" b="0" dirty="0" smtClean="0">
                <a:latin typeface="Times New Roman" pitchFamily="18" charset="0"/>
                <a:cs typeface="Times New Roman" pitchFamily="18" charset="0"/>
              </a:rPr>
              <a:t>larger share </a:t>
            </a:r>
            <a:r>
              <a:rPr kumimoji="0" lang="en-US" sz="1900" b="0" dirty="0">
                <a:latin typeface="Times New Roman" pitchFamily="18" charset="0"/>
                <a:cs typeface="Times New Roman" pitchFamily="18" charset="0"/>
              </a:rPr>
              <a:t>of the tax burden.</a:t>
            </a:r>
          </a:p>
        </p:txBody>
      </p:sp>
      <p:sp>
        <p:nvSpPr>
          <p:cNvPr id="184" name="Text Box 177"/>
          <p:cNvSpPr txBox="1">
            <a:spLocks noChangeArrowheads="1"/>
          </p:cNvSpPr>
          <p:nvPr/>
        </p:nvSpPr>
        <p:spPr bwMode="auto">
          <a:xfrm>
            <a:off x="71813" y="1547575"/>
            <a:ext cx="4375496" cy="126188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If </a:t>
            </a:r>
            <a:r>
              <a:rPr kumimoji="0" lang="en-US" sz="1900" b="0" dirty="0">
                <a:latin typeface="Times New Roman" pitchFamily="18" charset="0"/>
                <a:cs typeface="Times New Roman" pitchFamily="18" charset="0"/>
              </a:rPr>
              <a:t>we impose a </a:t>
            </a:r>
            <a:r>
              <a:rPr kumimoji="0" lang="en-US" sz="1900" b="0" dirty="0" smtClean="0">
                <a:latin typeface="Times New Roman" pitchFamily="18" charset="0"/>
                <a:cs typeface="Times New Roman" pitchFamily="18" charset="0"/>
              </a:rPr>
              <a:t>$0.50 </a:t>
            </a:r>
            <a:r>
              <a:rPr kumimoji="0" lang="en-US" sz="1900" b="0" dirty="0">
                <a:latin typeface="Times New Roman" pitchFamily="18" charset="0"/>
                <a:cs typeface="Times New Roman" pitchFamily="18" charset="0"/>
              </a:rPr>
              <a:t>tax on </a:t>
            </a:r>
            <a:r>
              <a:rPr kumimoji="0" lang="en-US" sz="1900" i="1" dirty="0" smtClean="0">
                <a:latin typeface="Times New Roman" pitchFamily="18" charset="0"/>
                <a:cs typeface="Times New Roman" pitchFamily="18" charset="0"/>
              </a:rPr>
              <a:t>gasoline</a:t>
            </a:r>
            <a:r>
              <a:rPr kumimoji="0" lang="en-US" sz="1900" b="0" dirty="0" smtClean="0">
                <a:latin typeface="Times New Roman" pitchFamily="18" charset="0"/>
                <a:cs typeface="Times New Roman" pitchFamily="18" charset="0"/>
              </a:rPr>
              <a:t> suppliers</a:t>
            </a:r>
            <a:r>
              <a:rPr kumimoji="0" lang="en-US" sz="1900" b="0" dirty="0">
                <a:latin typeface="Times New Roman" pitchFamily="18" charset="0"/>
                <a:cs typeface="Times New Roman" pitchFamily="18" charset="0"/>
              </a:rPr>
              <a:t>, the </a:t>
            </a:r>
            <a:r>
              <a:rPr kumimoji="0" lang="en-US" sz="1900" b="1" i="1" dirty="0">
                <a:solidFill>
                  <a:srgbClr val="077A04"/>
                </a:solidFill>
                <a:latin typeface="Times New Roman" pitchFamily="18" charset="0"/>
                <a:cs typeface="Times New Roman" pitchFamily="18" charset="0"/>
              </a:rPr>
              <a:t>supply curve</a:t>
            </a:r>
            <a:r>
              <a:rPr kumimoji="0" lang="en-US" sz="1900" b="1"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moves vertically </a:t>
            </a:r>
            <a:r>
              <a:rPr kumimoji="0" lang="en-US" sz="1900" b="0" dirty="0">
                <a:latin typeface="Times New Roman" pitchFamily="18" charset="0"/>
                <a:cs typeface="Times New Roman" pitchFamily="18" charset="0"/>
              </a:rPr>
              <a:t>by the amount of the tax</a:t>
            </a:r>
            <a:r>
              <a:rPr kumimoji="0" lang="en-US" sz="1900" b="0" dirty="0" smtClean="0">
                <a:latin typeface="Times New Roman" pitchFamily="18" charset="0"/>
                <a:cs typeface="Times New Roman" pitchFamily="18" charset="0"/>
              </a:rPr>
              <a:t>.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Price </a:t>
            </a:r>
            <a:r>
              <a:rPr kumimoji="0" lang="en-US" sz="1900" b="0" dirty="0">
                <a:latin typeface="Times New Roman" pitchFamily="18" charset="0"/>
                <a:cs typeface="Times New Roman" pitchFamily="18" charset="0"/>
              </a:rPr>
              <a:t>goes up </a:t>
            </a:r>
            <a:r>
              <a:rPr kumimoji="0" lang="en-US" sz="1900" b="0" dirty="0" smtClean="0">
                <a:latin typeface="Times New Roman" pitchFamily="18" charset="0"/>
                <a:cs typeface="Times New Roman" pitchFamily="18" charset="0"/>
              </a:rPr>
              <a:t>$0.40 </a:t>
            </a:r>
            <a:r>
              <a:rPr kumimoji="0" lang="en-US" sz="1900" b="0" dirty="0">
                <a:latin typeface="Times New Roman" pitchFamily="18" charset="0"/>
                <a:cs typeface="Times New Roman" pitchFamily="18" charset="0"/>
              </a:rPr>
              <a:t>and output </a:t>
            </a:r>
            <a:r>
              <a:rPr kumimoji="0" lang="en-US" sz="1900" b="0" dirty="0" smtClean="0">
                <a:latin typeface="Times New Roman" pitchFamily="18" charset="0"/>
                <a:cs typeface="Times New Roman" pitchFamily="18" charset="0"/>
              </a:rPr>
              <a:t>falls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by </a:t>
            </a:r>
            <a:r>
              <a:rPr kumimoji="0" lang="en-US" sz="1900" b="0" dirty="0">
                <a:latin typeface="Times New Roman" pitchFamily="18" charset="0"/>
                <a:cs typeface="Times New Roman" pitchFamily="18" charset="0"/>
              </a:rPr>
              <a:t>6 million gallons per week.</a:t>
            </a:r>
          </a:p>
        </p:txBody>
      </p:sp>
      <p:sp>
        <p:nvSpPr>
          <p:cNvPr id="187" name="Text Box 178"/>
          <p:cNvSpPr txBox="1">
            <a:spLocks noChangeArrowheads="1"/>
          </p:cNvSpPr>
          <p:nvPr/>
        </p:nvSpPr>
        <p:spPr bwMode="auto">
          <a:xfrm>
            <a:off x="71813" y="2794565"/>
            <a:ext cx="4375496"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If </a:t>
            </a:r>
            <a:r>
              <a:rPr kumimoji="0" lang="en-US" sz="1900" b="0" dirty="0">
                <a:latin typeface="Times New Roman" pitchFamily="18" charset="0"/>
                <a:cs typeface="Times New Roman" pitchFamily="18" charset="0"/>
              </a:rPr>
              <a:t>we impose a $25K tax on </a:t>
            </a:r>
            <a:r>
              <a:rPr kumimoji="0" lang="en-US" sz="1900" i="1" dirty="0" smtClean="0">
                <a:latin typeface="Times New Roman" pitchFamily="18" charset="0"/>
                <a:cs typeface="Times New Roman" pitchFamily="18" charset="0"/>
              </a:rPr>
              <a:t>Luxury Boat</a:t>
            </a:r>
            <a:r>
              <a:rPr kumimoji="0" lang="en-US" sz="1900" b="0"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suppliers, the </a:t>
            </a:r>
            <a:r>
              <a:rPr kumimoji="0" lang="en-US" sz="1900" b="1" i="1" dirty="0">
                <a:solidFill>
                  <a:srgbClr val="077A04"/>
                </a:solidFill>
                <a:latin typeface="Times New Roman" pitchFamily="18" charset="0"/>
                <a:cs typeface="Times New Roman" pitchFamily="18" charset="0"/>
              </a:rPr>
              <a:t>supply </a:t>
            </a:r>
            <a:r>
              <a:rPr kumimoji="0" lang="en-US" sz="1900" b="1" i="1" dirty="0" smtClean="0">
                <a:solidFill>
                  <a:srgbClr val="077A04"/>
                </a:solidFill>
                <a:latin typeface="Times New Roman" pitchFamily="18" charset="0"/>
                <a:cs typeface="Times New Roman" pitchFamily="18" charset="0"/>
              </a:rPr>
              <a:t>curve</a:t>
            </a:r>
            <a:r>
              <a:rPr kumimoji="0" lang="en-US" sz="1900" b="0" dirty="0" smtClean="0">
                <a:latin typeface="Times New Roman" pitchFamily="18" charset="0"/>
                <a:cs typeface="Times New Roman" pitchFamily="18" charset="0"/>
              </a:rPr>
              <a:t> moves up </a:t>
            </a:r>
            <a:r>
              <a:rPr kumimoji="0" lang="en-US" sz="1900" b="0" dirty="0">
                <a:latin typeface="Times New Roman" pitchFamily="18" charset="0"/>
                <a:cs typeface="Times New Roman" pitchFamily="18" charset="0"/>
              </a:rPr>
              <a:t>by the amount </a:t>
            </a:r>
            <a:r>
              <a:rPr kumimoji="0" lang="en-US" sz="1900" b="0" dirty="0" smtClean="0">
                <a:latin typeface="Times New Roman" pitchFamily="18" charset="0"/>
                <a:cs typeface="Times New Roman" pitchFamily="18" charset="0"/>
              </a:rPr>
              <a:t>of the </a:t>
            </a:r>
            <a:r>
              <a:rPr kumimoji="0" lang="en-US" sz="1900" b="0" dirty="0">
                <a:latin typeface="Times New Roman" pitchFamily="18" charset="0"/>
                <a:cs typeface="Times New Roman" pitchFamily="18" charset="0"/>
              </a:rPr>
              <a:t>tax.  Price goes up by $5K </a:t>
            </a:r>
            <a:r>
              <a:rPr kumimoji="0" lang="en-US" sz="1900" b="0" dirty="0" smtClean="0">
                <a:latin typeface="Times New Roman" pitchFamily="18" charset="0"/>
                <a:cs typeface="Times New Roman" pitchFamily="18" charset="0"/>
              </a:rPr>
              <a:t>and output </a:t>
            </a:r>
            <a:r>
              <a:rPr kumimoji="0" lang="en-US" sz="1900" b="0" dirty="0">
                <a:latin typeface="Times New Roman" pitchFamily="18" charset="0"/>
                <a:cs typeface="Times New Roman" pitchFamily="18" charset="0"/>
              </a:rPr>
              <a:t>falls by 5 thousand units.</a:t>
            </a:r>
          </a:p>
        </p:txBody>
      </p:sp>
      <p:sp>
        <p:nvSpPr>
          <p:cNvPr id="199" name="Text Box 14"/>
          <p:cNvSpPr txBox="1">
            <a:spLocks noChangeArrowheads="1"/>
          </p:cNvSpPr>
          <p:nvPr/>
        </p:nvSpPr>
        <p:spPr bwMode="auto">
          <a:xfrm>
            <a:off x="4260066" y="4086415"/>
            <a:ext cx="762000" cy="338554"/>
          </a:xfrm>
          <a:prstGeom prst="rect">
            <a:avLst/>
          </a:prstGeom>
          <a:noFill/>
          <a:ln w="19050" cap="rnd">
            <a:noFill/>
            <a:prstDash val="sysDot"/>
            <a:miter lim="800000"/>
            <a:headEnd/>
            <a:tailEnd type="none" w="lg" len="lg"/>
          </a:ln>
        </p:spPr>
        <p:txBody>
          <a:bodyPr>
            <a:prstTxWarp prst="textNoShape">
              <a:avLst/>
            </a:prstTxWarp>
            <a:spAutoFit/>
          </a:bodyPr>
          <a:lstStyle/>
          <a:p>
            <a:pPr algn="r">
              <a:spcBef>
                <a:spcPct val="50000"/>
              </a:spcBef>
            </a:pPr>
            <a:r>
              <a:rPr kumimoji="0" lang="en-US" sz="1600" b="0" dirty="0" smtClean="0">
                <a:latin typeface="Times New Roman" pitchFamily="18" charset="0"/>
                <a:cs typeface="Times New Roman" pitchFamily="18" charset="0"/>
              </a:rPr>
              <a:t>105</a:t>
            </a:r>
            <a:endParaRPr kumimoji="0" lang="en-US" sz="1600" b="0" dirty="0">
              <a:latin typeface="Times New Roman" pitchFamily="18" charset="0"/>
              <a:cs typeface="Times New Roman" pitchFamily="18" charset="0"/>
            </a:endParaRPr>
          </a:p>
        </p:txBody>
      </p:sp>
    </p:spTree>
    <p:extLst>
      <p:ext uri="{BB962C8B-B14F-4D97-AF65-F5344CB8AC3E}">
        <p14:creationId xmlns:p14="http://schemas.microsoft.com/office/powerpoint/2010/main" val="356967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slide(fromBottom)">
                                      <p:cBhvr>
                                        <p:cTn id="7" dur="500"/>
                                        <p:tgtEl>
                                          <p:spTgt spid="18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4"/>
                                        </p:tgtEl>
                                        <p:attrNameLst>
                                          <p:attrName>style.visibility</p:attrName>
                                        </p:attrNameLst>
                                      </p:cBhvr>
                                      <p:to>
                                        <p:strVal val="visible"/>
                                      </p:to>
                                    </p:set>
                                    <p:animEffect transition="in" filter="slide(fromBottom)">
                                      <p:cBhvr>
                                        <p:cTn id="12" dur="500"/>
                                        <p:tgtEl>
                                          <p:spTgt spid="184"/>
                                        </p:tgtEl>
                                      </p:cBhvr>
                                    </p:animEffect>
                                  </p:childTnLst>
                                </p:cTn>
                              </p:par>
                            </p:childTnLst>
                          </p:cTn>
                        </p:par>
                        <p:par>
                          <p:cTn id="13" fill="hold">
                            <p:stCondLst>
                              <p:cond delay="500"/>
                            </p:stCondLst>
                            <p:childTnLst>
                              <p:par>
                                <p:cTn id="14" presetID="12" presetClass="entr" presetSubtype="4" fill="hold" nodeType="afterEffect">
                                  <p:stCondLst>
                                    <p:cond delay="0"/>
                                  </p:stCondLst>
                                  <p:childTnLst>
                                    <p:set>
                                      <p:cBhvr>
                                        <p:cTn id="15" dur="1" fill="hold">
                                          <p:stCondLst>
                                            <p:cond delay="0"/>
                                          </p:stCondLst>
                                        </p:cTn>
                                        <p:tgtEl>
                                          <p:spTgt spid="173"/>
                                        </p:tgtEl>
                                        <p:attrNameLst>
                                          <p:attrName>style.visibility</p:attrName>
                                        </p:attrNameLst>
                                      </p:cBhvr>
                                      <p:to>
                                        <p:strVal val="visible"/>
                                      </p:to>
                                    </p:set>
                                    <p:animEffect transition="in" filter="slide(fromBottom)">
                                      <p:cBhvr>
                                        <p:cTn id="16" dur="500"/>
                                        <p:tgtEl>
                                          <p:spTgt spid="173"/>
                                        </p:tgtEl>
                                      </p:cBhvr>
                                    </p:animEffect>
                                  </p:childTnLst>
                                </p:cTn>
                              </p:par>
                            </p:childTnLst>
                          </p:cTn>
                        </p:par>
                        <p:par>
                          <p:cTn id="17" fill="hold">
                            <p:stCondLst>
                              <p:cond delay="1000"/>
                            </p:stCondLst>
                            <p:childTnLst>
                              <p:par>
                                <p:cTn id="18" presetID="23" presetClass="entr" presetSubtype="32" fill="hold" grpId="0" nodeType="afterEffect">
                                  <p:stCondLst>
                                    <p:cond delay="0"/>
                                  </p:stCondLst>
                                  <p:childTnLst>
                                    <p:set>
                                      <p:cBhvr>
                                        <p:cTn id="19" dur="1" fill="hold">
                                          <p:stCondLst>
                                            <p:cond delay="0"/>
                                          </p:stCondLst>
                                        </p:cTn>
                                        <p:tgtEl>
                                          <p:spTgt spid="177"/>
                                        </p:tgtEl>
                                        <p:attrNameLst>
                                          <p:attrName>style.visibility</p:attrName>
                                        </p:attrNameLst>
                                      </p:cBhvr>
                                      <p:to>
                                        <p:strVal val="visible"/>
                                      </p:to>
                                    </p:set>
                                    <p:anim calcmode="lin" valueType="num">
                                      <p:cBhvr>
                                        <p:cTn id="20" dur="500" fill="hold"/>
                                        <p:tgtEl>
                                          <p:spTgt spid="177"/>
                                        </p:tgtEl>
                                        <p:attrNameLst>
                                          <p:attrName>ppt_w</p:attrName>
                                        </p:attrNameLst>
                                      </p:cBhvr>
                                      <p:tavLst>
                                        <p:tav tm="0">
                                          <p:val>
                                            <p:strVal val="4*#ppt_w"/>
                                          </p:val>
                                        </p:tav>
                                        <p:tav tm="100000">
                                          <p:val>
                                            <p:strVal val="#ppt_w"/>
                                          </p:val>
                                        </p:tav>
                                      </p:tavLst>
                                    </p:anim>
                                    <p:anim calcmode="lin" valueType="num">
                                      <p:cBhvr>
                                        <p:cTn id="21" dur="500" fill="hold"/>
                                        <p:tgtEl>
                                          <p:spTgt spid="177"/>
                                        </p:tgtEl>
                                        <p:attrNameLst>
                                          <p:attrName>ppt_h</p:attrName>
                                        </p:attrNameLst>
                                      </p:cBhvr>
                                      <p:tavLst>
                                        <p:tav tm="0">
                                          <p:val>
                                            <p:strVal val="4*#ppt_h"/>
                                          </p:val>
                                        </p:tav>
                                        <p:tav tm="100000">
                                          <p:val>
                                            <p:strVal val="#ppt_h"/>
                                          </p:val>
                                        </p:tav>
                                      </p:tavLst>
                                    </p:anim>
                                  </p:childTnLst>
                                </p:cTn>
                              </p:par>
                            </p:childTnLst>
                          </p:cTn>
                        </p:par>
                        <p:par>
                          <p:cTn id="22" fill="hold">
                            <p:stCondLst>
                              <p:cond delay="1500"/>
                            </p:stCondLst>
                            <p:childTnLst>
                              <p:par>
                                <p:cTn id="23" presetID="17" presetClass="entr" presetSubtype="2"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 calcmode="lin" valueType="num">
                                      <p:cBhvr>
                                        <p:cTn id="25" dur="500" fill="hold"/>
                                        <p:tgtEl>
                                          <p:spTgt spid="88"/>
                                        </p:tgtEl>
                                        <p:attrNameLst>
                                          <p:attrName>ppt_x</p:attrName>
                                        </p:attrNameLst>
                                      </p:cBhvr>
                                      <p:tavLst>
                                        <p:tav tm="0">
                                          <p:val>
                                            <p:strVal val="#ppt_x+#ppt_w/2"/>
                                          </p:val>
                                        </p:tav>
                                        <p:tav tm="100000">
                                          <p:val>
                                            <p:strVal val="#ppt_x"/>
                                          </p:val>
                                        </p:tav>
                                      </p:tavLst>
                                    </p:anim>
                                    <p:anim calcmode="lin" valueType="num">
                                      <p:cBhvr>
                                        <p:cTn id="26" dur="500" fill="hold"/>
                                        <p:tgtEl>
                                          <p:spTgt spid="88"/>
                                        </p:tgtEl>
                                        <p:attrNameLst>
                                          <p:attrName>ppt_y</p:attrName>
                                        </p:attrNameLst>
                                      </p:cBhvr>
                                      <p:tavLst>
                                        <p:tav tm="0">
                                          <p:val>
                                            <p:strVal val="#ppt_y"/>
                                          </p:val>
                                        </p:tav>
                                        <p:tav tm="100000">
                                          <p:val>
                                            <p:strVal val="#ppt_y"/>
                                          </p:val>
                                        </p:tav>
                                      </p:tavLst>
                                    </p:anim>
                                    <p:anim calcmode="lin" valueType="num">
                                      <p:cBhvr>
                                        <p:cTn id="27" dur="500" fill="hold"/>
                                        <p:tgtEl>
                                          <p:spTgt spid="88"/>
                                        </p:tgtEl>
                                        <p:attrNameLst>
                                          <p:attrName>ppt_w</p:attrName>
                                        </p:attrNameLst>
                                      </p:cBhvr>
                                      <p:tavLst>
                                        <p:tav tm="0">
                                          <p:val>
                                            <p:fltVal val="0"/>
                                          </p:val>
                                        </p:tav>
                                        <p:tav tm="100000">
                                          <p:val>
                                            <p:strVal val="#ppt_w"/>
                                          </p:val>
                                        </p:tav>
                                      </p:tavLst>
                                    </p:anim>
                                    <p:anim calcmode="lin" valueType="num">
                                      <p:cBhvr>
                                        <p:cTn id="28" dur="500" fill="hold"/>
                                        <p:tgtEl>
                                          <p:spTgt spid="88"/>
                                        </p:tgtEl>
                                        <p:attrNameLst>
                                          <p:attrName>ppt_h</p:attrName>
                                        </p:attrNameLst>
                                      </p:cBhvr>
                                      <p:tavLst>
                                        <p:tav tm="0">
                                          <p:val>
                                            <p:strVal val="#ppt_h"/>
                                          </p:val>
                                        </p:tav>
                                        <p:tav tm="100000">
                                          <p:val>
                                            <p:strVal val="#ppt_h"/>
                                          </p:val>
                                        </p:tav>
                                      </p:tavLst>
                                    </p:anim>
                                  </p:childTnLst>
                                </p:cTn>
                              </p:par>
                            </p:childTnLst>
                          </p:cTn>
                        </p:par>
                        <p:par>
                          <p:cTn id="29" fill="hold">
                            <p:stCondLst>
                              <p:cond delay="2000"/>
                            </p:stCondLst>
                            <p:childTnLst>
                              <p:par>
                                <p:cTn id="30" presetID="34" presetClass="emph" presetSubtype="0" fill="hold" grpId="0" nodeType="afterEffect">
                                  <p:stCondLst>
                                    <p:cond delay="0"/>
                                  </p:stCondLst>
                                  <p:iterate type="lt">
                                    <p:tmPct val="10000"/>
                                  </p:iterate>
                                  <p:childTnLst>
                                    <p:animMotion origin="layout" path="M 0.0 0.0 L 0.0 -0.07213" pathEditMode="relative" ptsTypes="">
                                      <p:cBhvr>
                                        <p:cTn id="31" dur="250" accel="50000" decel="50000" autoRev="1" fill="hold">
                                          <p:stCondLst>
                                            <p:cond delay="0"/>
                                          </p:stCondLst>
                                        </p:cTn>
                                        <p:tgtEl>
                                          <p:spTgt spid="169"/>
                                        </p:tgtEl>
                                        <p:attrNameLst>
                                          <p:attrName>ppt_x</p:attrName>
                                          <p:attrName>ppt_y</p:attrName>
                                        </p:attrNameLst>
                                      </p:cBhvr>
                                    </p:animMotion>
                                    <p:animRot by="1500000">
                                      <p:cBhvr>
                                        <p:cTn id="32" dur="125" fill="hold">
                                          <p:stCondLst>
                                            <p:cond delay="0"/>
                                          </p:stCondLst>
                                        </p:cTn>
                                        <p:tgtEl>
                                          <p:spTgt spid="169"/>
                                        </p:tgtEl>
                                        <p:attrNameLst>
                                          <p:attrName>r</p:attrName>
                                        </p:attrNameLst>
                                      </p:cBhvr>
                                    </p:animRot>
                                    <p:animRot by="-1500000">
                                      <p:cBhvr>
                                        <p:cTn id="33" dur="125" fill="hold">
                                          <p:stCondLst>
                                            <p:cond delay="125"/>
                                          </p:stCondLst>
                                        </p:cTn>
                                        <p:tgtEl>
                                          <p:spTgt spid="169"/>
                                        </p:tgtEl>
                                        <p:attrNameLst>
                                          <p:attrName>r</p:attrName>
                                        </p:attrNameLst>
                                      </p:cBhvr>
                                    </p:animRot>
                                    <p:animRot by="-1500000">
                                      <p:cBhvr>
                                        <p:cTn id="34" dur="125" fill="hold">
                                          <p:stCondLst>
                                            <p:cond delay="250"/>
                                          </p:stCondLst>
                                        </p:cTn>
                                        <p:tgtEl>
                                          <p:spTgt spid="169"/>
                                        </p:tgtEl>
                                        <p:attrNameLst>
                                          <p:attrName>r</p:attrName>
                                        </p:attrNameLst>
                                      </p:cBhvr>
                                    </p:animRot>
                                    <p:animRot by="1500000">
                                      <p:cBhvr>
                                        <p:cTn id="35" dur="125" fill="hold">
                                          <p:stCondLst>
                                            <p:cond delay="375"/>
                                          </p:stCondLst>
                                        </p:cTn>
                                        <p:tgtEl>
                                          <p:spTgt spid="169"/>
                                        </p:tgtEl>
                                        <p:attrNameLst>
                                          <p:attrName>r</p:attrName>
                                        </p:attrNameLst>
                                      </p:cBhvr>
                                    </p:animRot>
                                  </p:childTnLst>
                                </p:cTn>
                              </p:par>
                            </p:childTnLst>
                          </p:cTn>
                        </p:par>
                        <p:par>
                          <p:cTn id="36" fill="hold">
                            <p:stCondLst>
                              <p:cond delay="2700"/>
                            </p:stCondLst>
                            <p:childTnLst>
                              <p:par>
                                <p:cTn id="37" presetID="17" presetClass="entr" presetSubtype="1"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 calcmode="lin" valueType="num">
                                      <p:cBhvr>
                                        <p:cTn id="39" dur="500" fill="hold"/>
                                        <p:tgtEl>
                                          <p:spTgt spid="89"/>
                                        </p:tgtEl>
                                        <p:attrNameLst>
                                          <p:attrName>ppt_x</p:attrName>
                                        </p:attrNameLst>
                                      </p:cBhvr>
                                      <p:tavLst>
                                        <p:tav tm="0">
                                          <p:val>
                                            <p:strVal val="#ppt_x"/>
                                          </p:val>
                                        </p:tav>
                                        <p:tav tm="100000">
                                          <p:val>
                                            <p:strVal val="#ppt_x"/>
                                          </p:val>
                                        </p:tav>
                                      </p:tavLst>
                                    </p:anim>
                                    <p:anim calcmode="lin" valueType="num">
                                      <p:cBhvr>
                                        <p:cTn id="40" dur="500" fill="hold"/>
                                        <p:tgtEl>
                                          <p:spTgt spid="89"/>
                                        </p:tgtEl>
                                        <p:attrNameLst>
                                          <p:attrName>ppt_y</p:attrName>
                                        </p:attrNameLst>
                                      </p:cBhvr>
                                      <p:tavLst>
                                        <p:tav tm="0">
                                          <p:val>
                                            <p:strVal val="#ppt_y-#ppt_h/2"/>
                                          </p:val>
                                        </p:tav>
                                        <p:tav tm="100000">
                                          <p:val>
                                            <p:strVal val="#ppt_y"/>
                                          </p:val>
                                        </p:tav>
                                      </p:tavLst>
                                    </p:anim>
                                    <p:anim calcmode="lin" valueType="num">
                                      <p:cBhvr>
                                        <p:cTn id="41" dur="500" fill="hold"/>
                                        <p:tgtEl>
                                          <p:spTgt spid="89"/>
                                        </p:tgtEl>
                                        <p:attrNameLst>
                                          <p:attrName>ppt_w</p:attrName>
                                        </p:attrNameLst>
                                      </p:cBhvr>
                                      <p:tavLst>
                                        <p:tav tm="0">
                                          <p:val>
                                            <p:strVal val="#ppt_w"/>
                                          </p:val>
                                        </p:tav>
                                        <p:tav tm="100000">
                                          <p:val>
                                            <p:strVal val="#ppt_w"/>
                                          </p:val>
                                        </p:tav>
                                      </p:tavLst>
                                    </p:anim>
                                    <p:anim calcmode="lin" valueType="num">
                                      <p:cBhvr>
                                        <p:cTn id="42" dur="500" fill="hold"/>
                                        <p:tgtEl>
                                          <p:spTgt spid="89"/>
                                        </p:tgtEl>
                                        <p:attrNameLst>
                                          <p:attrName>ppt_h</p:attrName>
                                        </p:attrNameLst>
                                      </p:cBhvr>
                                      <p:tavLst>
                                        <p:tav tm="0">
                                          <p:val>
                                            <p:fltVal val="0"/>
                                          </p:val>
                                        </p:tav>
                                        <p:tav tm="100000">
                                          <p:val>
                                            <p:strVal val="#ppt_h"/>
                                          </p:val>
                                        </p:tav>
                                      </p:tavLst>
                                    </p:anim>
                                  </p:childTnLst>
                                </p:cTn>
                              </p:par>
                            </p:childTnLst>
                          </p:cTn>
                        </p:par>
                        <p:par>
                          <p:cTn id="43" fill="hold">
                            <p:stCondLst>
                              <p:cond delay="3200"/>
                            </p:stCondLst>
                            <p:childTnLst>
                              <p:par>
                                <p:cTn id="44" presetID="17" presetClass="entr" presetSubtype="2" fill="hold" grpId="0" nodeType="afterEffect">
                                  <p:stCondLst>
                                    <p:cond delay="0"/>
                                  </p:stCondLst>
                                  <p:childTnLst>
                                    <p:set>
                                      <p:cBhvr>
                                        <p:cTn id="45" dur="1" fill="hold">
                                          <p:stCondLst>
                                            <p:cond delay="0"/>
                                          </p:stCondLst>
                                        </p:cTn>
                                        <p:tgtEl>
                                          <p:spTgt spid="178"/>
                                        </p:tgtEl>
                                        <p:attrNameLst>
                                          <p:attrName>style.visibility</p:attrName>
                                        </p:attrNameLst>
                                      </p:cBhvr>
                                      <p:to>
                                        <p:strVal val="visible"/>
                                      </p:to>
                                    </p:set>
                                    <p:anim calcmode="lin" valueType="num">
                                      <p:cBhvr>
                                        <p:cTn id="46" dur="500" fill="hold"/>
                                        <p:tgtEl>
                                          <p:spTgt spid="178"/>
                                        </p:tgtEl>
                                        <p:attrNameLst>
                                          <p:attrName>ppt_x</p:attrName>
                                        </p:attrNameLst>
                                      </p:cBhvr>
                                      <p:tavLst>
                                        <p:tav tm="0">
                                          <p:val>
                                            <p:strVal val="#ppt_x+#ppt_w/2"/>
                                          </p:val>
                                        </p:tav>
                                        <p:tav tm="100000">
                                          <p:val>
                                            <p:strVal val="#ppt_x"/>
                                          </p:val>
                                        </p:tav>
                                      </p:tavLst>
                                    </p:anim>
                                    <p:anim calcmode="lin" valueType="num">
                                      <p:cBhvr>
                                        <p:cTn id="47" dur="500" fill="hold"/>
                                        <p:tgtEl>
                                          <p:spTgt spid="178"/>
                                        </p:tgtEl>
                                        <p:attrNameLst>
                                          <p:attrName>ppt_y</p:attrName>
                                        </p:attrNameLst>
                                      </p:cBhvr>
                                      <p:tavLst>
                                        <p:tav tm="0">
                                          <p:val>
                                            <p:strVal val="#ppt_y"/>
                                          </p:val>
                                        </p:tav>
                                        <p:tav tm="100000">
                                          <p:val>
                                            <p:strVal val="#ppt_y"/>
                                          </p:val>
                                        </p:tav>
                                      </p:tavLst>
                                    </p:anim>
                                    <p:anim calcmode="lin" valueType="num">
                                      <p:cBhvr>
                                        <p:cTn id="48" dur="500" fill="hold"/>
                                        <p:tgtEl>
                                          <p:spTgt spid="178"/>
                                        </p:tgtEl>
                                        <p:attrNameLst>
                                          <p:attrName>ppt_w</p:attrName>
                                        </p:attrNameLst>
                                      </p:cBhvr>
                                      <p:tavLst>
                                        <p:tav tm="0">
                                          <p:val>
                                            <p:fltVal val="0"/>
                                          </p:val>
                                        </p:tav>
                                        <p:tav tm="100000">
                                          <p:val>
                                            <p:strVal val="#ppt_w"/>
                                          </p:val>
                                        </p:tav>
                                      </p:tavLst>
                                    </p:anim>
                                    <p:anim calcmode="lin" valueType="num">
                                      <p:cBhvr>
                                        <p:cTn id="49" dur="500" fill="hold"/>
                                        <p:tgtEl>
                                          <p:spTgt spid="178"/>
                                        </p:tgtEl>
                                        <p:attrNameLst>
                                          <p:attrName>ppt_h</p:attrName>
                                        </p:attrNameLst>
                                      </p:cBhvr>
                                      <p:tavLst>
                                        <p:tav tm="0">
                                          <p:val>
                                            <p:strVal val="#ppt_h"/>
                                          </p:val>
                                        </p:tav>
                                        <p:tav tm="100000">
                                          <p:val>
                                            <p:strVal val="#ppt_h"/>
                                          </p:val>
                                        </p:tav>
                                      </p:tavLst>
                                    </p:anim>
                                  </p:childTnLst>
                                </p:cTn>
                              </p:par>
                              <p:par>
                                <p:cTn id="50" presetID="17" presetClass="entr" presetSubtype="1" fill="hold" grpId="0" nodeType="withEffect">
                                  <p:stCondLst>
                                    <p:cond delay="0"/>
                                  </p:stCondLst>
                                  <p:childTnLst>
                                    <p:set>
                                      <p:cBhvr>
                                        <p:cTn id="51" dur="1" fill="hold">
                                          <p:stCondLst>
                                            <p:cond delay="0"/>
                                          </p:stCondLst>
                                        </p:cTn>
                                        <p:tgtEl>
                                          <p:spTgt spid="179"/>
                                        </p:tgtEl>
                                        <p:attrNameLst>
                                          <p:attrName>style.visibility</p:attrName>
                                        </p:attrNameLst>
                                      </p:cBhvr>
                                      <p:to>
                                        <p:strVal val="visible"/>
                                      </p:to>
                                    </p:set>
                                    <p:anim calcmode="lin" valueType="num">
                                      <p:cBhvr>
                                        <p:cTn id="52" dur="500" fill="hold"/>
                                        <p:tgtEl>
                                          <p:spTgt spid="179"/>
                                        </p:tgtEl>
                                        <p:attrNameLst>
                                          <p:attrName>ppt_x</p:attrName>
                                        </p:attrNameLst>
                                      </p:cBhvr>
                                      <p:tavLst>
                                        <p:tav tm="0">
                                          <p:val>
                                            <p:strVal val="#ppt_x"/>
                                          </p:val>
                                        </p:tav>
                                        <p:tav tm="100000">
                                          <p:val>
                                            <p:strVal val="#ppt_x"/>
                                          </p:val>
                                        </p:tav>
                                      </p:tavLst>
                                    </p:anim>
                                    <p:anim calcmode="lin" valueType="num">
                                      <p:cBhvr>
                                        <p:cTn id="53" dur="500" fill="hold"/>
                                        <p:tgtEl>
                                          <p:spTgt spid="179"/>
                                        </p:tgtEl>
                                        <p:attrNameLst>
                                          <p:attrName>ppt_y</p:attrName>
                                        </p:attrNameLst>
                                      </p:cBhvr>
                                      <p:tavLst>
                                        <p:tav tm="0">
                                          <p:val>
                                            <p:strVal val="#ppt_y-#ppt_h/2"/>
                                          </p:val>
                                        </p:tav>
                                        <p:tav tm="100000">
                                          <p:val>
                                            <p:strVal val="#ppt_y"/>
                                          </p:val>
                                        </p:tav>
                                      </p:tavLst>
                                    </p:anim>
                                    <p:anim calcmode="lin" valueType="num">
                                      <p:cBhvr>
                                        <p:cTn id="54" dur="500" fill="hold"/>
                                        <p:tgtEl>
                                          <p:spTgt spid="179"/>
                                        </p:tgtEl>
                                        <p:attrNameLst>
                                          <p:attrName>ppt_w</p:attrName>
                                        </p:attrNameLst>
                                      </p:cBhvr>
                                      <p:tavLst>
                                        <p:tav tm="0">
                                          <p:val>
                                            <p:strVal val="#ppt_w"/>
                                          </p:val>
                                        </p:tav>
                                        <p:tav tm="100000">
                                          <p:val>
                                            <p:strVal val="#ppt_w"/>
                                          </p:val>
                                        </p:tav>
                                      </p:tavLst>
                                    </p:anim>
                                    <p:anim calcmode="lin" valueType="num">
                                      <p:cBhvr>
                                        <p:cTn id="55" dur="500" fill="hold"/>
                                        <p:tgtEl>
                                          <p:spTgt spid="179"/>
                                        </p:tgtEl>
                                        <p:attrNameLst>
                                          <p:attrName>ppt_h</p:attrName>
                                        </p:attrNameLst>
                                      </p:cBhvr>
                                      <p:tavLst>
                                        <p:tav tm="0">
                                          <p:val>
                                            <p:fltVal val="0"/>
                                          </p:val>
                                        </p:tav>
                                        <p:tav tm="100000">
                                          <p:val>
                                            <p:strVal val="#ppt_h"/>
                                          </p:val>
                                        </p:tav>
                                      </p:tavLst>
                                    </p:anim>
                                  </p:childTnLst>
                                </p:cTn>
                              </p:par>
                            </p:childTnLst>
                          </p:cTn>
                        </p:par>
                        <p:par>
                          <p:cTn id="56" fill="hold">
                            <p:stCondLst>
                              <p:cond delay="3700"/>
                            </p:stCondLst>
                            <p:childTnLst>
                              <p:par>
                                <p:cTn id="57" presetID="34" presetClass="emph" presetSubtype="0" fill="hold" grpId="0" nodeType="afterEffect">
                                  <p:stCondLst>
                                    <p:cond delay="0"/>
                                  </p:stCondLst>
                                  <p:iterate type="lt">
                                    <p:tmPct val="10000"/>
                                  </p:iterate>
                                  <p:childTnLst>
                                    <p:animMotion origin="layout" path="M 1.11111E-6 -2.22222E-6 L 1.11111E-6 -0.03449 " pathEditMode="relative" rAng="0" ptsTypes="AA">
                                      <p:cBhvr>
                                        <p:cTn id="58" dur="250" accel="50000" decel="50000" autoRev="1" fill="hold">
                                          <p:stCondLst>
                                            <p:cond delay="0"/>
                                          </p:stCondLst>
                                        </p:cTn>
                                        <p:tgtEl>
                                          <p:spTgt spid="107"/>
                                        </p:tgtEl>
                                        <p:attrNameLst>
                                          <p:attrName>ppt_x</p:attrName>
                                          <p:attrName>ppt_y</p:attrName>
                                        </p:attrNameLst>
                                      </p:cBhvr>
                                      <p:rCtr x="0" y="-1736"/>
                                    </p:animMotion>
                                    <p:animRot by="1500000">
                                      <p:cBhvr>
                                        <p:cTn id="59" dur="125" fill="hold">
                                          <p:stCondLst>
                                            <p:cond delay="0"/>
                                          </p:stCondLst>
                                        </p:cTn>
                                        <p:tgtEl>
                                          <p:spTgt spid="107"/>
                                        </p:tgtEl>
                                        <p:attrNameLst>
                                          <p:attrName>r</p:attrName>
                                        </p:attrNameLst>
                                      </p:cBhvr>
                                    </p:animRot>
                                    <p:animRot by="-1500000">
                                      <p:cBhvr>
                                        <p:cTn id="60" dur="125" fill="hold">
                                          <p:stCondLst>
                                            <p:cond delay="125"/>
                                          </p:stCondLst>
                                        </p:cTn>
                                        <p:tgtEl>
                                          <p:spTgt spid="107"/>
                                        </p:tgtEl>
                                        <p:attrNameLst>
                                          <p:attrName>r</p:attrName>
                                        </p:attrNameLst>
                                      </p:cBhvr>
                                    </p:animRot>
                                    <p:animRot by="-1500000">
                                      <p:cBhvr>
                                        <p:cTn id="61" dur="125" fill="hold">
                                          <p:stCondLst>
                                            <p:cond delay="250"/>
                                          </p:stCondLst>
                                        </p:cTn>
                                        <p:tgtEl>
                                          <p:spTgt spid="107"/>
                                        </p:tgtEl>
                                        <p:attrNameLst>
                                          <p:attrName>r</p:attrName>
                                        </p:attrNameLst>
                                      </p:cBhvr>
                                    </p:animRot>
                                    <p:animRot by="1500000">
                                      <p:cBhvr>
                                        <p:cTn id="62" dur="125" fill="hold">
                                          <p:stCondLst>
                                            <p:cond delay="375"/>
                                          </p:stCondLst>
                                        </p:cTn>
                                        <p:tgtEl>
                                          <p:spTgt spid="107"/>
                                        </p:tgtEl>
                                        <p:attrNameLst>
                                          <p:attrName>r</p:attrName>
                                        </p:attrNameLst>
                                      </p:cBhvr>
                                    </p:animRot>
                                  </p:childTnLst>
                                </p:cTn>
                              </p:par>
                              <p:par>
                                <p:cTn id="63" presetID="34" presetClass="emph" presetSubtype="0" fill="hold" grpId="0" nodeType="withEffect">
                                  <p:stCondLst>
                                    <p:cond delay="0"/>
                                  </p:stCondLst>
                                  <p:iterate type="lt">
                                    <p:tmPct val="10000"/>
                                  </p:iterate>
                                  <p:childTnLst>
                                    <p:animMotion origin="layout" path="M 0.0 0.0 L 0.0 -0.07213" pathEditMode="relative" ptsTypes="">
                                      <p:cBhvr>
                                        <p:cTn id="64" dur="250" accel="50000" decel="50000" autoRev="1" fill="hold">
                                          <p:stCondLst>
                                            <p:cond delay="0"/>
                                          </p:stCondLst>
                                        </p:cTn>
                                        <p:tgtEl>
                                          <p:spTgt spid="116"/>
                                        </p:tgtEl>
                                        <p:attrNameLst>
                                          <p:attrName>ppt_x</p:attrName>
                                          <p:attrName>ppt_y</p:attrName>
                                        </p:attrNameLst>
                                      </p:cBhvr>
                                    </p:animMotion>
                                    <p:animRot by="1500000">
                                      <p:cBhvr>
                                        <p:cTn id="65" dur="125" fill="hold">
                                          <p:stCondLst>
                                            <p:cond delay="0"/>
                                          </p:stCondLst>
                                        </p:cTn>
                                        <p:tgtEl>
                                          <p:spTgt spid="116"/>
                                        </p:tgtEl>
                                        <p:attrNameLst>
                                          <p:attrName>r</p:attrName>
                                        </p:attrNameLst>
                                      </p:cBhvr>
                                    </p:animRot>
                                    <p:animRot by="-1500000">
                                      <p:cBhvr>
                                        <p:cTn id="66" dur="125" fill="hold">
                                          <p:stCondLst>
                                            <p:cond delay="125"/>
                                          </p:stCondLst>
                                        </p:cTn>
                                        <p:tgtEl>
                                          <p:spTgt spid="116"/>
                                        </p:tgtEl>
                                        <p:attrNameLst>
                                          <p:attrName>r</p:attrName>
                                        </p:attrNameLst>
                                      </p:cBhvr>
                                    </p:animRot>
                                    <p:animRot by="-1500000">
                                      <p:cBhvr>
                                        <p:cTn id="67" dur="125" fill="hold">
                                          <p:stCondLst>
                                            <p:cond delay="250"/>
                                          </p:stCondLst>
                                        </p:cTn>
                                        <p:tgtEl>
                                          <p:spTgt spid="116"/>
                                        </p:tgtEl>
                                        <p:attrNameLst>
                                          <p:attrName>r</p:attrName>
                                        </p:attrNameLst>
                                      </p:cBhvr>
                                    </p:animRot>
                                    <p:animRot by="1500000">
                                      <p:cBhvr>
                                        <p:cTn id="68" dur="125" fill="hold">
                                          <p:stCondLst>
                                            <p:cond delay="375"/>
                                          </p:stCondLst>
                                        </p:cTn>
                                        <p:tgtEl>
                                          <p:spTgt spid="116"/>
                                        </p:tgtEl>
                                        <p:attrNameLst>
                                          <p:attrName>r</p:attrName>
                                        </p:attrNameLst>
                                      </p:cBhvr>
                                    </p:animRo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87"/>
                                        </p:tgtEl>
                                        <p:attrNameLst>
                                          <p:attrName>style.visibility</p:attrName>
                                        </p:attrNameLst>
                                      </p:cBhvr>
                                      <p:to>
                                        <p:strVal val="visible"/>
                                      </p:to>
                                    </p:set>
                                    <p:animEffect transition="in" filter="slide(fromBottom)">
                                      <p:cBhvr>
                                        <p:cTn id="73" dur="500"/>
                                        <p:tgtEl>
                                          <p:spTgt spid="187"/>
                                        </p:tgtEl>
                                      </p:cBhvr>
                                    </p:animEffect>
                                  </p:childTnLst>
                                </p:cTn>
                              </p:par>
                            </p:childTnLst>
                          </p:cTn>
                        </p:par>
                        <p:par>
                          <p:cTn id="74" fill="hold">
                            <p:stCondLst>
                              <p:cond delay="500"/>
                            </p:stCondLst>
                            <p:childTnLst>
                              <p:par>
                                <p:cTn id="75" presetID="12" presetClass="entr" presetSubtype="4" fill="hold" nodeType="afterEffect">
                                  <p:stCondLst>
                                    <p:cond delay="0"/>
                                  </p:stCondLst>
                                  <p:childTnLst>
                                    <p:set>
                                      <p:cBhvr>
                                        <p:cTn id="76" dur="1" fill="hold">
                                          <p:stCondLst>
                                            <p:cond delay="0"/>
                                          </p:stCondLst>
                                        </p:cTn>
                                        <p:tgtEl>
                                          <p:spTgt spid="135"/>
                                        </p:tgtEl>
                                        <p:attrNameLst>
                                          <p:attrName>style.visibility</p:attrName>
                                        </p:attrNameLst>
                                      </p:cBhvr>
                                      <p:to>
                                        <p:strVal val="visible"/>
                                      </p:to>
                                    </p:set>
                                    <p:anim calcmode="lin" valueType="num">
                                      <p:cBhvr additive="base">
                                        <p:cTn id="77" dur="500"/>
                                        <p:tgtEl>
                                          <p:spTgt spid="135"/>
                                        </p:tgtEl>
                                        <p:attrNameLst>
                                          <p:attrName>ppt_y</p:attrName>
                                        </p:attrNameLst>
                                      </p:cBhvr>
                                      <p:tavLst>
                                        <p:tav tm="0">
                                          <p:val>
                                            <p:strVal val="#ppt_y+#ppt_h*1.125000"/>
                                          </p:val>
                                        </p:tav>
                                        <p:tav tm="100000">
                                          <p:val>
                                            <p:strVal val="#ppt_y"/>
                                          </p:val>
                                        </p:tav>
                                      </p:tavLst>
                                    </p:anim>
                                    <p:animEffect transition="in" filter="wipe(up)">
                                      <p:cBhvr>
                                        <p:cTn id="78" dur="500"/>
                                        <p:tgtEl>
                                          <p:spTgt spid="135"/>
                                        </p:tgtEl>
                                      </p:cBhvr>
                                    </p:animEffect>
                                  </p:childTnLst>
                                </p:cTn>
                              </p:par>
                            </p:childTnLst>
                          </p:cTn>
                        </p:par>
                        <p:par>
                          <p:cTn id="79" fill="hold">
                            <p:stCondLst>
                              <p:cond delay="1000"/>
                            </p:stCondLst>
                            <p:childTnLst>
                              <p:par>
                                <p:cTn id="80" presetID="23" presetClass="entr" presetSubtype="32" fill="hold" grpId="0" nodeType="afterEffect">
                                  <p:stCondLst>
                                    <p:cond delay="0"/>
                                  </p:stCondLst>
                                  <p:childTnLst>
                                    <p:set>
                                      <p:cBhvr>
                                        <p:cTn id="81" dur="1" fill="hold">
                                          <p:stCondLst>
                                            <p:cond delay="0"/>
                                          </p:stCondLst>
                                        </p:cTn>
                                        <p:tgtEl>
                                          <p:spTgt spid="153"/>
                                        </p:tgtEl>
                                        <p:attrNameLst>
                                          <p:attrName>style.visibility</p:attrName>
                                        </p:attrNameLst>
                                      </p:cBhvr>
                                      <p:to>
                                        <p:strVal val="visible"/>
                                      </p:to>
                                    </p:set>
                                    <p:anim calcmode="lin" valueType="num">
                                      <p:cBhvr>
                                        <p:cTn id="82" dur="500" fill="hold"/>
                                        <p:tgtEl>
                                          <p:spTgt spid="153"/>
                                        </p:tgtEl>
                                        <p:attrNameLst>
                                          <p:attrName>ppt_w</p:attrName>
                                        </p:attrNameLst>
                                      </p:cBhvr>
                                      <p:tavLst>
                                        <p:tav tm="0">
                                          <p:val>
                                            <p:strVal val="4*#ppt_w"/>
                                          </p:val>
                                        </p:tav>
                                        <p:tav tm="100000">
                                          <p:val>
                                            <p:strVal val="#ppt_w"/>
                                          </p:val>
                                        </p:tav>
                                      </p:tavLst>
                                    </p:anim>
                                    <p:anim calcmode="lin" valueType="num">
                                      <p:cBhvr>
                                        <p:cTn id="83" dur="500" fill="hold"/>
                                        <p:tgtEl>
                                          <p:spTgt spid="153"/>
                                        </p:tgtEl>
                                        <p:attrNameLst>
                                          <p:attrName>ppt_h</p:attrName>
                                        </p:attrNameLst>
                                      </p:cBhvr>
                                      <p:tavLst>
                                        <p:tav tm="0">
                                          <p:val>
                                            <p:strVal val="4*#ppt_h"/>
                                          </p:val>
                                        </p:tav>
                                        <p:tav tm="100000">
                                          <p:val>
                                            <p:strVal val="#ppt_h"/>
                                          </p:val>
                                        </p:tav>
                                      </p:tavLst>
                                    </p:anim>
                                  </p:childTnLst>
                                </p:cTn>
                              </p:par>
                            </p:childTnLst>
                          </p:cTn>
                        </p:par>
                        <p:par>
                          <p:cTn id="84" fill="hold">
                            <p:stCondLst>
                              <p:cond delay="1500"/>
                            </p:stCondLst>
                            <p:childTnLst>
                              <p:par>
                                <p:cTn id="85" presetID="17" presetClass="entr" presetSubtype="2" fill="hold" grpId="0" nodeType="afterEffect">
                                  <p:stCondLst>
                                    <p:cond delay="0"/>
                                  </p:stCondLst>
                                  <p:childTnLst>
                                    <p:set>
                                      <p:cBhvr>
                                        <p:cTn id="86" dur="1" fill="hold">
                                          <p:stCondLst>
                                            <p:cond delay="0"/>
                                          </p:stCondLst>
                                        </p:cTn>
                                        <p:tgtEl>
                                          <p:spTgt spid="133"/>
                                        </p:tgtEl>
                                        <p:attrNameLst>
                                          <p:attrName>style.visibility</p:attrName>
                                        </p:attrNameLst>
                                      </p:cBhvr>
                                      <p:to>
                                        <p:strVal val="visible"/>
                                      </p:to>
                                    </p:set>
                                    <p:anim calcmode="lin" valueType="num">
                                      <p:cBhvr>
                                        <p:cTn id="87" dur="500" fill="hold"/>
                                        <p:tgtEl>
                                          <p:spTgt spid="133"/>
                                        </p:tgtEl>
                                        <p:attrNameLst>
                                          <p:attrName>ppt_x</p:attrName>
                                        </p:attrNameLst>
                                      </p:cBhvr>
                                      <p:tavLst>
                                        <p:tav tm="0">
                                          <p:val>
                                            <p:strVal val="#ppt_x+#ppt_w/2"/>
                                          </p:val>
                                        </p:tav>
                                        <p:tav tm="100000">
                                          <p:val>
                                            <p:strVal val="#ppt_x"/>
                                          </p:val>
                                        </p:tav>
                                      </p:tavLst>
                                    </p:anim>
                                    <p:anim calcmode="lin" valueType="num">
                                      <p:cBhvr>
                                        <p:cTn id="88" dur="500" fill="hold"/>
                                        <p:tgtEl>
                                          <p:spTgt spid="133"/>
                                        </p:tgtEl>
                                        <p:attrNameLst>
                                          <p:attrName>ppt_y</p:attrName>
                                        </p:attrNameLst>
                                      </p:cBhvr>
                                      <p:tavLst>
                                        <p:tav tm="0">
                                          <p:val>
                                            <p:strVal val="#ppt_y"/>
                                          </p:val>
                                        </p:tav>
                                        <p:tav tm="100000">
                                          <p:val>
                                            <p:strVal val="#ppt_y"/>
                                          </p:val>
                                        </p:tav>
                                      </p:tavLst>
                                    </p:anim>
                                    <p:anim calcmode="lin" valueType="num">
                                      <p:cBhvr>
                                        <p:cTn id="89" dur="500" fill="hold"/>
                                        <p:tgtEl>
                                          <p:spTgt spid="133"/>
                                        </p:tgtEl>
                                        <p:attrNameLst>
                                          <p:attrName>ppt_w</p:attrName>
                                        </p:attrNameLst>
                                      </p:cBhvr>
                                      <p:tavLst>
                                        <p:tav tm="0">
                                          <p:val>
                                            <p:fltVal val="0"/>
                                          </p:val>
                                        </p:tav>
                                        <p:tav tm="100000">
                                          <p:val>
                                            <p:strVal val="#ppt_w"/>
                                          </p:val>
                                        </p:tav>
                                      </p:tavLst>
                                    </p:anim>
                                    <p:anim calcmode="lin" valueType="num">
                                      <p:cBhvr>
                                        <p:cTn id="90" dur="500" fill="hold"/>
                                        <p:tgtEl>
                                          <p:spTgt spid="133"/>
                                        </p:tgtEl>
                                        <p:attrNameLst>
                                          <p:attrName>ppt_h</p:attrName>
                                        </p:attrNameLst>
                                      </p:cBhvr>
                                      <p:tavLst>
                                        <p:tav tm="0">
                                          <p:val>
                                            <p:strVal val="#ppt_h"/>
                                          </p:val>
                                        </p:tav>
                                        <p:tav tm="100000">
                                          <p:val>
                                            <p:strVal val="#ppt_h"/>
                                          </p:val>
                                        </p:tav>
                                      </p:tavLst>
                                    </p:anim>
                                  </p:childTnLst>
                                </p:cTn>
                              </p:par>
                            </p:childTnLst>
                          </p:cTn>
                        </p:par>
                        <p:par>
                          <p:cTn id="91" fill="hold">
                            <p:stCondLst>
                              <p:cond delay="2000"/>
                            </p:stCondLst>
                            <p:childTnLst>
                              <p:par>
                                <p:cTn id="92" presetID="53" presetClass="entr" presetSubtype="16" fill="hold" grpId="0" nodeType="afterEffect">
                                  <p:stCondLst>
                                    <p:cond delay="0"/>
                                  </p:stCondLst>
                                  <p:childTnLst>
                                    <p:set>
                                      <p:cBhvr>
                                        <p:cTn id="93" dur="1" fill="hold">
                                          <p:stCondLst>
                                            <p:cond delay="0"/>
                                          </p:stCondLst>
                                        </p:cTn>
                                        <p:tgtEl>
                                          <p:spTgt spid="199"/>
                                        </p:tgtEl>
                                        <p:attrNameLst>
                                          <p:attrName>style.visibility</p:attrName>
                                        </p:attrNameLst>
                                      </p:cBhvr>
                                      <p:to>
                                        <p:strVal val="visible"/>
                                      </p:to>
                                    </p:set>
                                    <p:anim calcmode="lin" valueType="num">
                                      <p:cBhvr>
                                        <p:cTn id="94" dur="500" fill="hold"/>
                                        <p:tgtEl>
                                          <p:spTgt spid="199"/>
                                        </p:tgtEl>
                                        <p:attrNameLst>
                                          <p:attrName>ppt_w</p:attrName>
                                        </p:attrNameLst>
                                      </p:cBhvr>
                                      <p:tavLst>
                                        <p:tav tm="0">
                                          <p:val>
                                            <p:fltVal val="0"/>
                                          </p:val>
                                        </p:tav>
                                        <p:tav tm="100000">
                                          <p:val>
                                            <p:strVal val="#ppt_w"/>
                                          </p:val>
                                        </p:tav>
                                      </p:tavLst>
                                    </p:anim>
                                    <p:anim calcmode="lin" valueType="num">
                                      <p:cBhvr>
                                        <p:cTn id="95" dur="500" fill="hold"/>
                                        <p:tgtEl>
                                          <p:spTgt spid="199"/>
                                        </p:tgtEl>
                                        <p:attrNameLst>
                                          <p:attrName>ppt_h</p:attrName>
                                        </p:attrNameLst>
                                      </p:cBhvr>
                                      <p:tavLst>
                                        <p:tav tm="0">
                                          <p:val>
                                            <p:fltVal val="0"/>
                                          </p:val>
                                        </p:tav>
                                        <p:tav tm="100000">
                                          <p:val>
                                            <p:strVal val="#ppt_h"/>
                                          </p:val>
                                        </p:tav>
                                      </p:tavLst>
                                    </p:anim>
                                    <p:animEffect transition="in" filter="fade">
                                      <p:cBhvr>
                                        <p:cTn id="96" dur="500"/>
                                        <p:tgtEl>
                                          <p:spTgt spid="199"/>
                                        </p:tgtEl>
                                      </p:cBhvr>
                                    </p:animEffect>
                                  </p:childTnLst>
                                </p:cTn>
                              </p:par>
                            </p:childTnLst>
                          </p:cTn>
                        </p:par>
                        <p:par>
                          <p:cTn id="97" fill="hold">
                            <p:stCondLst>
                              <p:cond delay="2500"/>
                            </p:stCondLst>
                            <p:childTnLst>
                              <p:par>
                                <p:cTn id="98" presetID="17" presetClass="entr" presetSubtype="1" fill="hold" grpId="0" nodeType="afterEffect">
                                  <p:stCondLst>
                                    <p:cond delay="0"/>
                                  </p:stCondLst>
                                  <p:childTnLst>
                                    <p:set>
                                      <p:cBhvr>
                                        <p:cTn id="99" dur="1" fill="hold">
                                          <p:stCondLst>
                                            <p:cond delay="0"/>
                                          </p:stCondLst>
                                        </p:cTn>
                                        <p:tgtEl>
                                          <p:spTgt spid="92"/>
                                        </p:tgtEl>
                                        <p:attrNameLst>
                                          <p:attrName>style.visibility</p:attrName>
                                        </p:attrNameLst>
                                      </p:cBhvr>
                                      <p:to>
                                        <p:strVal val="visible"/>
                                      </p:to>
                                    </p:set>
                                    <p:anim calcmode="lin" valueType="num">
                                      <p:cBhvr>
                                        <p:cTn id="100" dur="500" fill="hold"/>
                                        <p:tgtEl>
                                          <p:spTgt spid="92"/>
                                        </p:tgtEl>
                                        <p:attrNameLst>
                                          <p:attrName>ppt_x</p:attrName>
                                        </p:attrNameLst>
                                      </p:cBhvr>
                                      <p:tavLst>
                                        <p:tav tm="0">
                                          <p:val>
                                            <p:strVal val="#ppt_x"/>
                                          </p:val>
                                        </p:tav>
                                        <p:tav tm="100000">
                                          <p:val>
                                            <p:strVal val="#ppt_x"/>
                                          </p:val>
                                        </p:tav>
                                      </p:tavLst>
                                    </p:anim>
                                    <p:anim calcmode="lin" valueType="num">
                                      <p:cBhvr>
                                        <p:cTn id="101" dur="500" fill="hold"/>
                                        <p:tgtEl>
                                          <p:spTgt spid="92"/>
                                        </p:tgtEl>
                                        <p:attrNameLst>
                                          <p:attrName>ppt_y</p:attrName>
                                        </p:attrNameLst>
                                      </p:cBhvr>
                                      <p:tavLst>
                                        <p:tav tm="0">
                                          <p:val>
                                            <p:strVal val="#ppt_y-#ppt_h/2"/>
                                          </p:val>
                                        </p:tav>
                                        <p:tav tm="100000">
                                          <p:val>
                                            <p:strVal val="#ppt_y"/>
                                          </p:val>
                                        </p:tav>
                                      </p:tavLst>
                                    </p:anim>
                                    <p:anim calcmode="lin" valueType="num">
                                      <p:cBhvr>
                                        <p:cTn id="102" dur="500" fill="hold"/>
                                        <p:tgtEl>
                                          <p:spTgt spid="92"/>
                                        </p:tgtEl>
                                        <p:attrNameLst>
                                          <p:attrName>ppt_w</p:attrName>
                                        </p:attrNameLst>
                                      </p:cBhvr>
                                      <p:tavLst>
                                        <p:tav tm="0">
                                          <p:val>
                                            <p:strVal val="#ppt_w"/>
                                          </p:val>
                                        </p:tav>
                                        <p:tav tm="100000">
                                          <p:val>
                                            <p:strVal val="#ppt_w"/>
                                          </p:val>
                                        </p:tav>
                                      </p:tavLst>
                                    </p:anim>
                                    <p:anim calcmode="lin" valueType="num">
                                      <p:cBhvr>
                                        <p:cTn id="103" dur="500" fill="hold"/>
                                        <p:tgtEl>
                                          <p:spTgt spid="92"/>
                                        </p:tgtEl>
                                        <p:attrNameLst>
                                          <p:attrName>ppt_h</p:attrName>
                                        </p:attrNameLst>
                                      </p:cBhvr>
                                      <p:tavLst>
                                        <p:tav tm="0">
                                          <p:val>
                                            <p:fltVal val="0"/>
                                          </p:val>
                                        </p:tav>
                                        <p:tav tm="100000">
                                          <p:val>
                                            <p:strVal val="#ppt_h"/>
                                          </p:val>
                                        </p:tav>
                                      </p:tavLst>
                                    </p:anim>
                                  </p:childTnLst>
                                </p:cTn>
                              </p:par>
                            </p:childTnLst>
                          </p:cTn>
                        </p:par>
                        <p:par>
                          <p:cTn id="104" fill="hold">
                            <p:stCondLst>
                              <p:cond delay="3000"/>
                            </p:stCondLst>
                            <p:childTnLst>
                              <p:par>
                                <p:cTn id="105" presetID="17" presetClass="entr" presetSubtype="2" fill="hold" grpId="0" nodeType="after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p:cTn id="107" dur="500" fill="hold"/>
                                        <p:tgtEl>
                                          <p:spTgt spid="151"/>
                                        </p:tgtEl>
                                        <p:attrNameLst>
                                          <p:attrName>ppt_x</p:attrName>
                                        </p:attrNameLst>
                                      </p:cBhvr>
                                      <p:tavLst>
                                        <p:tav tm="0">
                                          <p:val>
                                            <p:strVal val="#ppt_x+#ppt_w/2"/>
                                          </p:val>
                                        </p:tav>
                                        <p:tav tm="100000">
                                          <p:val>
                                            <p:strVal val="#ppt_x"/>
                                          </p:val>
                                        </p:tav>
                                      </p:tavLst>
                                    </p:anim>
                                    <p:anim calcmode="lin" valueType="num">
                                      <p:cBhvr>
                                        <p:cTn id="108" dur="500" fill="hold"/>
                                        <p:tgtEl>
                                          <p:spTgt spid="151"/>
                                        </p:tgtEl>
                                        <p:attrNameLst>
                                          <p:attrName>ppt_y</p:attrName>
                                        </p:attrNameLst>
                                      </p:cBhvr>
                                      <p:tavLst>
                                        <p:tav tm="0">
                                          <p:val>
                                            <p:strVal val="#ppt_y"/>
                                          </p:val>
                                        </p:tav>
                                        <p:tav tm="100000">
                                          <p:val>
                                            <p:strVal val="#ppt_y"/>
                                          </p:val>
                                        </p:tav>
                                      </p:tavLst>
                                    </p:anim>
                                    <p:anim calcmode="lin" valueType="num">
                                      <p:cBhvr>
                                        <p:cTn id="109" dur="500" fill="hold"/>
                                        <p:tgtEl>
                                          <p:spTgt spid="151"/>
                                        </p:tgtEl>
                                        <p:attrNameLst>
                                          <p:attrName>ppt_w</p:attrName>
                                        </p:attrNameLst>
                                      </p:cBhvr>
                                      <p:tavLst>
                                        <p:tav tm="0">
                                          <p:val>
                                            <p:fltVal val="0"/>
                                          </p:val>
                                        </p:tav>
                                        <p:tav tm="100000">
                                          <p:val>
                                            <p:strVal val="#ppt_w"/>
                                          </p:val>
                                        </p:tav>
                                      </p:tavLst>
                                    </p:anim>
                                    <p:anim calcmode="lin" valueType="num">
                                      <p:cBhvr>
                                        <p:cTn id="110" dur="500" fill="hold"/>
                                        <p:tgtEl>
                                          <p:spTgt spid="151"/>
                                        </p:tgtEl>
                                        <p:attrNameLst>
                                          <p:attrName>ppt_h</p:attrName>
                                        </p:attrNameLst>
                                      </p:cBhvr>
                                      <p:tavLst>
                                        <p:tav tm="0">
                                          <p:val>
                                            <p:strVal val="#ppt_h"/>
                                          </p:val>
                                        </p:tav>
                                        <p:tav tm="100000">
                                          <p:val>
                                            <p:strVal val="#ppt_h"/>
                                          </p:val>
                                        </p:tav>
                                      </p:tavLst>
                                    </p:anim>
                                  </p:childTnLst>
                                </p:cTn>
                              </p:par>
                              <p:par>
                                <p:cTn id="111" presetID="17" presetClass="entr" presetSubtype="1" fill="hold" grpId="0" nodeType="withEffect">
                                  <p:stCondLst>
                                    <p:cond delay="0"/>
                                  </p:stCondLst>
                                  <p:childTnLst>
                                    <p:set>
                                      <p:cBhvr>
                                        <p:cTn id="112" dur="1" fill="hold">
                                          <p:stCondLst>
                                            <p:cond delay="0"/>
                                          </p:stCondLst>
                                        </p:cTn>
                                        <p:tgtEl>
                                          <p:spTgt spid="180"/>
                                        </p:tgtEl>
                                        <p:attrNameLst>
                                          <p:attrName>style.visibility</p:attrName>
                                        </p:attrNameLst>
                                      </p:cBhvr>
                                      <p:to>
                                        <p:strVal val="visible"/>
                                      </p:to>
                                    </p:set>
                                    <p:anim calcmode="lin" valueType="num">
                                      <p:cBhvr>
                                        <p:cTn id="113" dur="500" fill="hold"/>
                                        <p:tgtEl>
                                          <p:spTgt spid="180"/>
                                        </p:tgtEl>
                                        <p:attrNameLst>
                                          <p:attrName>ppt_x</p:attrName>
                                        </p:attrNameLst>
                                      </p:cBhvr>
                                      <p:tavLst>
                                        <p:tav tm="0">
                                          <p:val>
                                            <p:strVal val="#ppt_x"/>
                                          </p:val>
                                        </p:tav>
                                        <p:tav tm="100000">
                                          <p:val>
                                            <p:strVal val="#ppt_x"/>
                                          </p:val>
                                        </p:tav>
                                      </p:tavLst>
                                    </p:anim>
                                    <p:anim calcmode="lin" valueType="num">
                                      <p:cBhvr>
                                        <p:cTn id="114" dur="500" fill="hold"/>
                                        <p:tgtEl>
                                          <p:spTgt spid="180"/>
                                        </p:tgtEl>
                                        <p:attrNameLst>
                                          <p:attrName>ppt_y</p:attrName>
                                        </p:attrNameLst>
                                      </p:cBhvr>
                                      <p:tavLst>
                                        <p:tav tm="0">
                                          <p:val>
                                            <p:strVal val="#ppt_y-#ppt_h/2"/>
                                          </p:val>
                                        </p:tav>
                                        <p:tav tm="100000">
                                          <p:val>
                                            <p:strVal val="#ppt_y"/>
                                          </p:val>
                                        </p:tav>
                                      </p:tavLst>
                                    </p:anim>
                                    <p:anim calcmode="lin" valueType="num">
                                      <p:cBhvr>
                                        <p:cTn id="115" dur="500" fill="hold"/>
                                        <p:tgtEl>
                                          <p:spTgt spid="180"/>
                                        </p:tgtEl>
                                        <p:attrNameLst>
                                          <p:attrName>ppt_w</p:attrName>
                                        </p:attrNameLst>
                                      </p:cBhvr>
                                      <p:tavLst>
                                        <p:tav tm="0">
                                          <p:val>
                                            <p:strVal val="#ppt_w"/>
                                          </p:val>
                                        </p:tav>
                                        <p:tav tm="100000">
                                          <p:val>
                                            <p:strVal val="#ppt_w"/>
                                          </p:val>
                                        </p:tav>
                                      </p:tavLst>
                                    </p:anim>
                                    <p:anim calcmode="lin" valueType="num">
                                      <p:cBhvr>
                                        <p:cTn id="116" dur="500" fill="hold"/>
                                        <p:tgtEl>
                                          <p:spTgt spid="180"/>
                                        </p:tgtEl>
                                        <p:attrNameLst>
                                          <p:attrName>ppt_h</p:attrName>
                                        </p:attrNameLst>
                                      </p:cBhvr>
                                      <p:tavLst>
                                        <p:tav tm="0">
                                          <p:val>
                                            <p:fltVal val="0"/>
                                          </p:val>
                                        </p:tav>
                                        <p:tav tm="100000">
                                          <p:val>
                                            <p:strVal val="#ppt_h"/>
                                          </p:val>
                                        </p:tav>
                                      </p:tavLst>
                                    </p:anim>
                                  </p:childTnLst>
                                </p:cTn>
                              </p:par>
                            </p:childTnLst>
                          </p:cTn>
                        </p:par>
                        <p:par>
                          <p:cTn id="117" fill="hold">
                            <p:stCondLst>
                              <p:cond delay="3500"/>
                            </p:stCondLst>
                            <p:childTnLst>
                              <p:par>
                                <p:cTn id="118" presetID="34" presetClass="emph" presetSubtype="0" fill="hold" grpId="0" nodeType="afterEffect">
                                  <p:stCondLst>
                                    <p:cond delay="0"/>
                                  </p:stCondLst>
                                  <p:iterate type="lt">
                                    <p:tmPct val="10000"/>
                                  </p:iterate>
                                  <p:childTnLst>
                                    <p:animMotion origin="layout" path="M 0.0 0.0 L 0.0 -0.07213" pathEditMode="relative" ptsTypes="">
                                      <p:cBhvr>
                                        <p:cTn id="119" dur="250" accel="50000" decel="50000" autoRev="1" fill="hold">
                                          <p:stCondLst>
                                            <p:cond delay="0"/>
                                          </p:stCondLst>
                                        </p:cTn>
                                        <p:tgtEl>
                                          <p:spTgt spid="110"/>
                                        </p:tgtEl>
                                        <p:attrNameLst>
                                          <p:attrName>ppt_x</p:attrName>
                                          <p:attrName>ppt_y</p:attrName>
                                        </p:attrNameLst>
                                      </p:cBhvr>
                                    </p:animMotion>
                                    <p:animRot by="1500000">
                                      <p:cBhvr>
                                        <p:cTn id="120" dur="125" fill="hold">
                                          <p:stCondLst>
                                            <p:cond delay="0"/>
                                          </p:stCondLst>
                                        </p:cTn>
                                        <p:tgtEl>
                                          <p:spTgt spid="110"/>
                                        </p:tgtEl>
                                        <p:attrNameLst>
                                          <p:attrName>r</p:attrName>
                                        </p:attrNameLst>
                                      </p:cBhvr>
                                    </p:animRot>
                                    <p:animRot by="-1500000">
                                      <p:cBhvr>
                                        <p:cTn id="121" dur="125" fill="hold">
                                          <p:stCondLst>
                                            <p:cond delay="125"/>
                                          </p:stCondLst>
                                        </p:cTn>
                                        <p:tgtEl>
                                          <p:spTgt spid="110"/>
                                        </p:tgtEl>
                                        <p:attrNameLst>
                                          <p:attrName>r</p:attrName>
                                        </p:attrNameLst>
                                      </p:cBhvr>
                                    </p:animRot>
                                    <p:animRot by="-1500000">
                                      <p:cBhvr>
                                        <p:cTn id="122" dur="125" fill="hold">
                                          <p:stCondLst>
                                            <p:cond delay="250"/>
                                          </p:stCondLst>
                                        </p:cTn>
                                        <p:tgtEl>
                                          <p:spTgt spid="110"/>
                                        </p:tgtEl>
                                        <p:attrNameLst>
                                          <p:attrName>r</p:attrName>
                                        </p:attrNameLst>
                                      </p:cBhvr>
                                    </p:animRot>
                                    <p:animRot by="1500000">
                                      <p:cBhvr>
                                        <p:cTn id="123" dur="125" fill="hold">
                                          <p:stCondLst>
                                            <p:cond delay="375"/>
                                          </p:stCondLst>
                                        </p:cTn>
                                        <p:tgtEl>
                                          <p:spTgt spid="110"/>
                                        </p:tgtEl>
                                        <p:attrNameLst>
                                          <p:attrName>r</p:attrName>
                                        </p:attrNameLst>
                                      </p:cBhvr>
                                    </p:animRot>
                                  </p:childTnLst>
                                </p:cTn>
                              </p:par>
                              <p:par>
                                <p:cTn id="124" presetID="34" presetClass="emph" presetSubtype="0" fill="hold" grpId="0" nodeType="withEffect">
                                  <p:stCondLst>
                                    <p:cond delay="0"/>
                                  </p:stCondLst>
                                  <p:iterate type="lt">
                                    <p:tmPct val="10000"/>
                                  </p:iterate>
                                  <p:childTnLst>
                                    <p:animMotion origin="layout" path="M 0.0 0.0 L 0.0 -0.07213" pathEditMode="relative" ptsTypes="">
                                      <p:cBhvr>
                                        <p:cTn id="125" dur="250" accel="50000" decel="50000" autoRev="1" fill="hold">
                                          <p:stCondLst>
                                            <p:cond delay="0"/>
                                          </p:stCondLst>
                                        </p:cTn>
                                        <p:tgtEl>
                                          <p:spTgt spid="127"/>
                                        </p:tgtEl>
                                        <p:attrNameLst>
                                          <p:attrName>ppt_x</p:attrName>
                                          <p:attrName>ppt_y</p:attrName>
                                        </p:attrNameLst>
                                      </p:cBhvr>
                                    </p:animMotion>
                                    <p:animRot by="1500000">
                                      <p:cBhvr>
                                        <p:cTn id="126" dur="125" fill="hold">
                                          <p:stCondLst>
                                            <p:cond delay="0"/>
                                          </p:stCondLst>
                                        </p:cTn>
                                        <p:tgtEl>
                                          <p:spTgt spid="127"/>
                                        </p:tgtEl>
                                        <p:attrNameLst>
                                          <p:attrName>r</p:attrName>
                                        </p:attrNameLst>
                                      </p:cBhvr>
                                    </p:animRot>
                                    <p:animRot by="-1500000">
                                      <p:cBhvr>
                                        <p:cTn id="127" dur="125" fill="hold">
                                          <p:stCondLst>
                                            <p:cond delay="125"/>
                                          </p:stCondLst>
                                        </p:cTn>
                                        <p:tgtEl>
                                          <p:spTgt spid="127"/>
                                        </p:tgtEl>
                                        <p:attrNameLst>
                                          <p:attrName>r</p:attrName>
                                        </p:attrNameLst>
                                      </p:cBhvr>
                                    </p:animRot>
                                    <p:animRot by="-1500000">
                                      <p:cBhvr>
                                        <p:cTn id="128" dur="125" fill="hold">
                                          <p:stCondLst>
                                            <p:cond delay="250"/>
                                          </p:stCondLst>
                                        </p:cTn>
                                        <p:tgtEl>
                                          <p:spTgt spid="127"/>
                                        </p:tgtEl>
                                        <p:attrNameLst>
                                          <p:attrName>r</p:attrName>
                                        </p:attrNameLst>
                                      </p:cBhvr>
                                    </p:animRot>
                                    <p:animRot by="1500000">
                                      <p:cBhvr>
                                        <p:cTn id="129" dur="125" fill="hold">
                                          <p:stCondLst>
                                            <p:cond delay="375"/>
                                          </p:stCondLst>
                                        </p:cTn>
                                        <p:tgtEl>
                                          <p:spTgt spid="127"/>
                                        </p:tgtEl>
                                        <p:attrNameLst>
                                          <p:attrName>r</p:attrName>
                                        </p:attrNameLst>
                                      </p:cBhvr>
                                    </p:animRot>
                                  </p:childTnLst>
                                </p:cTn>
                              </p:par>
                            </p:childTnLst>
                          </p:cTn>
                        </p:par>
                      </p:childTnLst>
                    </p:cTn>
                  </p:par>
                  <p:par>
                    <p:cTn id="130" fill="hold">
                      <p:stCondLst>
                        <p:cond delay="indefinite"/>
                      </p:stCondLst>
                      <p:childTnLst>
                        <p:par>
                          <p:cTn id="131" fill="hold">
                            <p:stCondLst>
                              <p:cond delay="0"/>
                            </p:stCondLst>
                            <p:childTnLst>
                              <p:par>
                                <p:cTn id="132" presetID="12" presetClass="entr" presetSubtype="4" fill="hold" grpId="0" nodeType="clickEffect">
                                  <p:stCondLst>
                                    <p:cond delay="0"/>
                                  </p:stCondLst>
                                  <p:childTnLst>
                                    <p:set>
                                      <p:cBhvr>
                                        <p:cTn id="133" dur="1" fill="hold">
                                          <p:stCondLst>
                                            <p:cond delay="0"/>
                                          </p:stCondLst>
                                        </p:cTn>
                                        <p:tgtEl>
                                          <p:spTgt spid="182"/>
                                        </p:tgtEl>
                                        <p:attrNameLst>
                                          <p:attrName>style.visibility</p:attrName>
                                        </p:attrNameLst>
                                      </p:cBhvr>
                                      <p:to>
                                        <p:strVal val="visible"/>
                                      </p:to>
                                    </p:set>
                                    <p:animEffect transition="in" filter="slide(fromBottom)">
                                      <p:cBhvr>
                                        <p:cTn id="134" dur="500"/>
                                        <p:tgtEl>
                                          <p:spTgt spid="182"/>
                                        </p:tgtEl>
                                      </p:cBhvr>
                                    </p:animEffect>
                                  </p:childTnLst>
                                </p:cTn>
                              </p:par>
                            </p:childTnLst>
                          </p:cTn>
                        </p:par>
                        <p:par>
                          <p:cTn id="135" fill="hold">
                            <p:stCondLst>
                              <p:cond delay="500"/>
                            </p:stCondLst>
                            <p:childTnLst>
                              <p:par>
                                <p:cTn id="136" presetID="12" presetClass="entr" presetSubtype="4" fill="hold" grpId="0" nodeType="afterEffect">
                                  <p:stCondLst>
                                    <p:cond delay="0"/>
                                  </p:stCondLst>
                                  <p:childTnLst>
                                    <p:set>
                                      <p:cBhvr>
                                        <p:cTn id="137" dur="1" fill="hold">
                                          <p:stCondLst>
                                            <p:cond delay="0"/>
                                          </p:stCondLst>
                                        </p:cTn>
                                        <p:tgtEl>
                                          <p:spTgt spid="183"/>
                                        </p:tgtEl>
                                        <p:attrNameLst>
                                          <p:attrName>style.visibility</p:attrName>
                                        </p:attrNameLst>
                                      </p:cBhvr>
                                      <p:to>
                                        <p:strVal val="visible"/>
                                      </p:to>
                                    </p:set>
                                    <p:animEffect transition="in" filter="slide(fromBottom)">
                                      <p:cBhvr>
                                        <p:cTn id="138" dur="500"/>
                                        <p:tgtEl>
                                          <p:spTgt spid="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2" grpId="0" animBg="1"/>
      <p:bldP spid="107" grpId="0"/>
      <p:bldP spid="110" grpId="0"/>
      <p:bldP spid="116" grpId="0"/>
      <p:bldP spid="127" grpId="0"/>
      <p:bldP spid="133" grpId="0" animBg="1"/>
      <p:bldP spid="151" grpId="0" animBg="1"/>
      <p:bldP spid="153" grpId="0" animBg="1"/>
      <p:bldP spid="169" grpId="0"/>
      <p:bldP spid="177" grpId="0" animBg="1"/>
      <p:bldP spid="178" grpId="0" animBg="1"/>
      <p:bldP spid="179" grpId="0" animBg="1"/>
      <p:bldP spid="180" grpId="0" animBg="1"/>
      <p:bldP spid="181" grpId="0"/>
      <p:bldP spid="182" grpId="0"/>
      <p:bldP spid="183" grpId="0"/>
      <p:bldP spid="184" grpId="0"/>
      <p:bldP spid="187" grpId="0"/>
      <p:bldP spid="19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1440" y="1611824"/>
            <a:ext cx="8932985" cy="4234757"/>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171042"/>
            <a:ext cx="8904855" cy="1225493"/>
          </a:xfrm>
        </p:spPr>
        <p:txBody>
          <a:bodyPr/>
          <a:lstStyle/>
          <a:p>
            <a:r>
              <a:rPr lang="en-US" dirty="0" smtClean="0"/>
              <a:t>Linkage Between Resource </a:t>
            </a:r>
            <a:br>
              <a:rPr lang="en-US" dirty="0" smtClean="0"/>
            </a:br>
            <a:r>
              <a:rPr lang="en-US" dirty="0" smtClean="0"/>
              <a:t>and Product Markets</a:t>
            </a:r>
            <a:endParaRPr lang="en-US" dirty="0"/>
          </a:p>
        </p:txBody>
      </p:sp>
      <p:sp>
        <p:nvSpPr>
          <p:cNvPr id="3" name="Content Placeholder 2"/>
          <p:cNvSpPr>
            <a:spLocks noGrp="1"/>
          </p:cNvSpPr>
          <p:nvPr>
            <p:ph idx="1"/>
          </p:nvPr>
        </p:nvSpPr>
        <p:spPr>
          <a:xfrm>
            <a:off x="140675" y="1616243"/>
            <a:ext cx="8883750" cy="2847269"/>
          </a:xfrm>
        </p:spPr>
        <p:txBody>
          <a:bodyPr/>
          <a:lstStyle/>
          <a:p>
            <a:r>
              <a:rPr lang="en-US" dirty="0">
                <a:solidFill>
                  <a:srgbClr val="32302A"/>
                </a:solidFill>
              </a:rPr>
              <a:t>The markets for resources and products are </a:t>
            </a:r>
            <a:r>
              <a:rPr lang="en-US" dirty="0" smtClean="0">
                <a:solidFill>
                  <a:srgbClr val="32302A"/>
                </a:solidFill>
              </a:rPr>
              <a:t>closely linked</a:t>
            </a:r>
            <a:r>
              <a:rPr lang="en-US" dirty="0">
                <a:solidFill>
                  <a:srgbClr val="32302A"/>
                </a:solidFill>
              </a:rPr>
              <a:t>. </a:t>
            </a:r>
            <a:endParaRPr lang="en-US" dirty="0" smtClean="0">
              <a:solidFill>
                <a:srgbClr val="32302A"/>
              </a:solidFill>
            </a:endParaRPr>
          </a:p>
          <a:p>
            <a:pPr lvl="1"/>
            <a:r>
              <a:rPr lang="en-US" dirty="0">
                <a:solidFill>
                  <a:schemeClr val="tx1"/>
                </a:solidFill>
              </a:rPr>
              <a:t>In the resource market, businesses demand resources, </a:t>
            </a:r>
            <a:r>
              <a:rPr lang="en-US" dirty="0" smtClean="0">
                <a:solidFill>
                  <a:schemeClr val="tx1"/>
                </a:solidFill>
              </a:rPr>
              <a:t/>
            </a:r>
            <a:br>
              <a:rPr lang="en-US" dirty="0" smtClean="0">
                <a:solidFill>
                  <a:schemeClr val="tx1"/>
                </a:solidFill>
              </a:rPr>
            </a:br>
            <a:r>
              <a:rPr lang="en-US" dirty="0" smtClean="0">
                <a:solidFill>
                  <a:schemeClr val="tx1"/>
                </a:solidFill>
              </a:rPr>
              <a:t>while </a:t>
            </a:r>
            <a:r>
              <a:rPr lang="en-US" dirty="0">
                <a:solidFill>
                  <a:schemeClr val="tx1"/>
                </a:solidFill>
              </a:rPr>
              <a:t>households supply them.</a:t>
            </a:r>
          </a:p>
          <a:p>
            <a:pPr lvl="2"/>
            <a:r>
              <a:rPr lang="en-US" dirty="0">
                <a:solidFill>
                  <a:schemeClr val="tx1"/>
                </a:solidFill>
              </a:rPr>
              <a:t>Firms demand resources in order to produce </a:t>
            </a:r>
            <a:r>
              <a:rPr lang="en-US" dirty="0" smtClean="0">
                <a:solidFill>
                  <a:schemeClr val="tx1"/>
                </a:solidFill>
              </a:rPr>
              <a:t/>
            </a:r>
            <a:br>
              <a:rPr lang="en-US" dirty="0" smtClean="0">
                <a:solidFill>
                  <a:schemeClr val="tx1"/>
                </a:solidFill>
              </a:rPr>
            </a:br>
            <a:r>
              <a:rPr lang="en-US" dirty="0" smtClean="0">
                <a:solidFill>
                  <a:schemeClr val="tx1"/>
                </a:solidFill>
              </a:rPr>
              <a:t>goods and </a:t>
            </a:r>
            <a:r>
              <a:rPr lang="en-US" dirty="0">
                <a:solidFill>
                  <a:schemeClr val="tx1"/>
                </a:solidFill>
              </a:rPr>
              <a:t>services.</a:t>
            </a:r>
          </a:p>
          <a:p>
            <a:pPr lvl="2"/>
            <a:r>
              <a:rPr lang="en-US" dirty="0">
                <a:solidFill>
                  <a:schemeClr val="tx1"/>
                </a:solidFill>
              </a:rPr>
              <a:t>Households supply them to earn income.</a:t>
            </a:r>
          </a:p>
          <a:p>
            <a:pPr lvl="3"/>
            <a:r>
              <a:rPr lang="en-US" dirty="0">
                <a:solidFill>
                  <a:schemeClr val="tx1"/>
                </a:solidFill>
              </a:rPr>
              <a:t>The labor market is an important resource market.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458" y="1821649"/>
            <a:ext cx="7664336" cy="1864086"/>
          </a:xfrm>
        </p:spPr>
        <p:txBody>
          <a:bodyPr anchor="ctr"/>
          <a:lstStyle/>
          <a:p>
            <a:r>
              <a:rPr lang="en-US" sz="4000" dirty="0" smtClean="0"/>
              <a:t>Tax Rates, Tax Revenues, </a:t>
            </a:r>
            <a:br>
              <a:rPr lang="en-US" sz="4000" dirty="0" smtClean="0"/>
            </a:br>
            <a:r>
              <a:rPr lang="en-US" sz="4000" dirty="0" smtClean="0"/>
              <a:t>and the </a:t>
            </a:r>
            <a:r>
              <a:rPr lang="en-US" sz="4000" dirty="0" err="1" smtClean="0"/>
              <a:t>Laffer</a:t>
            </a:r>
            <a:r>
              <a:rPr lang="en-US" sz="4000" dirty="0" smtClean="0"/>
              <a:t> Curve</a:t>
            </a:r>
            <a:endParaRPr lang="en-US" sz="4000" dirty="0"/>
          </a:p>
        </p:txBody>
      </p:sp>
    </p:spTree>
    <p:extLst>
      <p:ext uri="{BB962C8B-B14F-4D97-AF65-F5344CB8AC3E}">
        <p14:creationId xmlns:p14="http://schemas.microsoft.com/office/powerpoint/2010/main" val="37352805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96326"/>
            <a:ext cx="8932985" cy="4300780"/>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464523"/>
            <a:ext cx="8904855" cy="682346"/>
          </a:xfrm>
        </p:spPr>
        <p:txBody>
          <a:bodyPr/>
          <a:lstStyle/>
          <a:p>
            <a:r>
              <a:rPr lang="en-US" dirty="0" smtClean="0"/>
              <a:t>Average Tax Rate</a:t>
            </a:r>
            <a:endParaRPr lang="en-US" dirty="0"/>
          </a:p>
        </p:txBody>
      </p:sp>
      <p:sp>
        <p:nvSpPr>
          <p:cNvPr id="3" name="Content Placeholder 2"/>
          <p:cNvSpPr>
            <a:spLocks noGrp="1"/>
          </p:cNvSpPr>
          <p:nvPr>
            <p:ph idx="1"/>
          </p:nvPr>
        </p:nvSpPr>
        <p:spPr>
          <a:xfrm>
            <a:off x="140675" y="1659143"/>
            <a:ext cx="8817345" cy="4121725"/>
          </a:xfrm>
        </p:spPr>
        <p:txBody>
          <a:bodyPr/>
          <a:lstStyle/>
          <a:p>
            <a:pPr>
              <a:lnSpc>
                <a:spcPct val="90000"/>
              </a:lnSpc>
            </a:pPr>
            <a:r>
              <a:rPr lang="en-US" dirty="0">
                <a:solidFill>
                  <a:srgbClr val="32302A"/>
                </a:solidFill>
                <a:ea typeface="ＭＳ Ｐゴシック" pitchFamily="-107" charset="-128"/>
                <a:cs typeface="ＭＳ Ｐゴシック" pitchFamily="-107" charset="-128"/>
              </a:rPr>
              <a:t>The </a:t>
            </a:r>
            <a:r>
              <a:rPr lang="en-US" b="1" i="1" dirty="0">
                <a:solidFill>
                  <a:srgbClr val="32302A"/>
                </a:solidFill>
                <a:ea typeface="ＭＳ Ｐゴシック" pitchFamily="-107" charset="-128"/>
                <a:cs typeface="ＭＳ Ｐゴシック" pitchFamily="-107" charset="-128"/>
              </a:rPr>
              <a:t>average tax rate </a:t>
            </a:r>
            <a:r>
              <a:rPr lang="en-US" dirty="0">
                <a:solidFill>
                  <a:srgbClr val="32302A"/>
                </a:solidFill>
                <a:ea typeface="ＭＳ Ｐゴシック" pitchFamily="-107" charset="-128"/>
                <a:cs typeface="ＭＳ Ｐゴシック" pitchFamily="-107" charset="-128"/>
              </a:rPr>
              <a:t>equals tax liability divided </a:t>
            </a:r>
            <a:r>
              <a:rPr lang="en-US" dirty="0" smtClean="0">
                <a:solidFill>
                  <a:srgbClr val="32302A"/>
                </a:solidFill>
                <a:ea typeface="ＭＳ Ｐゴシック" pitchFamily="-107" charset="-128"/>
                <a:cs typeface="ＭＳ Ｐゴシック" pitchFamily="-107" charset="-128"/>
              </a:rPr>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by </a:t>
            </a:r>
            <a:r>
              <a:rPr lang="en-US" dirty="0">
                <a:solidFill>
                  <a:srgbClr val="32302A"/>
                </a:solidFill>
                <a:ea typeface="ＭＳ Ｐゴシック" pitchFamily="-107" charset="-128"/>
                <a:cs typeface="ＭＳ Ｐゴシック" pitchFamily="-107" charset="-128"/>
              </a:rPr>
              <a:t>taxable income</a:t>
            </a:r>
            <a:r>
              <a:rPr lang="en-US" dirty="0" smtClean="0">
                <a:solidFill>
                  <a:srgbClr val="32302A"/>
                </a:solidFill>
                <a:ea typeface="ＭＳ Ｐゴシック" pitchFamily="-107" charset="-128"/>
                <a:cs typeface="ＭＳ Ｐゴシック" pitchFamily="-107" charset="-128"/>
              </a:rPr>
              <a:t>.</a:t>
            </a:r>
          </a:p>
          <a:p>
            <a:pPr lvl="1">
              <a:lnSpc>
                <a:spcPct val="90000"/>
              </a:lnSpc>
            </a:pPr>
            <a:r>
              <a:rPr lang="en-US" dirty="0">
                <a:solidFill>
                  <a:srgbClr val="32302A"/>
                </a:solidFill>
                <a:ea typeface="ＭＳ Ｐゴシック" pitchFamily="-107" charset="-128"/>
                <a:cs typeface="ＭＳ Ｐゴシック" pitchFamily="-107" charset="-128"/>
              </a:rPr>
              <a:t>A progressive tax is one in which the average tax rate </a:t>
            </a:r>
            <a:r>
              <a:rPr lang="en-US" dirty="0" smtClean="0">
                <a:solidFill>
                  <a:srgbClr val="32302A"/>
                </a:solidFill>
                <a:ea typeface="ＭＳ Ｐゴシック" pitchFamily="-107" charset="-128"/>
                <a:cs typeface="ＭＳ Ｐゴシック" pitchFamily="-107" charset="-128"/>
              </a:rPr>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rises </a:t>
            </a:r>
            <a:r>
              <a:rPr lang="en-US" dirty="0">
                <a:solidFill>
                  <a:srgbClr val="32302A"/>
                </a:solidFill>
                <a:ea typeface="ＭＳ Ｐゴシック" pitchFamily="-107" charset="-128"/>
                <a:cs typeface="ＭＳ Ｐゴシック" pitchFamily="-107" charset="-128"/>
              </a:rPr>
              <a:t>with income.</a:t>
            </a:r>
          </a:p>
          <a:p>
            <a:pPr lvl="1">
              <a:lnSpc>
                <a:spcPct val="90000"/>
              </a:lnSpc>
            </a:pPr>
            <a:r>
              <a:rPr lang="en-US" dirty="0">
                <a:solidFill>
                  <a:srgbClr val="32302A"/>
                </a:solidFill>
                <a:ea typeface="ＭＳ Ｐゴシック" pitchFamily="-107" charset="-128"/>
                <a:cs typeface="ＭＳ Ｐゴシック" pitchFamily="-107" charset="-128"/>
              </a:rPr>
              <a:t>A proportional tax is one in which the average tax rate stays the same across income levels.</a:t>
            </a:r>
          </a:p>
          <a:p>
            <a:pPr lvl="1">
              <a:lnSpc>
                <a:spcPct val="90000"/>
              </a:lnSpc>
            </a:pPr>
            <a:r>
              <a:rPr lang="en-US" dirty="0">
                <a:solidFill>
                  <a:srgbClr val="32302A"/>
                </a:solidFill>
                <a:ea typeface="ＭＳ Ｐゴシック" pitchFamily="-107" charset="-128"/>
                <a:cs typeface="ＭＳ Ｐゴシック" pitchFamily="-107" charset="-128"/>
              </a:rPr>
              <a:t>A regressive tax is one in which the average tax rate </a:t>
            </a:r>
            <a:r>
              <a:rPr lang="en-US" dirty="0" smtClean="0">
                <a:solidFill>
                  <a:srgbClr val="32302A"/>
                </a:solidFill>
                <a:ea typeface="ＭＳ Ｐゴシック" pitchFamily="-107" charset="-128"/>
                <a:cs typeface="ＭＳ Ｐゴシック" pitchFamily="-107" charset="-128"/>
              </a:rPr>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falls </a:t>
            </a:r>
            <a:r>
              <a:rPr lang="en-US" dirty="0">
                <a:solidFill>
                  <a:srgbClr val="32302A"/>
                </a:solidFill>
                <a:ea typeface="ＭＳ Ｐゴシック" pitchFamily="-107" charset="-128"/>
                <a:cs typeface="ＭＳ Ｐゴシック" pitchFamily="-107" charset="-128"/>
              </a:rPr>
              <a:t>with income. </a:t>
            </a:r>
          </a:p>
        </p:txBody>
      </p:sp>
    </p:spTree>
    <p:extLst>
      <p:ext uri="{BB962C8B-B14F-4D97-AF65-F5344CB8AC3E}">
        <p14:creationId xmlns:p14="http://schemas.microsoft.com/office/powerpoint/2010/main" val="388133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96326"/>
            <a:ext cx="8932985" cy="4300780"/>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464523"/>
            <a:ext cx="8904855" cy="682346"/>
          </a:xfrm>
        </p:spPr>
        <p:txBody>
          <a:bodyPr/>
          <a:lstStyle/>
          <a:p>
            <a:r>
              <a:rPr lang="en-US" dirty="0" smtClean="0"/>
              <a:t>Marginal Tax Rate</a:t>
            </a:r>
            <a:endParaRPr lang="en-US" dirty="0"/>
          </a:p>
        </p:txBody>
      </p:sp>
      <p:sp>
        <p:nvSpPr>
          <p:cNvPr id="3" name="Content Placeholder 2"/>
          <p:cNvSpPr>
            <a:spLocks noGrp="1"/>
          </p:cNvSpPr>
          <p:nvPr>
            <p:ph idx="1"/>
          </p:nvPr>
        </p:nvSpPr>
        <p:spPr>
          <a:xfrm>
            <a:off x="140675" y="1659143"/>
            <a:ext cx="8698525" cy="4121725"/>
          </a:xfrm>
        </p:spPr>
        <p:txBody>
          <a:bodyPr/>
          <a:lstStyle/>
          <a:p>
            <a:pPr>
              <a:lnSpc>
                <a:spcPct val="90000"/>
              </a:lnSpc>
            </a:pPr>
            <a:r>
              <a:rPr lang="en-US" dirty="0" smtClean="0">
                <a:solidFill>
                  <a:srgbClr val="32302A"/>
                </a:solidFill>
                <a:ea typeface="ＭＳ Ｐゴシック" pitchFamily="-107" charset="-128"/>
                <a:cs typeface="ＭＳ Ｐゴシック" pitchFamily="-107" charset="-128"/>
              </a:rPr>
              <a:t>The </a:t>
            </a:r>
            <a:r>
              <a:rPr lang="en-US" b="1" i="1" dirty="0" smtClean="0">
                <a:solidFill>
                  <a:srgbClr val="32302A"/>
                </a:solidFill>
                <a:ea typeface="ＭＳ Ｐゴシック" pitchFamily="-107" charset="-128"/>
                <a:cs typeface="ＭＳ Ｐゴシック" pitchFamily="-107" charset="-128"/>
              </a:rPr>
              <a:t>marginal </a:t>
            </a:r>
            <a:r>
              <a:rPr lang="en-US" b="1" i="1" dirty="0">
                <a:solidFill>
                  <a:srgbClr val="32302A"/>
                </a:solidFill>
                <a:ea typeface="ＭＳ Ｐゴシック" pitchFamily="-107" charset="-128"/>
                <a:cs typeface="ＭＳ Ｐゴシック" pitchFamily="-107" charset="-128"/>
              </a:rPr>
              <a:t>tax </a:t>
            </a:r>
            <a:r>
              <a:rPr lang="en-US" b="1" i="1" dirty="0" smtClean="0">
                <a:solidFill>
                  <a:srgbClr val="32302A"/>
                </a:solidFill>
                <a:ea typeface="ＭＳ Ｐゴシック" pitchFamily="-107" charset="-128"/>
                <a:cs typeface="ＭＳ Ｐゴシック" pitchFamily="-107" charset="-128"/>
              </a:rPr>
              <a:t>rate</a:t>
            </a:r>
            <a:r>
              <a:rPr lang="en-US" i="1" dirty="0" smtClean="0">
                <a:solidFill>
                  <a:srgbClr val="32302A"/>
                </a:solidFill>
                <a:ea typeface="ＭＳ Ｐゴシック" pitchFamily="-107" charset="-128"/>
                <a:cs typeface="ＭＳ Ｐゴシック" pitchFamily="-107" charset="-128"/>
              </a:rPr>
              <a:t> </a:t>
            </a:r>
            <a:r>
              <a:rPr lang="en-US" dirty="0" smtClean="0">
                <a:solidFill>
                  <a:srgbClr val="32302A"/>
                </a:solidFill>
                <a:ea typeface="ＭＳ Ｐゴシック" pitchFamily="-107" charset="-128"/>
                <a:cs typeface="ＭＳ Ｐゴシック" pitchFamily="-107" charset="-128"/>
              </a:rPr>
              <a:t>is calculated </a:t>
            </a:r>
            <a:r>
              <a:rPr lang="en-US" dirty="0">
                <a:solidFill>
                  <a:srgbClr val="32302A"/>
                </a:solidFill>
                <a:ea typeface="ＭＳ Ｐゴシック" pitchFamily="-107" charset="-128"/>
                <a:cs typeface="ＭＳ Ｐゴシック" pitchFamily="-107" charset="-128"/>
              </a:rPr>
              <a:t>as the change in tax liability divided by the change in taxable income.</a:t>
            </a:r>
          </a:p>
          <a:p>
            <a:pPr lvl="1">
              <a:lnSpc>
                <a:spcPct val="90000"/>
              </a:lnSpc>
            </a:pPr>
            <a:r>
              <a:rPr lang="en-US" dirty="0">
                <a:solidFill>
                  <a:srgbClr val="32302A"/>
                </a:solidFill>
                <a:ea typeface="ＭＳ Ｐゴシック" pitchFamily="-107" charset="-128"/>
                <a:cs typeface="ＭＳ Ｐゴシック" pitchFamily="-107" charset="-128"/>
              </a:rPr>
              <a:t>The marginal tax rate is highly important because </a:t>
            </a:r>
            <a:r>
              <a:rPr lang="en-US" dirty="0" smtClean="0">
                <a:solidFill>
                  <a:srgbClr val="32302A"/>
                </a:solidFill>
                <a:ea typeface="ＭＳ Ｐゴシック" pitchFamily="-107" charset="-128"/>
                <a:cs typeface="ＭＳ Ｐゴシック" pitchFamily="-107" charset="-128"/>
              </a:rPr>
              <a:t>it determines </a:t>
            </a:r>
            <a:r>
              <a:rPr lang="en-US" dirty="0">
                <a:solidFill>
                  <a:srgbClr val="32302A"/>
                </a:solidFill>
                <a:ea typeface="ＭＳ Ｐゴシック" pitchFamily="-107" charset="-128"/>
                <a:cs typeface="ＭＳ Ｐゴシック" pitchFamily="-107" charset="-128"/>
              </a:rPr>
              <a:t>how much of an additional dollar earned </a:t>
            </a:r>
            <a:r>
              <a:rPr lang="en-US" dirty="0" smtClean="0">
                <a:solidFill>
                  <a:srgbClr val="32302A"/>
                </a:solidFill>
                <a:ea typeface="ＭＳ Ｐゴシック" pitchFamily="-107" charset="-128"/>
                <a:cs typeface="ＭＳ Ｐゴシック" pitchFamily="-107" charset="-128"/>
              </a:rPr>
              <a:t>must be </a:t>
            </a:r>
            <a:r>
              <a:rPr lang="en-US" dirty="0">
                <a:solidFill>
                  <a:srgbClr val="32302A"/>
                </a:solidFill>
                <a:ea typeface="ＭＳ Ｐゴシック" pitchFamily="-107" charset="-128"/>
                <a:cs typeface="ＭＳ Ｐゴシック" pitchFamily="-107" charset="-128"/>
              </a:rPr>
              <a:t>paid </a:t>
            </a:r>
            <a:r>
              <a:rPr lang="en-US" dirty="0" smtClean="0">
                <a:solidFill>
                  <a:srgbClr val="32302A"/>
                </a:solidFill>
                <a:ea typeface="ＭＳ Ｐゴシック" pitchFamily="-107" charset="-128"/>
                <a:cs typeface="ＭＳ Ｐゴシック" pitchFamily="-107" charset="-128"/>
              </a:rPr>
              <a:t>in </a:t>
            </a:r>
            <a:r>
              <a:rPr lang="en-US" dirty="0">
                <a:solidFill>
                  <a:srgbClr val="32302A"/>
                </a:solidFill>
                <a:ea typeface="ＭＳ Ｐゴシック" pitchFamily="-107" charset="-128"/>
                <a:cs typeface="ＭＳ Ｐゴシック" pitchFamily="-107" charset="-128"/>
              </a:rPr>
              <a:t>taxes (and therefore, how much one gets </a:t>
            </a:r>
            <a:r>
              <a:rPr lang="en-US" dirty="0" smtClean="0">
                <a:solidFill>
                  <a:srgbClr val="32302A"/>
                </a:solidFill>
                <a:ea typeface="ＭＳ Ｐゴシック" pitchFamily="-107" charset="-128"/>
                <a:cs typeface="ＭＳ Ｐゴシック" pitchFamily="-107" charset="-128"/>
              </a:rPr>
              <a:t>to </a:t>
            </a:r>
            <a:r>
              <a:rPr lang="en-US" dirty="0">
                <a:solidFill>
                  <a:srgbClr val="32302A"/>
                </a:solidFill>
                <a:ea typeface="ＭＳ Ｐゴシック" pitchFamily="-107" charset="-128"/>
                <a:cs typeface="ＭＳ Ｐゴシック" pitchFamily="-107" charset="-128"/>
              </a:rPr>
              <a:t>keep). In this way, the marginal tax rate </a:t>
            </a:r>
            <a:r>
              <a:rPr lang="en-US" dirty="0" smtClean="0">
                <a:solidFill>
                  <a:srgbClr val="32302A"/>
                </a:solidFill>
                <a:ea typeface="ＭＳ Ｐゴシック" pitchFamily="-107" charset="-128"/>
                <a:cs typeface="ＭＳ Ｐゴシック" pitchFamily="-107" charset="-128"/>
              </a:rPr>
              <a:t>directly impacts </a:t>
            </a:r>
            <a:r>
              <a:rPr lang="en-US" dirty="0">
                <a:solidFill>
                  <a:srgbClr val="32302A"/>
                </a:solidFill>
                <a:ea typeface="ＭＳ Ｐゴシック" pitchFamily="-107" charset="-128"/>
                <a:cs typeface="ＭＳ Ｐゴシック" pitchFamily="-107" charset="-128"/>
              </a:rPr>
              <a:t>an individual’s incentive </a:t>
            </a:r>
            <a:r>
              <a:rPr lang="en-US" dirty="0" smtClean="0">
                <a:solidFill>
                  <a:srgbClr val="32302A"/>
                </a:solidFill>
                <a:ea typeface="ＭＳ Ｐゴシック" pitchFamily="-107" charset="-128"/>
                <a:cs typeface="ＭＳ Ｐゴシック" pitchFamily="-107" charset="-128"/>
              </a:rPr>
              <a:t>to </a:t>
            </a:r>
            <a:r>
              <a:rPr lang="en-US" dirty="0">
                <a:solidFill>
                  <a:srgbClr val="32302A"/>
                </a:solidFill>
                <a:ea typeface="ＭＳ Ｐゴシック" pitchFamily="-107" charset="-128"/>
                <a:cs typeface="ＭＳ Ｐゴシック" pitchFamily="-107" charset="-128"/>
              </a:rPr>
              <a:t>earn.</a:t>
            </a:r>
          </a:p>
        </p:txBody>
      </p:sp>
    </p:spTree>
    <p:extLst>
      <p:ext uri="{BB962C8B-B14F-4D97-AF65-F5344CB8AC3E}">
        <p14:creationId xmlns:p14="http://schemas.microsoft.com/office/powerpoint/2010/main" val="244809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Marginal Tax Rate</a:t>
            </a:r>
            <a:endParaRPr lang="en-US" sz="2000" i="1" dirty="0"/>
          </a:p>
        </p:txBody>
      </p:sp>
      <p:cxnSp>
        <p:nvCxnSpPr>
          <p:cNvPr id="51" name="Straight Connector 50"/>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90" name="Text Box 43"/>
          <p:cNvSpPr txBox="1">
            <a:spLocks noChangeArrowheads="1"/>
          </p:cNvSpPr>
          <p:nvPr/>
        </p:nvSpPr>
        <p:spPr bwMode="auto">
          <a:xfrm>
            <a:off x="118996" y="1971501"/>
            <a:ext cx="3967162" cy="584775"/>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excerpt from the </a:t>
            </a:r>
            <a:r>
              <a:rPr lang="en-US" sz="2000" dirty="0" smtClean="0">
                <a:latin typeface="Times New Roman" pitchFamily="18" charset="0"/>
                <a:cs typeface="Times New Roman" pitchFamily="18" charset="0"/>
              </a:rPr>
              <a:t>2010 federal </a:t>
            </a:r>
            <a:r>
              <a:rPr lang="en-US" sz="2000" dirty="0">
                <a:latin typeface="Times New Roman" pitchFamily="18" charset="0"/>
                <a:cs typeface="Times New Roman" pitchFamily="18" charset="0"/>
              </a:rPr>
              <a:t>income tax table </a:t>
            </a:r>
            <a:r>
              <a:rPr lang="en-US" sz="2000" dirty="0" smtClean="0">
                <a:latin typeface="Times New Roman" pitchFamily="18" charset="0"/>
                <a:cs typeface="Times New Roman" pitchFamily="18" charset="0"/>
              </a:rPr>
              <a:t>is shown </a:t>
            </a:r>
            <a:r>
              <a:rPr lang="en-US" sz="2000" dirty="0">
                <a:latin typeface="Times New Roman" pitchFamily="18" charset="0"/>
                <a:cs typeface="Times New Roman" pitchFamily="18" charset="0"/>
              </a:rPr>
              <a:t>here.</a:t>
            </a:r>
          </a:p>
        </p:txBody>
      </p:sp>
      <p:sp>
        <p:nvSpPr>
          <p:cNvPr id="91" name="Text Box 45"/>
          <p:cNvSpPr txBox="1">
            <a:spLocks noChangeArrowheads="1"/>
          </p:cNvSpPr>
          <p:nvPr/>
        </p:nvSpPr>
        <p:spPr bwMode="auto">
          <a:xfrm>
            <a:off x="123758" y="2499473"/>
            <a:ext cx="3962400" cy="830997"/>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lang="en-US" sz="2000" dirty="0">
                <a:latin typeface="Times New Roman" pitchFamily="18" charset="0"/>
                <a:cs typeface="Times New Roman" pitchFamily="18" charset="0"/>
              </a:rPr>
              <a:t>Note, for single individuals</a:t>
            </a:r>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income </a:t>
            </a:r>
            <a:r>
              <a:rPr lang="en-US" sz="2000" dirty="0" smtClean="0">
                <a:latin typeface="Times New Roman" pitchFamily="18" charset="0"/>
                <a:cs typeface="Times New Roman" pitchFamily="18" charset="0"/>
              </a:rPr>
              <a:t>increases from $35,000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to </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35,100 </a:t>
            </a:r>
            <a:r>
              <a:rPr lang="en-US" sz="2000" dirty="0">
                <a:latin typeface="Times New Roman" pitchFamily="18" charset="0"/>
                <a:cs typeface="Times New Roman" pitchFamily="18" charset="0"/>
              </a:rPr>
              <a:t>…</a:t>
            </a:r>
          </a:p>
        </p:txBody>
      </p:sp>
      <p:sp>
        <p:nvSpPr>
          <p:cNvPr id="94" name="Text Box 46"/>
          <p:cNvSpPr txBox="1">
            <a:spLocks noChangeArrowheads="1"/>
          </p:cNvSpPr>
          <p:nvPr/>
        </p:nvSpPr>
        <p:spPr bwMode="auto">
          <a:xfrm>
            <a:off x="123758" y="3582542"/>
            <a:ext cx="3954087" cy="1231106"/>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lang="en-US" sz="2000" dirty="0">
                <a:latin typeface="Times New Roman" pitchFamily="18" charset="0"/>
                <a:cs typeface="Times New Roman" pitchFamily="18" charset="0"/>
              </a:rPr>
              <a:t>In this range, what is </a:t>
            </a:r>
            <a:r>
              <a:rPr lang="en-US" sz="2000" dirty="0" smtClean="0">
                <a:latin typeface="Times New Roman" pitchFamily="18" charset="0"/>
                <a:cs typeface="Times New Roman" pitchFamily="18" charset="0"/>
              </a:rPr>
              <a:t>the individual’s </a:t>
            </a:r>
            <a:r>
              <a:rPr lang="en-US" sz="2000" dirty="0">
                <a:latin typeface="Times New Roman" pitchFamily="18" charset="0"/>
                <a:cs typeface="Times New Roman" pitchFamily="18" charset="0"/>
              </a:rPr>
              <a:t>marginal tax </a:t>
            </a:r>
            <a:r>
              <a:rPr lang="en-US" sz="2000" dirty="0" smtClean="0">
                <a:latin typeface="Times New Roman" pitchFamily="18" charset="0"/>
                <a:cs typeface="Times New Roman" pitchFamily="18" charset="0"/>
              </a:rPr>
              <a:t>rate</a:t>
            </a:r>
            <a:r>
              <a:rPr lang="en-US" sz="2000" dirty="0">
                <a:latin typeface="Times New Roman" pitchFamily="18" charset="0"/>
                <a:cs typeface="Times New Roman" pitchFamily="18" charset="0"/>
              </a:rPr>
              <a:t>?  </a:t>
            </a:r>
          </a:p>
          <a:p>
            <a:pPr marL="115888" indent="-115888">
              <a:lnSpc>
                <a:spcPct val="80000"/>
              </a:lnSpc>
              <a:spcBef>
                <a:spcPct val="50000"/>
              </a:spcBef>
              <a:buFontTx/>
              <a:buChar char="•"/>
            </a:pPr>
            <a:r>
              <a:rPr lang="en-US" sz="2000" dirty="0" smtClean="0">
                <a:latin typeface="Times New Roman" pitchFamily="18" charset="0"/>
                <a:cs typeface="Times New Roman" pitchFamily="18" charset="0"/>
              </a:rPr>
              <a:t>What </a:t>
            </a:r>
            <a:r>
              <a:rPr lang="en-US" sz="2000" dirty="0">
                <a:latin typeface="Times New Roman" pitchFamily="18" charset="0"/>
                <a:cs typeface="Times New Roman" pitchFamily="18" charset="0"/>
              </a:rPr>
              <a:t>is the </a:t>
            </a:r>
            <a:r>
              <a:rPr lang="en-US" sz="2000" dirty="0" smtClean="0">
                <a:latin typeface="Times New Roman" pitchFamily="18" charset="0"/>
                <a:cs typeface="Times New Roman" pitchFamily="18" charset="0"/>
              </a:rPr>
              <a:t>individual’s average </a:t>
            </a:r>
            <a:r>
              <a:rPr lang="en-US" sz="2000" dirty="0">
                <a:latin typeface="Times New Roman" pitchFamily="18" charset="0"/>
                <a:cs typeface="Times New Roman" pitchFamily="18" charset="0"/>
              </a:rPr>
              <a:t>income tax rate?</a:t>
            </a:r>
          </a:p>
        </p:txBody>
      </p:sp>
      <p:sp>
        <p:nvSpPr>
          <p:cNvPr id="55" name="TextBox 54"/>
          <p:cNvSpPr txBox="1"/>
          <p:nvPr/>
        </p:nvSpPr>
        <p:spPr>
          <a:xfrm>
            <a:off x="191807" y="2929574"/>
            <a:ext cx="3886038" cy="707886"/>
          </a:xfrm>
          <a:prstGeom prst="rect">
            <a:avLst/>
          </a:prstGeom>
          <a:noFill/>
        </p:spPr>
        <p:txBody>
          <a:bodyPr wrap="square" rtlCol="0">
            <a:spAutoFit/>
          </a:bodyPr>
          <a:lstStyle/>
          <a:p>
            <a:pPr marL="58738" indent="-58738"/>
            <a:r>
              <a:rPr lang="en-US" sz="2000" dirty="0" smtClean="0">
                <a:latin typeface="Times New Roman" pitchFamily="18" charset="0"/>
                <a:cs typeface="Times New Roman" pitchFamily="18" charset="0"/>
              </a:rPr>
              <a:t>                       their </a:t>
            </a:r>
            <a:r>
              <a:rPr lang="en-US" sz="2000" dirty="0">
                <a:latin typeface="Times New Roman" pitchFamily="18" charset="0"/>
                <a:cs typeface="Times New Roman" pitchFamily="18" charset="0"/>
              </a:rPr>
              <a:t>tax liability increases </a:t>
            </a:r>
            <a:r>
              <a:rPr lang="en-US" sz="2000" dirty="0" smtClean="0">
                <a:latin typeface="Times New Roman" pitchFamily="18" charset="0"/>
                <a:cs typeface="Times New Roman" pitchFamily="18" charset="0"/>
              </a:rPr>
              <a:t>from </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4,938 </a:t>
            </a:r>
            <a:r>
              <a:rPr lang="en-US" sz="2000" dirty="0">
                <a:latin typeface="Times New Roman" pitchFamily="18" charset="0"/>
                <a:cs typeface="Times New Roman" pitchFamily="18" charset="0"/>
              </a:rPr>
              <a:t>to $</a:t>
            </a:r>
            <a:r>
              <a:rPr lang="en-US" sz="2000" dirty="0" smtClean="0">
                <a:latin typeface="Times New Roman" pitchFamily="18" charset="0"/>
                <a:cs typeface="Times New Roman" pitchFamily="18" charset="0"/>
              </a:rPr>
              <a:t>4,963.</a:t>
            </a:r>
            <a:endParaRPr lang="en-US" sz="2000" dirty="0">
              <a:latin typeface="Times New Roman" pitchFamily="18" charset="0"/>
              <a:cs typeface="Times New Roman" pitchFamily="18" charset="0"/>
            </a:endParaRPr>
          </a:p>
        </p:txBody>
      </p:sp>
      <p:sp>
        <p:nvSpPr>
          <p:cNvPr id="59" name="Rectangle 293"/>
          <p:cNvSpPr>
            <a:spLocks noChangeArrowheads="1"/>
          </p:cNvSpPr>
          <p:nvPr/>
        </p:nvSpPr>
        <p:spPr bwMode="auto">
          <a:xfrm>
            <a:off x="5911664" y="3754847"/>
            <a:ext cx="423863" cy="173037"/>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endParaRPr lang="en-US"/>
          </a:p>
        </p:txBody>
      </p:sp>
      <p:sp>
        <p:nvSpPr>
          <p:cNvPr id="61" name="Rectangle 294"/>
          <p:cNvSpPr>
            <a:spLocks noChangeArrowheads="1"/>
          </p:cNvSpPr>
          <p:nvPr/>
        </p:nvSpPr>
        <p:spPr bwMode="auto">
          <a:xfrm>
            <a:off x="5911664" y="3452385"/>
            <a:ext cx="423863" cy="173038"/>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endParaRPr lang="en-US"/>
          </a:p>
        </p:txBody>
      </p:sp>
      <p:sp>
        <p:nvSpPr>
          <p:cNvPr id="62" name="Rectangle 292"/>
          <p:cNvSpPr>
            <a:spLocks noChangeArrowheads="1"/>
          </p:cNvSpPr>
          <p:nvPr/>
        </p:nvSpPr>
        <p:spPr bwMode="auto">
          <a:xfrm>
            <a:off x="4859152" y="3753259"/>
            <a:ext cx="423862" cy="173038"/>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endParaRPr lang="en-US"/>
          </a:p>
        </p:txBody>
      </p:sp>
      <p:sp>
        <p:nvSpPr>
          <p:cNvPr id="72" name="Rectangle 291"/>
          <p:cNvSpPr>
            <a:spLocks noChangeArrowheads="1"/>
          </p:cNvSpPr>
          <p:nvPr/>
        </p:nvSpPr>
        <p:spPr bwMode="auto">
          <a:xfrm>
            <a:off x="4859152" y="3450798"/>
            <a:ext cx="423862" cy="173037"/>
          </a:xfrm>
          <a:prstGeom prst="rect">
            <a:avLst/>
          </a:prstGeom>
          <a:solidFill>
            <a:srgbClr val="FFFF99"/>
          </a:solidFill>
          <a:ln w="9525">
            <a:solidFill>
              <a:schemeClr val="tx1"/>
            </a:solidFill>
            <a:miter lim="800000"/>
            <a:headEnd/>
            <a:tailEnd/>
          </a:ln>
        </p:spPr>
        <p:txBody>
          <a:bodyPr wrap="none" anchor="ctr">
            <a:prstTxWarp prst="textNoShape">
              <a:avLst/>
            </a:prstTxWarp>
          </a:bodyPr>
          <a:lstStyle/>
          <a:p>
            <a:endParaRPr lang="en-US"/>
          </a:p>
        </p:txBody>
      </p:sp>
      <p:sp>
        <p:nvSpPr>
          <p:cNvPr id="73" name="Text Box 7"/>
          <p:cNvSpPr txBox="1">
            <a:spLocks noChangeArrowheads="1"/>
          </p:cNvSpPr>
          <p:nvPr/>
        </p:nvSpPr>
        <p:spPr bwMode="auto">
          <a:xfrm>
            <a:off x="4719452" y="1183848"/>
            <a:ext cx="2126736" cy="307777"/>
          </a:xfrm>
          <a:prstGeom prst="rect">
            <a:avLst/>
          </a:prstGeom>
          <a:noFill/>
          <a:ln w="9525">
            <a:noFill/>
            <a:miter lim="800000"/>
            <a:headEnd/>
            <a:tailEnd/>
          </a:ln>
        </p:spPr>
        <p:txBody>
          <a:bodyPr wrap="none">
            <a:prstTxWarp prst="textNoShape">
              <a:avLst/>
            </a:prstTxWarp>
            <a:spAutoFit/>
          </a:bodyPr>
          <a:lstStyle/>
          <a:p>
            <a:r>
              <a:rPr lang="en-US" sz="1400" dirty="0" smtClean="0"/>
              <a:t>2010 </a:t>
            </a:r>
            <a:r>
              <a:rPr lang="en-US" sz="1400" dirty="0"/>
              <a:t>Tax Table      </a:t>
            </a:r>
            <a:r>
              <a:rPr lang="en-US" sz="1200" i="1" dirty="0"/>
              <a:t>Continued</a:t>
            </a:r>
          </a:p>
        </p:txBody>
      </p:sp>
      <p:sp>
        <p:nvSpPr>
          <p:cNvPr id="74" name="Text Box 8"/>
          <p:cNvSpPr txBox="1">
            <a:spLocks noChangeArrowheads="1"/>
          </p:cNvSpPr>
          <p:nvPr/>
        </p:nvSpPr>
        <p:spPr bwMode="auto">
          <a:xfrm>
            <a:off x="4860739" y="1533098"/>
            <a:ext cx="892584" cy="594009"/>
          </a:xfrm>
          <a:prstGeom prst="rect">
            <a:avLst/>
          </a:prstGeom>
          <a:noFill/>
          <a:ln w="9525">
            <a:noFill/>
            <a:miter lim="800000"/>
            <a:headEnd/>
            <a:tailEnd/>
          </a:ln>
        </p:spPr>
        <p:txBody>
          <a:bodyPr wrap="none">
            <a:prstTxWarp prst="textNoShape">
              <a:avLst/>
            </a:prstTxWarp>
            <a:spAutoFit/>
          </a:bodyPr>
          <a:lstStyle/>
          <a:p>
            <a:pPr>
              <a:lnSpc>
                <a:spcPct val="90000"/>
              </a:lnSpc>
            </a:pPr>
            <a:r>
              <a:rPr lang="en-US" sz="1200" i="1" dirty="0"/>
              <a:t>If line </a:t>
            </a:r>
            <a:r>
              <a:rPr lang="en-US" sz="1200" i="1" dirty="0" smtClean="0"/>
              <a:t>43</a:t>
            </a:r>
            <a:br>
              <a:rPr lang="en-US" sz="1200" i="1" dirty="0" smtClean="0"/>
            </a:br>
            <a:r>
              <a:rPr lang="en-US" sz="1200" i="1" dirty="0"/>
              <a:t>(taxable</a:t>
            </a:r>
            <a:br>
              <a:rPr lang="en-US" sz="1200" i="1" dirty="0"/>
            </a:br>
            <a:r>
              <a:rPr lang="en-US" sz="1200" i="1" dirty="0"/>
              <a:t>income) is</a:t>
            </a:r>
          </a:p>
        </p:txBody>
      </p:sp>
      <p:sp>
        <p:nvSpPr>
          <p:cNvPr id="75" name="Text Box 9"/>
          <p:cNvSpPr txBox="1">
            <a:spLocks noChangeArrowheads="1"/>
          </p:cNvSpPr>
          <p:nvPr/>
        </p:nvSpPr>
        <p:spPr bwMode="auto">
          <a:xfrm>
            <a:off x="6356164" y="1666448"/>
            <a:ext cx="954088" cy="257175"/>
          </a:xfrm>
          <a:prstGeom prst="rect">
            <a:avLst/>
          </a:prstGeom>
          <a:noFill/>
          <a:ln w="9525">
            <a:noFill/>
            <a:miter lim="800000"/>
            <a:headEnd/>
            <a:tailEnd/>
          </a:ln>
        </p:spPr>
        <p:txBody>
          <a:bodyPr wrap="none">
            <a:prstTxWarp prst="textNoShape">
              <a:avLst/>
            </a:prstTxWarp>
            <a:spAutoFit/>
          </a:bodyPr>
          <a:lstStyle/>
          <a:p>
            <a:pPr>
              <a:lnSpc>
                <a:spcPct val="90000"/>
              </a:lnSpc>
            </a:pPr>
            <a:r>
              <a:rPr lang="en-US" sz="1200" i="1"/>
              <a:t>And you are</a:t>
            </a:r>
          </a:p>
        </p:txBody>
      </p:sp>
      <p:sp>
        <p:nvSpPr>
          <p:cNvPr id="76" name="Text Box 10"/>
          <p:cNvSpPr txBox="1">
            <a:spLocks noChangeArrowheads="1"/>
          </p:cNvSpPr>
          <p:nvPr/>
        </p:nvSpPr>
        <p:spPr bwMode="auto">
          <a:xfrm>
            <a:off x="4840102" y="2754941"/>
            <a:ext cx="471487" cy="384175"/>
          </a:xfrm>
          <a:prstGeom prst="rect">
            <a:avLst/>
          </a:prstGeom>
          <a:noFill/>
          <a:ln w="9525">
            <a:noFill/>
            <a:miter lim="800000"/>
            <a:headEnd/>
            <a:tailEnd/>
          </a:ln>
        </p:spPr>
        <p:txBody>
          <a:bodyPr wrap="none">
            <a:prstTxWarp prst="textNoShape">
              <a:avLst/>
            </a:prstTxWarp>
            <a:spAutoFit/>
          </a:bodyPr>
          <a:lstStyle/>
          <a:p>
            <a:pPr>
              <a:lnSpc>
                <a:spcPct val="80000"/>
              </a:lnSpc>
            </a:pPr>
            <a:r>
              <a:rPr lang="en-US" sz="1200" i="1" dirty="0"/>
              <a:t>At</a:t>
            </a:r>
            <a:br>
              <a:rPr lang="en-US" sz="1200" i="1" dirty="0"/>
            </a:br>
            <a:r>
              <a:rPr lang="en-US" sz="1200" i="1" dirty="0"/>
              <a:t>least</a:t>
            </a:r>
          </a:p>
        </p:txBody>
      </p:sp>
      <p:sp>
        <p:nvSpPr>
          <p:cNvPr id="77" name="Text Box 11"/>
          <p:cNvSpPr txBox="1">
            <a:spLocks noChangeArrowheads="1"/>
          </p:cNvSpPr>
          <p:nvPr/>
        </p:nvSpPr>
        <p:spPr bwMode="auto">
          <a:xfrm>
            <a:off x="5289364" y="2671060"/>
            <a:ext cx="471488" cy="477838"/>
          </a:xfrm>
          <a:prstGeom prst="rect">
            <a:avLst/>
          </a:prstGeom>
          <a:noFill/>
          <a:ln w="9525">
            <a:noFill/>
            <a:miter lim="800000"/>
            <a:headEnd/>
            <a:tailEnd/>
          </a:ln>
        </p:spPr>
        <p:txBody>
          <a:bodyPr wrap="none">
            <a:prstTxWarp prst="textNoShape">
              <a:avLst/>
            </a:prstTxWarp>
            <a:spAutoFit/>
          </a:bodyPr>
          <a:lstStyle/>
          <a:p>
            <a:pPr>
              <a:lnSpc>
                <a:spcPct val="70000"/>
              </a:lnSpc>
            </a:pPr>
            <a:r>
              <a:rPr lang="en-US" sz="1200" i="1"/>
              <a:t>But</a:t>
            </a:r>
          </a:p>
          <a:p>
            <a:pPr>
              <a:lnSpc>
                <a:spcPct val="70000"/>
              </a:lnSpc>
            </a:pPr>
            <a:r>
              <a:rPr lang="en-US" sz="1200" i="1"/>
              <a:t>less</a:t>
            </a:r>
          </a:p>
          <a:p>
            <a:pPr>
              <a:lnSpc>
                <a:spcPct val="70000"/>
              </a:lnSpc>
            </a:pPr>
            <a:r>
              <a:rPr lang="en-US" sz="1200" i="1"/>
              <a:t>than</a:t>
            </a:r>
          </a:p>
        </p:txBody>
      </p:sp>
      <p:sp>
        <p:nvSpPr>
          <p:cNvPr id="97" name="Text Box 12"/>
          <p:cNvSpPr txBox="1">
            <a:spLocks noChangeArrowheads="1"/>
          </p:cNvSpPr>
          <p:nvPr/>
        </p:nvSpPr>
        <p:spPr bwMode="auto">
          <a:xfrm>
            <a:off x="5833877" y="2220485"/>
            <a:ext cx="582612" cy="220663"/>
          </a:xfrm>
          <a:prstGeom prst="rect">
            <a:avLst/>
          </a:prstGeom>
          <a:noFill/>
          <a:ln w="9525">
            <a:noFill/>
            <a:miter lim="800000"/>
            <a:headEnd/>
            <a:tailEnd/>
          </a:ln>
        </p:spPr>
        <p:txBody>
          <a:bodyPr wrap="none">
            <a:prstTxWarp prst="textNoShape">
              <a:avLst/>
            </a:prstTxWarp>
            <a:spAutoFit/>
          </a:bodyPr>
          <a:lstStyle/>
          <a:p>
            <a:pPr>
              <a:lnSpc>
                <a:spcPct val="70000"/>
              </a:lnSpc>
            </a:pPr>
            <a:r>
              <a:rPr lang="en-US" sz="1200" i="1"/>
              <a:t>Single</a:t>
            </a:r>
          </a:p>
        </p:txBody>
      </p:sp>
      <p:sp>
        <p:nvSpPr>
          <p:cNvPr id="98" name="Text Box 13"/>
          <p:cNvSpPr txBox="1">
            <a:spLocks noChangeArrowheads="1"/>
          </p:cNvSpPr>
          <p:nvPr/>
        </p:nvSpPr>
        <p:spPr bwMode="auto">
          <a:xfrm>
            <a:off x="6383152" y="2220485"/>
            <a:ext cx="700087" cy="530225"/>
          </a:xfrm>
          <a:prstGeom prst="rect">
            <a:avLst/>
          </a:prstGeom>
          <a:noFill/>
          <a:ln w="9525">
            <a:noFill/>
            <a:miter lim="800000"/>
            <a:headEnd/>
            <a:tailEnd/>
          </a:ln>
        </p:spPr>
        <p:txBody>
          <a:bodyPr wrap="none">
            <a:prstTxWarp prst="textNoShape">
              <a:avLst/>
            </a:prstTxWarp>
            <a:spAutoFit/>
          </a:bodyPr>
          <a:lstStyle/>
          <a:p>
            <a:pPr>
              <a:lnSpc>
                <a:spcPct val="80000"/>
              </a:lnSpc>
            </a:pPr>
            <a:r>
              <a:rPr lang="en-US" sz="1200" i="1"/>
              <a:t>Married</a:t>
            </a:r>
          </a:p>
          <a:p>
            <a:pPr>
              <a:lnSpc>
                <a:spcPct val="80000"/>
              </a:lnSpc>
            </a:pPr>
            <a:r>
              <a:rPr lang="en-US" sz="1200" i="1"/>
              <a:t>filing</a:t>
            </a:r>
          </a:p>
          <a:p>
            <a:pPr>
              <a:lnSpc>
                <a:spcPct val="80000"/>
              </a:lnSpc>
            </a:pPr>
            <a:r>
              <a:rPr lang="en-US" sz="1200" i="1"/>
              <a:t>jointly</a:t>
            </a:r>
          </a:p>
        </p:txBody>
      </p:sp>
      <p:sp>
        <p:nvSpPr>
          <p:cNvPr id="99" name="Text Box 14"/>
          <p:cNvSpPr txBox="1">
            <a:spLocks noChangeArrowheads="1"/>
          </p:cNvSpPr>
          <p:nvPr/>
        </p:nvSpPr>
        <p:spPr bwMode="auto">
          <a:xfrm>
            <a:off x="7034027" y="2220485"/>
            <a:ext cx="819150" cy="530225"/>
          </a:xfrm>
          <a:prstGeom prst="rect">
            <a:avLst/>
          </a:prstGeom>
          <a:noFill/>
          <a:ln w="9525">
            <a:noFill/>
            <a:miter lim="800000"/>
            <a:headEnd/>
            <a:tailEnd/>
          </a:ln>
        </p:spPr>
        <p:txBody>
          <a:bodyPr wrap="none">
            <a:prstTxWarp prst="textNoShape">
              <a:avLst/>
            </a:prstTxWarp>
            <a:spAutoFit/>
          </a:bodyPr>
          <a:lstStyle/>
          <a:p>
            <a:pPr>
              <a:lnSpc>
                <a:spcPct val="80000"/>
              </a:lnSpc>
            </a:pPr>
            <a:r>
              <a:rPr lang="en-US" sz="1200" i="1"/>
              <a:t>Married</a:t>
            </a:r>
          </a:p>
          <a:p>
            <a:pPr>
              <a:lnSpc>
                <a:spcPct val="80000"/>
              </a:lnSpc>
            </a:pPr>
            <a:r>
              <a:rPr lang="en-US" sz="1200" i="1"/>
              <a:t>filing</a:t>
            </a:r>
          </a:p>
          <a:p>
            <a:pPr>
              <a:lnSpc>
                <a:spcPct val="80000"/>
              </a:lnSpc>
            </a:pPr>
            <a:r>
              <a:rPr lang="en-US" sz="1200" i="1"/>
              <a:t>separately</a:t>
            </a:r>
          </a:p>
        </p:txBody>
      </p:sp>
      <p:sp>
        <p:nvSpPr>
          <p:cNvPr id="100" name="Text Box 15"/>
          <p:cNvSpPr txBox="1">
            <a:spLocks noChangeArrowheads="1"/>
          </p:cNvSpPr>
          <p:nvPr/>
        </p:nvSpPr>
        <p:spPr bwMode="auto">
          <a:xfrm>
            <a:off x="7821427" y="2220485"/>
            <a:ext cx="608012" cy="676275"/>
          </a:xfrm>
          <a:prstGeom prst="rect">
            <a:avLst/>
          </a:prstGeom>
          <a:noFill/>
          <a:ln w="9525">
            <a:noFill/>
            <a:miter lim="800000"/>
            <a:headEnd/>
            <a:tailEnd/>
          </a:ln>
        </p:spPr>
        <p:txBody>
          <a:bodyPr wrap="none">
            <a:prstTxWarp prst="textNoShape">
              <a:avLst/>
            </a:prstTxWarp>
            <a:spAutoFit/>
          </a:bodyPr>
          <a:lstStyle/>
          <a:p>
            <a:pPr>
              <a:lnSpc>
                <a:spcPct val="80000"/>
              </a:lnSpc>
            </a:pPr>
            <a:r>
              <a:rPr lang="en-US" sz="1200" i="1"/>
              <a:t>Head </a:t>
            </a:r>
          </a:p>
          <a:p>
            <a:pPr>
              <a:lnSpc>
                <a:spcPct val="80000"/>
              </a:lnSpc>
            </a:pPr>
            <a:r>
              <a:rPr lang="en-US" sz="1200" i="1"/>
              <a:t>of a </a:t>
            </a:r>
          </a:p>
          <a:p>
            <a:pPr>
              <a:lnSpc>
                <a:spcPct val="80000"/>
              </a:lnSpc>
            </a:pPr>
            <a:r>
              <a:rPr lang="en-US" sz="1200" i="1"/>
              <a:t>house-</a:t>
            </a:r>
          </a:p>
          <a:p>
            <a:pPr>
              <a:lnSpc>
                <a:spcPct val="80000"/>
              </a:lnSpc>
            </a:pPr>
            <a:r>
              <a:rPr lang="en-US" sz="1200" i="1"/>
              <a:t>hold</a:t>
            </a:r>
          </a:p>
        </p:txBody>
      </p:sp>
      <p:sp>
        <p:nvSpPr>
          <p:cNvPr id="101" name="Text Box 16"/>
          <p:cNvSpPr txBox="1">
            <a:spLocks noChangeArrowheads="1"/>
          </p:cNvSpPr>
          <p:nvPr/>
        </p:nvSpPr>
        <p:spPr bwMode="auto">
          <a:xfrm>
            <a:off x="4717507" y="3120973"/>
            <a:ext cx="643125" cy="246221"/>
          </a:xfrm>
          <a:prstGeom prst="rect">
            <a:avLst/>
          </a:prstGeom>
          <a:noFill/>
          <a:ln w="9525">
            <a:noFill/>
            <a:miter lim="800000"/>
            <a:headEnd/>
            <a:tailEnd/>
          </a:ln>
        </p:spPr>
        <p:txBody>
          <a:bodyPr wrap="none">
            <a:prstTxWarp prst="textNoShape">
              <a:avLst/>
            </a:prstTxWarp>
            <a:spAutoFit/>
          </a:bodyPr>
          <a:lstStyle/>
          <a:p>
            <a:r>
              <a:rPr lang="en-US" sz="1000" dirty="0">
                <a:latin typeface="Arial" pitchFamily="34" charset="0"/>
                <a:cs typeface="Arial" pitchFamily="34" charset="0"/>
              </a:rPr>
              <a:t>$</a:t>
            </a:r>
            <a:r>
              <a:rPr lang="en-US" sz="1000" dirty="0" smtClean="0">
                <a:latin typeface="Arial" pitchFamily="34" charset="0"/>
                <a:cs typeface="Arial" pitchFamily="34" charset="0"/>
              </a:rPr>
              <a:t>33,000</a:t>
            </a:r>
            <a:endParaRPr lang="en-US" sz="1000" dirty="0">
              <a:latin typeface="Arial" pitchFamily="34" charset="0"/>
              <a:cs typeface="Arial" pitchFamily="34" charset="0"/>
            </a:endParaRPr>
          </a:p>
        </p:txBody>
      </p:sp>
      <p:sp>
        <p:nvSpPr>
          <p:cNvPr id="102" name="Text Box 17"/>
          <p:cNvSpPr txBox="1">
            <a:spLocks noChangeArrowheads="1"/>
          </p:cNvSpPr>
          <p:nvPr/>
        </p:nvSpPr>
        <p:spPr bwMode="auto">
          <a:xfrm>
            <a:off x="6537139" y="2820560"/>
            <a:ext cx="1246188" cy="304800"/>
          </a:xfrm>
          <a:prstGeom prst="rect">
            <a:avLst/>
          </a:prstGeom>
          <a:noFill/>
          <a:ln w="9525">
            <a:noFill/>
            <a:miter lim="800000"/>
            <a:headEnd/>
            <a:tailEnd/>
          </a:ln>
        </p:spPr>
        <p:txBody>
          <a:bodyPr wrap="none">
            <a:prstTxWarp prst="textNoShape">
              <a:avLst/>
            </a:prstTxWarp>
            <a:spAutoFit/>
          </a:bodyPr>
          <a:lstStyle/>
          <a:p>
            <a:r>
              <a:rPr lang="en-US" sz="1400"/>
              <a:t>Your tax is …</a:t>
            </a:r>
          </a:p>
        </p:txBody>
      </p:sp>
      <p:grpSp>
        <p:nvGrpSpPr>
          <p:cNvPr id="103" name="Group 285"/>
          <p:cNvGrpSpPr>
            <a:grpSpLocks/>
          </p:cNvGrpSpPr>
          <p:nvPr/>
        </p:nvGrpSpPr>
        <p:grpSpPr bwMode="auto">
          <a:xfrm>
            <a:off x="4902019" y="3465086"/>
            <a:ext cx="357188" cy="2192338"/>
            <a:chOff x="2425" y="1971"/>
            <a:chExt cx="225" cy="1381"/>
          </a:xfrm>
        </p:grpSpPr>
        <p:sp>
          <p:nvSpPr>
            <p:cNvPr id="104" name="Rectangle 202"/>
            <p:cNvSpPr>
              <a:spLocks noChangeArrowheads="1"/>
            </p:cNvSpPr>
            <p:nvPr/>
          </p:nvSpPr>
          <p:spPr bwMode="auto">
            <a:xfrm>
              <a:off x="2425" y="1971"/>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35000</a:t>
              </a:r>
              <a:endParaRPr lang="en-US" dirty="0"/>
            </a:p>
          </p:txBody>
        </p:sp>
        <p:sp>
          <p:nvSpPr>
            <p:cNvPr id="105" name="Rectangle 208"/>
            <p:cNvSpPr>
              <a:spLocks noChangeArrowheads="1"/>
            </p:cNvSpPr>
            <p:nvPr/>
          </p:nvSpPr>
          <p:spPr bwMode="auto">
            <a:xfrm>
              <a:off x="2425" y="2069"/>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35050</a:t>
              </a:r>
              <a:endParaRPr lang="en-US" dirty="0"/>
            </a:p>
          </p:txBody>
        </p:sp>
        <p:sp>
          <p:nvSpPr>
            <p:cNvPr id="106" name="Rectangle 214"/>
            <p:cNvSpPr>
              <a:spLocks noChangeArrowheads="1"/>
            </p:cNvSpPr>
            <p:nvPr/>
          </p:nvSpPr>
          <p:spPr bwMode="auto">
            <a:xfrm>
              <a:off x="2425" y="2168"/>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35100</a:t>
              </a:r>
              <a:endParaRPr lang="en-US" dirty="0"/>
            </a:p>
          </p:txBody>
        </p:sp>
        <p:sp>
          <p:nvSpPr>
            <p:cNvPr id="107" name="Rectangle 220"/>
            <p:cNvSpPr>
              <a:spLocks noChangeArrowheads="1"/>
            </p:cNvSpPr>
            <p:nvPr/>
          </p:nvSpPr>
          <p:spPr bwMode="auto">
            <a:xfrm>
              <a:off x="2425" y="2267"/>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35150</a:t>
              </a:r>
              <a:endParaRPr lang="en-US" dirty="0"/>
            </a:p>
          </p:txBody>
        </p:sp>
        <p:sp>
          <p:nvSpPr>
            <p:cNvPr id="108" name="Rectangle 226"/>
            <p:cNvSpPr>
              <a:spLocks noChangeArrowheads="1"/>
            </p:cNvSpPr>
            <p:nvPr/>
          </p:nvSpPr>
          <p:spPr bwMode="auto">
            <a:xfrm>
              <a:off x="2425" y="2465"/>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35200</a:t>
              </a:r>
              <a:endParaRPr lang="en-US" dirty="0"/>
            </a:p>
          </p:txBody>
        </p:sp>
        <p:sp>
          <p:nvSpPr>
            <p:cNvPr id="109" name="Rectangle 232"/>
            <p:cNvSpPr>
              <a:spLocks noChangeArrowheads="1"/>
            </p:cNvSpPr>
            <p:nvPr/>
          </p:nvSpPr>
          <p:spPr bwMode="auto">
            <a:xfrm>
              <a:off x="2425" y="2564"/>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35250</a:t>
              </a:r>
              <a:endParaRPr lang="en-US" dirty="0"/>
            </a:p>
          </p:txBody>
        </p:sp>
        <p:sp>
          <p:nvSpPr>
            <p:cNvPr id="110" name="Rectangle 238"/>
            <p:cNvSpPr>
              <a:spLocks noChangeArrowheads="1"/>
            </p:cNvSpPr>
            <p:nvPr/>
          </p:nvSpPr>
          <p:spPr bwMode="auto">
            <a:xfrm>
              <a:off x="2425" y="2662"/>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35300</a:t>
              </a:r>
              <a:endParaRPr lang="en-US" dirty="0"/>
            </a:p>
          </p:txBody>
        </p:sp>
        <p:sp>
          <p:nvSpPr>
            <p:cNvPr id="111" name="Rectangle 244"/>
            <p:cNvSpPr>
              <a:spLocks noChangeArrowheads="1"/>
            </p:cNvSpPr>
            <p:nvPr/>
          </p:nvSpPr>
          <p:spPr bwMode="auto">
            <a:xfrm>
              <a:off x="2425" y="2761"/>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35350</a:t>
              </a:r>
              <a:endParaRPr lang="en-US" dirty="0"/>
            </a:p>
          </p:txBody>
        </p:sp>
        <p:sp>
          <p:nvSpPr>
            <p:cNvPr id="112" name="Rectangle 250"/>
            <p:cNvSpPr>
              <a:spLocks noChangeArrowheads="1"/>
            </p:cNvSpPr>
            <p:nvPr/>
          </p:nvSpPr>
          <p:spPr bwMode="auto">
            <a:xfrm>
              <a:off x="2425" y="2959"/>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35400</a:t>
              </a:r>
              <a:endParaRPr lang="en-US" dirty="0"/>
            </a:p>
          </p:txBody>
        </p:sp>
        <p:sp>
          <p:nvSpPr>
            <p:cNvPr id="113" name="Rectangle 256"/>
            <p:cNvSpPr>
              <a:spLocks noChangeArrowheads="1"/>
            </p:cNvSpPr>
            <p:nvPr/>
          </p:nvSpPr>
          <p:spPr bwMode="auto">
            <a:xfrm>
              <a:off x="2425" y="3058"/>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35450</a:t>
              </a:r>
              <a:endParaRPr lang="en-US" dirty="0"/>
            </a:p>
          </p:txBody>
        </p:sp>
        <p:sp>
          <p:nvSpPr>
            <p:cNvPr id="114" name="Rectangle 262"/>
            <p:cNvSpPr>
              <a:spLocks noChangeArrowheads="1"/>
            </p:cNvSpPr>
            <p:nvPr/>
          </p:nvSpPr>
          <p:spPr bwMode="auto">
            <a:xfrm>
              <a:off x="2425" y="3156"/>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35500</a:t>
              </a:r>
              <a:endParaRPr lang="en-US" dirty="0"/>
            </a:p>
          </p:txBody>
        </p:sp>
        <p:sp>
          <p:nvSpPr>
            <p:cNvPr id="115" name="Rectangle 268"/>
            <p:cNvSpPr>
              <a:spLocks noChangeArrowheads="1"/>
            </p:cNvSpPr>
            <p:nvPr/>
          </p:nvSpPr>
          <p:spPr bwMode="auto">
            <a:xfrm>
              <a:off x="2425" y="3255"/>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35550</a:t>
              </a:r>
              <a:endParaRPr lang="en-US" dirty="0"/>
            </a:p>
          </p:txBody>
        </p:sp>
      </p:grpSp>
      <p:grpSp>
        <p:nvGrpSpPr>
          <p:cNvPr id="116" name="Group 286"/>
          <p:cNvGrpSpPr>
            <a:grpSpLocks/>
          </p:cNvGrpSpPr>
          <p:nvPr/>
        </p:nvGrpSpPr>
        <p:grpSpPr bwMode="auto">
          <a:xfrm>
            <a:off x="5351283" y="3465086"/>
            <a:ext cx="357188" cy="2192338"/>
            <a:chOff x="2733" y="1971"/>
            <a:chExt cx="225" cy="1381"/>
          </a:xfrm>
        </p:grpSpPr>
        <p:sp>
          <p:nvSpPr>
            <p:cNvPr id="117" name="Rectangle 203"/>
            <p:cNvSpPr>
              <a:spLocks noChangeArrowheads="1"/>
            </p:cNvSpPr>
            <p:nvPr/>
          </p:nvSpPr>
          <p:spPr bwMode="auto">
            <a:xfrm>
              <a:off x="2733" y="1971"/>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35050</a:t>
              </a:r>
              <a:endParaRPr lang="en-US" dirty="0"/>
            </a:p>
          </p:txBody>
        </p:sp>
        <p:sp>
          <p:nvSpPr>
            <p:cNvPr id="118" name="Rectangle 209"/>
            <p:cNvSpPr>
              <a:spLocks noChangeArrowheads="1"/>
            </p:cNvSpPr>
            <p:nvPr/>
          </p:nvSpPr>
          <p:spPr bwMode="auto">
            <a:xfrm>
              <a:off x="2733" y="2069"/>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35100</a:t>
              </a:r>
              <a:endParaRPr lang="en-US" dirty="0"/>
            </a:p>
          </p:txBody>
        </p:sp>
        <p:sp>
          <p:nvSpPr>
            <p:cNvPr id="119" name="Rectangle 215"/>
            <p:cNvSpPr>
              <a:spLocks noChangeArrowheads="1"/>
            </p:cNvSpPr>
            <p:nvPr/>
          </p:nvSpPr>
          <p:spPr bwMode="auto">
            <a:xfrm>
              <a:off x="2733" y="2168"/>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35150</a:t>
              </a:r>
              <a:endParaRPr lang="en-US" dirty="0"/>
            </a:p>
          </p:txBody>
        </p:sp>
        <p:sp>
          <p:nvSpPr>
            <p:cNvPr id="120" name="Rectangle 221"/>
            <p:cNvSpPr>
              <a:spLocks noChangeArrowheads="1"/>
            </p:cNvSpPr>
            <p:nvPr/>
          </p:nvSpPr>
          <p:spPr bwMode="auto">
            <a:xfrm>
              <a:off x="2733" y="2267"/>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35200</a:t>
              </a:r>
              <a:endParaRPr lang="en-US" dirty="0"/>
            </a:p>
          </p:txBody>
        </p:sp>
        <p:sp>
          <p:nvSpPr>
            <p:cNvPr id="121" name="Rectangle 227"/>
            <p:cNvSpPr>
              <a:spLocks noChangeArrowheads="1"/>
            </p:cNvSpPr>
            <p:nvPr/>
          </p:nvSpPr>
          <p:spPr bwMode="auto">
            <a:xfrm>
              <a:off x="2733" y="2465"/>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35250</a:t>
              </a:r>
              <a:endParaRPr lang="en-US" dirty="0"/>
            </a:p>
          </p:txBody>
        </p:sp>
        <p:sp>
          <p:nvSpPr>
            <p:cNvPr id="122" name="Rectangle 233"/>
            <p:cNvSpPr>
              <a:spLocks noChangeArrowheads="1"/>
            </p:cNvSpPr>
            <p:nvPr/>
          </p:nvSpPr>
          <p:spPr bwMode="auto">
            <a:xfrm>
              <a:off x="2733" y="2564"/>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35300</a:t>
              </a:r>
              <a:endParaRPr lang="en-US" dirty="0"/>
            </a:p>
          </p:txBody>
        </p:sp>
        <p:sp>
          <p:nvSpPr>
            <p:cNvPr id="123" name="Rectangle 239"/>
            <p:cNvSpPr>
              <a:spLocks noChangeArrowheads="1"/>
            </p:cNvSpPr>
            <p:nvPr/>
          </p:nvSpPr>
          <p:spPr bwMode="auto">
            <a:xfrm>
              <a:off x="2733" y="2662"/>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35350</a:t>
              </a:r>
              <a:endParaRPr lang="en-US" dirty="0"/>
            </a:p>
          </p:txBody>
        </p:sp>
        <p:sp>
          <p:nvSpPr>
            <p:cNvPr id="124" name="Rectangle 245"/>
            <p:cNvSpPr>
              <a:spLocks noChangeArrowheads="1"/>
            </p:cNvSpPr>
            <p:nvPr/>
          </p:nvSpPr>
          <p:spPr bwMode="auto">
            <a:xfrm>
              <a:off x="2733" y="2761"/>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35400</a:t>
              </a:r>
              <a:endParaRPr lang="en-US" dirty="0"/>
            </a:p>
          </p:txBody>
        </p:sp>
        <p:sp>
          <p:nvSpPr>
            <p:cNvPr id="125" name="Rectangle 251"/>
            <p:cNvSpPr>
              <a:spLocks noChangeArrowheads="1"/>
            </p:cNvSpPr>
            <p:nvPr/>
          </p:nvSpPr>
          <p:spPr bwMode="auto">
            <a:xfrm>
              <a:off x="2733" y="2959"/>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35450</a:t>
              </a:r>
              <a:endParaRPr lang="en-US" dirty="0"/>
            </a:p>
          </p:txBody>
        </p:sp>
        <p:sp>
          <p:nvSpPr>
            <p:cNvPr id="126" name="Rectangle 257"/>
            <p:cNvSpPr>
              <a:spLocks noChangeArrowheads="1"/>
            </p:cNvSpPr>
            <p:nvPr/>
          </p:nvSpPr>
          <p:spPr bwMode="auto">
            <a:xfrm>
              <a:off x="2733" y="3058"/>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35500</a:t>
              </a:r>
              <a:endParaRPr lang="en-US" dirty="0"/>
            </a:p>
          </p:txBody>
        </p:sp>
        <p:sp>
          <p:nvSpPr>
            <p:cNvPr id="127" name="Rectangle 263"/>
            <p:cNvSpPr>
              <a:spLocks noChangeArrowheads="1"/>
            </p:cNvSpPr>
            <p:nvPr/>
          </p:nvSpPr>
          <p:spPr bwMode="auto">
            <a:xfrm>
              <a:off x="2733" y="3156"/>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35550</a:t>
              </a:r>
              <a:endParaRPr lang="en-US" dirty="0"/>
            </a:p>
          </p:txBody>
        </p:sp>
        <p:sp>
          <p:nvSpPr>
            <p:cNvPr id="128" name="Rectangle 269"/>
            <p:cNvSpPr>
              <a:spLocks noChangeArrowheads="1"/>
            </p:cNvSpPr>
            <p:nvPr/>
          </p:nvSpPr>
          <p:spPr bwMode="auto">
            <a:xfrm>
              <a:off x="2733" y="3255"/>
              <a:ext cx="225"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35600</a:t>
              </a:r>
              <a:endParaRPr lang="en-US" dirty="0"/>
            </a:p>
          </p:txBody>
        </p:sp>
      </p:grpSp>
      <p:grpSp>
        <p:nvGrpSpPr>
          <p:cNvPr id="129" name="Group 287"/>
          <p:cNvGrpSpPr>
            <a:grpSpLocks/>
          </p:cNvGrpSpPr>
          <p:nvPr/>
        </p:nvGrpSpPr>
        <p:grpSpPr bwMode="auto">
          <a:xfrm>
            <a:off x="5986277" y="3465086"/>
            <a:ext cx="282575" cy="2192338"/>
            <a:chOff x="3143" y="1971"/>
            <a:chExt cx="178" cy="1381"/>
          </a:xfrm>
        </p:grpSpPr>
        <p:sp>
          <p:nvSpPr>
            <p:cNvPr id="130" name="Rectangle 204"/>
            <p:cNvSpPr>
              <a:spLocks noChangeArrowheads="1"/>
            </p:cNvSpPr>
            <p:nvPr/>
          </p:nvSpPr>
          <p:spPr bwMode="auto">
            <a:xfrm>
              <a:off x="3143" y="197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4938</a:t>
              </a:r>
              <a:endParaRPr lang="en-US" dirty="0"/>
            </a:p>
          </p:txBody>
        </p:sp>
        <p:sp>
          <p:nvSpPr>
            <p:cNvPr id="131" name="Rectangle 210"/>
            <p:cNvSpPr>
              <a:spLocks noChangeArrowheads="1"/>
            </p:cNvSpPr>
            <p:nvPr/>
          </p:nvSpPr>
          <p:spPr bwMode="auto">
            <a:xfrm>
              <a:off x="3143" y="206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4950</a:t>
              </a:r>
              <a:endParaRPr lang="en-US" dirty="0"/>
            </a:p>
          </p:txBody>
        </p:sp>
        <p:sp>
          <p:nvSpPr>
            <p:cNvPr id="132" name="Rectangle 216"/>
            <p:cNvSpPr>
              <a:spLocks noChangeArrowheads="1"/>
            </p:cNvSpPr>
            <p:nvPr/>
          </p:nvSpPr>
          <p:spPr bwMode="auto">
            <a:xfrm>
              <a:off x="3143" y="216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4963</a:t>
              </a:r>
              <a:endParaRPr lang="en-US" dirty="0"/>
            </a:p>
          </p:txBody>
        </p:sp>
        <p:sp>
          <p:nvSpPr>
            <p:cNvPr id="133" name="Rectangle 222"/>
            <p:cNvSpPr>
              <a:spLocks noChangeArrowheads="1"/>
            </p:cNvSpPr>
            <p:nvPr/>
          </p:nvSpPr>
          <p:spPr bwMode="auto">
            <a:xfrm>
              <a:off x="3143" y="2267"/>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4975</a:t>
              </a:r>
              <a:endParaRPr lang="en-US" dirty="0"/>
            </a:p>
          </p:txBody>
        </p:sp>
        <p:sp>
          <p:nvSpPr>
            <p:cNvPr id="134" name="Rectangle 228"/>
            <p:cNvSpPr>
              <a:spLocks noChangeArrowheads="1"/>
            </p:cNvSpPr>
            <p:nvPr/>
          </p:nvSpPr>
          <p:spPr bwMode="auto">
            <a:xfrm>
              <a:off x="3143" y="246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4988</a:t>
              </a:r>
              <a:endParaRPr lang="en-US" dirty="0"/>
            </a:p>
          </p:txBody>
        </p:sp>
        <p:sp>
          <p:nvSpPr>
            <p:cNvPr id="135" name="Rectangle 234"/>
            <p:cNvSpPr>
              <a:spLocks noChangeArrowheads="1"/>
            </p:cNvSpPr>
            <p:nvPr/>
          </p:nvSpPr>
          <p:spPr bwMode="auto">
            <a:xfrm>
              <a:off x="3143" y="2564"/>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5000</a:t>
              </a:r>
              <a:endParaRPr lang="en-US" dirty="0"/>
            </a:p>
          </p:txBody>
        </p:sp>
        <p:sp>
          <p:nvSpPr>
            <p:cNvPr id="136" name="Rectangle 240"/>
            <p:cNvSpPr>
              <a:spLocks noChangeArrowheads="1"/>
            </p:cNvSpPr>
            <p:nvPr/>
          </p:nvSpPr>
          <p:spPr bwMode="auto">
            <a:xfrm>
              <a:off x="3143" y="2662"/>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5013</a:t>
              </a:r>
              <a:endParaRPr lang="en-US" dirty="0"/>
            </a:p>
          </p:txBody>
        </p:sp>
        <p:sp>
          <p:nvSpPr>
            <p:cNvPr id="137" name="Rectangle 246"/>
            <p:cNvSpPr>
              <a:spLocks noChangeArrowheads="1"/>
            </p:cNvSpPr>
            <p:nvPr/>
          </p:nvSpPr>
          <p:spPr bwMode="auto">
            <a:xfrm>
              <a:off x="3143" y="276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5025</a:t>
              </a:r>
              <a:endParaRPr lang="en-US" dirty="0"/>
            </a:p>
          </p:txBody>
        </p:sp>
        <p:sp>
          <p:nvSpPr>
            <p:cNvPr id="138" name="Rectangle 252"/>
            <p:cNvSpPr>
              <a:spLocks noChangeArrowheads="1"/>
            </p:cNvSpPr>
            <p:nvPr/>
          </p:nvSpPr>
          <p:spPr bwMode="auto">
            <a:xfrm>
              <a:off x="3143" y="295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5038</a:t>
              </a:r>
              <a:endParaRPr lang="en-US" dirty="0"/>
            </a:p>
          </p:txBody>
        </p:sp>
        <p:sp>
          <p:nvSpPr>
            <p:cNvPr id="139" name="Rectangle 258"/>
            <p:cNvSpPr>
              <a:spLocks noChangeArrowheads="1"/>
            </p:cNvSpPr>
            <p:nvPr/>
          </p:nvSpPr>
          <p:spPr bwMode="auto">
            <a:xfrm>
              <a:off x="3143" y="305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5050</a:t>
              </a:r>
              <a:endParaRPr lang="en-US" dirty="0"/>
            </a:p>
          </p:txBody>
        </p:sp>
        <p:sp>
          <p:nvSpPr>
            <p:cNvPr id="140" name="Rectangle 264"/>
            <p:cNvSpPr>
              <a:spLocks noChangeArrowheads="1"/>
            </p:cNvSpPr>
            <p:nvPr/>
          </p:nvSpPr>
          <p:spPr bwMode="auto">
            <a:xfrm>
              <a:off x="3143" y="3156"/>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5063</a:t>
              </a:r>
              <a:endParaRPr lang="en-US" dirty="0"/>
            </a:p>
          </p:txBody>
        </p:sp>
        <p:sp>
          <p:nvSpPr>
            <p:cNvPr id="141" name="Rectangle 270"/>
            <p:cNvSpPr>
              <a:spLocks noChangeArrowheads="1"/>
            </p:cNvSpPr>
            <p:nvPr/>
          </p:nvSpPr>
          <p:spPr bwMode="auto">
            <a:xfrm>
              <a:off x="3143" y="325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5075</a:t>
              </a:r>
              <a:endParaRPr lang="en-US" dirty="0"/>
            </a:p>
          </p:txBody>
        </p:sp>
      </p:grpSp>
      <p:grpSp>
        <p:nvGrpSpPr>
          <p:cNvPr id="142" name="Group 288"/>
          <p:cNvGrpSpPr>
            <a:grpSpLocks/>
          </p:cNvGrpSpPr>
          <p:nvPr/>
        </p:nvGrpSpPr>
        <p:grpSpPr bwMode="auto">
          <a:xfrm>
            <a:off x="6592702" y="3465086"/>
            <a:ext cx="282575" cy="2192338"/>
            <a:chOff x="3481" y="1971"/>
            <a:chExt cx="178" cy="1381"/>
          </a:xfrm>
        </p:grpSpPr>
        <p:sp>
          <p:nvSpPr>
            <p:cNvPr id="143" name="Rectangle 205"/>
            <p:cNvSpPr>
              <a:spLocks noChangeArrowheads="1"/>
            </p:cNvSpPr>
            <p:nvPr/>
          </p:nvSpPr>
          <p:spPr bwMode="auto">
            <a:xfrm>
              <a:off x="3481" y="197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4416</a:t>
              </a:r>
              <a:endParaRPr lang="en-US" dirty="0"/>
            </a:p>
          </p:txBody>
        </p:sp>
        <p:sp>
          <p:nvSpPr>
            <p:cNvPr id="144" name="Rectangle 211"/>
            <p:cNvSpPr>
              <a:spLocks noChangeArrowheads="1"/>
            </p:cNvSpPr>
            <p:nvPr/>
          </p:nvSpPr>
          <p:spPr bwMode="auto">
            <a:xfrm>
              <a:off x="3481" y="206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4424</a:t>
              </a:r>
              <a:endParaRPr lang="en-US" dirty="0"/>
            </a:p>
          </p:txBody>
        </p:sp>
        <p:sp>
          <p:nvSpPr>
            <p:cNvPr id="145" name="Rectangle 217"/>
            <p:cNvSpPr>
              <a:spLocks noChangeArrowheads="1"/>
            </p:cNvSpPr>
            <p:nvPr/>
          </p:nvSpPr>
          <p:spPr bwMode="auto">
            <a:xfrm>
              <a:off x="3481" y="216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4431</a:t>
              </a:r>
              <a:endParaRPr lang="en-US" dirty="0"/>
            </a:p>
          </p:txBody>
        </p:sp>
        <p:sp>
          <p:nvSpPr>
            <p:cNvPr id="146" name="Rectangle 223"/>
            <p:cNvSpPr>
              <a:spLocks noChangeArrowheads="1"/>
            </p:cNvSpPr>
            <p:nvPr/>
          </p:nvSpPr>
          <p:spPr bwMode="auto">
            <a:xfrm>
              <a:off x="3481" y="2267"/>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4439</a:t>
              </a:r>
              <a:endParaRPr lang="en-US" dirty="0"/>
            </a:p>
          </p:txBody>
        </p:sp>
        <p:sp>
          <p:nvSpPr>
            <p:cNvPr id="147" name="Rectangle 229"/>
            <p:cNvSpPr>
              <a:spLocks noChangeArrowheads="1"/>
            </p:cNvSpPr>
            <p:nvPr/>
          </p:nvSpPr>
          <p:spPr bwMode="auto">
            <a:xfrm>
              <a:off x="3481" y="246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4446</a:t>
              </a:r>
              <a:endParaRPr lang="en-US" dirty="0"/>
            </a:p>
          </p:txBody>
        </p:sp>
        <p:sp>
          <p:nvSpPr>
            <p:cNvPr id="148" name="Rectangle 235"/>
            <p:cNvSpPr>
              <a:spLocks noChangeArrowheads="1"/>
            </p:cNvSpPr>
            <p:nvPr/>
          </p:nvSpPr>
          <p:spPr bwMode="auto">
            <a:xfrm>
              <a:off x="3481" y="2564"/>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4454</a:t>
              </a:r>
              <a:endParaRPr lang="en-US" dirty="0"/>
            </a:p>
          </p:txBody>
        </p:sp>
        <p:sp>
          <p:nvSpPr>
            <p:cNvPr id="149" name="Rectangle 241"/>
            <p:cNvSpPr>
              <a:spLocks noChangeArrowheads="1"/>
            </p:cNvSpPr>
            <p:nvPr/>
          </p:nvSpPr>
          <p:spPr bwMode="auto">
            <a:xfrm>
              <a:off x="3481" y="2662"/>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4461</a:t>
              </a:r>
              <a:endParaRPr lang="en-US" dirty="0"/>
            </a:p>
          </p:txBody>
        </p:sp>
        <p:sp>
          <p:nvSpPr>
            <p:cNvPr id="150" name="Rectangle 247"/>
            <p:cNvSpPr>
              <a:spLocks noChangeArrowheads="1"/>
            </p:cNvSpPr>
            <p:nvPr/>
          </p:nvSpPr>
          <p:spPr bwMode="auto">
            <a:xfrm>
              <a:off x="3481" y="276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4469</a:t>
              </a:r>
              <a:endParaRPr lang="en-US" dirty="0"/>
            </a:p>
          </p:txBody>
        </p:sp>
        <p:sp>
          <p:nvSpPr>
            <p:cNvPr id="151" name="Rectangle 253"/>
            <p:cNvSpPr>
              <a:spLocks noChangeArrowheads="1"/>
            </p:cNvSpPr>
            <p:nvPr/>
          </p:nvSpPr>
          <p:spPr bwMode="auto">
            <a:xfrm>
              <a:off x="3481" y="295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4476</a:t>
              </a:r>
              <a:endParaRPr lang="en-US" dirty="0"/>
            </a:p>
          </p:txBody>
        </p:sp>
        <p:sp>
          <p:nvSpPr>
            <p:cNvPr id="152" name="Rectangle 259"/>
            <p:cNvSpPr>
              <a:spLocks noChangeArrowheads="1"/>
            </p:cNvSpPr>
            <p:nvPr/>
          </p:nvSpPr>
          <p:spPr bwMode="auto">
            <a:xfrm>
              <a:off x="3481" y="305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4484</a:t>
              </a:r>
              <a:endParaRPr lang="en-US" dirty="0"/>
            </a:p>
          </p:txBody>
        </p:sp>
        <p:sp>
          <p:nvSpPr>
            <p:cNvPr id="153" name="Rectangle 265"/>
            <p:cNvSpPr>
              <a:spLocks noChangeArrowheads="1"/>
            </p:cNvSpPr>
            <p:nvPr/>
          </p:nvSpPr>
          <p:spPr bwMode="auto">
            <a:xfrm>
              <a:off x="3481" y="3156"/>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4491</a:t>
              </a:r>
              <a:endParaRPr lang="en-US" dirty="0"/>
            </a:p>
          </p:txBody>
        </p:sp>
        <p:sp>
          <p:nvSpPr>
            <p:cNvPr id="154" name="Rectangle 271"/>
            <p:cNvSpPr>
              <a:spLocks noChangeArrowheads="1"/>
            </p:cNvSpPr>
            <p:nvPr/>
          </p:nvSpPr>
          <p:spPr bwMode="auto">
            <a:xfrm>
              <a:off x="3481" y="325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4499</a:t>
              </a:r>
              <a:endParaRPr lang="en-US" dirty="0"/>
            </a:p>
          </p:txBody>
        </p:sp>
      </p:grpSp>
      <p:grpSp>
        <p:nvGrpSpPr>
          <p:cNvPr id="155" name="Group 290"/>
          <p:cNvGrpSpPr>
            <a:grpSpLocks/>
          </p:cNvGrpSpPr>
          <p:nvPr/>
        </p:nvGrpSpPr>
        <p:grpSpPr bwMode="auto">
          <a:xfrm>
            <a:off x="7984939" y="3465086"/>
            <a:ext cx="282575" cy="2192338"/>
            <a:chOff x="4343" y="1971"/>
            <a:chExt cx="178" cy="1381"/>
          </a:xfrm>
        </p:grpSpPr>
        <p:sp>
          <p:nvSpPr>
            <p:cNvPr id="156" name="Rectangle 207"/>
            <p:cNvSpPr>
              <a:spLocks noChangeArrowheads="1"/>
            </p:cNvSpPr>
            <p:nvPr/>
          </p:nvSpPr>
          <p:spPr bwMode="auto">
            <a:xfrm>
              <a:off x="4343" y="197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4656</a:t>
              </a:r>
              <a:endParaRPr lang="en-US" dirty="0"/>
            </a:p>
          </p:txBody>
        </p:sp>
        <p:sp>
          <p:nvSpPr>
            <p:cNvPr id="157" name="Rectangle 213"/>
            <p:cNvSpPr>
              <a:spLocks noChangeArrowheads="1"/>
            </p:cNvSpPr>
            <p:nvPr/>
          </p:nvSpPr>
          <p:spPr bwMode="auto">
            <a:xfrm>
              <a:off x="4343" y="206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4664</a:t>
              </a:r>
              <a:endParaRPr lang="en-US" dirty="0"/>
            </a:p>
          </p:txBody>
        </p:sp>
        <p:sp>
          <p:nvSpPr>
            <p:cNvPr id="158" name="Rectangle 219"/>
            <p:cNvSpPr>
              <a:spLocks noChangeArrowheads="1"/>
            </p:cNvSpPr>
            <p:nvPr/>
          </p:nvSpPr>
          <p:spPr bwMode="auto">
            <a:xfrm>
              <a:off x="4343" y="216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4671</a:t>
              </a:r>
              <a:endParaRPr lang="en-US" dirty="0"/>
            </a:p>
          </p:txBody>
        </p:sp>
        <p:sp>
          <p:nvSpPr>
            <p:cNvPr id="159" name="Rectangle 225"/>
            <p:cNvSpPr>
              <a:spLocks noChangeArrowheads="1"/>
            </p:cNvSpPr>
            <p:nvPr/>
          </p:nvSpPr>
          <p:spPr bwMode="auto">
            <a:xfrm>
              <a:off x="4343" y="2267"/>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4679</a:t>
              </a:r>
              <a:endParaRPr lang="en-US" dirty="0"/>
            </a:p>
          </p:txBody>
        </p:sp>
        <p:sp>
          <p:nvSpPr>
            <p:cNvPr id="160" name="Rectangle 231"/>
            <p:cNvSpPr>
              <a:spLocks noChangeArrowheads="1"/>
            </p:cNvSpPr>
            <p:nvPr/>
          </p:nvSpPr>
          <p:spPr bwMode="auto">
            <a:xfrm>
              <a:off x="4343" y="246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4686</a:t>
              </a:r>
              <a:endParaRPr lang="en-US" dirty="0"/>
            </a:p>
          </p:txBody>
        </p:sp>
        <p:sp>
          <p:nvSpPr>
            <p:cNvPr id="161" name="Rectangle 237"/>
            <p:cNvSpPr>
              <a:spLocks noChangeArrowheads="1"/>
            </p:cNvSpPr>
            <p:nvPr/>
          </p:nvSpPr>
          <p:spPr bwMode="auto">
            <a:xfrm>
              <a:off x="4343" y="2564"/>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4694</a:t>
              </a:r>
              <a:endParaRPr lang="en-US" dirty="0"/>
            </a:p>
          </p:txBody>
        </p:sp>
        <p:sp>
          <p:nvSpPr>
            <p:cNvPr id="162" name="Rectangle 243"/>
            <p:cNvSpPr>
              <a:spLocks noChangeArrowheads="1"/>
            </p:cNvSpPr>
            <p:nvPr/>
          </p:nvSpPr>
          <p:spPr bwMode="auto">
            <a:xfrm>
              <a:off x="4343" y="2662"/>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4701</a:t>
              </a:r>
              <a:endParaRPr lang="en-US" dirty="0"/>
            </a:p>
          </p:txBody>
        </p:sp>
        <p:sp>
          <p:nvSpPr>
            <p:cNvPr id="163" name="Rectangle 249"/>
            <p:cNvSpPr>
              <a:spLocks noChangeArrowheads="1"/>
            </p:cNvSpPr>
            <p:nvPr/>
          </p:nvSpPr>
          <p:spPr bwMode="auto">
            <a:xfrm>
              <a:off x="4343" y="276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4709</a:t>
              </a:r>
              <a:endParaRPr lang="en-US" dirty="0"/>
            </a:p>
          </p:txBody>
        </p:sp>
        <p:sp>
          <p:nvSpPr>
            <p:cNvPr id="164" name="Rectangle 255"/>
            <p:cNvSpPr>
              <a:spLocks noChangeArrowheads="1"/>
            </p:cNvSpPr>
            <p:nvPr/>
          </p:nvSpPr>
          <p:spPr bwMode="auto">
            <a:xfrm>
              <a:off x="4343" y="295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4716</a:t>
              </a:r>
              <a:endParaRPr lang="en-US" dirty="0"/>
            </a:p>
          </p:txBody>
        </p:sp>
        <p:sp>
          <p:nvSpPr>
            <p:cNvPr id="165" name="Rectangle 261"/>
            <p:cNvSpPr>
              <a:spLocks noChangeArrowheads="1"/>
            </p:cNvSpPr>
            <p:nvPr/>
          </p:nvSpPr>
          <p:spPr bwMode="auto">
            <a:xfrm>
              <a:off x="4343" y="305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4724</a:t>
              </a:r>
              <a:endParaRPr lang="en-US" dirty="0"/>
            </a:p>
          </p:txBody>
        </p:sp>
        <p:sp>
          <p:nvSpPr>
            <p:cNvPr id="166" name="Rectangle 267"/>
            <p:cNvSpPr>
              <a:spLocks noChangeArrowheads="1"/>
            </p:cNvSpPr>
            <p:nvPr/>
          </p:nvSpPr>
          <p:spPr bwMode="auto">
            <a:xfrm>
              <a:off x="4343" y="3156"/>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4731</a:t>
              </a:r>
              <a:endParaRPr lang="en-US" dirty="0"/>
            </a:p>
          </p:txBody>
        </p:sp>
        <p:sp>
          <p:nvSpPr>
            <p:cNvPr id="167" name="Rectangle 273"/>
            <p:cNvSpPr>
              <a:spLocks noChangeArrowheads="1"/>
            </p:cNvSpPr>
            <p:nvPr/>
          </p:nvSpPr>
          <p:spPr bwMode="auto">
            <a:xfrm>
              <a:off x="4343" y="325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4739</a:t>
              </a:r>
              <a:endParaRPr lang="en-US" dirty="0"/>
            </a:p>
          </p:txBody>
        </p:sp>
      </p:grpSp>
      <p:sp>
        <p:nvSpPr>
          <p:cNvPr id="168" name="Rectangle 275"/>
          <p:cNvSpPr>
            <a:spLocks noChangeArrowheads="1"/>
          </p:cNvSpPr>
          <p:nvPr/>
        </p:nvSpPr>
        <p:spPr bwMode="auto">
          <a:xfrm>
            <a:off x="4779777" y="1480710"/>
            <a:ext cx="3675062" cy="1646238"/>
          </a:xfrm>
          <a:prstGeom prst="rect">
            <a:avLst/>
          </a:prstGeom>
          <a:noFill/>
          <a:ln w="19050">
            <a:solidFill>
              <a:schemeClr val="tx1"/>
            </a:solidFill>
            <a:miter lim="800000"/>
            <a:headEnd/>
            <a:tailEnd/>
          </a:ln>
        </p:spPr>
        <p:txBody>
          <a:bodyPr wrap="none" anchor="ctr">
            <a:prstTxWarp prst="textNoShape">
              <a:avLst/>
            </a:prstTxWarp>
          </a:bodyPr>
          <a:lstStyle/>
          <a:p>
            <a:endParaRPr lang="en-US"/>
          </a:p>
        </p:txBody>
      </p:sp>
      <p:sp>
        <p:nvSpPr>
          <p:cNvPr id="169" name="Line 276"/>
          <p:cNvSpPr>
            <a:spLocks noChangeShapeType="1"/>
          </p:cNvSpPr>
          <p:nvPr/>
        </p:nvSpPr>
        <p:spPr bwMode="auto">
          <a:xfrm>
            <a:off x="5851339" y="1480710"/>
            <a:ext cx="0" cy="1630363"/>
          </a:xfrm>
          <a:prstGeom prst="line">
            <a:avLst/>
          </a:prstGeom>
          <a:noFill/>
          <a:ln w="19050">
            <a:solidFill>
              <a:schemeClr val="tx1"/>
            </a:solidFill>
            <a:round/>
            <a:headEnd/>
            <a:tailEnd/>
          </a:ln>
        </p:spPr>
        <p:txBody>
          <a:bodyPr wrap="none">
            <a:prstTxWarp prst="textNoShape">
              <a:avLst/>
            </a:prstTxWarp>
          </a:bodyPr>
          <a:lstStyle/>
          <a:p>
            <a:endParaRPr lang="en-US"/>
          </a:p>
        </p:txBody>
      </p:sp>
      <p:sp>
        <p:nvSpPr>
          <p:cNvPr id="170" name="Line 277"/>
          <p:cNvSpPr>
            <a:spLocks noChangeShapeType="1"/>
          </p:cNvSpPr>
          <p:nvPr/>
        </p:nvSpPr>
        <p:spPr bwMode="auto">
          <a:xfrm>
            <a:off x="4770252" y="2155398"/>
            <a:ext cx="3676650" cy="0"/>
          </a:xfrm>
          <a:prstGeom prst="line">
            <a:avLst/>
          </a:prstGeom>
          <a:noFill/>
          <a:ln w="19050">
            <a:solidFill>
              <a:schemeClr val="tx1"/>
            </a:solidFill>
            <a:round/>
            <a:headEnd/>
            <a:tailEnd/>
          </a:ln>
        </p:spPr>
        <p:txBody>
          <a:bodyPr wrap="none">
            <a:prstTxWarp prst="textNoShape">
              <a:avLst/>
            </a:prstTxWarp>
          </a:bodyPr>
          <a:lstStyle/>
          <a:p>
            <a:endParaRPr lang="en-US"/>
          </a:p>
        </p:txBody>
      </p:sp>
      <p:grpSp>
        <p:nvGrpSpPr>
          <p:cNvPr id="171" name="Group 281"/>
          <p:cNvGrpSpPr>
            <a:grpSpLocks/>
          </p:cNvGrpSpPr>
          <p:nvPr/>
        </p:nvGrpSpPr>
        <p:grpSpPr bwMode="auto">
          <a:xfrm>
            <a:off x="6386327" y="2155398"/>
            <a:ext cx="1428750" cy="693737"/>
            <a:chOff x="3357" y="1146"/>
            <a:chExt cx="900" cy="361"/>
          </a:xfrm>
        </p:grpSpPr>
        <p:sp>
          <p:nvSpPr>
            <p:cNvPr id="172" name="Line 278"/>
            <p:cNvSpPr>
              <a:spLocks noChangeShapeType="1"/>
            </p:cNvSpPr>
            <p:nvPr/>
          </p:nvSpPr>
          <p:spPr bwMode="auto">
            <a:xfrm>
              <a:off x="3357" y="1146"/>
              <a:ext cx="0" cy="361"/>
            </a:xfrm>
            <a:prstGeom prst="line">
              <a:avLst/>
            </a:prstGeom>
            <a:noFill/>
            <a:ln w="19050">
              <a:solidFill>
                <a:schemeClr val="tx1"/>
              </a:solidFill>
              <a:round/>
              <a:headEnd/>
              <a:tailEnd/>
            </a:ln>
          </p:spPr>
          <p:txBody>
            <a:bodyPr wrap="none">
              <a:prstTxWarp prst="textNoShape">
                <a:avLst/>
              </a:prstTxWarp>
            </a:bodyPr>
            <a:lstStyle/>
            <a:p>
              <a:endParaRPr lang="en-US"/>
            </a:p>
          </p:txBody>
        </p:sp>
        <p:sp>
          <p:nvSpPr>
            <p:cNvPr id="173" name="Line 279"/>
            <p:cNvSpPr>
              <a:spLocks noChangeShapeType="1"/>
            </p:cNvSpPr>
            <p:nvPr/>
          </p:nvSpPr>
          <p:spPr bwMode="auto">
            <a:xfrm>
              <a:off x="3777" y="1146"/>
              <a:ext cx="0" cy="361"/>
            </a:xfrm>
            <a:prstGeom prst="line">
              <a:avLst/>
            </a:prstGeom>
            <a:noFill/>
            <a:ln w="19050">
              <a:solidFill>
                <a:schemeClr val="tx1"/>
              </a:solidFill>
              <a:round/>
              <a:headEnd/>
              <a:tailEnd/>
            </a:ln>
          </p:spPr>
          <p:txBody>
            <a:bodyPr wrap="none">
              <a:prstTxWarp prst="textNoShape">
                <a:avLst/>
              </a:prstTxWarp>
            </a:bodyPr>
            <a:lstStyle/>
            <a:p>
              <a:endParaRPr lang="en-US"/>
            </a:p>
          </p:txBody>
        </p:sp>
        <p:sp>
          <p:nvSpPr>
            <p:cNvPr id="174" name="Line 280"/>
            <p:cNvSpPr>
              <a:spLocks noChangeShapeType="1"/>
            </p:cNvSpPr>
            <p:nvPr/>
          </p:nvSpPr>
          <p:spPr bwMode="auto">
            <a:xfrm>
              <a:off x="4257" y="1146"/>
              <a:ext cx="0" cy="361"/>
            </a:xfrm>
            <a:prstGeom prst="line">
              <a:avLst/>
            </a:prstGeom>
            <a:noFill/>
            <a:ln w="19050">
              <a:solidFill>
                <a:schemeClr val="tx1"/>
              </a:solidFill>
              <a:round/>
              <a:headEnd/>
              <a:tailEnd/>
            </a:ln>
          </p:spPr>
          <p:txBody>
            <a:bodyPr wrap="none">
              <a:prstTxWarp prst="textNoShape">
                <a:avLst/>
              </a:prstTxWarp>
            </a:bodyPr>
            <a:lstStyle/>
            <a:p>
              <a:endParaRPr lang="en-US"/>
            </a:p>
          </p:txBody>
        </p:sp>
      </p:grpSp>
      <p:sp>
        <p:nvSpPr>
          <p:cNvPr id="175" name="Rectangle 282"/>
          <p:cNvSpPr>
            <a:spLocks noChangeArrowheads="1"/>
          </p:cNvSpPr>
          <p:nvPr/>
        </p:nvSpPr>
        <p:spPr bwMode="auto">
          <a:xfrm>
            <a:off x="4779777" y="3125360"/>
            <a:ext cx="3675062" cy="239713"/>
          </a:xfrm>
          <a:prstGeom prst="rect">
            <a:avLst/>
          </a:prstGeom>
          <a:noFill/>
          <a:ln w="19050">
            <a:solidFill>
              <a:schemeClr val="tx1"/>
            </a:solidFill>
            <a:miter lim="800000"/>
            <a:headEnd/>
            <a:tailEnd/>
          </a:ln>
        </p:spPr>
        <p:txBody>
          <a:bodyPr wrap="none" anchor="ctr">
            <a:prstTxWarp prst="textNoShape">
              <a:avLst/>
            </a:prstTxWarp>
          </a:bodyPr>
          <a:lstStyle/>
          <a:p>
            <a:endParaRPr lang="en-US"/>
          </a:p>
        </p:txBody>
      </p:sp>
      <p:sp>
        <p:nvSpPr>
          <p:cNvPr id="176" name="Rectangle 283"/>
          <p:cNvSpPr>
            <a:spLocks noChangeArrowheads="1"/>
          </p:cNvSpPr>
          <p:nvPr/>
        </p:nvSpPr>
        <p:spPr bwMode="auto">
          <a:xfrm>
            <a:off x="4779777" y="3366660"/>
            <a:ext cx="3675062" cy="2359025"/>
          </a:xfrm>
          <a:prstGeom prst="rect">
            <a:avLst/>
          </a:prstGeom>
          <a:noFill/>
          <a:ln w="19050">
            <a:solidFill>
              <a:schemeClr val="tx1"/>
            </a:solidFill>
            <a:miter lim="800000"/>
            <a:headEnd/>
            <a:tailEnd/>
          </a:ln>
        </p:spPr>
        <p:txBody>
          <a:bodyPr wrap="none" anchor="ctr">
            <a:prstTxWarp prst="textNoShape">
              <a:avLst/>
            </a:prstTxWarp>
          </a:bodyPr>
          <a:lstStyle/>
          <a:p>
            <a:endParaRPr lang="en-US"/>
          </a:p>
        </p:txBody>
      </p:sp>
      <p:sp>
        <p:nvSpPr>
          <p:cNvPr id="177" name="Line 284"/>
          <p:cNvSpPr>
            <a:spLocks noChangeShapeType="1"/>
          </p:cNvSpPr>
          <p:nvPr/>
        </p:nvSpPr>
        <p:spPr bwMode="auto">
          <a:xfrm>
            <a:off x="5789427" y="3360310"/>
            <a:ext cx="0" cy="2355850"/>
          </a:xfrm>
          <a:prstGeom prst="line">
            <a:avLst/>
          </a:prstGeom>
          <a:noFill/>
          <a:ln w="19050">
            <a:solidFill>
              <a:schemeClr val="tx1"/>
            </a:solidFill>
            <a:round/>
            <a:headEnd/>
            <a:tailEnd/>
          </a:ln>
        </p:spPr>
        <p:txBody>
          <a:bodyPr wrap="none">
            <a:prstTxWarp prst="textNoShape">
              <a:avLst/>
            </a:prstTxWarp>
          </a:bodyPr>
          <a:lstStyle/>
          <a:p>
            <a:endParaRPr lang="en-US"/>
          </a:p>
        </p:txBody>
      </p:sp>
      <p:grpSp>
        <p:nvGrpSpPr>
          <p:cNvPr id="178" name="Group 287"/>
          <p:cNvGrpSpPr>
            <a:grpSpLocks/>
          </p:cNvGrpSpPr>
          <p:nvPr/>
        </p:nvGrpSpPr>
        <p:grpSpPr bwMode="auto">
          <a:xfrm>
            <a:off x="7315590" y="3465080"/>
            <a:ext cx="282575" cy="2192338"/>
            <a:chOff x="3143" y="1971"/>
            <a:chExt cx="178" cy="1381"/>
          </a:xfrm>
        </p:grpSpPr>
        <p:sp>
          <p:nvSpPr>
            <p:cNvPr id="179" name="Rectangle 204"/>
            <p:cNvSpPr>
              <a:spLocks noChangeArrowheads="1"/>
            </p:cNvSpPr>
            <p:nvPr/>
          </p:nvSpPr>
          <p:spPr bwMode="auto">
            <a:xfrm>
              <a:off x="3143" y="197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4938</a:t>
              </a:r>
              <a:endParaRPr lang="en-US" dirty="0"/>
            </a:p>
          </p:txBody>
        </p:sp>
        <p:sp>
          <p:nvSpPr>
            <p:cNvPr id="180" name="Rectangle 210"/>
            <p:cNvSpPr>
              <a:spLocks noChangeArrowheads="1"/>
            </p:cNvSpPr>
            <p:nvPr/>
          </p:nvSpPr>
          <p:spPr bwMode="auto">
            <a:xfrm>
              <a:off x="3143" y="206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4950</a:t>
              </a:r>
              <a:endParaRPr lang="en-US" dirty="0"/>
            </a:p>
          </p:txBody>
        </p:sp>
        <p:sp>
          <p:nvSpPr>
            <p:cNvPr id="181" name="Rectangle 216"/>
            <p:cNvSpPr>
              <a:spLocks noChangeArrowheads="1"/>
            </p:cNvSpPr>
            <p:nvPr/>
          </p:nvSpPr>
          <p:spPr bwMode="auto">
            <a:xfrm>
              <a:off x="3143" y="216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4963</a:t>
              </a:r>
              <a:endParaRPr lang="en-US" dirty="0"/>
            </a:p>
          </p:txBody>
        </p:sp>
        <p:sp>
          <p:nvSpPr>
            <p:cNvPr id="182" name="Rectangle 222"/>
            <p:cNvSpPr>
              <a:spLocks noChangeArrowheads="1"/>
            </p:cNvSpPr>
            <p:nvPr/>
          </p:nvSpPr>
          <p:spPr bwMode="auto">
            <a:xfrm>
              <a:off x="3143" y="2267"/>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4975</a:t>
              </a:r>
              <a:endParaRPr lang="en-US" dirty="0"/>
            </a:p>
          </p:txBody>
        </p:sp>
        <p:sp>
          <p:nvSpPr>
            <p:cNvPr id="183" name="Rectangle 228"/>
            <p:cNvSpPr>
              <a:spLocks noChangeArrowheads="1"/>
            </p:cNvSpPr>
            <p:nvPr/>
          </p:nvSpPr>
          <p:spPr bwMode="auto">
            <a:xfrm>
              <a:off x="3143" y="246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4988</a:t>
              </a:r>
              <a:endParaRPr lang="en-US" dirty="0"/>
            </a:p>
          </p:txBody>
        </p:sp>
        <p:sp>
          <p:nvSpPr>
            <p:cNvPr id="184" name="Rectangle 234"/>
            <p:cNvSpPr>
              <a:spLocks noChangeArrowheads="1"/>
            </p:cNvSpPr>
            <p:nvPr/>
          </p:nvSpPr>
          <p:spPr bwMode="auto">
            <a:xfrm>
              <a:off x="3143" y="2564"/>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5000</a:t>
              </a:r>
              <a:endParaRPr lang="en-US" dirty="0"/>
            </a:p>
          </p:txBody>
        </p:sp>
        <p:sp>
          <p:nvSpPr>
            <p:cNvPr id="185" name="Rectangle 240"/>
            <p:cNvSpPr>
              <a:spLocks noChangeArrowheads="1"/>
            </p:cNvSpPr>
            <p:nvPr/>
          </p:nvSpPr>
          <p:spPr bwMode="auto">
            <a:xfrm>
              <a:off x="3143" y="2662"/>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5013</a:t>
              </a:r>
              <a:endParaRPr lang="en-US" dirty="0"/>
            </a:p>
          </p:txBody>
        </p:sp>
        <p:sp>
          <p:nvSpPr>
            <p:cNvPr id="186" name="Rectangle 246"/>
            <p:cNvSpPr>
              <a:spLocks noChangeArrowheads="1"/>
            </p:cNvSpPr>
            <p:nvPr/>
          </p:nvSpPr>
          <p:spPr bwMode="auto">
            <a:xfrm>
              <a:off x="3143" y="2761"/>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5025</a:t>
              </a:r>
              <a:endParaRPr lang="en-US" dirty="0"/>
            </a:p>
          </p:txBody>
        </p:sp>
        <p:sp>
          <p:nvSpPr>
            <p:cNvPr id="187" name="Rectangle 252"/>
            <p:cNvSpPr>
              <a:spLocks noChangeArrowheads="1"/>
            </p:cNvSpPr>
            <p:nvPr/>
          </p:nvSpPr>
          <p:spPr bwMode="auto">
            <a:xfrm>
              <a:off x="3143" y="2959"/>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5038</a:t>
              </a:r>
              <a:endParaRPr lang="en-US" dirty="0"/>
            </a:p>
          </p:txBody>
        </p:sp>
        <p:sp>
          <p:nvSpPr>
            <p:cNvPr id="188" name="Rectangle 258"/>
            <p:cNvSpPr>
              <a:spLocks noChangeArrowheads="1"/>
            </p:cNvSpPr>
            <p:nvPr/>
          </p:nvSpPr>
          <p:spPr bwMode="auto">
            <a:xfrm>
              <a:off x="3143" y="3058"/>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5050</a:t>
              </a:r>
              <a:endParaRPr lang="en-US" dirty="0"/>
            </a:p>
          </p:txBody>
        </p:sp>
        <p:sp>
          <p:nvSpPr>
            <p:cNvPr id="189" name="Rectangle 264"/>
            <p:cNvSpPr>
              <a:spLocks noChangeArrowheads="1"/>
            </p:cNvSpPr>
            <p:nvPr/>
          </p:nvSpPr>
          <p:spPr bwMode="auto">
            <a:xfrm>
              <a:off x="3143" y="3156"/>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5063</a:t>
              </a:r>
              <a:endParaRPr lang="en-US" dirty="0"/>
            </a:p>
          </p:txBody>
        </p:sp>
        <p:sp>
          <p:nvSpPr>
            <p:cNvPr id="190" name="Rectangle 270"/>
            <p:cNvSpPr>
              <a:spLocks noChangeArrowheads="1"/>
            </p:cNvSpPr>
            <p:nvPr/>
          </p:nvSpPr>
          <p:spPr bwMode="auto">
            <a:xfrm>
              <a:off x="3143" y="3255"/>
              <a:ext cx="178" cy="97"/>
            </a:xfrm>
            <a:prstGeom prst="rect">
              <a:avLst/>
            </a:prstGeom>
            <a:noFill/>
            <a:ln w="9525">
              <a:noFill/>
              <a:miter lim="800000"/>
              <a:headEnd/>
              <a:tailEnd/>
            </a:ln>
          </p:spPr>
          <p:txBody>
            <a:bodyPr wrap="none" lIns="0" tIns="0" rIns="0" bIns="0">
              <a:prstTxWarp prst="textNoShape">
                <a:avLst/>
              </a:prstTxWarp>
              <a:spAutoFit/>
            </a:bodyPr>
            <a:lstStyle/>
            <a:p>
              <a:r>
                <a:rPr lang="en-US" sz="1000" b="0" dirty="0" smtClean="0">
                  <a:solidFill>
                    <a:srgbClr val="000000"/>
                  </a:solidFill>
                  <a:latin typeface="Arial" pitchFamily="-107" charset="0"/>
                </a:rPr>
                <a:t>5075</a:t>
              </a:r>
              <a:endParaRPr lang="en-US" dirty="0"/>
            </a:p>
          </p:txBody>
        </p:sp>
      </p:grpSp>
    </p:spTree>
    <p:extLst>
      <p:ext uri="{BB962C8B-B14F-4D97-AF65-F5344CB8AC3E}">
        <p14:creationId xmlns:p14="http://schemas.microsoft.com/office/powerpoint/2010/main" val="102606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slide(fromBottom)">
                                      <p:cBhvr>
                                        <p:cTn id="7" dur="500"/>
                                        <p:tgtEl>
                                          <p:spTgt spid="9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slide(fromBottom)">
                                      <p:cBhvr>
                                        <p:cTn id="12" dur="500"/>
                                        <p:tgtEl>
                                          <p:spTgt spid="91"/>
                                        </p:tgtEl>
                                      </p:cBhvr>
                                    </p:animEffect>
                                  </p:childTnLst>
                                </p:cTn>
                              </p:par>
                            </p:childTnLst>
                          </p:cTn>
                        </p:par>
                        <p:par>
                          <p:cTn id="13" fill="hold">
                            <p:stCondLst>
                              <p:cond delay="1000"/>
                            </p:stCondLst>
                            <p:childTnLst>
                              <p:par>
                                <p:cTn id="14" presetID="23" presetClass="entr" presetSubtype="32" fill="hold" grpId="0" nodeType="afterEffect">
                                  <p:stCondLst>
                                    <p:cond delay="0"/>
                                  </p:stCondLst>
                                  <p:childTnLst>
                                    <p:set>
                                      <p:cBhvr>
                                        <p:cTn id="15" dur="1" fill="hold">
                                          <p:stCondLst>
                                            <p:cond delay="0"/>
                                          </p:stCondLst>
                                        </p:cTn>
                                        <p:tgtEl>
                                          <p:spTgt spid="72"/>
                                        </p:tgtEl>
                                        <p:attrNameLst>
                                          <p:attrName>style.visibility</p:attrName>
                                        </p:attrNameLst>
                                      </p:cBhvr>
                                      <p:to>
                                        <p:strVal val="visible"/>
                                      </p:to>
                                    </p:set>
                                    <p:anim calcmode="lin" valueType="num">
                                      <p:cBhvr>
                                        <p:cTn id="16" dur="500" fill="hold"/>
                                        <p:tgtEl>
                                          <p:spTgt spid="72"/>
                                        </p:tgtEl>
                                        <p:attrNameLst>
                                          <p:attrName>ppt_w</p:attrName>
                                        </p:attrNameLst>
                                      </p:cBhvr>
                                      <p:tavLst>
                                        <p:tav tm="0">
                                          <p:val>
                                            <p:strVal val="4*#ppt_w"/>
                                          </p:val>
                                        </p:tav>
                                        <p:tav tm="100000">
                                          <p:val>
                                            <p:strVal val="#ppt_w"/>
                                          </p:val>
                                        </p:tav>
                                      </p:tavLst>
                                    </p:anim>
                                    <p:anim calcmode="lin" valueType="num">
                                      <p:cBhvr>
                                        <p:cTn id="17" dur="500" fill="hold"/>
                                        <p:tgtEl>
                                          <p:spTgt spid="72"/>
                                        </p:tgtEl>
                                        <p:attrNameLst>
                                          <p:attrName>ppt_h</p:attrName>
                                        </p:attrNameLst>
                                      </p:cBhvr>
                                      <p:tavLst>
                                        <p:tav tm="0">
                                          <p:val>
                                            <p:strVal val="4*#ppt_h"/>
                                          </p:val>
                                        </p:tav>
                                        <p:tav tm="100000">
                                          <p:val>
                                            <p:strVal val="#ppt_h"/>
                                          </p:val>
                                        </p:tav>
                                      </p:tavLst>
                                    </p:anim>
                                  </p:childTnLst>
                                </p:cTn>
                              </p:par>
                            </p:childTnLst>
                          </p:cTn>
                        </p:par>
                        <p:par>
                          <p:cTn id="18" fill="hold">
                            <p:stCondLst>
                              <p:cond delay="1500"/>
                            </p:stCondLst>
                            <p:childTnLst>
                              <p:par>
                                <p:cTn id="19" presetID="23" presetClass="entr" presetSubtype="32" fill="hold" grpId="0" nodeType="afterEffect">
                                  <p:stCondLst>
                                    <p:cond delay="0"/>
                                  </p:stCondLst>
                                  <p:childTnLst>
                                    <p:set>
                                      <p:cBhvr>
                                        <p:cTn id="20" dur="1" fill="hold">
                                          <p:stCondLst>
                                            <p:cond delay="0"/>
                                          </p:stCondLst>
                                        </p:cTn>
                                        <p:tgtEl>
                                          <p:spTgt spid="62"/>
                                        </p:tgtEl>
                                        <p:attrNameLst>
                                          <p:attrName>style.visibility</p:attrName>
                                        </p:attrNameLst>
                                      </p:cBhvr>
                                      <p:to>
                                        <p:strVal val="visible"/>
                                      </p:to>
                                    </p:set>
                                    <p:anim calcmode="lin" valueType="num">
                                      <p:cBhvr>
                                        <p:cTn id="21" dur="500" fill="hold"/>
                                        <p:tgtEl>
                                          <p:spTgt spid="62"/>
                                        </p:tgtEl>
                                        <p:attrNameLst>
                                          <p:attrName>ppt_w</p:attrName>
                                        </p:attrNameLst>
                                      </p:cBhvr>
                                      <p:tavLst>
                                        <p:tav tm="0">
                                          <p:val>
                                            <p:strVal val="4*#ppt_w"/>
                                          </p:val>
                                        </p:tav>
                                        <p:tav tm="100000">
                                          <p:val>
                                            <p:strVal val="#ppt_w"/>
                                          </p:val>
                                        </p:tav>
                                      </p:tavLst>
                                    </p:anim>
                                    <p:anim calcmode="lin" valueType="num">
                                      <p:cBhvr>
                                        <p:cTn id="22" dur="500" fill="hold"/>
                                        <p:tgtEl>
                                          <p:spTgt spid="62"/>
                                        </p:tgtEl>
                                        <p:attrNameLst>
                                          <p:attrName>ppt_h</p:attrName>
                                        </p:attrNameLst>
                                      </p:cBhvr>
                                      <p:tavLst>
                                        <p:tav tm="0">
                                          <p:val>
                                            <p:strVal val="4*#ppt_h"/>
                                          </p:val>
                                        </p:tav>
                                        <p:tav tm="100000">
                                          <p:val>
                                            <p:strVal val="#ppt_h"/>
                                          </p:val>
                                        </p:tav>
                                      </p:tavLst>
                                    </p:anim>
                                  </p:childTnLst>
                                </p:cTn>
                              </p:par>
                            </p:childTnLst>
                          </p:cTn>
                        </p:par>
                        <p:par>
                          <p:cTn id="23" fill="hold">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55"/>
                                        </p:tgtEl>
                                        <p:attrNameLst>
                                          <p:attrName>style.visibility</p:attrName>
                                        </p:attrNameLst>
                                      </p:cBhvr>
                                      <p:to>
                                        <p:strVal val="visible"/>
                                      </p:to>
                                    </p:set>
                                    <p:animEffect transition="in" filter="dissolve">
                                      <p:cBhvr>
                                        <p:cTn id="26" dur="500"/>
                                        <p:tgtEl>
                                          <p:spTgt spid="55"/>
                                        </p:tgtEl>
                                      </p:cBhvr>
                                    </p:animEffect>
                                  </p:childTnLst>
                                </p:cTn>
                              </p:par>
                            </p:childTnLst>
                          </p:cTn>
                        </p:par>
                        <p:par>
                          <p:cTn id="27" fill="hold">
                            <p:stCondLst>
                              <p:cond delay="2500"/>
                            </p:stCondLst>
                            <p:childTnLst>
                              <p:par>
                                <p:cTn id="28" presetID="23" presetClass="entr" presetSubtype="32" fill="hold" grpId="0" nodeType="afterEffect">
                                  <p:stCondLst>
                                    <p:cond delay="0"/>
                                  </p:stCondLst>
                                  <p:childTnLst>
                                    <p:set>
                                      <p:cBhvr>
                                        <p:cTn id="29" dur="1" fill="hold">
                                          <p:stCondLst>
                                            <p:cond delay="0"/>
                                          </p:stCondLst>
                                        </p:cTn>
                                        <p:tgtEl>
                                          <p:spTgt spid="61"/>
                                        </p:tgtEl>
                                        <p:attrNameLst>
                                          <p:attrName>style.visibility</p:attrName>
                                        </p:attrNameLst>
                                      </p:cBhvr>
                                      <p:to>
                                        <p:strVal val="visible"/>
                                      </p:to>
                                    </p:set>
                                    <p:anim calcmode="lin" valueType="num">
                                      <p:cBhvr>
                                        <p:cTn id="30" dur="500" fill="hold"/>
                                        <p:tgtEl>
                                          <p:spTgt spid="61"/>
                                        </p:tgtEl>
                                        <p:attrNameLst>
                                          <p:attrName>ppt_w</p:attrName>
                                        </p:attrNameLst>
                                      </p:cBhvr>
                                      <p:tavLst>
                                        <p:tav tm="0">
                                          <p:val>
                                            <p:strVal val="4*#ppt_w"/>
                                          </p:val>
                                        </p:tav>
                                        <p:tav tm="100000">
                                          <p:val>
                                            <p:strVal val="#ppt_w"/>
                                          </p:val>
                                        </p:tav>
                                      </p:tavLst>
                                    </p:anim>
                                    <p:anim calcmode="lin" valueType="num">
                                      <p:cBhvr>
                                        <p:cTn id="31" dur="500" fill="hold"/>
                                        <p:tgtEl>
                                          <p:spTgt spid="61"/>
                                        </p:tgtEl>
                                        <p:attrNameLst>
                                          <p:attrName>ppt_h</p:attrName>
                                        </p:attrNameLst>
                                      </p:cBhvr>
                                      <p:tavLst>
                                        <p:tav tm="0">
                                          <p:val>
                                            <p:strVal val="4*#ppt_h"/>
                                          </p:val>
                                        </p:tav>
                                        <p:tav tm="100000">
                                          <p:val>
                                            <p:strVal val="#ppt_h"/>
                                          </p:val>
                                        </p:tav>
                                      </p:tavLst>
                                    </p:anim>
                                  </p:childTnLst>
                                </p:cTn>
                              </p:par>
                            </p:childTnLst>
                          </p:cTn>
                        </p:par>
                        <p:par>
                          <p:cTn id="32" fill="hold">
                            <p:stCondLst>
                              <p:cond delay="3000"/>
                            </p:stCondLst>
                            <p:childTnLst>
                              <p:par>
                                <p:cTn id="33" presetID="23" presetClass="entr" presetSubtype="32" fill="hold" grpId="0" nodeType="afterEffect">
                                  <p:stCondLst>
                                    <p:cond delay="0"/>
                                  </p:stCondLst>
                                  <p:childTnLst>
                                    <p:set>
                                      <p:cBhvr>
                                        <p:cTn id="34" dur="1" fill="hold">
                                          <p:stCondLst>
                                            <p:cond delay="0"/>
                                          </p:stCondLst>
                                        </p:cTn>
                                        <p:tgtEl>
                                          <p:spTgt spid="59"/>
                                        </p:tgtEl>
                                        <p:attrNameLst>
                                          <p:attrName>style.visibility</p:attrName>
                                        </p:attrNameLst>
                                      </p:cBhvr>
                                      <p:to>
                                        <p:strVal val="visible"/>
                                      </p:to>
                                    </p:set>
                                    <p:anim calcmode="lin" valueType="num">
                                      <p:cBhvr>
                                        <p:cTn id="35" dur="500" fill="hold"/>
                                        <p:tgtEl>
                                          <p:spTgt spid="59"/>
                                        </p:tgtEl>
                                        <p:attrNameLst>
                                          <p:attrName>ppt_w</p:attrName>
                                        </p:attrNameLst>
                                      </p:cBhvr>
                                      <p:tavLst>
                                        <p:tav tm="0">
                                          <p:val>
                                            <p:strVal val="4*#ppt_w"/>
                                          </p:val>
                                        </p:tav>
                                        <p:tav tm="100000">
                                          <p:val>
                                            <p:strVal val="#ppt_w"/>
                                          </p:val>
                                        </p:tav>
                                      </p:tavLst>
                                    </p:anim>
                                    <p:anim calcmode="lin" valueType="num">
                                      <p:cBhvr>
                                        <p:cTn id="36" dur="500" fill="hold"/>
                                        <p:tgtEl>
                                          <p:spTgt spid="59"/>
                                        </p:tgtEl>
                                        <p:attrNameLst>
                                          <p:attrName>ppt_h</p:attrName>
                                        </p:attrNameLst>
                                      </p:cBhvr>
                                      <p:tavLst>
                                        <p:tav tm="0">
                                          <p:val>
                                            <p:strVal val="4*#ppt_h"/>
                                          </p:val>
                                        </p:tav>
                                        <p:tav tm="100000">
                                          <p:val>
                                            <p:strVal val="#ppt_h"/>
                                          </p:val>
                                        </p:tav>
                                      </p:tavLst>
                                    </p:anim>
                                  </p:childTnLst>
                                </p:cTn>
                              </p:par>
                            </p:childTnLst>
                          </p:cTn>
                        </p:par>
                        <p:par>
                          <p:cTn id="37" fill="hold">
                            <p:stCondLst>
                              <p:cond delay="3500"/>
                            </p:stCondLst>
                            <p:childTnLst>
                              <p:par>
                                <p:cTn id="38" presetID="12" presetClass="entr" presetSubtype="4" fill="hold" grpId="0" nodeType="afterEffect">
                                  <p:stCondLst>
                                    <p:cond delay="0"/>
                                  </p:stCondLst>
                                  <p:childTnLst>
                                    <p:set>
                                      <p:cBhvr>
                                        <p:cTn id="39" dur="1" fill="hold">
                                          <p:stCondLst>
                                            <p:cond delay="0"/>
                                          </p:stCondLst>
                                        </p:cTn>
                                        <p:tgtEl>
                                          <p:spTgt spid="94">
                                            <p:txEl>
                                              <p:pRg st="0" end="0"/>
                                            </p:txEl>
                                          </p:spTgt>
                                        </p:tgtEl>
                                        <p:attrNameLst>
                                          <p:attrName>style.visibility</p:attrName>
                                        </p:attrNameLst>
                                      </p:cBhvr>
                                      <p:to>
                                        <p:strVal val="visible"/>
                                      </p:to>
                                    </p:set>
                                    <p:animEffect transition="in" filter="slide(fromBottom)">
                                      <p:cBhvr>
                                        <p:cTn id="40" dur="500"/>
                                        <p:tgtEl>
                                          <p:spTgt spid="94">
                                            <p:txEl>
                                              <p:pRg st="0" end="0"/>
                                            </p:txEl>
                                          </p:spTgt>
                                        </p:tgtEl>
                                      </p:cBhvr>
                                    </p:animEffect>
                                  </p:childTnLst>
                                </p:cTn>
                              </p:par>
                            </p:childTnLst>
                          </p:cTn>
                        </p:par>
                        <p:par>
                          <p:cTn id="41" fill="hold">
                            <p:stCondLst>
                              <p:cond delay="4000"/>
                            </p:stCondLst>
                            <p:childTnLst>
                              <p:par>
                                <p:cTn id="42" presetID="12" presetClass="entr" presetSubtype="4" fill="hold" grpId="0" nodeType="afterEffect">
                                  <p:stCondLst>
                                    <p:cond delay="0"/>
                                  </p:stCondLst>
                                  <p:childTnLst>
                                    <p:set>
                                      <p:cBhvr>
                                        <p:cTn id="43" dur="1" fill="hold">
                                          <p:stCondLst>
                                            <p:cond delay="0"/>
                                          </p:stCondLst>
                                        </p:cTn>
                                        <p:tgtEl>
                                          <p:spTgt spid="94">
                                            <p:txEl>
                                              <p:pRg st="1" end="1"/>
                                            </p:txEl>
                                          </p:spTgt>
                                        </p:tgtEl>
                                        <p:attrNameLst>
                                          <p:attrName>style.visibility</p:attrName>
                                        </p:attrNameLst>
                                      </p:cBhvr>
                                      <p:to>
                                        <p:strVal val="visible"/>
                                      </p:to>
                                    </p:set>
                                    <p:animEffect transition="in" filter="slide(fromBottom)">
                                      <p:cBhvr>
                                        <p:cTn id="44" dur="500"/>
                                        <p:tgtEl>
                                          <p:spTgt spid="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P spid="91" grpId="0"/>
      <p:bldP spid="94" grpId="0" uiExpand="1" build="p"/>
      <p:bldP spid="55" grpId="0"/>
      <p:bldP spid="59" grpId="0" animBg="1"/>
      <p:bldP spid="61" grpId="0" animBg="1"/>
      <p:bldP spid="62" grpId="0" animBg="1"/>
      <p:bldP spid="7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96326"/>
            <a:ext cx="8932985" cy="4300780"/>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464523"/>
            <a:ext cx="8904855" cy="682346"/>
          </a:xfrm>
        </p:spPr>
        <p:txBody>
          <a:bodyPr/>
          <a:lstStyle/>
          <a:p>
            <a:r>
              <a:rPr lang="en-US" dirty="0" smtClean="0"/>
              <a:t>Tax Rate and Tax Base</a:t>
            </a:r>
            <a:endParaRPr lang="en-US" dirty="0"/>
          </a:p>
        </p:txBody>
      </p:sp>
      <p:sp>
        <p:nvSpPr>
          <p:cNvPr id="3" name="Content Placeholder 2"/>
          <p:cNvSpPr>
            <a:spLocks noGrp="1"/>
          </p:cNvSpPr>
          <p:nvPr>
            <p:ph idx="1"/>
          </p:nvPr>
        </p:nvSpPr>
        <p:spPr>
          <a:xfrm>
            <a:off x="140675" y="1659143"/>
            <a:ext cx="8698525" cy="4121725"/>
          </a:xfrm>
        </p:spPr>
        <p:txBody>
          <a:bodyPr/>
          <a:lstStyle/>
          <a:p>
            <a:pPr>
              <a:lnSpc>
                <a:spcPct val="90000"/>
              </a:lnSpc>
            </a:pPr>
            <a:r>
              <a:rPr lang="en-US" b="1" i="1" dirty="0">
                <a:solidFill>
                  <a:srgbClr val="32302A"/>
                </a:solidFill>
                <a:ea typeface="ＭＳ Ｐゴシック" pitchFamily="-107" charset="-128"/>
                <a:cs typeface="ＭＳ Ｐゴシック" pitchFamily="-107" charset="-128"/>
              </a:rPr>
              <a:t>Tax rate</a:t>
            </a:r>
            <a:r>
              <a:rPr lang="en-US" dirty="0">
                <a:solidFill>
                  <a:srgbClr val="32302A"/>
                </a:solidFill>
                <a:ea typeface="ＭＳ Ｐゴシック" pitchFamily="-107" charset="-128"/>
                <a:cs typeface="ＭＳ Ｐゴシック" pitchFamily="-107" charset="-128"/>
              </a:rPr>
              <a:t>:</a:t>
            </a:r>
            <a:br>
              <a:rPr lang="en-US" dirty="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defined as the </a:t>
            </a:r>
            <a:r>
              <a:rPr lang="en-US" dirty="0">
                <a:solidFill>
                  <a:srgbClr val="32302A"/>
                </a:solidFill>
                <a:ea typeface="ＭＳ Ｐゴシック" pitchFamily="-107" charset="-128"/>
                <a:cs typeface="ＭＳ Ｐゴシック" pitchFamily="-107" charset="-128"/>
              </a:rPr>
              <a:t>rate (%) at which an activity is taxed</a:t>
            </a:r>
            <a:r>
              <a:rPr lang="en-US" dirty="0" smtClean="0">
                <a:solidFill>
                  <a:srgbClr val="32302A"/>
                </a:solidFill>
                <a:ea typeface="ＭＳ Ｐゴシック" pitchFamily="-107" charset="-128"/>
                <a:cs typeface="ＭＳ Ｐゴシック" pitchFamily="-107" charset="-128"/>
              </a:rPr>
              <a:t>.</a:t>
            </a:r>
          </a:p>
          <a:p>
            <a:pPr>
              <a:lnSpc>
                <a:spcPct val="90000"/>
              </a:lnSpc>
            </a:pPr>
            <a:r>
              <a:rPr lang="en-US" b="1" i="1" dirty="0">
                <a:solidFill>
                  <a:srgbClr val="32302A"/>
                </a:solidFill>
                <a:ea typeface="ＭＳ Ｐゴシック" pitchFamily="-107" charset="-128"/>
                <a:cs typeface="ＭＳ Ｐゴシック" pitchFamily="-107" charset="-128"/>
              </a:rPr>
              <a:t>Tax base</a:t>
            </a:r>
            <a:r>
              <a:rPr lang="en-US" dirty="0">
                <a:solidFill>
                  <a:srgbClr val="32302A"/>
                </a:solidFill>
                <a:ea typeface="ＭＳ Ｐゴシック" pitchFamily="-107" charset="-128"/>
                <a:cs typeface="ＭＳ Ｐゴシック" pitchFamily="-107" charset="-128"/>
              </a:rPr>
              <a:t>: </a:t>
            </a:r>
            <a:br>
              <a:rPr lang="en-US" dirty="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defined as the </a:t>
            </a:r>
            <a:r>
              <a:rPr lang="en-US" dirty="0">
                <a:solidFill>
                  <a:srgbClr val="32302A"/>
                </a:solidFill>
                <a:ea typeface="ＭＳ Ｐゴシック" pitchFamily="-107" charset="-128"/>
                <a:cs typeface="ＭＳ Ｐゴシック" pitchFamily="-107" charset="-128"/>
              </a:rPr>
              <a:t>amount of the activity that is taxed.</a:t>
            </a:r>
          </a:p>
          <a:p>
            <a:pPr lvl="1">
              <a:lnSpc>
                <a:spcPct val="90000"/>
              </a:lnSpc>
            </a:pPr>
            <a:r>
              <a:rPr lang="en-US" i="1" dirty="0" smtClean="0">
                <a:solidFill>
                  <a:srgbClr val="32302A"/>
                </a:solidFill>
                <a:ea typeface="ＭＳ Ｐゴシック" pitchFamily="-107" charset="-128"/>
                <a:cs typeface="ＭＳ Ｐゴシック" pitchFamily="-107" charset="-128"/>
              </a:rPr>
              <a:t>Note:</a:t>
            </a:r>
            <a:r>
              <a:rPr lang="en-US" dirty="0" smtClean="0">
                <a:solidFill>
                  <a:srgbClr val="32302A"/>
                </a:solidFill>
                <a:ea typeface="ＭＳ Ｐゴシック" pitchFamily="-107" charset="-128"/>
                <a:cs typeface="ＭＳ Ｐゴシック" pitchFamily="-107" charset="-128"/>
              </a:rPr>
              <a:t>  the </a:t>
            </a:r>
            <a:r>
              <a:rPr lang="en-US" dirty="0">
                <a:solidFill>
                  <a:srgbClr val="32302A"/>
                </a:solidFill>
                <a:ea typeface="ＭＳ Ｐゴシック" pitchFamily="-107" charset="-128"/>
                <a:cs typeface="ＭＳ Ｐゴシック" pitchFamily="-107" charset="-128"/>
              </a:rPr>
              <a:t>tax base is inversely related to the </a:t>
            </a:r>
            <a:r>
              <a:rPr lang="en-US" dirty="0" smtClean="0">
                <a:solidFill>
                  <a:srgbClr val="32302A"/>
                </a:solidFill>
                <a:ea typeface="ＭＳ Ｐゴシック" pitchFamily="-107" charset="-128"/>
                <a:cs typeface="ＭＳ Ｐゴシック" pitchFamily="-107" charset="-128"/>
              </a:rPr>
              <a:t>rate </a:t>
            </a:r>
            <a:br>
              <a:rPr lang="en-US" dirty="0" smtClean="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at which </a:t>
            </a:r>
            <a:r>
              <a:rPr lang="en-US" dirty="0">
                <a:solidFill>
                  <a:srgbClr val="32302A"/>
                </a:solidFill>
                <a:ea typeface="ＭＳ Ｐゴシック" pitchFamily="-107" charset="-128"/>
                <a:cs typeface="ＭＳ Ｐゴシック" pitchFamily="-107" charset="-128"/>
              </a:rPr>
              <a:t>the activity is taxed.</a:t>
            </a:r>
          </a:p>
          <a:p>
            <a:pPr>
              <a:lnSpc>
                <a:spcPct val="90000"/>
              </a:lnSpc>
            </a:pPr>
            <a:r>
              <a:rPr lang="en-US" b="1" i="1" dirty="0">
                <a:solidFill>
                  <a:srgbClr val="32302A"/>
                </a:solidFill>
                <a:ea typeface="ＭＳ Ｐゴシック" pitchFamily="-107" charset="-128"/>
                <a:cs typeface="ＭＳ Ｐゴシック" pitchFamily="-107" charset="-128"/>
              </a:rPr>
              <a:t>Tax revenues</a:t>
            </a:r>
            <a:r>
              <a:rPr lang="en-US" dirty="0">
                <a:solidFill>
                  <a:srgbClr val="32302A"/>
                </a:solidFill>
                <a:ea typeface="ＭＳ Ｐゴシック" pitchFamily="-107" charset="-128"/>
                <a:cs typeface="ＭＳ Ｐゴシック" pitchFamily="-107" charset="-128"/>
              </a:rPr>
              <a:t>:</a:t>
            </a:r>
            <a:br>
              <a:rPr lang="en-US" dirty="0">
                <a:solidFill>
                  <a:srgbClr val="32302A"/>
                </a:solidFill>
                <a:ea typeface="ＭＳ Ｐゴシック" pitchFamily="-107" charset="-128"/>
                <a:cs typeface="ＭＳ Ｐゴシック" pitchFamily="-107" charset="-128"/>
              </a:rPr>
            </a:br>
            <a:r>
              <a:rPr lang="en-US" dirty="0" smtClean="0">
                <a:solidFill>
                  <a:srgbClr val="32302A"/>
                </a:solidFill>
                <a:ea typeface="ＭＳ Ｐゴシック" pitchFamily="-107" charset="-128"/>
                <a:cs typeface="ＭＳ Ｐゴシック" pitchFamily="-107" charset="-128"/>
              </a:rPr>
              <a:t>defined as tax </a:t>
            </a:r>
            <a:r>
              <a:rPr lang="en-US" dirty="0">
                <a:solidFill>
                  <a:srgbClr val="32302A"/>
                </a:solidFill>
                <a:ea typeface="ＭＳ Ｐゴシック" pitchFamily="-107" charset="-128"/>
                <a:cs typeface="ＭＳ Ｐゴシック" pitchFamily="-107" charset="-128"/>
              </a:rPr>
              <a:t>rate multiplied by tax base</a:t>
            </a:r>
            <a:r>
              <a:rPr lang="en-US" dirty="0" smtClean="0">
                <a:solidFill>
                  <a:srgbClr val="32302A"/>
                </a:solidFill>
                <a:ea typeface="ＭＳ Ｐゴシック" pitchFamily="-107" charset="-128"/>
                <a:cs typeface="ＭＳ Ｐゴシック" pitchFamily="-107" charset="-128"/>
              </a:rPr>
              <a:t>.</a:t>
            </a:r>
            <a:endParaRPr lang="en-US"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245244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96326"/>
            <a:ext cx="8932985" cy="4300780"/>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464523"/>
            <a:ext cx="8904855" cy="682346"/>
          </a:xfrm>
        </p:spPr>
        <p:txBody>
          <a:bodyPr/>
          <a:lstStyle/>
          <a:p>
            <a:r>
              <a:rPr lang="en-US" dirty="0" err="1" smtClean="0"/>
              <a:t>Laffer</a:t>
            </a:r>
            <a:r>
              <a:rPr lang="en-US" dirty="0" smtClean="0"/>
              <a:t> Curve</a:t>
            </a:r>
            <a:endParaRPr lang="en-US" dirty="0"/>
          </a:p>
        </p:txBody>
      </p:sp>
      <p:sp>
        <p:nvSpPr>
          <p:cNvPr id="3" name="Content Placeholder 2"/>
          <p:cNvSpPr>
            <a:spLocks noGrp="1"/>
          </p:cNvSpPr>
          <p:nvPr>
            <p:ph idx="1"/>
          </p:nvPr>
        </p:nvSpPr>
        <p:spPr>
          <a:xfrm>
            <a:off x="140675" y="1659143"/>
            <a:ext cx="8698525" cy="4121725"/>
          </a:xfrm>
        </p:spPr>
        <p:txBody>
          <a:bodyPr/>
          <a:lstStyle/>
          <a:p>
            <a:pPr>
              <a:lnSpc>
                <a:spcPct val="90000"/>
              </a:lnSpc>
            </a:pPr>
            <a:r>
              <a:rPr lang="en-US" dirty="0">
                <a:solidFill>
                  <a:srgbClr val="32302A"/>
                </a:solidFill>
                <a:ea typeface="ＭＳ Ｐゴシック" pitchFamily="-107" charset="-128"/>
                <a:cs typeface="ＭＳ Ｐゴシック" pitchFamily="-107" charset="-128"/>
              </a:rPr>
              <a:t>The </a:t>
            </a:r>
            <a:r>
              <a:rPr lang="en-US" b="1" i="1" dirty="0" err="1">
                <a:solidFill>
                  <a:srgbClr val="32302A"/>
                </a:solidFill>
                <a:ea typeface="ＭＳ Ｐゴシック" pitchFamily="-107" charset="-128"/>
                <a:cs typeface="ＭＳ Ｐゴシック" pitchFamily="-107" charset="-128"/>
              </a:rPr>
              <a:t>Laffer</a:t>
            </a:r>
            <a:r>
              <a:rPr lang="en-US" b="1" i="1" dirty="0">
                <a:solidFill>
                  <a:srgbClr val="32302A"/>
                </a:solidFill>
                <a:ea typeface="ＭＳ Ｐゴシック" pitchFamily="-107" charset="-128"/>
                <a:cs typeface="ＭＳ Ｐゴシック" pitchFamily="-107" charset="-128"/>
              </a:rPr>
              <a:t> curve</a:t>
            </a:r>
            <a:r>
              <a:rPr lang="en-US" dirty="0">
                <a:solidFill>
                  <a:srgbClr val="32302A"/>
                </a:solidFill>
                <a:ea typeface="ＭＳ Ｐゴシック" pitchFamily="-107" charset="-128"/>
                <a:cs typeface="ＭＳ Ｐゴシック" pitchFamily="-107" charset="-128"/>
              </a:rPr>
              <a:t> </a:t>
            </a:r>
            <a:r>
              <a:rPr lang="en-US" sz="2000" i="1" dirty="0" smtClean="0">
                <a:solidFill>
                  <a:srgbClr val="32302A"/>
                </a:solidFill>
                <a:ea typeface="ＭＳ Ｐゴシック" pitchFamily="-107" charset="-128"/>
                <a:cs typeface="ＭＳ Ｐゴシック" pitchFamily="-107" charset="-128"/>
              </a:rPr>
              <a:t>(next page)</a:t>
            </a:r>
            <a:r>
              <a:rPr lang="en-US" dirty="0" smtClean="0">
                <a:solidFill>
                  <a:srgbClr val="32302A"/>
                </a:solidFill>
                <a:ea typeface="ＭＳ Ｐゴシック" pitchFamily="-107" charset="-128"/>
                <a:cs typeface="ＭＳ Ｐゴシック" pitchFamily="-107" charset="-128"/>
              </a:rPr>
              <a:t> illustrates </a:t>
            </a:r>
            <a:r>
              <a:rPr lang="en-US" dirty="0">
                <a:solidFill>
                  <a:srgbClr val="32302A"/>
                </a:solidFill>
                <a:ea typeface="ＭＳ Ｐゴシック" pitchFamily="-107" charset="-128"/>
                <a:cs typeface="ＭＳ Ｐゴシック" pitchFamily="-107" charset="-128"/>
              </a:rPr>
              <a:t>the relationship between tax rates and tax revenues</a:t>
            </a:r>
            <a:r>
              <a:rPr lang="en-US" dirty="0" smtClean="0">
                <a:solidFill>
                  <a:srgbClr val="32302A"/>
                </a:solidFill>
                <a:ea typeface="ＭＳ Ｐゴシック" pitchFamily="-107" charset="-128"/>
                <a:cs typeface="ＭＳ Ｐゴシック" pitchFamily="-107" charset="-128"/>
              </a:rPr>
              <a:t>.</a:t>
            </a:r>
          </a:p>
          <a:p>
            <a:pPr lvl="1">
              <a:lnSpc>
                <a:spcPct val="90000"/>
              </a:lnSpc>
            </a:pPr>
            <a:r>
              <a:rPr lang="en-US" dirty="0">
                <a:solidFill>
                  <a:srgbClr val="32302A"/>
                </a:solidFill>
                <a:ea typeface="ＭＳ Ｐゴシック" pitchFamily="-107" charset="-128"/>
                <a:cs typeface="ＭＳ Ｐゴシック" pitchFamily="-107" charset="-128"/>
              </a:rPr>
              <a:t>As tax rates increase from low levels, tax revenues will also increase even though the tax base is shrinking.</a:t>
            </a:r>
          </a:p>
          <a:p>
            <a:pPr lvl="1">
              <a:lnSpc>
                <a:spcPct val="90000"/>
              </a:lnSpc>
            </a:pPr>
            <a:r>
              <a:rPr lang="en-US" dirty="0">
                <a:solidFill>
                  <a:srgbClr val="32302A"/>
                </a:solidFill>
                <a:ea typeface="ＭＳ Ｐゴシック" pitchFamily="-107" charset="-128"/>
                <a:cs typeface="ＭＳ Ｐゴシック" pitchFamily="-107" charset="-128"/>
              </a:rPr>
              <a:t>As rates continue to increase, at some point, the shrinkage in the tax base will dominate and the higher rates will lead to a reduction </a:t>
            </a:r>
            <a:r>
              <a:rPr lang="en-US" dirty="0" smtClean="0">
                <a:solidFill>
                  <a:srgbClr val="32302A"/>
                </a:solidFill>
                <a:ea typeface="ＭＳ Ｐゴシック" pitchFamily="-107" charset="-128"/>
                <a:cs typeface="ＭＳ Ｐゴシック" pitchFamily="-107" charset="-128"/>
              </a:rPr>
              <a:t>in </a:t>
            </a:r>
            <a:r>
              <a:rPr lang="en-US" dirty="0">
                <a:solidFill>
                  <a:srgbClr val="32302A"/>
                </a:solidFill>
                <a:ea typeface="ＭＳ Ｐゴシック" pitchFamily="-107" charset="-128"/>
                <a:cs typeface="ＭＳ Ｐゴシック" pitchFamily="-107" charset="-128"/>
              </a:rPr>
              <a:t>tax revenues.</a:t>
            </a:r>
          </a:p>
          <a:p>
            <a:pPr lvl="1">
              <a:lnSpc>
                <a:spcPct val="90000"/>
              </a:lnSpc>
            </a:pPr>
            <a:r>
              <a:rPr lang="en-US" dirty="0">
                <a:solidFill>
                  <a:srgbClr val="32302A"/>
                </a:solidFill>
                <a:ea typeface="ＭＳ Ｐゴシック" pitchFamily="-107" charset="-128"/>
                <a:cs typeface="ＭＳ Ｐゴシック" pitchFamily="-107" charset="-128"/>
              </a:rPr>
              <a:t>The </a:t>
            </a:r>
            <a:r>
              <a:rPr lang="en-US" dirty="0" err="1">
                <a:solidFill>
                  <a:srgbClr val="32302A"/>
                </a:solidFill>
                <a:ea typeface="ＭＳ Ｐゴシック" pitchFamily="-107" charset="-128"/>
                <a:cs typeface="ＭＳ Ｐゴシック" pitchFamily="-107" charset="-128"/>
              </a:rPr>
              <a:t>Laffer</a:t>
            </a:r>
            <a:r>
              <a:rPr lang="en-US" dirty="0">
                <a:solidFill>
                  <a:srgbClr val="32302A"/>
                </a:solidFill>
                <a:ea typeface="ＭＳ Ｐゴシック" pitchFamily="-107" charset="-128"/>
                <a:cs typeface="ＭＳ Ｐゴシック" pitchFamily="-107" charset="-128"/>
              </a:rPr>
              <a:t> Curve shows that tax revenues </a:t>
            </a:r>
            <a:r>
              <a:rPr lang="en-US" dirty="0" smtClean="0">
                <a:solidFill>
                  <a:srgbClr val="32302A"/>
                </a:solidFill>
                <a:ea typeface="ＭＳ Ｐゴシック" pitchFamily="-107" charset="-128"/>
                <a:cs typeface="ＭＳ Ｐゴシック" pitchFamily="-107" charset="-128"/>
              </a:rPr>
              <a:t>are </a:t>
            </a:r>
            <a:r>
              <a:rPr lang="en-US" dirty="0">
                <a:solidFill>
                  <a:srgbClr val="32302A"/>
                </a:solidFill>
                <a:ea typeface="ＭＳ Ｐゴシック" pitchFamily="-107" charset="-128"/>
                <a:cs typeface="ＭＳ Ｐゴシック" pitchFamily="-107" charset="-128"/>
              </a:rPr>
              <a:t>low for both high and low tax rates</a:t>
            </a:r>
            <a:r>
              <a:rPr lang="en-US" dirty="0" smtClean="0">
                <a:solidFill>
                  <a:srgbClr val="32302A"/>
                </a:solidFill>
                <a:ea typeface="ＭＳ Ｐゴシック" pitchFamily="-107" charset="-128"/>
                <a:cs typeface="ＭＳ Ｐゴシック" pitchFamily="-107" charset="-128"/>
              </a:rPr>
              <a:t>.</a:t>
            </a:r>
            <a:endParaRPr lang="en-US"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172783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anim calcmode="lin" valueType="num">
                                      <p:cBhvr>
                                        <p:cTn id="10" dur="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53" presetClass="entr" presetSubtype="528"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anim calcmode="lin" valueType="num">
                                      <p:cBhvr>
                                        <p:cTn id="18"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19" dur="500" fill="hold"/>
                                        <p:tgtEl>
                                          <p:spTgt spid="3">
                                            <p:txEl>
                                              <p:pRg st="1" end="1"/>
                                            </p:txEl>
                                          </p:spTgt>
                                        </p:tgtEl>
                                        <p:attrNameLst>
                                          <p:attrName>ppt_y</p:attrName>
                                        </p:attrNameLst>
                                      </p:cBhvr>
                                      <p:tavLst>
                                        <p:tav tm="0">
                                          <p:val>
                                            <p:fltVal val="0.5"/>
                                          </p:val>
                                        </p:tav>
                                        <p:tav tm="100000">
                                          <p:val>
                                            <p:strVal val="#ppt_y"/>
                                          </p:val>
                                        </p:tav>
                                      </p:tavLst>
                                    </p:anim>
                                  </p:childTnLst>
                                </p:cTn>
                              </p:par>
                            </p:childTnLst>
                          </p:cTn>
                        </p:par>
                        <p:par>
                          <p:cTn id="20" fill="hold">
                            <p:stCondLst>
                              <p:cond delay="1000"/>
                            </p:stCondLst>
                            <p:childTnLst>
                              <p:par>
                                <p:cTn id="21" presetID="53" presetClass="entr" presetSubtype="528"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fltVal val="0.5"/>
                                          </p:val>
                                        </p:tav>
                                        <p:tav tm="100000">
                                          <p:val>
                                            <p:strVal val="#ppt_x"/>
                                          </p:val>
                                        </p:tav>
                                      </p:tavLst>
                                    </p:anim>
                                    <p:anim calcmode="lin" valueType="num">
                                      <p:cBhvr>
                                        <p:cTn id="27" dur="500" fill="hold"/>
                                        <p:tgtEl>
                                          <p:spTgt spid="3">
                                            <p:txEl>
                                              <p:pRg st="2" end="2"/>
                                            </p:txEl>
                                          </p:spTgt>
                                        </p:tgtEl>
                                        <p:attrNameLst>
                                          <p:attrName>ppt_y</p:attrName>
                                        </p:attrNameLst>
                                      </p:cBhvr>
                                      <p:tavLst>
                                        <p:tav tm="0">
                                          <p:val>
                                            <p:fltVal val="0.5"/>
                                          </p:val>
                                        </p:tav>
                                        <p:tav tm="100000">
                                          <p:val>
                                            <p:strVal val="#ppt_y"/>
                                          </p:val>
                                        </p:tav>
                                      </p:tavLst>
                                    </p:anim>
                                  </p:childTnLst>
                                </p:cTn>
                              </p:par>
                            </p:childTnLst>
                          </p:cTn>
                        </p:par>
                        <p:par>
                          <p:cTn id="28" fill="hold">
                            <p:stCondLst>
                              <p:cond delay="1500"/>
                            </p:stCondLst>
                            <p:childTnLst>
                              <p:par>
                                <p:cTn id="29" presetID="53" presetClass="entr" presetSubtype="528"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3" dur="500"/>
                                        <p:tgtEl>
                                          <p:spTgt spid="3">
                                            <p:txEl>
                                              <p:pRg st="3" end="3"/>
                                            </p:txEl>
                                          </p:spTgt>
                                        </p:tgtEl>
                                      </p:cBhvr>
                                    </p:animEffect>
                                    <p:anim calcmode="lin" valueType="num">
                                      <p:cBhvr>
                                        <p:cTn id="34" dur="500" fill="hold"/>
                                        <p:tgtEl>
                                          <p:spTgt spid="3">
                                            <p:txEl>
                                              <p:pRg st="3" end="3"/>
                                            </p:txEl>
                                          </p:spTgt>
                                        </p:tgtEl>
                                        <p:attrNameLst>
                                          <p:attrName>ppt_x</p:attrName>
                                        </p:attrNameLst>
                                      </p:cBhvr>
                                      <p:tavLst>
                                        <p:tav tm="0">
                                          <p:val>
                                            <p:fltVal val="0.5"/>
                                          </p:val>
                                        </p:tav>
                                        <p:tav tm="100000">
                                          <p:val>
                                            <p:strVal val="#ppt_x"/>
                                          </p:val>
                                        </p:tav>
                                      </p:tavLst>
                                    </p:anim>
                                    <p:anim calcmode="lin" valueType="num">
                                      <p:cBhvr>
                                        <p:cTn id="35" dur="500" fill="hold"/>
                                        <p:tgtEl>
                                          <p:spTgt spid="3">
                                            <p:txEl>
                                              <p:pRg st="3" end="3"/>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44771"/>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The </a:t>
            </a:r>
            <a:r>
              <a:rPr lang="en-US" dirty="0" err="1" smtClean="0"/>
              <a:t>Laffer</a:t>
            </a:r>
            <a:r>
              <a:rPr lang="en-US" dirty="0" smtClean="0"/>
              <a:t> Curve</a:t>
            </a:r>
            <a:endParaRPr lang="en-US" sz="2000" i="1" dirty="0"/>
          </a:p>
        </p:txBody>
      </p:sp>
      <p:cxnSp>
        <p:nvCxnSpPr>
          <p:cNvPr id="51" name="Straight Connector 50"/>
          <p:cNvCxnSpPr/>
          <p:nvPr/>
        </p:nvCxnSpPr>
        <p:spPr>
          <a:xfrm>
            <a:off x="4670503" y="1252137"/>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91" name="Text Box 17"/>
          <p:cNvSpPr txBox="1">
            <a:spLocks noChangeArrowheads="1"/>
          </p:cNvSpPr>
          <p:nvPr/>
        </p:nvSpPr>
        <p:spPr bwMode="auto">
          <a:xfrm>
            <a:off x="85928" y="985206"/>
            <a:ext cx="4584575" cy="560153"/>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At </a:t>
            </a:r>
            <a:r>
              <a:rPr kumimoji="0" lang="en-US" sz="1900" b="0" dirty="0">
                <a:latin typeface="Times New Roman" pitchFamily="18" charset="0"/>
                <a:cs typeface="Times New Roman" pitchFamily="18" charset="0"/>
              </a:rPr>
              <a:t>a tax rate of 0%, tax </a:t>
            </a:r>
            <a:r>
              <a:rPr kumimoji="0" lang="en-US" sz="1900" b="0" dirty="0" smtClean="0">
                <a:latin typeface="Times New Roman" pitchFamily="18" charset="0"/>
                <a:cs typeface="Times New Roman" pitchFamily="18" charset="0"/>
              </a:rPr>
              <a:t>revenues would </a:t>
            </a:r>
            <a:r>
              <a:rPr kumimoji="0" lang="en-US" sz="1900" b="0" dirty="0">
                <a:latin typeface="Times New Roman" pitchFamily="18" charset="0"/>
                <a:cs typeface="Times New Roman" pitchFamily="18" charset="0"/>
              </a:rPr>
              <a:t>also be equal to $0.</a:t>
            </a:r>
          </a:p>
        </p:txBody>
      </p:sp>
      <p:sp>
        <p:nvSpPr>
          <p:cNvPr id="192" name="Text Box 24"/>
          <p:cNvSpPr txBox="1">
            <a:spLocks noChangeArrowheads="1"/>
          </p:cNvSpPr>
          <p:nvPr/>
        </p:nvSpPr>
        <p:spPr bwMode="auto">
          <a:xfrm>
            <a:off x="92279" y="2030933"/>
            <a:ext cx="4590834" cy="79406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As the tax rate increases </a:t>
            </a:r>
            <a:r>
              <a:rPr kumimoji="0" lang="en-US" sz="1900" b="0" dirty="0">
                <a:latin typeface="Times New Roman" pitchFamily="18" charset="0"/>
                <a:cs typeface="Times New Roman" pitchFamily="18" charset="0"/>
              </a:rPr>
              <a:t>from 0% </a:t>
            </a:r>
            <a:r>
              <a:rPr kumimoji="0" lang="en-US" sz="1900" b="0" dirty="0" smtClean="0">
                <a:latin typeface="Times New Roman" pitchFamily="18" charset="0"/>
                <a:cs typeface="Times New Roman" pitchFamily="18" charset="0"/>
              </a:rPr>
              <a:t>to some </a:t>
            </a:r>
            <a:r>
              <a:rPr kumimoji="0" lang="en-US" sz="1900" b="0" dirty="0">
                <a:latin typeface="Times New Roman" pitchFamily="18" charset="0"/>
                <a:cs typeface="Times New Roman" pitchFamily="18" charset="0"/>
              </a:rPr>
              <a:t>level like </a:t>
            </a:r>
            <a:r>
              <a:rPr kumimoji="0" lang="en-US" sz="1900" b="1" i="1" dirty="0">
                <a:latin typeface="Times New Roman" pitchFamily="18" charset="0"/>
                <a:cs typeface="Times New Roman" pitchFamily="18" charset="0"/>
              </a:rPr>
              <a:t>A</a:t>
            </a:r>
            <a:r>
              <a:rPr kumimoji="0" lang="en-US" sz="1900" b="0" dirty="0">
                <a:latin typeface="Times New Roman" pitchFamily="18" charset="0"/>
                <a:cs typeface="Times New Roman" pitchFamily="18" charset="0"/>
              </a:rPr>
              <a:t>, tax </a:t>
            </a:r>
            <a:r>
              <a:rPr kumimoji="0" lang="en-US" sz="1900" b="0" dirty="0" smtClean="0">
                <a:latin typeface="Times New Roman" pitchFamily="18" charset="0"/>
                <a:cs typeface="Times New Roman" pitchFamily="18" charset="0"/>
              </a:rPr>
              <a:t>revenues increase </a:t>
            </a:r>
            <a:r>
              <a:rPr kumimoji="0" lang="en-US" sz="1900" b="0" dirty="0">
                <a:latin typeface="Times New Roman" pitchFamily="18" charset="0"/>
                <a:cs typeface="Times New Roman" pitchFamily="18" charset="0"/>
              </a:rPr>
              <a:t>despite the fact </a:t>
            </a:r>
            <a:r>
              <a:rPr kumimoji="0" lang="en-US" sz="1900" b="0" dirty="0" smtClean="0">
                <a:latin typeface="Times New Roman" pitchFamily="18" charset="0"/>
                <a:cs typeface="Times New Roman" pitchFamily="18" charset="0"/>
              </a:rPr>
              <a:t>some individuals </a:t>
            </a:r>
            <a:r>
              <a:rPr kumimoji="0" lang="en-US" sz="1900" b="0" dirty="0">
                <a:latin typeface="Times New Roman" pitchFamily="18" charset="0"/>
                <a:cs typeface="Times New Roman" pitchFamily="18" charset="0"/>
              </a:rPr>
              <a:t>work less.</a:t>
            </a:r>
          </a:p>
        </p:txBody>
      </p:sp>
      <p:sp>
        <p:nvSpPr>
          <p:cNvPr id="193" name="Text Box 29"/>
          <p:cNvSpPr txBox="1">
            <a:spLocks noChangeArrowheads="1"/>
          </p:cNvSpPr>
          <p:nvPr/>
        </p:nvSpPr>
        <p:spPr bwMode="auto">
          <a:xfrm>
            <a:off x="90691" y="1524666"/>
            <a:ext cx="4557273" cy="560153"/>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At </a:t>
            </a:r>
            <a:r>
              <a:rPr kumimoji="0" lang="en-US" sz="1900" b="0" dirty="0">
                <a:latin typeface="Times New Roman" pitchFamily="18" charset="0"/>
                <a:cs typeface="Times New Roman" pitchFamily="18" charset="0"/>
              </a:rPr>
              <a:t>a tax rate of 100%, </a:t>
            </a:r>
            <a:r>
              <a:rPr kumimoji="0" lang="en-US" sz="1900" b="0" dirty="0" smtClean="0">
                <a:latin typeface="Times New Roman" pitchFamily="18" charset="0"/>
                <a:cs typeface="Times New Roman" pitchFamily="18" charset="0"/>
              </a:rPr>
              <a:t>nobody would work</a:t>
            </a:r>
            <a:r>
              <a:rPr kumimoji="0" lang="en-US" sz="1900" b="0" dirty="0">
                <a:latin typeface="Times New Roman" pitchFamily="18" charset="0"/>
                <a:cs typeface="Times New Roman" pitchFamily="18" charset="0"/>
              </a:rPr>
              <a:t>, and </a:t>
            </a:r>
            <a:r>
              <a:rPr kumimoji="0" lang="en-US" sz="1900" b="0" dirty="0" smtClean="0">
                <a:latin typeface="Times New Roman" pitchFamily="18" charset="0"/>
                <a:cs typeface="Times New Roman" pitchFamily="18" charset="0"/>
              </a:rPr>
              <a:t>so, tax revenues </a:t>
            </a:r>
            <a:r>
              <a:rPr kumimoji="0" lang="en-US" sz="1900" b="0" dirty="0">
                <a:latin typeface="Times New Roman" pitchFamily="18" charset="0"/>
                <a:cs typeface="Times New Roman" pitchFamily="18" charset="0"/>
              </a:rPr>
              <a:t>would </a:t>
            </a:r>
            <a:r>
              <a:rPr kumimoji="0" lang="en-US" sz="1900" b="0" dirty="0" smtClean="0">
                <a:latin typeface="Times New Roman" pitchFamily="18" charset="0"/>
                <a:cs typeface="Times New Roman" pitchFamily="18" charset="0"/>
              </a:rPr>
              <a:t>be </a:t>
            </a:r>
            <a:r>
              <a:rPr kumimoji="0" lang="en-US" sz="1900" b="0" dirty="0">
                <a:latin typeface="Times New Roman" pitchFamily="18" charset="0"/>
                <a:cs typeface="Times New Roman" pitchFamily="18" charset="0"/>
              </a:rPr>
              <a:t>equal to $0.</a:t>
            </a:r>
          </a:p>
        </p:txBody>
      </p:sp>
      <p:sp>
        <p:nvSpPr>
          <p:cNvPr id="194" name="Text Box 30"/>
          <p:cNvSpPr txBox="1">
            <a:spLocks noChangeArrowheads="1"/>
          </p:cNvSpPr>
          <p:nvPr/>
        </p:nvSpPr>
        <p:spPr bwMode="auto">
          <a:xfrm>
            <a:off x="90692" y="2779983"/>
            <a:ext cx="4557273" cy="79406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As </a:t>
            </a:r>
            <a:r>
              <a:rPr kumimoji="0" lang="en-US" sz="1900" b="0" dirty="0">
                <a:latin typeface="Times New Roman" pitchFamily="18" charset="0"/>
                <a:cs typeface="Times New Roman" pitchFamily="18" charset="0"/>
              </a:rPr>
              <a:t>rates continue to increase </a:t>
            </a:r>
            <a:r>
              <a:rPr kumimoji="0" lang="en-US" sz="1900" b="0" dirty="0" smtClean="0">
                <a:latin typeface="Times New Roman" pitchFamily="18" charset="0"/>
                <a:cs typeface="Times New Roman" pitchFamily="18" charset="0"/>
              </a:rPr>
              <a:t>(beyond </a:t>
            </a:r>
            <a:r>
              <a:rPr kumimoji="0" lang="en-US" sz="1900" b="1" i="1" dirty="0" smtClean="0">
                <a:latin typeface="Times New Roman" pitchFamily="18" charset="0"/>
                <a:cs typeface="Times New Roman" pitchFamily="18" charset="0"/>
              </a:rPr>
              <a:t>B</a:t>
            </a:r>
            <a:r>
              <a:rPr kumimoji="0" lang="en-US" sz="1900" b="0" dirty="0" smtClean="0">
                <a:latin typeface="Times New Roman" pitchFamily="18" charset="0"/>
                <a:cs typeface="Times New Roman" pitchFamily="18" charset="0"/>
              </a:rPr>
              <a:t>, for example), </a:t>
            </a:r>
            <a:r>
              <a:rPr kumimoji="0" lang="en-US" sz="1900" b="0" dirty="0">
                <a:latin typeface="Times New Roman" pitchFamily="18" charset="0"/>
                <a:cs typeface="Times New Roman" pitchFamily="18" charset="0"/>
              </a:rPr>
              <a:t>higher rates </a:t>
            </a:r>
            <a:r>
              <a:rPr kumimoji="0" lang="en-US" sz="1900" b="0" dirty="0" smtClean="0">
                <a:latin typeface="Times New Roman" pitchFamily="18" charset="0"/>
                <a:cs typeface="Times New Roman" pitchFamily="18" charset="0"/>
              </a:rPr>
              <a:t>will eventually </a:t>
            </a:r>
            <a:r>
              <a:rPr kumimoji="0" lang="en-US" sz="1900" b="0" dirty="0">
                <a:latin typeface="Times New Roman" pitchFamily="18" charset="0"/>
                <a:cs typeface="Times New Roman" pitchFamily="18" charset="0"/>
              </a:rPr>
              <a:t>cause revenues to fall.</a:t>
            </a:r>
          </a:p>
        </p:txBody>
      </p:sp>
      <p:sp>
        <p:nvSpPr>
          <p:cNvPr id="195" name="Text Box 31"/>
          <p:cNvSpPr txBox="1">
            <a:spLocks noChangeArrowheads="1"/>
          </p:cNvSpPr>
          <p:nvPr/>
        </p:nvSpPr>
        <p:spPr bwMode="auto">
          <a:xfrm>
            <a:off x="90691" y="3534134"/>
            <a:ext cx="4620794"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Still </a:t>
            </a:r>
            <a:r>
              <a:rPr kumimoji="0" lang="en-US" sz="1900" b="0" dirty="0">
                <a:latin typeface="Times New Roman" pitchFamily="18" charset="0"/>
                <a:cs typeface="Times New Roman" pitchFamily="18" charset="0"/>
              </a:rPr>
              <a:t>higher </a:t>
            </a:r>
            <a:r>
              <a:rPr kumimoji="0" lang="en-US" sz="1900" b="0" dirty="0" smtClean="0">
                <a:latin typeface="Times New Roman" pitchFamily="18" charset="0"/>
                <a:cs typeface="Times New Roman" pitchFamily="18" charset="0"/>
              </a:rPr>
              <a:t>tax rates </a:t>
            </a:r>
            <a:r>
              <a:rPr kumimoji="0" lang="en-US" sz="1900" b="0" dirty="0">
                <a:latin typeface="Times New Roman" pitchFamily="18" charset="0"/>
                <a:cs typeface="Times New Roman" pitchFamily="18" charset="0"/>
              </a:rPr>
              <a:t>will lead to </a:t>
            </a:r>
            <a:r>
              <a:rPr kumimoji="0" lang="en-US" sz="1900" b="0" dirty="0" smtClean="0">
                <a:latin typeface="Times New Roman" pitchFamily="18" charset="0"/>
                <a:cs typeface="Times New Roman" pitchFamily="18" charset="0"/>
              </a:rPr>
              <a:t>even less </a:t>
            </a:r>
            <a:r>
              <a:rPr kumimoji="0" lang="en-US" sz="1900" b="0" dirty="0">
                <a:latin typeface="Times New Roman" pitchFamily="18" charset="0"/>
                <a:cs typeface="Times New Roman" pitchFamily="18" charset="0"/>
              </a:rPr>
              <a:t>tax revenue </a:t>
            </a:r>
            <a:r>
              <a:rPr kumimoji="0" lang="en-US" sz="1900" b="0" dirty="0" smtClean="0">
                <a:latin typeface="Times New Roman" pitchFamily="18" charset="0"/>
                <a:cs typeface="Times New Roman" pitchFamily="18" charset="0"/>
              </a:rPr>
              <a:t>(from </a:t>
            </a:r>
            <a:r>
              <a:rPr kumimoji="0" lang="en-US" sz="1900" b="1" i="1" dirty="0">
                <a:latin typeface="Times New Roman" pitchFamily="18" charset="0"/>
                <a:cs typeface="Times New Roman" pitchFamily="18" charset="0"/>
              </a:rPr>
              <a:t>B</a:t>
            </a:r>
            <a:r>
              <a:rPr kumimoji="0" lang="en-US" sz="1900" b="0" dirty="0">
                <a:latin typeface="Times New Roman" pitchFamily="18" charset="0"/>
                <a:cs typeface="Times New Roman" pitchFamily="18" charset="0"/>
              </a:rPr>
              <a:t> </a:t>
            </a:r>
            <a:r>
              <a:rPr kumimoji="0" lang="en-US" sz="1900" b="0" dirty="0" smtClean="0">
                <a:latin typeface="Times New Roman" pitchFamily="18" charset="0"/>
                <a:cs typeface="Times New Roman" pitchFamily="18" charset="0"/>
              </a:rPr>
              <a:t>to </a:t>
            </a:r>
            <a:r>
              <a:rPr kumimoji="0" lang="en-US" sz="1900" b="1" i="1" dirty="0" smtClean="0">
                <a:latin typeface="Times New Roman" pitchFamily="18" charset="0"/>
                <a:cs typeface="Times New Roman" pitchFamily="18" charset="0"/>
              </a:rPr>
              <a:t>C </a:t>
            </a:r>
            <a:r>
              <a:rPr kumimoji="0" lang="en-US" sz="1900" dirty="0" smtClean="0">
                <a:latin typeface="Times New Roman" pitchFamily="18" charset="0"/>
                <a:cs typeface="Times New Roman" pitchFamily="18" charset="0"/>
              </a:rPr>
              <a:t>and beyond</a:t>
            </a:r>
            <a:r>
              <a:rPr kumimoji="0" lang="en-US" sz="1900" b="0" dirty="0" smtClean="0">
                <a:latin typeface="Times New Roman" pitchFamily="18" charset="0"/>
                <a:cs typeface="Times New Roman" pitchFamily="18" charset="0"/>
              </a:rPr>
              <a:t>). </a:t>
            </a:r>
            <a:r>
              <a:rPr kumimoji="0" lang="en-US" sz="1900" b="0" dirty="0">
                <a:latin typeface="Times New Roman" pitchFamily="18" charset="0"/>
                <a:cs typeface="Times New Roman" pitchFamily="18" charset="0"/>
              </a:rPr>
              <a:t>This is because the tax </a:t>
            </a:r>
            <a:r>
              <a:rPr kumimoji="0" lang="en-US" sz="1900" b="0" dirty="0" smtClean="0">
                <a:latin typeface="Times New Roman" pitchFamily="18" charset="0"/>
                <a:cs typeface="Times New Roman" pitchFamily="18" charset="0"/>
              </a:rPr>
              <a:t>base shrinks </a:t>
            </a:r>
            <a:r>
              <a:rPr kumimoji="0" lang="en-US" sz="1900" b="0" dirty="0">
                <a:latin typeface="Times New Roman" pitchFamily="18" charset="0"/>
                <a:cs typeface="Times New Roman" pitchFamily="18" charset="0"/>
              </a:rPr>
              <a:t>faster than </a:t>
            </a:r>
            <a:r>
              <a:rPr kumimoji="0" lang="en-US" sz="1900" b="0" dirty="0" smtClean="0">
                <a:latin typeface="Times New Roman" pitchFamily="18" charset="0"/>
                <a:cs typeface="Times New Roman" pitchFamily="18" charset="0"/>
              </a:rPr>
              <a:t>the increased revenues from </a:t>
            </a:r>
            <a:r>
              <a:rPr kumimoji="0" lang="en-US" sz="1900" b="0" dirty="0">
                <a:latin typeface="Times New Roman" pitchFamily="18" charset="0"/>
                <a:cs typeface="Times New Roman" pitchFamily="18" charset="0"/>
              </a:rPr>
              <a:t>higher tax rates.</a:t>
            </a:r>
          </a:p>
        </p:txBody>
      </p:sp>
      <p:sp>
        <p:nvSpPr>
          <p:cNvPr id="196" name="Text Box 32"/>
          <p:cNvSpPr txBox="1">
            <a:spLocks noChangeArrowheads="1"/>
          </p:cNvSpPr>
          <p:nvPr/>
        </p:nvSpPr>
        <p:spPr bwMode="auto">
          <a:xfrm>
            <a:off x="90692" y="4523169"/>
            <a:ext cx="4495360" cy="1027974"/>
          </a:xfrm>
          <a:prstGeom prst="rect">
            <a:avLst/>
          </a:prstGeom>
          <a:noFill/>
          <a:ln w="9525">
            <a:noFill/>
            <a:miter lim="800000"/>
            <a:headEnd/>
            <a:tailEnd/>
          </a:ln>
        </p:spPr>
        <p:txBody>
          <a:bodyPr wrap="square">
            <a:prstTxWarp prst="textNoShape">
              <a:avLst/>
            </a:prstTxWarp>
            <a:spAutoFit/>
          </a:bodyPr>
          <a:lstStyle/>
          <a:p>
            <a:pPr marL="115888" indent="-115888">
              <a:lnSpc>
                <a:spcPct val="80000"/>
              </a:lnSpc>
              <a:spcBef>
                <a:spcPct val="50000"/>
              </a:spcBef>
              <a:buFontTx/>
              <a:buChar char="•"/>
            </a:pPr>
            <a:r>
              <a:rPr kumimoji="0" lang="en-US" sz="1900" b="0" dirty="0" smtClean="0">
                <a:latin typeface="Times New Roman" pitchFamily="18" charset="0"/>
                <a:cs typeface="Times New Roman" pitchFamily="18" charset="0"/>
              </a:rPr>
              <a:t>There </a:t>
            </a:r>
            <a:r>
              <a:rPr kumimoji="0" lang="en-US" sz="1900" b="0" dirty="0">
                <a:latin typeface="Times New Roman" pitchFamily="18" charset="0"/>
                <a:cs typeface="Times New Roman" pitchFamily="18" charset="0"/>
              </a:rPr>
              <a:t>is </a:t>
            </a:r>
            <a:r>
              <a:rPr kumimoji="0" lang="en-US" sz="1900" b="1" i="1" dirty="0">
                <a:latin typeface="Times New Roman" pitchFamily="18" charset="0"/>
                <a:cs typeface="Times New Roman" pitchFamily="18" charset="0"/>
              </a:rPr>
              <a:t>no presumption that</a:t>
            </a:r>
            <a:r>
              <a:rPr kumimoji="0" lang="en-US" sz="1900" b="0" dirty="0">
                <a:latin typeface="Times New Roman" pitchFamily="18" charset="0"/>
                <a:cs typeface="Times New Roman" pitchFamily="18" charset="0"/>
              </a:rPr>
              <a:t> the </a:t>
            </a:r>
            <a:r>
              <a:rPr kumimoji="0" lang="en-US" sz="1900" b="0" dirty="0" smtClean="0">
                <a:latin typeface="Times New Roman" pitchFamily="18" charset="0"/>
                <a:cs typeface="Times New Roman" pitchFamily="18" charset="0"/>
              </a:rPr>
              <a:t>level </a:t>
            </a:r>
            <a:r>
              <a:rPr kumimoji="0" lang="en-US" sz="1900" b="0" dirty="0">
                <a:latin typeface="Times New Roman" pitchFamily="18" charset="0"/>
                <a:cs typeface="Times New Roman" pitchFamily="18" charset="0"/>
              </a:rPr>
              <a:t>of </a:t>
            </a:r>
            <a:r>
              <a:rPr kumimoji="0" lang="en-US" sz="1900" b="0" dirty="0" smtClean="0">
                <a:latin typeface="Times New Roman" pitchFamily="18" charset="0"/>
                <a:cs typeface="Times New Roman" pitchFamily="18" charset="0"/>
              </a:rPr>
              <a:t>the tax rate </a:t>
            </a:r>
            <a:r>
              <a:rPr kumimoji="0" lang="en-US" sz="1900" b="0" dirty="0">
                <a:latin typeface="Times New Roman" pitchFamily="18" charset="0"/>
                <a:cs typeface="Times New Roman" pitchFamily="18" charset="0"/>
              </a:rPr>
              <a:t>at </a:t>
            </a:r>
            <a:r>
              <a:rPr kumimoji="0" lang="en-US" sz="1900" b="1" i="1" dirty="0">
                <a:latin typeface="Times New Roman" pitchFamily="18" charset="0"/>
                <a:cs typeface="Times New Roman" pitchFamily="18" charset="0"/>
              </a:rPr>
              <a:t>B</a:t>
            </a:r>
            <a:r>
              <a:rPr kumimoji="0" lang="en-US" sz="1900" b="1" dirty="0">
                <a:latin typeface="Times New Roman" pitchFamily="18" charset="0"/>
                <a:cs typeface="Times New Roman" pitchFamily="18" charset="0"/>
              </a:rPr>
              <a:t> </a:t>
            </a:r>
            <a:r>
              <a:rPr kumimoji="0" lang="en-US" sz="1900" b="0" dirty="0">
                <a:latin typeface="Times New Roman" pitchFamily="18" charset="0"/>
                <a:cs typeface="Times New Roman" pitchFamily="18" charset="0"/>
              </a:rPr>
              <a:t>is the </a:t>
            </a:r>
            <a:r>
              <a:rPr kumimoji="0" lang="en-US" sz="1900" b="1" i="1" dirty="0">
                <a:solidFill>
                  <a:schemeClr val="tx1"/>
                </a:solidFill>
                <a:latin typeface="Times New Roman" pitchFamily="18" charset="0"/>
                <a:cs typeface="Times New Roman" pitchFamily="18" charset="0"/>
              </a:rPr>
              <a:t>ideal </a:t>
            </a:r>
            <a:r>
              <a:rPr kumimoji="0" lang="en-US" sz="1900" b="1" i="1" dirty="0" smtClean="0">
                <a:solidFill>
                  <a:schemeClr val="tx1"/>
                </a:solidFill>
                <a:latin typeface="Times New Roman" pitchFamily="18" charset="0"/>
                <a:cs typeface="Times New Roman" pitchFamily="18" charset="0"/>
              </a:rPr>
              <a:t>tax rate</a:t>
            </a:r>
            <a:r>
              <a:rPr kumimoji="0" lang="en-US" sz="1900" b="0" dirty="0">
                <a:latin typeface="Times New Roman" pitchFamily="18" charset="0"/>
                <a:cs typeface="Times New Roman" pitchFamily="18" charset="0"/>
              </a:rPr>
              <a:t>, only that </a:t>
            </a:r>
            <a:r>
              <a:rPr kumimoji="0" lang="en-US" sz="1900" i="1" dirty="0" smtClean="0">
                <a:latin typeface="Times New Roman" pitchFamily="18" charset="0"/>
                <a:cs typeface="Times New Roman" pitchFamily="18" charset="0"/>
              </a:rPr>
              <a:t>B</a:t>
            </a:r>
            <a:r>
              <a:rPr kumimoji="0" lang="en-US" sz="1900" dirty="0" smtClean="0">
                <a:latin typeface="Times New Roman" pitchFamily="18" charset="0"/>
                <a:cs typeface="Times New Roman" pitchFamily="18" charset="0"/>
              </a:rPr>
              <a:t> </a:t>
            </a:r>
            <a:r>
              <a:rPr kumimoji="0" lang="en-US" sz="1900" i="1" dirty="0">
                <a:solidFill>
                  <a:schemeClr val="tx1"/>
                </a:solidFill>
                <a:latin typeface="Times New Roman" pitchFamily="18" charset="0"/>
                <a:cs typeface="Times New Roman" pitchFamily="18" charset="0"/>
              </a:rPr>
              <a:t>maximizes </a:t>
            </a:r>
            <a:r>
              <a:rPr kumimoji="0" lang="en-US" sz="1900" b="0" dirty="0" smtClean="0">
                <a:latin typeface="Times New Roman" pitchFamily="18" charset="0"/>
                <a:cs typeface="Times New Roman" pitchFamily="18" charset="0"/>
              </a:rPr>
              <a:t>tax </a:t>
            </a:r>
            <a:r>
              <a:rPr kumimoji="0" lang="en-US" sz="1900" b="0" dirty="0">
                <a:latin typeface="Times New Roman" pitchFamily="18" charset="0"/>
                <a:cs typeface="Times New Roman" pitchFamily="18" charset="0"/>
              </a:rPr>
              <a:t>revenue in the current period.</a:t>
            </a:r>
          </a:p>
        </p:txBody>
      </p:sp>
      <p:sp>
        <p:nvSpPr>
          <p:cNvPr id="197" name="Line 18"/>
          <p:cNvSpPr>
            <a:spLocks noChangeShapeType="1"/>
          </p:cNvSpPr>
          <p:nvPr/>
        </p:nvSpPr>
        <p:spPr bwMode="auto">
          <a:xfrm>
            <a:off x="5200742" y="5340444"/>
            <a:ext cx="2946974"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98" name="Text Box 19"/>
          <p:cNvSpPr txBox="1">
            <a:spLocks noChangeArrowheads="1"/>
          </p:cNvSpPr>
          <p:nvPr/>
        </p:nvSpPr>
        <p:spPr bwMode="auto">
          <a:xfrm>
            <a:off x="4647965" y="1287807"/>
            <a:ext cx="1143000" cy="419923"/>
          </a:xfrm>
          <a:prstGeom prst="rect">
            <a:avLst/>
          </a:prstGeom>
          <a:noFill/>
          <a:ln w="9525">
            <a:noFill/>
            <a:miter lim="800000"/>
            <a:headEnd/>
            <a:tailEnd/>
          </a:ln>
        </p:spPr>
        <p:txBody>
          <a:bodyPr>
            <a:prstTxWarp prst="textNoShape">
              <a:avLst/>
            </a:prstTxWarp>
            <a:spAutoFit/>
          </a:bodyPr>
          <a:lstStyle/>
          <a:p>
            <a:pPr algn="ctr">
              <a:lnSpc>
                <a:spcPct val="70000"/>
              </a:lnSpc>
              <a:spcBef>
                <a:spcPct val="50000"/>
              </a:spcBef>
            </a:pPr>
            <a:r>
              <a:rPr kumimoji="0" lang="en-US" sz="1600" b="1" i="1" dirty="0">
                <a:latin typeface="Times New Roman" pitchFamily="18" charset="0"/>
                <a:cs typeface="Times New Roman" pitchFamily="18" charset="0"/>
              </a:rPr>
              <a:t>Tax rate</a:t>
            </a:r>
            <a:r>
              <a:rPr kumimoji="0" lang="en-US" sz="1600" b="0" dirty="0">
                <a:latin typeface="Times New Roman" pitchFamily="18" charset="0"/>
                <a:cs typeface="Times New Roman" pitchFamily="18" charset="0"/>
              </a:rPr>
              <a:t/>
            </a:r>
            <a:br>
              <a:rPr kumimoji="0" lang="en-US" sz="1600" b="0" dirty="0">
                <a:latin typeface="Times New Roman" pitchFamily="18" charset="0"/>
                <a:cs typeface="Times New Roman" pitchFamily="18" charset="0"/>
              </a:rPr>
            </a:br>
            <a:r>
              <a:rPr kumimoji="0" lang="en-US" sz="1400" b="0" i="1" dirty="0">
                <a:latin typeface="Times New Roman" pitchFamily="18" charset="0"/>
                <a:cs typeface="Times New Roman" pitchFamily="18" charset="0"/>
              </a:rPr>
              <a:t>(percent)</a:t>
            </a:r>
          </a:p>
        </p:txBody>
      </p:sp>
      <p:sp>
        <p:nvSpPr>
          <p:cNvPr id="199" name="Text Box 20"/>
          <p:cNvSpPr txBox="1">
            <a:spLocks noChangeArrowheads="1"/>
          </p:cNvSpPr>
          <p:nvPr/>
        </p:nvSpPr>
        <p:spPr bwMode="auto">
          <a:xfrm>
            <a:off x="8118496" y="5131271"/>
            <a:ext cx="1014413" cy="442044"/>
          </a:xfrm>
          <a:prstGeom prst="rect">
            <a:avLst/>
          </a:prstGeom>
          <a:noFill/>
          <a:ln w="9525">
            <a:noFill/>
            <a:miter lim="800000"/>
            <a:headEnd/>
            <a:tailEnd/>
          </a:ln>
        </p:spPr>
        <p:txBody>
          <a:bodyPr>
            <a:prstTxWarp prst="textNoShape">
              <a:avLst/>
            </a:prstTxWarp>
            <a:spAutoFit/>
          </a:bodyPr>
          <a:lstStyle/>
          <a:p>
            <a:pPr>
              <a:lnSpc>
                <a:spcPct val="70000"/>
              </a:lnSpc>
              <a:spcBef>
                <a:spcPct val="50000"/>
              </a:spcBef>
            </a:pPr>
            <a:r>
              <a:rPr kumimoji="0" lang="en-US" sz="1600" b="1" i="1">
                <a:latin typeface="Times New Roman" pitchFamily="18" charset="0"/>
                <a:cs typeface="Times New Roman" pitchFamily="18" charset="0"/>
              </a:rPr>
              <a:t>Tax revenues</a:t>
            </a:r>
          </a:p>
        </p:txBody>
      </p:sp>
      <p:sp>
        <p:nvSpPr>
          <p:cNvPr id="200" name="Line 21"/>
          <p:cNvSpPr>
            <a:spLocks noChangeShapeType="1"/>
          </p:cNvSpPr>
          <p:nvPr/>
        </p:nvSpPr>
        <p:spPr bwMode="auto">
          <a:xfrm>
            <a:off x="5219603" y="1660899"/>
            <a:ext cx="0" cy="3687294"/>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201" name="Text Box 23"/>
          <p:cNvSpPr txBox="1">
            <a:spLocks noChangeArrowheads="1"/>
          </p:cNvSpPr>
          <p:nvPr/>
        </p:nvSpPr>
        <p:spPr bwMode="auto">
          <a:xfrm>
            <a:off x="4576934" y="4287416"/>
            <a:ext cx="5826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1" i="1" dirty="0">
                <a:latin typeface="Times New Roman" pitchFamily="18" charset="0"/>
                <a:cs typeface="Times New Roman" pitchFamily="18" charset="0"/>
              </a:rPr>
              <a:t>25</a:t>
            </a:r>
          </a:p>
        </p:txBody>
      </p:sp>
      <p:sp>
        <p:nvSpPr>
          <p:cNvPr id="202" name="Text Box 26"/>
          <p:cNvSpPr txBox="1">
            <a:spLocks noChangeArrowheads="1"/>
          </p:cNvSpPr>
          <p:nvPr/>
        </p:nvSpPr>
        <p:spPr bwMode="auto">
          <a:xfrm>
            <a:off x="4576934" y="3403040"/>
            <a:ext cx="5826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1" i="1">
                <a:latin typeface="Times New Roman" pitchFamily="18" charset="0"/>
                <a:cs typeface="Times New Roman" pitchFamily="18" charset="0"/>
              </a:rPr>
              <a:t>50</a:t>
            </a:r>
          </a:p>
        </p:txBody>
      </p:sp>
      <p:sp>
        <p:nvSpPr>
          <p:cNvPr id="203" name="Text Box 27"/>
          <p:cNvSpPr txBox="1">
            <a:spLocks noChangeArrowheads="1"/>
          </p:cNvSpPr>
          <p:nvPr/>
        </p:nvSpPr>
        <p:spPr bwMode="auto">
          <a:xfrm>
            <a:off x="4576934" y="2547884"/>
            <a:ext cx="5826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1" i="1" dirty="0">
                <a:latin typeface="Times New Roman" pitchFamily="18" charset="0"/>
                <a:cs typeface="Times New Roman" pitchFamily="18" charset="0"/>
              </a:rPr>
              <a:t>75</a:t>
            </a:r>
          </a:p>
        </p:txBody>
      </p:sp>
      <p:sp>
        <p:nvSpPr>
          <p:cNvPr id="204" name="Text Box 28"/>
          <p:cNvSpPr txBox="1">
            <a:spLocks noChangeArrowheads="1"/>
          </p:cNvSpPr>
          <p:nvPr/>
        </p:nvSpPr>
        <p:spPr bwMode="auto">
          <a:xfrm>
            <a:off x="4576934" y="1661732"/>
            <a:ext cx="5826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1" i="1" dirty="0" smtClean="0">
                <a:latin typeface="Times New Roman" pitchFamily="18" charset="0"/>
                <a:cs typeface="Times New Roman" pitchFamily="18" charset="0"/>
              </a:rPr>
              <a:t>100</a:t>
            </a:r>
            <a:endParaRPr kumimoji="0" lang="en-US" sz="1600" b="1" i="1" dirty="0">
              <a:latin typeface="Times New Roman" pitchFamily="18" charset="0"/>
              <a:cs typeface="Times New Roman" pitchFamily="18" charset="0"/>
            </a:endParaRPr>
          </a:p>
        </p:txBody>
      </p:sp>
      <p:sp>
        <p:nvSpPr>
          <p:cNvPr id="205" name="Line 46"/>
          <p:cNvSpPr>
            <a:spLocks noChangeShapeType="1"/>
          </p:cNvSpPr>
          <p:nvPr/>
        </p:nvSpPr>
        <p:spPr bwMode="auto">
          <a:xfrm>
            <a:off x="7477980" y="3650771"/>
            <a:ext cx="0" cy="1695836"/>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206" name="Text Box 47"/>
          <p:cNvSpPr txBox="1">
            <a:spLocks noChangeArrowheads="1"/>
          </p:cNvSpPr>
          <p:nvPr/>
        </p:nvSpPr>
        <p:spPr bwMode="auto">
          <a:xfrm>
            <a:off x="6785453" y="5430743"/>
            <a:ext cx="1370012" cy="240066"/>
          </a:xfrm>
          <a:prstGeom prst="rect">
            <a:avLst/>
          </a:prstGeom>
          <a:noFill/>
          <a:ln w="9525">
            <a:noFill/>
            <a:miter lim="800000"/>
            <a:headEnd/>
            <a:tailEnd/>
          </a:ln>
        </p:spPr>
        <p:txBody>
          <a:bodyPr>
            <a:prstTxWarp prst="textNoShape">
              <a:avLst/>
            </a:prstTxWarp>
            <a:spAutoFit/>
          </a:bodyPr>
          <a:lstStyle/>
          <a:p>
            <a:pPr algn="ctr">
              <a:lnSpc>
                <a:spcPct val="60000"/>
              </a:lnSpc>
              <a:spcBef>
                <a:spcPct val="50000"/>
              </a:spcBef>
            </a:pPr>
            <a:r>
              <a:rPr kumimoji="0" lang="en-US" sz="1600" i="1" dirty="0">
                <a:latin typeface="Times New Roman" pitchFamily="18" charset="0"/>
                <a:cs typeface="Times New Roman" pitchFamily="18" charset="0"/>
              </a:rPr>
              <a:t>Maximum</a:t>
            </a:r>
          </a:p>
        </p:txBody>
      </p:sp>
      <p:sp>
        <p:nvSpPr>
          <p:cNvPr id="208" name="Freeform 65"/>
          <p:cNvSpPr>
            <a:spLocks/>
          </p:cNvSpPr>
          <p:nvPr/>
        </p:nvSpPr>
        <p:spPr bwMode="auto">
          <a:xfrm rot="165020" flipV="1">
            <a:off x="6755194" y="2738112"/>
            <a:ext cx="723337" cy="942270"/>
          </a:xfrm>
          <a:custGeom>
            <a:avLst/>
            <a:gdLst>
              <a:gd name="T0" fmla="*/ 0 w 532"/>
              <a:gd name="T1" fmla="*/ 2147483647 h 709"/>
              <a:gd name="T2" fmla="*/ 2147483647 w 532"/>
              <a:gd name="T3" fmla="*/ 2147483647 h 709"/>
              <a:gd name="T4" fmla="*/ 2147483647 w 532"/>
              <a:gd name="T5" fmla="*/ 2147483647 h 709"/>
              <a:gd name="T6" fmla="*/ 2147483647 w 532"/>
              <a:gd name="T7" fmla="*/ 2147483647 h 709"/>
              <a:gd name="T8" fmla="*/ 2147483647 w 532"/>
              <a:gd name="T9" fmla="*/ 0 h 709"/>
              <a:gd name="T10" fmla="*/ 0 60000 65536"/>
              <a:gd name="T11" fmla="*/ 0 60000 65536"/>
              <a:gd name="T12" fmla="*/ 0 60000 65536"/>
              <a:gd name="T13" fmla="*/ 0 60000 65536"/>
              <a:gd name="T14" fmla="*/ 0 60000 65536"/>
              <a:gd name="T15" fmla="*/ 0 w 532"/>
              <a:gd name="T16" fmla="*/ 0 h 709"/>
              <a:gd name="T17" fmla="*/ 532 w 532"/>
              <a:gd name="T18" fmla="*/ 709 h 709"/>
            </a:gdLst>
            <a:ahLst/>
            <a:cxnLst>
              <a:cxn ang="T10">
                <a:pos x="T0" y="T1"/>
              </a:cxn>
              <a:cxn ang="T11">
                <a:pos x="T2" y="T3"/>
              </a:cxn>
              <a:cxn ang="T12">
                <a:pos x="T4" y="T5"/>
              </a:cxn>
              <a:cxn ang="T13">
                <a:pos x="T6" y="T7"/>
              </a:cxn>
              <a:cxn ang="T14">
                <a:pos x="T8" y="T9"/>
              </a:cxn>
            </a:cxnLst>
            <a:rect l="T15" t="T16" r="T17" b="T18"/>
            <a:pathLst>
              <a:path w="532" h="709">
                <a:moveTo>
                  <a:pt x="0" y="709"/>
                </a:moveTo>
                <a:cubicBezTo>
                  <a:pt x="62" y="672"/>
                  <a:pt x="125" y="635"/>
                  <a:pt x="190" y="582"/>
                </a:cubicBezTo>
                <a:cubicBezTo>
                  <a:pt x="255" y="529"/>
                  <a:pt x="341" y="453"/>
                  <a:pt x="392" y="392"/>
                </a:cubicBezTo>
                <a:cubicBezTo>
                  <a:pt x="443" y="331"/>
                  <a:pt x="471" y="280"/>
                  <a:pt x="494" y="215"/>
                </a:cubicBezTo>
                <a:cubicBezTo>
                  <a:pt x="517" y="150"/>
                  <a:pt x="524" y="75"/>
                  <a:pt x="532" y="0"/>
                </a:cubicBezTo>
              </a:path>
            </a:pathLst>
          </a:custGeom>
          <a:noFill/>
          <a:ln w="57150">
            <a:solidFill>
              <a:srgbClr val="053ABF"/>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09" name="Line 67"/>
          <p:cNvSpPr>
            <a:spLocks noChangeShapeType="1"/>
          </p:cNvSpPr>
          <p:nvPr/>
        </p:nvSpPr>
        <p:spPr bwMode="auto">
          <a:xfrm>
            <a:off x="5111653" y="1851399"/>
            <a:ext cx="92075"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0" name="Line 68"/>
          <p:cNvSpPr>
            <a:spLocks noChangeShapeType="1"/>
          </p:cNvSpPr>
          <p:nvPr/>
        </p:nvSpPr>
        <p:spPr bwMode="auto">
          <a:xfrm>
            <a:off x="5111653" y="2725201"/>
            <a:ext cx="92075"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1" name="Line 69"/>
          <p:cNvSpPr>
            <a:spLocks noChangeShapeType="1"/>
          </p:cNvSpPr>
          <p:nvPr/>
        </p:nvSpPr>
        <p:spPr bwMode="auto">
          <a:xfrm>
            <a:off x="5111653" y="3599003"/>
            <a:ext cx="92075"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2" name="Line 70"/>
          <p:cNvSpPr>
            <a:spLocks noChangeShapeType="1"/>
          </p:cNvSpPr>
          <p:nvPr/>
        </p:nvSpPr>
        <p:spPr bwMode="auto">
          <a:xfrm>
            <a:off x="5111653" y="4472805"/>
            <a:ext cx="92075"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3" name="Line 71"/>
          <p:cNvSpPr>
            <a:spLocks noChangeShapeType="1"/>
          </p:cNvSpPr>
          <p:nvPr/>
        </p:nvSpPr>
        <p:spPr bwMode="auto">
          <a:xfrm>
            <a:off x="5111653" y="5338857"/>
            <a:ext cx="92075" cy="0"/>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4" name="Freeform 75"/>
          <p:cNvSpPr>
            <a:spLocks/>
          </p:cNvSpPr>
          <p:nvPr/>
        </p:nvSpPr>
        <p:spPr bwMode="auto">
          <a:xfrm rot="155793">
            <a:off x="5229733" y="4556368"/>
            <a:ext cx="1515781" cy="791084"/>
          </a:xfrm>
          <a:custGeom>
            <a:avLst/>
            <a:gdLst>
              <a:gd name="T0" fmla="*/ 0 w 1158"/>
              <a:gd name="T1" fmla="*/ 2147483647 h 651"/>
              <a:gd name="T2" fmla="*/ 2147483647 w 1158"/>
              <a:gd name="T3" fmla="*/ 2147483647 h 651"/>
              <a:gd name="T4" fmla="*/ 2147483647 w 1158"/>
              <a:gd name="T5" fmla="*/ 2147483647 h 651"/>
              <a:gd name="T6" fmla="*/ 2147483647 w 1158"/>
              <a:gd name="T7" fmla="*/ 2147483647 h 651"/>
              <a:gd name="T8" fmla="*/ 2147483647 w 1158"/>
              <a:gd name="T9" fmla="*/ 0 h 651"/>
              <a:gd name="T10" fmla="*/ 0 60000 65536"/>
              <a:gd name="T11" fmla="*/ 0 60000 65536"/>
              <a:gd name="T12" fmla="*/ 0 60000 65536"/>
              <a:gd name="T13" fmla="*/ 0 60000 65536"/>
              <a:gd name="T14" fmla="*/ 0 60000 65536"/>
              <a:gd name="T15" fmla="*/ 0 w 1158"/>
              <a:gd name="T16" fmla="*/ 0 h 651"/>
              <a:gd name="T17" fmla="*/ 1158 w 1158"/>
              <a:gd name="T18" fmla="*/ 651 h 651"/>
            </a:gdLst>
            <a:ahLst/>
            <a:cxnLst>
              <a:cxn ang="T10">
                <a:pos x="T0" y="T1"/>
              </a:cxn>
              <a:cxn ang="T11">
                <a:pos x="T2" y="T3"/>
              </a:cxn>
              <a:cxn ang="T12">
                <a:pos x="T4" y="T5"/>
              </a:cxn>
              <a:cxn ang="T13">
                <a:pos x="T6" y="T7"/>
              </a:cxn>
              <a:cxn ang="T14">
                <a:pos x="T8" y="T9"/>
              </a:cxn>
            </a:cxnLst>
            <a:rect l="T15" t="T16" r="T17" b="T18"/>
            <a:pathLst>
              <a:path w="1158" h="651">
                <a:moveTo>
                  <a:pt x="0" y="651"/>
                </a:moveTo>
                <a:cubicBezTo>
                  <a:pt x="46" y="635"/>
                  <a:pt x="93" y="620"/>
                  <a:pt x="171" y="582"/>
                </a:cubicBezTo>
                <a:cubicBezTo>
                  <a:pt x="249" y="544"/>
                  <a:pt x="353" y="490"/>
                  <a:pt x="468" y="424"/>
                </a:cubicBezTo>
                <a:cubicBezTo>
                  <a:pt x="583" y="358"/>
                  <a:pt x="746" y="260"/>
                  <a:pt x="861" y="189"/>
                </a:cubicBezTo>
                <a:cubicBezTo>
                  <a:pt x="976" y="118"/>
                  <a:pt x="1067" y="59"/>
                  <a:pt x="1158" y="0"/>
                </a:cubicBezTo>
              </a:path>
            </a:pathLst>
          </a:custGeom>
          <a:noFill/>
          <a:ln w="57150">
            <a:solidFill>
              <a:srgbClr val="053ABF"/>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5" name="Freeform 76"/>
          <p:cNvSpPr>
            <a:spLocks/>
          </p:cNvSpPr>
          <p:nvPr/>
        </p:nvSpPr>
        <p:spPr bwMode="auto">
          <a:xfrm flipV="1">
            <a:off x="5211667" y="1860924"/>
            <a:ext cx="1574482" cy="865187"/>
          </a:xfrm>
          <a:custGeom>
            <a:avLst/>
            <a:gdLst>
              <a:gd name="T0" fmla="*/ 0 w 1158"/>
              <a:gd name="T1" fmla="*/ 2147483647 h 651"/>
              <a:gd name="T2" fmla="*/ 2147483647 w 1158"/>
              <a:gd name="T3" fmla="*/ 2147483647 h 651"/>
              <a:gd name="T4" fmla="*/ 2147483647 w 1158"/>
              <a:gd name="T5" fmla="*/ 2147483647 h 651"/>
              <a:gd name="T6" fmla="*/ 2147483647 w 1158"/>
              <a:gd name="T7" fmla="*/ 2147483647 h 651"/>
              <a:gd name="T8" fmla="*/ 2147483647 w 1158"/>
              <a:gd name="T9" fmla="*/ 0 h 651"/>
              <a:gd name="T10" fmla="*/ 0 60000 65536"/>
              <a:gd name="T11" fmla="*/ 0 60000 65536"/>
              <a:gd name="T12" fmla="*/ 0 60000 65536"/>
              <a:gd name="T13" fmla="*/ 0 60000 65536"/>
              <a:gd name="T14" fmla="*/ 0 60000 65536"/>
              <a:gd name="T15" fmla="*/ 0 w 1158"/>
              <a:gd name="T16" fmla="*/ 0 h 651"/>
              <a:gd name="T17" fmla="*/ 1158 w 1158"/>
              <a:gd name="T18" fmla="*/ 651 h 651"/>
            </a:gdLst>
            <a:ahLst/>
            <a:cxnLst>
              <a:cxn ang="T10">
                <a:pos x="T0" y="T1"/>
              </a:cxn>
              <a:cxn ang="T11">
                <a:pos x="T2" y="T3"/>
              </a:cxn>
              <a:cxn ang="T12">
                <a:pos x="T4" y="T5"/>
              </a:cxn>
              <a:cxn ang="T13">
                <a:pos x="T6" y="T7"/>
              </a:cxn>
              <a:cxn ang="T14">
                <a:pos x="T8" y="T9"/>
              </a:cxn>
            </a:cxnLst>
            <a:rect l="T15" t="T16" r="T17" b="T18"/>
            <a:pathLst>
              <a:path w="1158" h="651">
                <a:moveTo>
                  <a:pt x="0" y="651"/>
                </a:moveTo>
                <a:cubicBezTo>
                  <a:pt x="46" y="635"/>
                  <a:pt x="93" y="620"/>
                  <a:pt x="171" y="582"/>
                </a:cubicBezTo>
                <a:cubicBezTo>
                  <a:pt x="249" y="544"/>
                  <a:pt x="353" y="490"/>
                  <a:pt x="468" y="424"/>
                </a:cubicBezTo>
                <a:cubicBezTo>
                  <a:pt x="583" y="358"/>
                  <a:pt x="746" y="260"/>
                  <a:pt x="861" y="189"/>
                </a:cubicBezTo>
                <a:cubicBezTo>
                  <a:pt x="976" y="118"/>
                  <a:pt x="1067" y="59"/>
                  <a:pt x="1158" y="0"/>
                </a:cubicBezTo>
              </a:path>
            </a:pathLst>
          </a:custGeom>
          <a:noFill/>
          <a:ln w="57150">
            <a:solidFill>
              <a:srgbClr val="053ABF"/>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216" name="Oval 59"/>
          <p:cNvSpPr>
            <a:spLocks noChangeAspect="1" noChangeArrowheads="1"/>
          </p:cNvSpPr>
          <p:nvPr/>
        </p:nvSpPr>
        <p:spPr bwMode="auto">
          <a:xfrm>
            <a:off x="5159278" y="1799011"/>
            <a:ext cx="115888" cy="115888"/>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217" name="Oval 60"/>
          <p:cNvSpPr>
            <a:spLocks noChangeAspect="1" noChangeArrowheads="1"/>
          </p:cNvSpPr>
          <p:nvPr/>
        </p:nvSpPr>
        <p:spPr bwMode="auto">
          <a:xfrm>
            <a:off x="5159278" y="5265643"/>
            <a:ext cx="115888" cy="115888"/>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nvGrpSpPr>
          <p:cNvPr id="218" name="Group 77"/>
          <p:cNvGrpSpPr>
            <a:grpSpLocks/>
          </p:cNvGrpSpPr>
          <p:nvPr/>
        </p:nvGrpSpPr>
        <p:grpSpPr bwMode="auto">
          <a:xfrm>
            <a:off x="6532882" y="4575854"/>
            <a:ext cx="411163" cy="369888"/>
            <a:chOff x="4059" y="3045"/>
            <a:chExt cx="259" cy="233"/>
          </a:xfrm>
        </p:grpSpPr>
        <p:sp>
          <p:nvSpPr>
            <p:cNvPr id="219" name="Text Box 42"/>
            <p:cNvSpPr txBox="1">
              <a:spLocks noChangeArrowheads="1"/>
            </p:cNvSpPr>
            <p:nvPr/>
          </p:nvSpPr>
          <p:spPr bwMode="auto">
            <a:xfrm>
              <a:off x="4105" y="3045"/>
              <a:ext cx="213" cy="233"/>
            </a:xfrm>
            <a:prstGeom prst="rect">
              <a:avLst/>
            </a:prstGeom>
            <a:noFill/>
            <a:ln w="19050" cap="rnd">
              <a:noFill/>
              <a:prstDash val="sysDot"/>
              <a:miter lim="800000"/>
              <a:headEnd/>
              <a:tailEnd type="none" w="lg" len="lg"/>
            </a:ln>
          </p:spPr>
          <p:txBody>
            <a:bodyPr wrap="none">
              <a:prstTxWarp prst="textNoShape">
                <a:avLst/>
              </a:prstTxWarp>
              <a:spAutoFit/>
            </a:bodyPr>
            <a:lstStyle/>
            <a:p>
              <a:r>
                <a:rPr kumimoji="0" lang="en-US" b="1" i="1" dirty="0">
                  <a:latin typeface="Times New Roman" pitchFamily="18" charset="0"/>
                  <a:cs typeface="Times New Roman" pitchFamily="18" charset="0"/>
                </a:rPr>
                <a:t>A</a:t>
              </a:r>
            </a:p>
          </p:txBody>
        </p:sp>
        <p:sp>
          <p:nvSpPr>
            <p:cNvPr id="220" name="Oval 61"/>
            <p:cNvSpPr>
              <a:spLocks noChangeAspect="1" noChangeArrowheads="1"/>
            </p:cNvSpPr>
            <p:nvPr/>
          </p:nvSpPr>
          <p:spPr bwMode="auto">
            <a:xfrm>
              <a:off x="4059" y="3080"/>
              <a:ext cx="73" cy="73"/>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grpSp>
        <p:nvGrpSpPr>
          <p:cNvPr id="221" name="Group 79"/>
          <p:cNvGrpSpPr>
            <a:grpSpLocks/>
          </p:cNvGrpSpPr>
          <p:nvPr/>
        </p:nvGrpSpPr>
        <p:grpSpPr bwMode="auto">
          <a:xfrm>
            <a:off x="6519159" y="2166935"/>
            <a:ext cx="422275" cy="473075"/>
            <a:chOff x="4065" y="1469"/>
            <a:chExt cx="266" cy="298"/>
          </a:xfrm>
        </p:grpSpPr>
        <p:sp>
          <p:nvSpPr>
            <p:cNvPr id="222" name="Text Box 44"/>
            <p:cNvSpPr txBox="1">
              <a:spLocks noChangeArrowheads="1"/>
            </p:cNvSpPr>
            <p:nvPr/>
          </p:nvSpPr>
          <p:spPr bwMode="auto">
            <a:xfrm>
              <a:off x="4118" y="1469"/>
              <a:ext cx="213" cy="233"/>
            </a:xfrm>
            <a:prstGeom prst="rect">
              <a:avLst/>
            </a:prstGeom>
            <a:noFill/>
            <a:ln w="19050" cap="rnd">
              <a:noFill/>
              <a:prstDash val="sysDot"/>
              <a:miter lim="800000"/>
              <a:headEnd/>
              <a:tailEnd type="none" w="lg" len="lg"/>
            </a:ln>
          </p:spPr>
          <p:txBody>
            <a:bodyPr wrap="none">
              <a:prstTxWarp prst="textNoShape">
                <a:avLst/>
              </a:prstTxWarp>
              <a:spAutoFit/>
            </a:bodyPr>
            <a:lstStyle/>
            <a:p>
              <a:r>
                <a:rPr kumimoji="0" lang="en-US" b="1" i="1" dirty="0">
                  <a:latin typeface="Times New Roman" pitchFamily="18" charset="0"/>
                  <a:cs typeface="Times New Roman" pitchFamily="18" charset="0"/>
                </a:rPr>
                <a:t>C</a:t>
              </a:r>
              <a:endParaRPr kumimoji="0" lang="en-US" sz="2000" b="1" i="1" dirty="0">
                <a:latin typeface="Times New Roman" pitchFamily="18" charset="0"/>
                <a:cs typeface="Times New Roman" pitchFamily="18" charset="0"/>
              </a:endParaRPr>
            </a:p>
          </p:txBody>
        </p:sp>
        <p:sp>
          <p:nvSpPr>
            <p:cNvPr id="223" name="Oval 62"/>
            <p:cNvSpPr>
              <a:spLocks noChangeAspect="1" noChangeArrowheads="1"/>
            </p:cNvSpPr>
            <p:nvPr/>
          </p:nvSpPr>
          <p:spPr bwMode="auto">
            <a:xfrm>
              <a:off x="4065" y="1694"/>
              <a:ext cx="73" cy="73"/>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sp>
        <p:nvSpPr>
          <p:cNvPr id="227" name="Text Box 23"/>
          <p:cNvSpPr txBox="1">
            <a:spLocks noChangeArrowheads="1"/>
          </p:cNvSpPr>
          <p:nvPr/>
        </p:nvSpPr>
        <p:spPr bwMode="auto">
          <a:xfrm>
            <a:off x="4574354" y="5152724"/>
            <a:ext cx="58261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b="1" i="1" dirty="0" smtClean="0">
                <a:latin typeface="Times New Roman" pitchFamily="18" charset="0"/>
                <a:cs typeface="Times New Roman" pitchFamily="18" charset="0"/>
              </a:rPr>
              <a:t>0</a:t>
            </a:r>
            <a:endParaRPr kumimoji="0" lang="en-US" sz="1600" b="1" i="1" dirty="0">
              <a:latin typeface="Times New Roman" pitchFamily="18" charset="0"/>
              <a:cs typeface="Times New Roman" pitchFamily="18" charset="0"/>
            </a:endParaRPr>
          </a:p>
        </p:txBody>
      </p:sp>
      <p:sp>
        <p:nvSpPr>
          <p:cNvPr id="3" name="Freeform 2"/>
          <p:cNvSpPr/>
          <p:nvPr/>
        </p:nvSpPr>
        <p:spPr>
          <a:xfrm>
            <a:off x="6653720" y="3196503"/>
            <a:ext cx="798163" cy="1449092"/>
          </a:xfrm>
          <a:custGeom>
            <a:avLst/>
            <a:gdLst>
              <a:gd name="connsiteX0" fmla="*/ 0 w 798163"/>
              <a:gd name="connsiteY0" fmla="*/ 1449092 h 1449092"/>
              <a:gd name="connsiteX1" fmla="*/ 216977 w 798163"/>
              <a:gd name="connsiteY1" fmla="*/ 1332854 h 1449092"/>
              <a:gd name="connsiteX2" fmla="*/ 441702 w 798163"/>
              <a:gd name="connsiteY2" fmla="*/ 1170122 h 1449092"/>
              <a:gd name="connsiteX3" fmla="*/ 604434 w 798163"/>
              <a:gd name="connsiteY3" fmla="*/ 991892 h 1449092"/>
              <a:gd name="connsiteX4" fmla="*/ 720671 w 798163"/>
              <a:gd name="connsiteY4" fmla="*/ 813661 h 1449092"/>
              <a:gd name="connsiteX5" fmla="*/ 774916 w 798163"/>
              <a:gd name="connsiteY5" fmla="*/ 635431 h 1449092"/>
              <a:gd name="connsiteX6" fmla="*/ 798163 w 798163"/>
              <a:gd name="connsiteY6" fmla="*/ 488197 h 1449092"/>
              <a:gd name="connsiteX7" fmla="*/ 798163 w 798163"/>
              <a:gd name="connsiteY7" fmla="*/ 418454 h 1449092"/>
              <a:gd name="connsiteX8" fmla="*/ 774916 w 798163"/>
              <a:gd name="connsiteY8" fmla="*/ 271220 h 1449092"/>
              <a:gd name="connsiteX9" fmla="*/ 712922 w 798163"/>
              <a:gd name="connsiteY9" fmla="*/ 92990 h 1449092"/>
              <a:gd name="connsiteX10" fmla="*/ 650929 w 798163"/>
              <a:gd name="connsiteY10" fmla="*/ 0 h 1449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8163" h="1449092">
                <a:moveTo>
                  <a:pt x="0" y="1449092"/>
                </a:moveTo>
                <a:cubicBezTo>
                  <a:pt x="71680" y="1414220"/>
                  <a:pt x="143360" y="1379349"/>
                  <a:pt x="216977" y="1332854"/>
                </a:cubicBezTo>
                <a:cubicBezTo>
                  <a:pt x="290594" y="1286359"/>
                  <a:pt x="377126" y="1226949"/>
                  <a:pt x="441702" y="1170122"/>
                </a:cubicBezTo>
                <a:cubicBezTo>
                  <a:pt x="506278" y="1113295"/>
                  <a:pt x="557939" y="1051302"/>
                  <a:pt x="604434" y="991892"/>
                </a:cubicBezTo>
                <a:cubicBezTo>
                  <a:pt x="650929" y="932482"/>
                  <a:pt x="692257" y="873071"/>
                  <a:pt x="720671" y="813661"/>
                </a:cubicBezTo>
                <a:cubicBezTo>
                  <a:pt x="749085" y="754251"/>
                  <a:pt x="762001" y="689675"/>
                  <a:pt x="774916" y="635431"/>
                </a:cubicBezTo>
                <a:cubicBezTo>
                  <a:pt x="787831" y="581187"/>
                  <a:pt x="794289" y="524360"/>
                  <a:pt x="798163" y="488197"/>
                </a:cubicBezTo>
                <a:cubicBezTo>
                  <a:pt x="802037" y="452034"/>
                  <a:pt x="802037" y="454617"/>
                  <a:pt x="798163" y="418454"/>
                </a:cubicBezTo>
                <a:cubicBezTo>
                  <a:pt x="794289" y="382291"/>
                  <a:pt x="789123" y="325464"/>
                  <a:pt x="774916" y="271220"/>
                </a:cubicBezTo>
                <a:cubicBezTo>
                  <a:pt x="760709" y="216976"/>
                  <a:pt x="733586" y="138193"/>
                  <a:pt x="712922" y="92990"/>
                </a:cubicBezTo>
                <a:cubicBezTo>
                  <a:pt x="692258" y="47787"/>
                  <a:pt x="671593" y="23893"/>
                  <a:pt x="650929" y="0"/>
                </a:cubicBezTo>
              </a:path>
            </a:pathLst>
          </a:custGeom>
          <a:noFill/>
          <a:ln w="57150">
            <a:solidFill>
              <a:srgbClr val="2948C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4" name="Group 78"/>
          <p:cNvGrpSpPr>
            <a:grpSpLocks/>
          </p:cNvGrpSpPr>
          <p:nvPr/>
        </p:nvGrpSpPr>
        <p:grpSpPr bwMode="auto">
          <a:xfrm>
            <a:off x="7393685" y="3410329"/>
            <a:ext cx="427038" cy="369888"/>
            <a:chOff x="4611" y="2262"/>
            <a:chExt cx="269" cy="233"/>
          </a:xfrm>
        </p:grpSpPr>
        <p:sp>
          <p:nvSpPr>
            <p:cNvPr id="225" name="Text Box 43"/>
            <p:cNvSpPr txBox="1">
              <a:spLocks noChangeArrowheads="1"/>
            </p:cNvSpPr>
            <p:nvPr/>
          </p:nvSpPr>
          <p:spPr bwMode="auto">
            <a:xfrm>
              <a:off x="4667" y="2262"/>
              <a:ext cx="213" cy="233"/>
            </a:xfrm>
            <a:prstGeom prst="rect">
              <a:avLst/>
            </a:prstGeom>
            <a:noFill/>
            <a:ln w="19050" cap="rnd">
              <a:noFill/>
              <a:prstDash val="sysDot"/>
              <a:miter lim="800000"/>
              <a:headEnd/>
              <a:tailEnd type="none" w="lg" len="lg"/>
            </a:ln>
          </p:spPr>
          <p:txBody>
            <a:bodyPr wrap="none">
              <a:prstTxWarp prst="textNoShape">
                <a:avLst/>
              </a:prstTxWarp>
              <a:spAutoFit/>
            </a:bodyPr>
            <a:lstStyle/>
            <a:p>
              <a:r>
                <a:rPr kumimoji="0" lang="en-US" b="1" i="1" dirty="0">
                  <a:latin typeface="Times New Roman" pitchFamily="18" charset="0"/>
                  <a:cs typeface="Times New Roman" pitchFamily="18" charset="0"/>
                </a:rPr>
                <a:t>B</a:t>
              </a:r>
              <a:endParaRPr kumimoji="0" lang="en-US" sz="2000" b="1" i="1" dirty="0">
                <a:latin typeface="Times New Roman" pitchFamily="18" charset="0"/>
                <a:cs typeface="Times New Roman" pitchFamily="18" charset="0"/>
              </a:endParaRPr>
            </a:p>
          </p:txBody>
        </p:sp>
        <p:sp>
          <p:nvSpPr>
            <p:cNvPr id="226" name="Oval 63"/>
            <p:cNvSpPr>
              <a:spLocks noChangeAspect="1" noChangeArrowheads="1"/>
            </p:cNvSpPr>
            <p:nvPr/>
          </p:nvSpPr>
          <p:spPr bwMode="auto">
            <a:xfrm>
              <a:off x="4611" y="2372"/>
              <a:ext cx="73" cy="73"/>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589836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91"/>
                                        </p:tgtEl>
                                        <p:attrNameLst>
                                          <p:attrName>style.visibility</p:attrName>
                                        </p:attrNameLst>
                                      </p:cBhvr>
                                      <p:to>
                                        <p:strVal val="visible"/>
                                      </p:to>
                                    </p:set>
                                    <p:animEffect transition="in" filter="slide(fromBottom)">
                                      <p:cBhvr>
                                        <p:cTn id="7" dur="500"/>
                                        <p:tgtEl>
                                          <p:spTgt spid="191"/>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217"/>
                                        </p:tgtEl>
                                        <p:attrNameLst>
                                          <p:attrName>style.visibility</p:attrName>
                                        </p:attrNameLst>
                                      </p:cBhvr>
                                      <p:to>
                                        <p:strVal val="visible"/>
                                      </p:to>
                                    </p:set>
                                    <p:anim calcmode="lin" valueType="num">
                                      <p:cBhvr>
                                        <p:cTn id="11" dur="500" fill="hold"/>
                                        <p:tgtEl>
                                          <p:spTgt spid="217"/>
                                        </p:tgtEl>
                                        <p:attrNameLst>
                                          <p:attrName>ppt_w</p:attrName>
                                        </p:attrNameLst>
                                      </p:cBhvr>
                                      <p:tavLst>
                                        <p:tav tm="0">
                                          <p:val>
                                            <p:strVal val="4*#ppt_w"/>
                                          </p:val>
                                        </p:tav>
                                        <p:tav tm="100000">
                                          <p:val>
                                            <p:strVal val="#ppt_w"/>
                                          </p:val>
                                        </p:tav>
                                      </p:tavLst>
                                    </p:anim>
                                    <p:anim calcmode="lin" valueType="num">
                                      <p:cBhvr>
                                        <p:cTn id="12" dur="500" fill="hold"/>
                                        <p:tgtEl>
                                          <p:spTgt spid="217"/>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93"/>
                                        </p:tgtEl>
                                        <p:attrNameLst>
                                          <p:attrName>style.visibility</p:attrName>
                                        </p:attrNameLst>
                                      </p:cBhvr>
                                      <p:to>
                                        <p:strVal val="visible"/>
                                      </p:to>
                                    </p:set>
                                    <p:animEffect transition="in" filter="slide(fromBottom)">
                                      <p:cBhvr>
                                        <p:cTn id="17" dur="500"/>
                                        <p:tgtEl>
                                          <p:spTgt spid="193"/>
                                        </p:tgtEl>
                                      </p:cBhvr>
                                    </p:animEffect>
                                  </p:childTnLst>
                                </p:cTn>
                              </p:par>
                            </p:childTnLst>
                          </p:cTn>
                        </p:par>
                        <p:par>
                          <p:cTn id="18" fill="hold">
                            <p:stCondLst>
                              <p:cond delay="500"/>
                            </p:stCondLst>
                            <p:childTnLst>
                              <p:par>
                                <p:cTn id="19" presetID="23" presetClass="entr" presetSubtype="32" fill="hold" grpId="0" nodeType="afterEffect">
                                  <p:stCondLst>
                                    <p:cond delay="0"/>
                                  </p:stCondLst>
                                  <p:childTnLst>
                                    <p:set>
                                      <p:cBhvr>
                                        <p:cTn id="20" dur="1" fill="hold">
                                          <p:stCondLst>
                                            <p:cond delay="0"/>
                                          </p:stCondLst>
                                        </p:cTn>
                                        <p:tgtEl>
                                          <p:spTgt spid="216"/>
                                        </p:tgtEl>
                                        <p:attrNameLst>
                                          <p:attrName>style.visibility</p:attrName>
                                        </p:attrNameLst>
                                      </p:cBhvr>
                                      <p:to>
                                        <p:strVal val="visible"/>
                                      </p:to>
                                    </p:set>
                                    <p:anim calcmode="lin" valueType="num">
                                      <p:cBhvr>
                                        <p:cTn id="21" dur="500" fill="hold"/>
                                        <p:tgtEl>
                                          <p:spTgt spid="216"/>
                                        </p:tgtEl>
                                        <p:attrNameLst>
                                          <p:attrName>ppt_w</p:attrName>
                                        </p:attrNameLst>
                                      </p:cBhvr>
                                      <p:tavLst>
                                        <p:tav tm="0">
                                          <p:val>
                                            <p:strVal val="4*#ppt_w"/>
                                          </p:val>
                                        </p:tav>
                                        <p:tav tm="100000">
                                          <p:val>
                                            <p:strVal val="#ppt_w"/>
                                          </p:val>
                                        </p:tav>
                                      </p:tavLst>
                                    </p:anim>
                                    <p:anim calcmode="lin" valueType="num">
                                      <p:cBhvr>
                                        <p:cTn id="22" dur="500" fill="hold"/>
                                        <p:tgtEl>
                                          <p:spTgt spid="216"/>
                                        </p:tgtEl>
                                        <p:attrNameLst>
                                          <p:attrName>ppt_h</p:attrName>
                                        </p:attrNameLst>
                                      </p:cBhvr>
                                      <p:tavLst>
                                        <p:tav tm="0">
                                          <p:val>
                                            <p:strVal val="4*#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92"/>
                                        </p:tgtEl>
                                        <p:attrNameLst>
                                          <p:attrName>style.visibility</p:attrName>
                                        </p:attrNameLst>
                                      </p:cBhvr>
                                      <p:to>
                                        <p:strVal val="visible"/>
                                      </p:to>
                                    </p:set>
                                    <p:animEffect transition="in" filter="slide(fromBottom)">
                                      <p:cBhvr>
                                        <p:cTn id="27" dur="500"/>
                                        <p:tgtEl>
                                          <p:spTgt spid="192"/>
                                        </p:tgtEl>
                                      </p:cBhvr>
                                    </p:animEffect>
                                  </p:childTnLst>
                                </p:cTn>
                              </p:par>
                            </p:childTnLst>
                          </p:cTn>
                        </p:par>
                        <p:par>
                          <p:cTn id="28" fill="hold">
                            <p:stCondLst>
                              <p:cond delay="500"/>
                            </p:stCondLst>
                            <p:childTnLst>
                              <p:par>
                                <p:cTn id="29" presetID="23" presetClass="entr" presetSubtype="32" fill="hold" nodeType="afterEffect">
                                  <p:stCondLst>
                                    <p:cond delay="0"/>
                                  </p:stCondLst>
                                  <p:childTnLst>
                                    <p:set>
                                      <p:cBhvr>
                                        <p:cTn id="30" dur="1" fill="hold">
                                          <p:stCondLst>
                                            <p:cond delay="0"/>
                                          </p:stCondLst>
                                        </p:cTn>
                                        <p:tgtEl>
                                          <p:spTgt spid="218"/>
                                        </p:tgtEl>
                                        <p:attrNameLst>
                                          <p:attrName>style.visibility</p:attrName>
                                        </p:attrNameLst>
                                      </p:cBhvr>
                                      <p:to>
                                        <p:strVal val="visible"/>
                                      </p:to>
                                    </p:set>
                                    <p:anim calcmode="lin" valueType="num">
                                      <p:cBhvr>
                                        <p:cTn id="31" dur="500" fill="hold"/>
                                        <p:tgtEl>
                                          <p:spTgt spid="218"/>
                                        </p:tgtEl>
                                        <p:attrNameLst>
                                          <p:attrName>ppt_w</p:attrName>
                                        </p:attrNameLst>
                                      </p:cBhvr>
                                      <p:tavLst>
                                        <p:tav tm="0">
                                          <p:val>
                                            <p:strVal val="4*#ppt_w"/>
                                          </p:val>
                                        </p:tav>
                                        <p:tav tm="100000">
                                          <p:val>
                                            <p:strVal val="#ppt_w"/>
                                          </p:val>
                                        </p:tav>
                                      </p:tavLst>
                                    </p:anim>
                                    <p:anim calcmode="lin" valueType="num">
                                      <p:cBhvr>
                                        <p:cTn id="32" dur="500" fill="hold"/>
                                        <p:tgtEl>
                                          <p:spTgt spid="218"/>
                                        </p:tgtEl>
                                        <p:attrNameLst>
                                          <p:attrName>ppt_h</p:attrName>
                                        </p:attrNameLst>
                                      </p:cBhvr>
                                      <p:tavLst>
                                        <p:tav tm="0">
                                          <p:val>
                                            <p:strVal val="4*#ppt_h"/>
                                          </p:val>
                                        </p:tav>
                                        <p:tav tm="100000">
                                          <p:val>
                                            <p:strVal val="#ppt_h"/>
                                          </p:val>
                                        </p:tav>
                                      </p:tavLst>
                                    </p:anim>
                                  </p:childTnLst>
                                </p:cTn>
                              </p:par>
                            </p:childTnLst>
                          </p:cTn>
                        </p:par>
                        <p:par>
                          <p:cTn id="33" fill="hold">
                            <p:stCondLst>
                              <p:cond delay="1000"/>
                            </p:stCondLst>
                            <p:childTnLst>
                              <p:par>
                                <p:cTn id="34" presetID="9" presetClass="entr" presetSubtype="0" fill="hold" grpId="0" nodeType="afterEffect">
                                  <p:stCondLst>
                                    <p:cond delay="0"/>
                                  </p:stCondLst>
                                  <p:childTnLst>
                                    <p:set>
                                      <p:cBhvr>
                                        <p:cTn id="35" dur="1" fill="hold">
                                          <p:stCondLst>
                                            <p:cond delay="0"/>
                                          </p:stCondLst>
                                        </p:cTn>
                                        <p:tgtEl>
                                          <p:spTgt spid="214"/>
                                        </p:tgtEl>
                                        <p:attrNameLst>
                                          <p:attrName>style.visibility</p:attrName>
                                        </p:attrNameLst>
                                      </p:cBhvr>
                                      <p:to>
                                        <p:strVal val="visible"/>
                                      </p:to>
                                    </p:set>
                                    <p:animEffect transition="in" filter="dissolve">
                                      <p:cBhvr>
                                        <p:cTn id="36" dur="500"/>
                                        <p:tgtEl>
                                          <p:spTgt spid="214"/>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194"/>
                                        </p:tgtEl>
                                        <p:attrNameLst>
                                          <p:attrName>style.visibility</p:attrName>
                                        </p:attrNameLst>
                                      </p:cBhvr>
                                      <p:to>
                                        <p:strVal val="visible"/>
                                      </p:to>
                                    </p:set>
                                    <p:animEffect transition="in" filter="slide(fromBottom)">
                                      <p:cBhvr>
                                        <p:cTn id="41" dur="500"/>
                                        <p:tgtEl>
                                          <p:spTgt spid="194"/>
                                        </p:tgtEl>
                                      </p:cBhvr>
                                    </p:animEffect>
                                  </p:childTnLst>
                                </p:cTn>
                              </p:par>
                            </p:childTnLst>
                          </p:cTn>
                        </p:par>
                        <p:par>
                          <p:cTn id="42" fill="hold">
                            <p:stCondLst>
                              <p:cond delay="500"/>
                            </p:stCondLst>
                            <p:childTnLst>
                              <p:par>
                                <p:cTn id="43" presetID="23" presetClass="entr" presetSubtype="32" fill="hold" nodeType="afterEffect">
                                  <p:stCondLst>
                                    <p:cond delay="0"/>
                                  </p:stCondLst>
                                  <p:childTnLst>
                                    <p:set>
                                      <p:cBhvr>
                                        <p:cTn id="44" dur="1" fill="hold">
                                          <p:stCondLst>
                                            <p:cond delay="0"/>
                                          </p:stCondLst>
                                        </p:cTn>
                                        <p:tgtEl>
                                          <p:spTgt spid="224"/>
                                        </p:tgtEl>
                                        <p:attrNameLst>
                                          <p:attrName>style.visibility</p:attrName>
                                        </p:attrNameLst>
                                      </p:cBhvr>
                                      <p:to>
                                        <p:strVal val="visible"/>
                                      </p:to>
                                    </p:set>
                                    <p:anim calcmode="lin" valueType="num">
                                      <p:cBhvr>
                                        <p:cTn id="45" dur="500" fill="hold"/>
                                        <p:tgtEl>
                                          <p:spTgt spid="224"/>
                                        </p:tgtEl>
                                        <p:attrNameLst>
                                          <p:attrName>ppt_w</p:attrName>
                                        </p:attrNameLst>
                                      </p:cBhvr>
                                      <p:tavLst>
                                        <p:tav tm="0">
                                          <p:val>
                                            <p:strVal val="4*#ppt_w"/>
                                          </p:val>
                                        </p:tav>
                                        <p:tav tm="100000">
                                          <p:val>
                                            <p:strVal val="#ppt_w"/>
                                          </p:val>
                                        </p:tav>
                                      </p:tavLst>
                                    </p:anim>
                                    <p:anim calcmode="lin" valueType="num">
                                      <p:cBhvr>
                                        <p:cTn id="46" dur="500" fill="hold"/>
                                        <p:tgtEl>
                                          <p:spTgt spid="224"/>
                                        </p:tgtEl>
                                        <p:attrNameLst>
                                          <p:attrName>ppt_h</p:attrName>
                                        </p:attrNameLst>
                                      </p:cBhvr>
                                      <p:tavLst>
                                        <p:tav tm="0">
                                          <p:val>
                                            <p:strVal val="4*#ppt_h"/>
                                          </p:val>
                                        </p:tav>
                                        <p:tav tm="100000">
                                          <p:val>
                                            <p:strVal val="#ppt_h"/>
                                          </p:val>
                                        </p:tav>
                                      </p:tavLst>
                                    </p:anim>
                                  </p:childTnLst>
                                </p:cTn>
                              </p:par>
                            </p:childTnLst>
                          </p:cTn>
                        </p:par>
                        <p:par>
                          <p:cTn id="47" fill="hold">
                            <p:stCondLst>
                              <p:cond delay="1000"/>
                            </p:stCondLst>
                            <p:childTnLst>
                              <p:par>
                                <p:cTn id="48" presetID="9" presetClass="entr" presetSubtype="0" fill="hold" grpId="0" nodeType="after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dissolve">
                                      <p:cBhvr>
                                        <p:cTn id="50" dur="500"/>
                                        <p:tgtEl>
                                          <p:spTgt spid="3"/>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95"/>
                                        </p:tgtEl>
                                        <p:attrNameLst>
                                          <p:attrName>style.visibility</p:attrName>
                                        </p:attrNameLst>
                                      </p:cBhvr>
                                      <p:to>
                                        <p:strVal val="visible"/>
                                      </p:to>
                                    </p:set>
                                    <p:animEffect transition="in" filter="slide(fromBottom)">
                                      <p:cBhvr>
                                        <p:cTn id="55" dur="500"/>
                                        <p:tgtEl>
                                          <p:spTgt spid="195"/>
                                        </p:tgtEl>
                                      </p:cBhvr>
                                    </p:animEffect>
                                  </p:childTnLst>
                                </p:cTn>
                              </p:par>
                            </p:childTnLst>
                          </p:cTn>
                        </p:par>
                        <p:par>
                          <p:cTn id="56" fill="hold">
                            <p:stCondLst>
                              <p:cond delay="500"/>
                            </p:stCondLst>
                            <p:childTnLst>
                              <p:par>
                                <p:cTn id="57" presetID="9" presetClass="entr" presetSubtype="0" fill="hold" grpId="0" nodeType="afterEffect">
                                  <p:stCondLst>
                                    <p:cond delay="0"/>
                                  </p:stCondLst>
                                  <p:childTnLst>
                                    <p:set>
                                      <p:cBhvr>
                                        <p:cTn id="58" dur="1" fill="hold">
                                          <p:stCondLst>
                                            <p:cond delay="0"/>
                                          </p:stCondLst>
                                        </p:cTn>
                                        <p:tgtEl>
                                          <p:spTgt spid="208"/>
                                        </p:tgtEl>
                                        <p:attrNameLst>
                                          <p:attrName>style.visibility</p:attrName>
                                        </p:attrNameLst>
                                      </p:cBhvr>
                                      <p:to>
                                        <p:strVal val="visible"/>
                                      </p:to>
                                    </p:set>
                                    <p:animEffect transition="in" filter="dissolve">
                                      <p:cBhvr>
                                        <p:cTn id="59" dur="500"/>
                                        <p:tgtEl>
                                          <p:spTgt spid="208"/>
                                        </p:tgtEl>
                                      </p:cBhvr>
                                    </p:animEffect>
                                  </p:childTnLst>
                                </p:cTn>
                              </p:par>
                            </p:childTnLst>
                          </p:cTn>
                        </p:par>
                        <p:par>
                          <p:cTn id="60" fill="hold">
                            <p:stCondLst>
                              <p:cond delay="1000"/>
                            </p:stCondLst>
                            <p:childTnLst>
                              <p:par>
                                <p:cTn id="61" presetID="23" presetClass="entr" presetSubtype="32" fill="hold" nodeType="afterEffect">
                                  <p:stCondLst>
                                    <p:cond delay="0"/>
                                  </p:stCondLst>
                                  <p:childTnLst>
                                    <p:set>
                                      <p:cBhvr>
                                        <p:cTn id="62" dur="1" fill="hold">
                                          <p:stCondLst>
                                            <p:cond delay="0"/>
                                          </p:stCondLst>
                                        </p:cTn>
                                        <p:tgtEl>
                                          <p:spTgt spid="221"/>
                                        </p:tgtEl>
                                        <p:attrNameLst>
                                          <p:attrName>style.visibility</p:attrName>
                                        </p:attrNameLst>
                                      </p:cBhvr>
                                      <p:to>
                                        <p:strVal val="visible"/>
                                      </p:to>
                                    </p:set>
                                    <p:anim calcmode="lin" valueType="num">
                                      <p:cBhvr>
                                        <p:cTn id="63" dur="500" fill="hold"/>
                                        <p:tgtEl>
                                          <p:spTgt spid="221"/>
                                        </p:tgtEl>
                                        <p:attrNameLst>
                                          <p:attrName>ppt_w</p:attrName>
                                        </p:attrNameLst>
                                      </p:cBhvr>
                                      <p:tavLst>
                                        <p:tav tm="0">
                                          <p:val>
                                            <p:strVal val="4*#ppt_w"/>
                                          </p:val>
                                        </p:tav>
                                        <p:tav tm="100000">
                                          <p:val>
                                            <p:strVal val="#ppt_w"/>
                                          </p:val>
                                        </p:tav>
                                      </p:tavLst>
                                    </p:anim>
                                    <p:anim calcmode="lin" valueType="num">
                                      <p:cBhvr>
                                        <p:cTn id="64" dur="500" fill="hold"/>
                                        <p:tgtEl>
                                          <p:spTgt spid="221"/>
                                        </p:tgtEl>
                                        <p:attrNameLst>
                                          <p:attrName>ppt_h</p:attrName>
                                        </p:attrNameLst>
                                      </p:cBhvr>
                                      <p:tavLst>
                                        <p:tav tm="0">
                                          <p:val>
                                            <p:strVal val="4*#ppt_h"/>
                                          </p:val>
                                        </p:tav>
                                        <p:tav tm="100000">
                                          <p:val>
                                            <p:strVal val="#ppt_h"/>
                                          </p:val>
                                        </p:tav>
                                      </p:tavLst>
                                    </p:anim>
                                  </p:childTnLst>
                                </p:cTn>
                              </p:par>
                            </p:childTnLst>
                          </p:cTn>
                        </p:par>
                        <p:par>
                          <p:cTn id="65" fill="hold">
                            <p:stCondLst>
                              <p:cond delay="1500"/>
                            </p:stCondLst>
                            <p:childTnLst>
                              <p:par>
                                <p:cTn id="66" presetID="9" presetClass="entr" presetSubtype="0" fill="hold" grpId="0" nodeType="afterEffect">
                                  <p:stCondLst>
                                    <p:cond delay="0"/>
                                  </p:stCondLst>
                                  <p:childTnLst>
                                    <p:set>
                                      <p:cBhvr>
                                        <p:cTn id="67" dur="1" fill="hold">
                                          <p:stCondLst>
                                            <p:cond delay="0"/>
                                          </p:stCondLst>
                                        </p:cTn>
                                        <p:tgtEl>
                                          <p:spTgt spid="215"/>
                                        </p:tgtEl>
                                        <p:attrNameLst>
                                          <p:attrName>style.visibility</p:attrName>
                                        </p:attrNameLst>
                                      </p:cBhvr>
                                      <p:to>
                                        <p:strVal val="visible"/>
                                      </p:to>
                                    </p:set>
                                    <p:animEffect transition="in" filter="dissolve">
                                      <p:cBhvr>
                                        <p:cTn id="68" dur="500"/>
                                        <p:tgtEl>
                                          <p:spTgt spid="215"/>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196"/>
                                        </p:tgtEl>
                                        <p:attrNameLst>
                                          <p:attrName>style.visibility</p:attrName>
                                        </p:attrNameLst>
                                      </p:cBhvr>
                                      <p:to>
                                        <p:strVal val="visible"/>
                                      </p:to>
                                    </p:set>
                                    <p:animEffect transition="in" filter="slide(fromBottom)">
                                      <p:cBhvr>
                                        <p:cTn id="73" dur="500"/>
                                        <p:tgtEl>
                                          <p:spTgt spid="196"/>
                                        </p:tgtEl>
                                      </p:cBhvr>
                                    </p:animEffect>
                                  </p:childTnLst>
                                </p:cTn>
                              </p:par>
                            </p:childTnLst>
                          </p:cTn>
                        </p:par>
                        <p:par>
                          <p:cTn id="74" fill="hold">
                            <p:stCondLst>
                              <p:cond delay="500"/>
                            </p:stCondLst>
                            <p:childTnLst>
                              <p:par>
                                <p:cTn id="75" presetID="17" presetClass="entr" presetSubtype="1" fill="hold" grpId="0" nodeType="afterEffect">
                                  <p:stCondLst>
                                    <p:cond delay="0"/>
                                  </p:stCondLst>
                                  <p:childTnLst>
                                    <p:set>
                                      <p:cBhvr>
                                        <p:cTn id="76" dur="1" fill="hold">
                                          <p:stCondLst>
                                            <p:cond delay="0"/>
                                          </p:stCondLst>
                                        </p:cTn>
                                        <p:tgtEl>
                                          <p:spTgt spid="205"/>
                                        </p:tgtEl>
                                        <p:attrNameLst>
                                          <p:attrName>style.visibility</p:attrName>
                                        </p:attrNameLst>
                                      </p:cBhvr>
                                      <p:to>
                                        <p:strVal val="visible"/>
                                      </p:to>
                                    </p:set>
                                    <p:anim calcmode="lin" valueType="num">
                                      <p:cBhvr>
                                        <p:cTn id="77" dur="500" fill="hold"/>
                                        <p:tgtEl>
                                          <p:spTgt spid="205"/>
                                        </p:tgtEl>
                                        <p:attrNameLst>
                                          <p:attrName>ppt_x</p:attrName>
                                        </p:attrNameLst>
                                      </p:cBhvr>
                                      <p:tavLst>
                                        <p:tav tm="0">
                                          <p:val>
                                            <p:strVal val="#ppt_x"/>
                                          </p:val>
                                        </p:tav>
                                        <p:tav tm="100000">
                                          <p:val>
                                            <p:strVal val="#ppt_x"/>
                                          </p:val>
                                        </p:tav>
                                      </p:tavLst>
                                    </p:anim>
                                    <p:anim calcmode="lin" valueType="num">
                                      <p:cBhvr>
                                        <p:cTn id="78" dur="500" fill="hold"/>
                                        <p:tgtEl>
                                          <p:spTgt spid="205"/>
                                        </p:tgtEl>
                                        <p:attrNameLst>
                                          <p:attrName>ppt_y</p:attrName>
                                        </p:attrNameLst>
                                      </p:cBhvr>
                                      <p:tavLst>
                                        <p:tav tm="0">
                                          <p:val>
                                            <p:strVal val="#ppt_y-#ppt_h/2"/>
                                          </p:val>
                                        </p:tav>
                                        <p:tav tm="100000">
                                          <p:val>
                                            <p:strVal val="#ppt_y"/>
                                          </p:val>
                                        </p:tav>
                                      </p:tavLst>
                                    </p:anim>
                                    <p:anim calcmode="lin" valueType="num">
                                      <p:cBhvr>
                                        <p:cTn id="79" dur="500" fill="hold"/>
                                        <p:tgtEl>
                                          <p:spTgt spid="205"/>
                                        </p:tgtEl>
                                        <p:attrNameLst>
                                          <p:attrName>ppt_w</p:attrName>
                                        </p:attrNameLst>
                                      </p:cBhvr>
                                      <p:tavLst>
                                        <p:tav tm="0">
                                          <p:val>
                                            <p:strVal val="#ppt_w"/>
                                          </p:val>
                                        </p:tav>
                                        <p:tav tm="100000">
                                          <p:val>
                                            <p:strVal val="#ppt_w"/>
                                          </p:val>
                                        </p:tav>
                                      </p:tavLst>
                                    </p:anim>
                                    <p:anim calcmode="lin" valueType="num">
                                      <p:cBhvr>
                                        <p:cTn id="80" dur="500" fill="hold"/>
                                        <p:tgtEl>
                                          <p:spTgt spid="205"/>
                                        </p:tgtEl>
                                        <p:attrNameLst>
                                          <p:attrName>ppt_h</p:attrName>
                                        </p:attrNameLst>
                                      </p:cBhvr>
                                      <p:tavLst>
                                        <p:tav tm="0">
                                          <p:val>
                                            <p:fltVal val="0"/>
                                          </p:val>
                                        </p:tav>
                                        <p:tav tm="100000">
                                          <p:val>
                                            <p:strVal val="#ppt_h"/>
                                          </p:val>
                                        </p:tav>
                                      </p:tavLst>
                                    </p:anim>
                                  </p:childTnLst>
                                </p:cTn>
                              </p:par>
                            </p:childTnLst>
                          </p:cTn>
                        </p:par>
                        <p:par>
                          <p:cTn id="81" fill="hold">
                            <p:stCondLst>
                              <p:cond delay="1000"/>
                            </p:stCondLst>
                            <p:childTnLst>
                              <p:par>
                                <p:cTn id="82" presetID="23" presetClass="entr" presetSubtype="272" fill="hold" grpId="0" nodeType="afterEffect">
                                  <p:stCondLst>
                                    <p:cond delay="0"/>
                                  </p:stCondLst>
                                  <p:childTnLst>
                                    <p:set>
                                      <p:cBhvr>
                                        <p:cTn id="83" dur="1" fill="hold">
                                          <p:stCondLst>
                                            <p:cond delay="0"/>
                                          </p:stCondLst>
                                        </p:cTn>
                                        <p:tgtEl>
                                          <p:spTgt spid="206"/>
                                        </p:tgtEl>
                                        <p:attrNameLst>
                                          <p:attrName>style.visibility</p:attrName>
                                        </p:attrNameLst>
                                      </p:cBhvr>
                                      <p:to>
                                        <p:strVal val="visible"/>
                                      </p:to>
                                    </p:set>
                                    <p:anim calcmode="lin" valueType="num">
                                      <p:cBhvr>
                                        <p:cTn id="84" dur="500" fill="hold"/>
                                        <p:tgtEl>
                                          <p:spTgt spid="206"/>
                                        </p:tgtEl>
                                        <p:attrNameLst>
                                          <p:attrName>ppt_w</p:attrName>
                                        </p:attrNameLst>
                                      </p:cBhvr>
                                      <p:tavLst>
                                        <p:tav tm="0">
                                          <p:val>
                                            <p:strVal val="2/3*#ppt_w"/>
                                          </p:val>
                                        </p:tav>
                                        <p:tav tm="100000">
                                          <p:val>
                                            <p:strVal val="#ppt_w"/>
                                          </p:val>
                                        </p:tav>
                                      </p:tavLst>
                                    </p:anim>
                                    <p:anim calcmode="lin" valueType="num">
                                      <p:cBhvr>
                                        <p:cTn id="85" dur="500" fill="hold"/>
                                        <p:tgtEl>
                                          <p:spTgt spid="206"/>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0"/>
      <p:bldP spid="192" grpId="0"/>
      <p:bldP spid="193" grpId="0"/>
      <p:bldP spid="194" grpId="0"/>
      <p:bldP spid="195" grpId="0"/>
      <p:bldP spid="196" grpId="0"/>
      <p:bldP spid="205" grpId="0" animBg="1"/>
      <p:bldP spid="206" grpId="0"/>
      <p:bldP spid="208" grpId="0" animBg="1"/>
      <p:bldP spid="214" grpId="0" animBg="1"/>
      <p:bldP spid="215" grpId="0" animBg="1"/>
      <p:bldP spid="216" grpId="0" animBg="1"/>
      <p:bldP spid="217" grpId="0" animBg="1"/>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596326"/>
            <a:ext cx="8932985" cy="4300780"/>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464523"/>
            <a:ext cx="8904855" cy="682346"/>
          </a:xfrm>
        </p:spPr>
        <p:txBody>
          <a:bodyPr/>
          <a:lstStyle/>
          <a:p>
            <a:r>
              <a:rPr lang="en-US" sz="3500" dirty="0" err="1" smtClean="0"/>
              <a:t>Laffer</a:t>
            </a:r>
            <a:r>
              <a:rPr lang="en-US" sz="3500" dirty="0" smtClean="0"/>
              <a:t> Curve &amp; Tax Changes in the 1980s</a:t>
            </a:r>
            <a:endParaRPr lang="en-US" sz="3500" dirty="0"/>
          </a:p>
        </p:txBody>
      </p:sp>
      <p:sp>
        <p:nvSpPr>
          <p:cNvPr id="3" name="Content Placeholder 2"/>
          <p:cNvSpPr>
            <a:spLocks noGrp="1"/>
          </p:cNvSpPr>
          <p:nvPr>
            <p:ph idx="1"/>
          </p:nvPr>
        </p:nvSpPr>
        <p:spPr>
          <a:xfrm>
            <a:off x="140676" y="1659143"/>
            <a:ext cx="8739854" cy="4121725"/>
          </a:xfrm>
        </p:spPr>
        <p:txBody>
          <a:bodyPr/>
          <a:lstStyle/>
          <a:p>
            <a:pPr>
              <a:lnSpc>
                <a:spcPct val="90000"/>
              </a:lnSpc>
            </a:pPr>
            <a:r>
              <a:rPr lang="en-US" sz="2700" dirty="0">
                <a:solidFill>
                  <a:srgbClr val="32302A"/>
                </a:solidFill>
                <a:ea typeface="ＭＳ Ｐゴシック" pitchFamily="-107" charset="-128"/>
                <a:cs typeface="ＭＳ Ｐゴシック" pitchFamily="-107" charset="-128"/>
              </a:rPr>
              <a:t>During the 1980s, the top </a:t>
            </a:r>
            <a:r>
              <a:rPr lang="en-US" sz="2700" dirty="0" smtClean="0">
                <a:solidFill>
                  <a:srgbClr val="32302A"/>
                </a:solidFill>
                <a:ea typeface="ＭＳ Ｐゴシック" pitchFamily="-107" charset="-128"/>
                <a:cs typeface="ＭＳ Ｐゴシック" pitchFamily="-107" charset="-128"/>
              </a:rPr>
              <a:t>Federal marginal </a:t>
            </a:r>
            <a:r>
              <a:rPr lang="en-US" sz="2700" dirty="0">
                <a:solidFill>
                  <a:srgbClr val="32302A"/>
                </a:solidFill>
                <a:ea typeface="ＭＳ Ｐゴシック" pitchFamily="-107" charset="-128"/>
                <a:cs typeface="ＭＳ Ｐゴシック" pitchFamily="-107" charset="-128"/>
              </a:rPr>
              <a:t>income tax rate fell from 70% to 33</a:t>
            </a:r>
            <a:r>
              <a:rPr lang="en-US" sz="2700" dirty="0" smtClean="0">
                <a:solidFill>
                  <a:srgbClr val="32302A"/>
                </a:solidFill>
                <a:ea typeface="ＭＳ Ｐゴシック" pitchFamily="-107" charset="-128"/>
                <a:cs typeface="ＭＳ Ｐゴシック" pitchFamily="-107" charset="-128"/>
              </a:rPr>
              <a:t>%.</a:t>
            </a:r>
          </a:p>
          <a:p>
            <a:pPr>
              <a:lnSpc>
                <a:spcPct val="90000"/>
              </a:lnSpc>
            </a:pPr>
            <a:r>
              <a:rPr lang="en-US" sz="2700" dirty="0">
                <a:solidFill>
                  <a:srgbClr val="32302A"/>
                </a:solidFill>
                <a:ea typeface="ＭＳ Ｐゴシック" pitchFamily="-107" charset="-128"/>
                <a:cs typeface="ＭＳ Ｐゴシック" pitchFamily="-107" charset="-128"/>
              </a:rPr>
              <a:t>It is important to distinguish between changes in tax rates and changes in tax revenues.</a:t>
            </a:r>
          </a:p>
          <a:p>
            <a:pPr>
              <a:lnSpc>
                <a:spcPct val="90000"/>
              </a:lnSpc>
            </a:pPr>
            <a:r>
              <a:rPr lang="en-US" sz="2700" dirty="0">
                <a:solidFill>
                  <a:srgbClr val="32302A"/>
                </a:solidFill>
                <a:ea typeface="ＭＳ Ｐゴシック" pitchFamily="-107" charset="-128"/>
                <a:cs typeface="ＭＳ Ｐゴシック" pitchFamily="-107" charset="-128"/>
              </a:rPr>
              <a:t>Even though the top </a:t>
            </a:r>
            <a:r>
              <a:rPr lang="en-US" sz="2700" dirty="0" smtClean="0">
                <a:solidFill>
                  <a:srgbClr val="32302A"/>
                </a:solidFill>
                <a:ea typeface="ＭＳ Ｐゴシック" pitchFamily="-107" charset="-128"/>
                <a:cs typeface="ＭＳ Ｐゴシック" pitchFamily="-107" charset="-128"/>
              </a:rPr>
              <a:t>Federal income tax rates </a:t>
            </a:r>
            <a:r>
              <a:rPr lang="en-US" sz="2700" dirty="0">
                <a:solidFill>
                  <a:srgbClr val="32302A"/>
                </a:solidFill>
                <a:ea typeface="ＭＳ Ｐゴシック" pitchFamily="-107" charset="-128"/>
                <a:cs typeface="ＭＳ Ｐゴシック" pitchFamily="-107" charset="-128"/>
              </a:rPr>
              <a:t>were cut sharply during the 1980s, the tax revenues and the share </a:t>
            </a:r>
            <a:r>
              <a:rPr lang="en-US" sz="2700" dirty="0" smtClean="0">
                <a:solidFill>
                  <a:srgbClr val="32302A"/>
                </a:solidFill>
                <a:ea typeface="ＭＳ Ｐゴシック" pitchFamily="-107" charset="-128"/>
                <a:cs typeface="ＭＳ Ｐゴシック" pitchFamily="-107" charset="-128"/>
              </a:rPr>
              <a:t/>
            </a:r>
            <a:br>
              <a:rPr lang="en-US" sz="2700" dirty="0" smtClean="0">
                <a:solidFill>
                  <a:srgbClr val="32302A"/>
                </a:solidFill>
                <a:ea typeface="ＭＳ Ｐゴシック" pitchFamily="-107" charset="-128"/>
                <a:cs typeface="ＭＳ Ｐゴシック" pitchFamily="-107" charset="-128"/>
              </a:rPr>
            </a:br>
            <a:r>
              <a:rPr lang="en-US" sz="2700" dirty="0" smtClean="0">
                <a:solidFill>
                  <a:srgbClr val="32302A"/>
                </a:solidFill>
                <a:ea typeface="ＭＳ Ｐゴシック" pitchFamily="-107" charset="-128"/>
                <a:cs typeface="ＭＳ Ｐゴシック" pitchFamily="-107" charset="-128"/>
              </a:rPr>
              <a:t>of </a:t>
            </a:r>
            <a:r>
              <a:rPr lang="en-US" sz="2700" dirty="0">
                <a:solidFill>
                  <a:srgbClr val="32302A"/>
                </a:solidFill>
                <a:ea typeface="ＭＳ Ｐゴシック" pitchFamily="-107" charset="-128"/>
                <a:cs typeface="ＭＳ Ｐゴシック" pitchFamily="-107" charset="-128"/>
              </a:rPr>
              <a:t>personal income tax paid by high earners rose during </a:t>
            </a:r>
            <a:r>
              <a:rPr lang="en-US" sz="2700" dirty="0" smtClean="0">
                <a:solidFill>
                  <a:srgbClr val="32302A"/>
                </a:solidFill>
                <a:ea typeface="ＭＳ Ｐゴシック" pitchFamily="-107" charset="-128"/>
                <a:cs typeface="ＭＳ Ｐゴシック" pitchFamily="-107" charset="-128"/>
              </a:rPr>
              <a:t/>
            </a:r>
            <a:br>
              <a:rPr lang="en-US" sz="2700" dirty="0" smtClean="0">
                <a:solidFill>
                  <a:srgbClr val="32302A"/>
                </a:solidFill>
                <a:ea typeface="ＭＳ Ｐゴシック" pitchFamily="-107" charset="-128"/>
                <a:cs typeface="ＭＳ Ｐゴシック" pitchFamily="-107" charset="-128"/>
              </a:rPr>
            </a:br>
            <a:r>
              <a:rPr lang="en-US" sz="2700" dirty="0" smtClean="0">
                <a:solidFill>
                  <a:srgbClr val="32302A"/>
                </a:solidFill>
                <a:ea typeface="ＭＳ Ｐゴシック" pitchFamily="-107" charset="-128"/>
                <a:cs typeface="ＭＳ Ｐゴシック" pitchFamily="-107" charset="-128"/>
              </a:rPr>
              <a:t>the </a:t>
            </a:r>
            <a:r>
              <a:rPr lang="en-US" sz="2700" dirty="0">
                <a:solidFill>
                  <a:srgbClr val="32302A"/>
                </a:solidFill>
                <a:ea typeface="ＭＳ Ｐゴシック" pitchFamily="-107" charset="-128"/>
                <a:cs typeface="ＭＳ Ｐゴシック" pitchFamily="-107" charset="-128"/>
              </a:rPr>
              <a:t>decade. See the following slide for details</a:t>
            </a:r>
            <a:r>
              <a:rPr lang="en-US" sz="2700" dirty="0" smtClean="0">
                <a:solidFill>
                  <a:srgbClr val="32302A"/>
                </a:solidFill>
                <a:ea typeface="ＭＳ Ｐゴシック" pitchFamily="-107" charset="-128"/>
                <a:cs typeface="ＭＳ Ｐゴシック" pitchFamily="-107" charset="-128"/>
              </a:rPr>
              <a:t>.</a:t>
            </a:r>
            <a:endParaRPr lang="en-US" sz="2700"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42159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Horizontal)">
                                      <p:cBhvr>
                                        <p:cTn id="7" dur="500"/>
                                        <p:tgtEl>
                                          <p:spTgt spid="3">
                                            <p:txEl>
                                              <p:pRg st="0" end="0"/>
                                            </p:txEl>
                                          </p:spTgt>
                                        </p:tgtEl>
                                      </p:cBhvr>
                                    </p:animEffect>
                                  </p:childTnLst>
                                </p:cTn>
                              </p:par>
                            </p:childTnLst>
                          </p:cTn>
                        </p:par>
                        <p:par>
                          <p:cTn id="8" fill="hold">
                            <p:stCondLst>
                              <p:cond delay="500"/>
                            </p:stCondLst>
                            <p:childTnLst>
                              <p:par>
                                <p:cTn id="9" presetID="16" presetClass="entr" presetSubtype="42"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outHorizontal)">
                                      <p:cBhvr>
                                        <p:cTn id="11" dur="500"/>
                                        <p:tgtEl>
                                          <p:spTgt spid="3">
                                            <p:txEl>
                                              <p:pRg st="1" end="1"/>
                                            </p:txEl>
                                          </p:spTgt>
                                        </p:tgtEl>
                                      </p:cBhvr>
                                    </p:animEffect>
                                  </p:childTnLst>
                                </p:cTn>
                              </p:par>
                            </p:childTnLst>
                          </p:cTn>
                        </p:par>
                        <p:par>
                          <p:cTn id="12" fill="hold">
                            <p:stCondLst>
                              <p:cond delay="1000"/>
                            </p:stCondLst>
                            <p:childTnLst>
                              <p:par>
                                <p:cTn id="13" presetID="16" presetClass="entr" presetSubtype="42"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out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1586746"/>
            <a:ext cx="8977930" cy="4310359"/>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Changes in Taxes Paid in the 1980s</a:t>
            </a:r>
            <a:endParaRPr lang="en-US" sz="2000" i="1" dirty="0"/>
          </a:p>
        </p:txBody>
      </p:sp>
      <p:cxnSp>
        <p:nvCxnSpPr>
          <p:cNvPr id="51" name="Straight Connector 50"/>
          <p:cNvCxnSpPr/>
          <p:nvPr/>
        </p:nvCxnSpPr>
        <p:spPr>
          <a:xfrm>
            <a:off x="4103070" y="2253948"/>
            <a:ext cx="17903" cy="2992222"/>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90" name="Text Box 43"/>
          <p:cNvSpPr txBox="1">
            <a:spLocks noChangeArrowheads="1"/>
          </p:cNvSpPr>
          <p:nvPr/>
        </p:nvSpPr>
        <p:spPr bwMode="auto">
          <a:xfrm>
            <a:off x="118996" y="2253948"/>
            <a:ext cx="3833812" cy="2580706"/>
          </a:xfrm>
          <a:prstGeom prst="rect">
            <a:avLst/>
          </a:prstGeom>
          <a:noFill/>
          <a:ln w="9525">
            <a:noFill/>
            <a:miter lim="800000"/>
            <a:headEnd/>
            <a:tailEnd/>
          </a:ln>
        </p:spPr>
        <p:txBody>
          <a:bodyPr>
            <a:prstTxWarp prst="textNoShape">
              <a:avLst/>
            </a:prstTxWarp>
            <a:spAutoFit/>
          </a:bodyPr>
          <a:lstStyle/>
          <a:p>
            <a:pPr marL="115888" indent="-115888">
              <a:lnSpc>
                <a:spcPct val="80000"/>
              </a:lnSpc>
              <a:spcBef>
                <a:spcPct val="50000"/>
              </a:spcBef>
              <a:buFontTx/>
              <a:buChar char="•"/>
            </a:pPr>
            <a:r>
              <a:rPr lang="en-US" sz="2100" dirty="0">
                <a:latin typeface="Times New Roman" pitchFamily="18" charset="0"/>
                <a:cs typeface="Times New Roman" pitchFamily="18" charset="0"/>
              </a:rPr>
              <a:t>Measured in 1982-1984 dollars, personal income taxes paid by the top 1 and 10 percent of income recipients increased between 1980 and 1990 even though their rates were reduced. </a:t>
            </a:r>
            <a:endParaRPr lang="en-US" sz="2100" dirty="0" smtClean="0">
              <a:latin typeface="Times New Roman" pitchFamily="18" charset="0"/>
              <a:cs typeface="Times New Roman" pitchFamily="18" charset="0"/>
            </a:endParaRPr>
          </a:p>
          <a:p>
            <a:pPr marL="115888" indent="-115888">
              <a:lnSpc>
                <a:spcPct val="80000"/>
              </a:lnSpc>
              <a:spcBef>
                <a:spcPct val="50000"/>
              </a:spcBef>
              <a:buFontTx/>
              <a:buChar char="•"/>
            </a:pPr>
            <a:r>
              <a:rPr lang="en-US" sz="2100" dirty="0">
                <a:latin typeface="Times New Roman" pitchFamily="18" charset="0"/>
                <a:cs typeface="Times New Roman" pitchFamily="18" charset="0"/>
              </a:rPr>
              <a:t>Tax revenues collected from the other taxpayers were virtually unchanged during the decade</a:t>
            </a:r>
            <a:r>
              <a:rPr lang="en-US" sz="2100" dirty="0" smtClean="0">
                <a:latin typeface="Times New Roman" pitchFamily="18" charset="0"/>
                <a:cs typeface="Times New Roman" pitchFamily="18" charset="0"/>
              </a:rPr>
              <a:t>.</a:t>
            </a:r>
            <a:endParaRPr lang="en-US" sz="2100" dirty="0">
              <a:latin typeface="Times New Roman" pitchFamily="18" charset="0"/>
              <a:cs typeface="Times New Roman" pitchFamily="18" charset="0"/>
            </a:endParaRPr>
          </a:p>
        </p:txBody>
      </p:sp>
      <p:grpSp>
        <p:nvGrpSpPr>
          <p:cNvPr id="55" name="Group 62"/>
          <p:cNvGrpSpPr>
            <a:grpSpLocks/>
          </p:cNvGrpSpPr>
          <p:nvPr/>
        </p:nvGrpSpPr>
        <p:grpSpPr bwMode="auto">
          <a:xfrm>
            <a:off x="8096256" y="3815373"/>
            <a:ext cx="677863" cy="274638"/>
            <a:chOff x="2838" y="1502"/>
            <a:chExt cx="427" cy="173"/>
          </a:xfrm>
        </p:grpSpPr>
        <p:sp>
          <p:nvSpPr>
            <p:cNvPr id="56" name="Freeform 4"/>
            <p:cNvSpPr>
              <a:spLocks/>
            </p:cNvSpPr>
            <p:nvPr/>
          </p:nvSpPr>
          <p:spPr bwMode="auto">
            <a:xfrm>
              <a:off x="2838" y="1502"/>
              <a:ext cx="173" cy="173"/>
            </a:xfrm>
            <a:custGeom>
              <a:avLst/>
              <a:gdLst>
                <a:gd name="T0" fmla="*/ 0 w 302"/>
                <a:gd name="T1" fmla="*/ 130 h 199"/>
                <a:gd name="T2" fmla="*/ 0 w 302"/>
                <a:gd name="T3" fmla="*/ 0 h 199"/>
                <a:gd name="T4" fmla="*/ 57 w 302"/>
                <a:gd name="T5" fmla="*/ 0 h 199"/>
                <a:gd name="T6" fmla="*/ 57 w 302"/>
                <a:gd name="T7" fmla="*/ 130 h 199"/>
                <a:gd name="T8" fmla="*/ 0 w 302"/>
                <a:gd name="T9" fmla="*/ 130 h 199"/>
                <a:gd name="T10" fmla="*/ 0 w 302"/>
                <a:gd name="T11" fmla="*/ 130 h 199"/>
                <a:gd name="T12" fmla="*/ 0 60000 65536"/>
                <a:gd name="T13" fmla="*/ 0 60000 65536"/>
                <a:gd name="T14" fmla="*/ 0 60000 65536"/>
                <a:gd name="T15" fmla="*/ 0 60000 65536"/>
                <a:gd name="T16" fmla="*/ 0 60000 65536"/>
                <a:gd name="T17" fmla="*/ 0 60000 65536"/>
                <a:gd name="T18" fmla="*/ 0 w 302"/>
                <a:gd name="T19" fmla="*/ 0 h 199"/>
                <a:gd name="T20" fmla="*/ 302 w 302"/>
                <a:gd name="T21" fmla="*/ 199 h 199"/>
              </a:gdLst>
              <a:ahLst/>
              <a:cxnLst>
                <a:cxn ang="T12">
                  <a:pos x="T0" y="T1"/>
                </a:cxn>
                <a:cxn ang="T13">
                  <a:pos x="T2" y="T3"/>
                </a:cxn>
                <a:cxn ang="T14">
                  <a:pos x="T4" y="T5"/>
                </a:cxn>
                <a:cxn ang="T15">
                  <a:pos x="T6" y="T7"/>
                </a:cxn>
                <a:cxn ang="T16">
                  <a:pos x="T8" y="T9"/>
                </a:cxn>
                <a:cxn ang="T17">
                  <a:pos x="T10" y="T11"/>
                </a:cxn>
              </a:cxnLst>
              <a:rect l="T18" t="T19" r="T20" b="T21"/>
              <a:pathLst>
                <a:path w="302" h="199">
                  <a:moveTo>
                    <a:pt x="0" y="199"/>
                  </a:moveTo>
                  <a:lnTo>
                    <a:pt x="0" y="0"/>
                  </a:lnTo>
                  <a:lnTo>
                    <a:pt x="302" y="0"/>
                  </a:lnTo>
                  <a:lnTo>
                    <a:pt x="302" y="199"/>
                  </a:lnTo>
                  <a:lnTo>
                    <a:pt x="0" y="199"/>
                  </a:lnTo>
                  <a:close/>
                </a:path>
              </a:pathLst>
            </a:custGeom>
            <a:solidFill>
              <a:srgbClr val="63A64E"/>
            </a:solidFill>
            <a:ln w="19050">
              <a:solidFill>
                <a:schemeClr val="tx1"/>
              </a:solidFill>
              <a:round/>
              <a:headEnd/>
              <a:tailEnd/>
            </a:ln>
          </p:spPr>
          <p:txBody>
            <a:bodyPr>
              <a:prstTxWarp prst="textNoShape">
                <a:avLst/>
              </a:prstTxWarp>
            </a:bodyPr>
            <a:lstStyle/>
            <a:p>
              <a:endParaRPr lang="en-US" sz="1400" b="1">
                <a:latin typeface="Times New Roman" pitchFamily="18" charset="0"/>
                <a:cs typeface="Times New Roman" pitchFamily="18" charset="0"/>
              </a:endParaRPr>
            </a:p>
          </p:txBody>
        </p:sp>
        <p:sp>
          <p:nvSpPr>
            <p:cNvPr id="57" name="Rectangle 6"/>
            <p:cNvSpPr>
              <a:spLocks noChangeArrowheads="1"/>
            </p:cNvSpPr>
            <p:nvPr/>
          </p:nvSpPr>
          <p:spPr bwMode="auto">
            <a:xfrm>
              <a:off x="3039" y="1516"/>
              <a:ext cx="226" cy="136"/>
            </a:xfrm>
            <a:prstGeom prst="rect">
              <a:avLst/>
            </a:prstGeom>
            <a:noFill/>
            <a:ln w="9525">
              <a:noFill/>
              <a:miter lim="800000"/>
              <a:headEnd/>
              <a:tailEnd/>
            </a:ln>
          </p:spPr>
          <p:txBody>
            <a:bodyPr wrap="none" lIns="0" tIns="0" rIns="0" bIns="0">
              <a:prstTxWarp prst="textNoShape">
                <a:avLst/>
              </a:prstTxWarp>
              <a:spAutoFit/>
            </a:bodyPr>
            <a:lstStyle/>
            <a:p>
              <a:r>
                <a:rPr kumimoji="0" lang="en-US" sz="1400" b="1" dirty="0">
                  <a:solidFill>
                    <a:srgbClr val="000000"/>
                  </a:solidFill>
                  <a:latin typeface="Times New Roman" pitchFamily="18" charset="0"/>
                  <a:cs typeface="Times New Roman" pitchFamily="18" charset="0"/>
                </a:rPr>
                <a:t>1980</a:t>
              </a:r>
              <a:endParaRPr kumimoji="0" lang="en-US" sz="1400" b="1" dirty="0">
                <a:solidFill>
                  <a:schemeClr val="tx1"/>
                </a:solidFill>
                <a:latin typeface="Times New Roman" pitchFamily="18" charset="0"/>
                <a:cs typeface="Times New Roman" pitchFamily="18" charset="0"/>
              </a:endParaRPr>
            </a:p>
          </p:txBody>
        </p:sp>
      </p:grpSp>
      <p:grpSp>
        <p:nvGrpSpPr>
          <p:cNvPr id="59" name="Group 63"/>
          <p:cNvGrpSpPr>
            <a:grpSpLocks/>
          </p:cNvGrpSpPr>
          <p:nvPr/>
        </p:nvGrpSpPr>
        <p:grpSpPr bwMode="auto">
          <a:xfrm>
            <a:off x="8096250" y="4174148"/>
            <a:ext cx="701675" cy="274638"/>
            <a:chOff x="2838" y="1728"/>
            <a:chExt cx="442" cy="173"/>
          </a:xfrm>
        </p:grpSpPr>
        <p:sp>
          <p:nvSpPr>
            <p:cNvPr id="61" name="Freeform 5"/>
            <p:cNvSpPr>
              <a:spLocks/>
            </p:cNvSpPr>
            <p:nvPr/>
          </p:nvSpPr>
          <p:spPr bwMode="auto">
            <a:xfrm>
              <a:off x="2838" y="1728"/>
              <a:ext cx="173" cy="173"/>
            </a:xfrm>
            <a:custGeom>
              <a:avLst/>
              <a:gdLst>
                <a:gd name="T0" fmla="*/ 0 w 302"/>
                <a:gd name="T1" fmla="*/ 130 h 199"/>
                <a:gd name="T2" fmla="*/ 0 w 302"/>
                <a:gd name="T3" fmla="*/ 0 h 199"/>
                <a:gd name="T4" fmla="*/ 57 w 302"/>
                <a:gd name="T5" fmla="*/ 0 h 199"/>
                <a:gd name="T6" fmla="*/ 57 w 302"/>
                <a:gd name="T7" fmla="*/ 130 h 199"/>
                <a:gd name="T8" fmla="*/ 0 w 302"/>
                <a:gd name="T9" fmla="*/ 130 h 199"/>
                <a:gd name="T10" fmla="*/ 0 w 302"/>
                <a:gd name="T11" fmla="*/ 130 h 199"/>
                <a:gd name="T12" fmla="*/ 0 60000 65536"/>
                <a:gd name="T13" fmla="*/ 0 60000 65536"/>
                <a:gd name="T14" fmla="*/ 0 60000 65536"/>
                <a:gd name="T15" fmla="*/ 0 60000 65536"/>
                <a:gd name="T16" fmla="*/ 0 60000 65536"/>
                <a:gd name="T17" fmla="*/ 0 60000 65536"/>
                <a:gd name="T18" fmla="*/ 0 w 302"/>
                <a:gd name="T19" fmla="*/ 0 h 199"/>
                <a:gd name="T20" fmla="*/ 302 w 302"/>
                <a:gd name="T21" fmla="*/ 199 h 199"/>
              </a:gdLst>
              <a:ahLst/>
              <a:cxnLst>
                <a:cxn ang="T12">
                  <a:pos x="T0" y="T1"/>
                </a:cxn>
                <a:cxn ang="T13">
                  <a:pos x="T2" y="T3"/>
                </a:cxn>
                <a:cxn ang="T14">
                  <a:pos x="T4" y="T5"/>
                </a:cxn>
                <a:cxn ang="T15">
                  <a:pos x="T6" y="T7"/>
                </a:cxn>
                <a:cxn ang="T16">
                  <a:pos x="T8" y="T9"/>
                </a:cxn>
                <a:cxn ang="T17">
                  <a:pos x="T10" y="T11"/>
                </a:cxn>
              </a:cxnLst>
              <a:rect l="T18" t="T19" r="T20" b="T21"/>
              <a:pathLst>
                <a:path w="302" h="199">
                  <a:moveTo>
                    <a:pt x="0" y="199"/>
                  </a:moveTo>
                  <a:lnTo>
                    <a:pt x="0" y="0"/>
                  </a:lnTo>
                  <a:lnTo>
                    <a:pt x="302" y="0"/>
                  </a:lnTo>
                  <a:lnTo>
                    <a:pt x="302" y="199"/>
                  </a:lnTo>
                  <a:lnTo>
                    <a:pt x="0" y="199"/>
                  </a:lnTo>
                  <a:close/>
                </a:path>
              </a:pathLst>
            </a:custGeom>
            <a:solidFill>
              <a:srgbClr val="A1B8E7"/>
            </a:solidFill>
            <a:ln w="19050">
              <a:solidFill>
                <a:schemeClr val="tx1"/>
              </a:solidFill>
              <a:round/>
              <a:headEnd/>
              <a:tailEnd/>
            </a:ln>
          </p:spPr>
          <p:txBody>
            <a:bodyPr>
              <a:prstTxWarp prst="textNoShape">
                <a:avLst/>
              </a:prstTxWarp>
            </a:bodyPr>
            <a:lstStyle/>
            <a:p>
              <a:endParaRPr lang="en-US" sz="1400" b="1">
                <a:latin typeface="Times New Roman" pitchFamily="18" charset="0"/>
                <a:cs typeface="Times New Roman" pitchFamily="18" charset="0"/>
              </a:endParaRPr>
            </a:p>
          </p:txBody>
        </p:sp>
        <p:sp>
          <p:nvSpPr>
            <p:cNvPr id="62" name="Rectangle 7"/>
            <p:cNvSpPr>
              <a:spLocks noChangeArrowheads="1"/>
            </p:cNvSpPr>
            <p:nvPr/>
          </p:nvSpPr>
          <p:spPr bwMode="auto">
            <a:xfrm>
              <a:off x="3054" y="1743"/>
              <a:ext cx="226" cy="136"/>
            </a:xfrm>
            <a:prstGeom prst="rect">
              <a:avLst/>
            </a:prstGeom>
            <a:noFill/>
            <a:ln w="9525">
              <a:noFill/>
              <a:miter lim="800000"/>
              <a:headEnd/>
              <a:tailEnd/>
            </a:ln>
          </p:spPr>
          <p:txBody>
            <a:bodyPr wrap="none" lIns="0" tIns="0" rIns="0" bIns="0">
              <a:prstTxWarp prst="textNoShape">
                <a:avLst/>
              </a:prstTxWarp>
              <a:spAutoFit/>
            </a:bodyPr>
            <a:lstStyle/>
            <a:p>
              <a:r>
                <a:rPr kumimoji="0" lang="en-US" sz="1400" b="1" dirty="0">
                  <a:solidFill>
                    <a:srgbClr val="000000"/>
                  </a:solidFill>
                  <a:latin typeface="Times New Roman" pitchFamily="18" charset="0"/>
                  <a:cs typeface="Times New Roman" pitchFamily="18" charset="0"/>
                </a:rPr>
                <a:t>1990</a:t>
              </a:r>
              <a:endParaRPr kumimoji="0" lang="en-US" sz="1400" b="1" dirty="0">
                <a:solidFill>
                  <a:schemeClr val="tx1"/>
                </a:solidFill>
                <a:latin typeface="Times New Roman" pitchFamily="18" charset="0"/>
                <a:cs typeface="Times New Roman" pitchFamily="18" charset="0"/>
              </a:endParaRPr>
            </a:p>
          </p:txBody>
        </p:sp>
      </p:grpSp>
      <p:sp>
        <p:nvSpPr>
          <p:cNvPr id="72" name="Rectangle 11"/>
          <p:cNvSpPr>
            <a:spLocks noChangeArrowheads="1"/>
          </p:cNvSpPr>
          <p:nvPr/>
        </p:nvSpPr>
        <p:spPr bwMode="auto">
          <a:xfrm>
            <a:off x="8242300" y="3856643"/>
            <a:ext cx="546100" cy="0"/>
          </a:xfrm>
          <a:prstGeom prst="rect">
            <a:avLst/>
          </a:prstGeom>
          <a:solidFill>
            <a:srgbClr val="003F6E"/>
          </a:solidFill>
          <a:ln w="9525">
            <a:noFill/>
            <a:miter lim="800000"/>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73" name="Rectangle 12"/>
          <p:cNvSpPr>
            <a:spLocks noChangeArrowheads="1"/>
          </p:cNvSpPr>
          <p:nvPr/>
        </p:nvSpPr>
        <p:spPr bwMode="auto">
          <a:xfrm>
            <a:off x="8242300" y="3856643"/>
            <a:ext cx="546100" cy="0"/>
          </a:xfrm>
          <a:prstGeom prst="rect">
            <a:avLst/>
          </a:prstGeom>
          <a:solidFill>
            <a:srgbClr val="003F6E"/>
          </a:solidFill>
          <a:ln w="9525">
            <a:noFill/>
            <a:miter lim="800000"/>
            <a:headEnd/>
            <a:tailEnd/>
          </a:ln>
        </p:spPr>
        <p:txBody>
          <a:bodyPr>
            <a:prstTxWarp prst="textNoShape">
              <a:avLst/>
            </a:prstTxWarp>
          </a:bodyPr>
          <a:lstStyle/>
          <a:p>
            <a:endParaRPr lang="en-US" sz="1600">
              <a:latin typeface="Times New Roman" pitchFamily="18" charset="0"/>
              <a:cs typeface="Times New Roman" pitchFamily="18" charset="0"/>
            </a:endParaRPr>
          </a:p>
        </p:txBody>
      </p:sp>
      <p:grpSp>
        <p:nvGrpSpPr>
          <p:cNvPr id="74" name="Group 61"/>
          <p:cNvGrpSpPr>
            <a:grpSpLocks/>
          </p:cNvGrpSpPr>
          <p:nvPr/>
        </p:nvGrpSpPr>
        <p:grpSpPr bwMode="auto">
          <a:xfrm>
            <a:off x="5110162" y="2807306"/>
            <a:ext cx="2633663" cy="2074862"/>
            <a:chOff x="957" y="756"/>
            <a:chExt cx="1659" cy="1418"/>
          </a:xfrm>
        </p:grpSpPr>
        <p:sp>
          <p:nvSpPr>
            <p:cNvPr id="75" name="Freeform 19"/>
            <p:cNvSpPr>
              <a:spLocks/>
            </p:cNvSpPr>
            <p:nvPr/>
          </p:nvSpPr>
          <p:spPr bwMode="auto">
            <a:xfrm>
              <a:off x="957" y="1621"/>
              <a:ext cx="225" cy="553"/>
            </a:xfrm>
            <a:custGeom>
              <a:avLst/>
              <a:gdLst>
                <a:gd name="T0" fmla="*/ 25 w 677"/>
                <a:gd name="T1" fmla="*/ 36 h 2156"/>
                <a:gd name="T2" fmla="*/ 0 w 677"/>
                <a:gd name="T3" fmla="*/ 36 h 2156"/>
                <a:gd name="T4" fmla="*/ 0 w 677"/>
                <a:gd name="T5" fmla="*/ 0 h 2156"/>
                <a:gd name="T6" fmla="*/ 25 w 677"/>
                <a:gd name="T7" fmla="*/ 0 h 2156"/>
                <a:gd name="T8" fmla="*/ 25 w 677"/>
                <a:gd name="T9" fmla="*/ 36 h 2156"/>
                <a:gd name="T10" fmla="*/ 25 w 677"/>
                <a:gd name="T11" fmla="*/ 36 h 2156"/>
                <a:gd name="T12" fmla="*/ 0 60000 65536"/>
                <a:gd name="T13" fmla="*/ 0 60000 65536"/>
                <a:gd name="T14" fmla="*/ 0 60000 65536"/>
                <a:gd name="T15" fmla="*/ 0 60000 65536"/>
                <a:gd name="T16" fmla="*/ 0 60000 65536"/>
                <a:gd name="T17" fmla="*/ 0 60000 65536"/>
                <a:gd name="T18" fmla="*/ 0 w 677"/>
                <a:gd name="T19" fmla="*/ 0 h 2156"/>
                <a:gd name="T20" fmla="*/ 677 w 677"/>
                <a:gd name="T21" fmla="*/ 2156 h 2156"/>
              </a:gdLst>
              <a:ahLst/>
              <a:cxnLst>
                <a:cxn ang="T12">
                  <a:pos x="T0" y="T1"/>
                </a:cxn>
                <a:cxn ang="T13">
                  <a:pos x="T2" y="T3"/>
                </a:cxn>
                <a:cxn ang="T14">
                  <a:pos x="T4" y="T5"/>
                </a:cxn>
                <a:cxn ang="T15">
                  <a:pos x="T6" y="T7"/>
                </a:cxn>
                <a:cxn ang="T16">
                  <a:pos x="T8" y="T9"/>
                </a:cxn>
                <a:cxn ang="T17">
                  <a:pos x="T10" y="T11"/>
                </a:cxn>
              </a:cxnLst>
              <a:rect l="T18" t="T19" r="T20" b="T21"/>
              <a:pathLst>
                <a:path w="677" h="2156">
                  <a:moveTo>
                    <a:pt x="677" y="2156"/>
                  </a:moveTo>
                  <a:lnTo>
                    <a:pt x="0" y="2156"/>
                  </a:lnTo>
                  <a:lnTo>
                    <a:pt x="0" y="0"/>
                  </a:lnTo>
                  <a:lnTo>
                    <a:pt x="677" y="0"/>
                  </a:lnTo>
                  <a:lnTo>
                    <a:pt x="677" y="2156"/>
                  </a:lnTo>
                  <a:close/>
                </a:path>
              </a:pathLst>
            </a:custGeom>
            <a:solidFill>
              <a:srgbClr val="A1B8E7"/>
            </a:solidFill>
            <a:ln w="19050">
              <a:solidFill>
                <a:schemeClr val="tx1"/>
              </a:solidFill>
              <a:round/>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76" name="Rectangle 20"/>
            <p:cNvSpPr>
              <a:spLocks noChangeArrowheads="1"/>
            </p:cNvSpPr>
            <p:nvPr/>
          </p:nvSpPr>
          <p:spPr bwMode="auto">
            <a:xfrm>
              <a:off x="1002" y="1417"/>
              <a:ext cx="129" cy="168"/>
            </a:xfrm>
            <a:prstGeom prst="rect">
              <a:avLst/>
            </a:prstGeom>
            <a:noFill/>
            <a:ln w="9525">
              <a:noFill/>
              <a:miter lim="800000"/>
              <a:headEnd/>
              <a:tailEnd/>
            </a:ln>
          </p:spPr>
          <p:txBody>
            <a:bodyPr wrap="none" lIns="0" tIns="0" rIns="0" bIns="0">
              <a:prstTxWarp prst="textNoShape">
                <a:avLst/>
              </a:prstTxWarp>
              <a:spAutoFit/>
            </a:bodyPr>
            <a:lstStyle/>
            <a:p>
              <a:r>
                <a:rPr kumimoji="0" lang="en-US" sz="1600" b="0">
                  <a:solidFill>
                    <a:srgbClr val="000000"/>
                  </a:solidFill>
                  <a:latin typeface="Times New Roman" pitchFamily="18" charset="0"/>
                  <a:cs typeface="Times New Roman" pitchFamily="18" charset="0"/>
                </a:rPr>
                <a:t>87</a:t>
              </a:r>
              <a:endParaRPr kumimoji="0" lang="en-US" sz="1600" b="0">
                <a:solidFill>
                  <a:schemeClr val="tx1"/>
                </a:solidFill>
                <a:latin typeface="Times New Roman" pitchFamily="18" charset="0"/>
                <a:cs typeface="Times New Roman" pitchFamily="18" charset="0"/>
              </a:endParaRPr>
            </a:p>
          </p:txBody>
        </p:sp>
        <p:sp>
          <p:nvSpPr>
            <p:cNvPr id="77" name="Freeform 22"/>
            <p:cNvSpPr>
              <a:spLocks/>
            </p:cNvSpPr>
            <p:nvPr/>
          </p:nvSpPr>
          <p:spPr bwMode="auto">
            <a:xfrm>
              <a:off x="1671" y="960"/>
              <a:ext cx="225" cy="1214"/>
            </a:xfrm>
            <a:custGeom>
              <a:avLst/>
              <a:gdLst>
                <a:gd name="T0" fmla="*/ 25 w 677"/>
                <a:gd name="T1" fmla="*/ 487 h 1917"/>
                <a:gd name="T2" fmla="*/ 0 w 677"/>
                <a:gd name="T3" fmla="*/ 487 h 1917"/>
                <a:gd name="T4" fmla="*/ 0 w 677"/>
                <a:gd name="T5" fmla="*/ 0 h 1917"/>
                <a:gd name="T6" fmla="*/ 25 w 677"/>
                <a:gd name="T7" fmla="*/ 0 h 1917"/>
                <a:gd name="T8" fmla="*/ 25 w 677"/>
                <a:gd name="T9" fmla="*/ 487 h 1917"/>
                <a:gd name="T10" fmla="*/ 25 w 677"/>
                <a:gd name="T11" fmla="*/ 487 h 1917"/>
                <a:gd name="T12" fmla="*/ 0 60000 65536"/>
                <a:gd name="T13" fmla="*/ 0 60000 65536"/>
                <a:gd name="T14" fmla="*/ 0 60000 65536"/>
                <a:gd name="T15" fmla="*/ 0 60000 65536"/>
                <a:gd name="T16" fmla="*/ 0 60000 65536"/>
                <a:gd name="T17" fmla="*/ 0 60000 65536"/>
                <a:gd name="T18" fmla="*/ 0 w 677"/>
                <a:gd name="T19" fmla="*/ 0 h 1917"/>
                <a:gd name="T20" fmla="*/ 677 w 677"/>
                <a:gd name="T21" fmla="*/ 1917 h 1917"/>
              </a:gdLst>
              <a:ahLst/>
              <a:cxnLst>
                <a:cxn ang="T12">
                  <a:pos x="T0" y="T1"/>
                </a:cxn>
                <a:cxn ang="T13">
                  <a:pos x="T2" y="T3"/>
                </a:cxn>
                <a:cxn ang="T14">
                  <a:pos x="T4" y="T5"/>
                </a:cxn>
                <a:cxn ang="T15">
                  <a:pos x="T6" y="T7"/>
                </a:cxn>
                <a:cxn ang="T16">
                  <a:pos x="T8" y="T9"/>
                </a:cxn>
                <a:cxn ang="T17">
                  <a:pos x="T10" y="T11"/>
                </a:cxn>
              </a:cxnLst>
              <a:rect l="T18" t="T19" r="T20" b="T21"/>
              <a:pathLst>
                <a:path w="677" h="1917">
                  <a:moveTo>
                    <a:pt x="677" y="1917"/>
                  </a:moveTo>
                  <a:lnTo>
                    <a:pt x="0" y="1917"/>
                  </a:lnTo>
                  <a:lnTo>
                    <a:pt x="0" y="0"/>
                  </a:lnTo>
                  <a:lnTo>
                    <a:pt x="677" y="0"/>
                  </a:lnTo>
                  <a:lnTo>
                    <a:pt x="677" y="1917"/>
                  </a:lnTo>
                  <a:close/>
                </a:path>
              </a:pathLst>
            </a:custGeom>
            <a:solidFill>
              <a:srgbClr val="A1B8E7"/>
            </a:solidFill>
            <a:ln w="19050">
              <a:solidFill>
                <a:schemeClr val="tx1"/>
              </a:solidFill>
              <a:round/>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97" name="Rectangle 23"/>
            <p:cNvSpPr>
              <a:spLocks noChangeArrowheads="1"/>
            </p:cNvSpPr>
            <p:nvPr/>
          </p:nvSpPr>
          <p:spPr bwMode="auto">
            <a:xfrm>
              <a:off x="1674" y="756"/>
              <a:ext cx="194" cy="168"/>
            </a:xfrm>
            <a:prstGeom prst="rect">
              <a:avLst/>
            </a:prstGeom>
            <a:noFill/>
            <a:ln w="9525">
              <a:noFill/>
              <a:miter lim="800000"/>
              <a:headEnd/>
              <a:tailEnd/>
            </a:ln>
          </p:spPr>
          <p:txBody>
            <a:bodyPr wrap="none" lIns="0" tIns="0" rIns="0" bIns="0">
              <a:prstTxWarp prst="textNoShape">
                <a:avLst/>
              </a:prstTxWarp>
              <a:spAutoFit/>
            </a:bodyPr>
            <a:lstStyle/>
            <a:p>
              <a:r>
                <a:rPr kumimoji="0" lang="en-US" sz="1600" b="0">
                  <a:solidFill>
                    <a:srgbClr val="000000"/>
                  </a:solidFill>
                  <a:latin typeface="Times New Roman" pitchFamily="18" charset="0"/>
                  <a:cs typeface="Times New Roman" pitchFamily="18" charset="0"/>
                </a:rPr>
                <a:t>192</a:t>
              </a:r>
              <a:endParaRPr kumimoji="0" lang="en-US" sz="1600" b="0">
                <a:solidFill>
                  <a:schemeClr val="tx1"/>
                </a:solidFill>
                <a:latin typeface="Times New Roman" pitchFamily="18" charset="0"/>
                <a:cs typeface="Times New Roman" pitchFamily="18" charset="0"/>
              </a:endParaRPr>
            </a:p>
          </p:txBody>
        </p:sp>
        <p:sp>
          <p:nvSpPr>
            <p:cNvPr id="98" name="Freeform 25"/>
            <p:cNvSpPr>
              <a:spLocks/>
            </p:cNvSpPr>
            <p:nvPr/>
          </p:nvSpPr>
          <p:spPr bwMode="auto">
            <a:xfrm>
              <a:off x="2390" y="1202"/>
              <a:ext cx="226" cy="972"/>
            </a:xfrm>
            <a:custGeom>
              <a:avLst/>
              <a:gdLst>
                <a:gd name="T0" fmla="*/ 25 w 677"/>
                <a:gd name="T1" fmla="*/ 269 h 1849"/>
                <a:gd name="T2" fmla="*/ 0 w 677"/>
                <a:gd name="T3" fmla="*/ 269 h 1849"/>
                <a:gd name="T4" fmla="*/ 0 w 677"/>
                <a:gd name="T5" fmla="*/ 0 h 1849"/>
                <a:gd name="T6" fmla="*/ 25 w 677"/>
                <a:gd name="T7" fmla="*/ 0 h 1849"/>
                <a:gd name="T8" fmla="*/ 25 w 677"/>
                <a:gd name="T9" fmla="*/ 269 h 1849"/>
                <a:gd name="T10" fmla="*/ 25 w 677"/>
                <a:gd name="T11" fmla="*/ 269 h 1849"/>
                <a:gd name="T12" fmla="*/ 0 60000 65536"/>
                <a:gd name="T13" fmla="*/ 0 60000 65536"/>
                <a:gd name="T14" fmla="*/ 0 60000 65536"/>
                <a:gd name="T15" fmla="*/ 0 60000 65536"/>
                <a:gd name="T16" fmla="*/ 0 60000 65536"/>
                <a:gd name="T17" fmla="*/ 0 60000 65536"/>
                <a:gd name="T18" fmla="*/ 0 w 677"/>
                <a:gd name="T19" fmla="*/ 0 h 1849"/>
                <a:gd name="T20" fmla="*/ 677 w 677"/>
                <a:gd name="T21" fmla="*/ 1849 h 1849"/>
              </a:gdLst>
              <a:ahLst/>
              <a:cxnLst>
                <a:cxn ang="T12">
                  <a:pos x="T0" y="T1"/>
                </a:cxn>
                <a:cxn ang="T13">
                  <a:pos x="T2" y="T3"/>
                </a:cxn>
                <a:cxn ang="T14">
                  <a:pos x="T4" y="T5"/>
                </a:cxn>
                <a:cxn ang="T15">
                  <a:pos x="T6" y="T7"/>
                </a:cxn>
                <a:cxn ang="T16">
                  <a:pos x="T8" y="T9"/>
                </a:cxn>
                <a:cxn ang="T17">
                  <a:pos x="T10" y="T11"/>
                </a:cxn>
              </a:cxnLst>
              <a:rect l="T18" t="T19" r="T20" b="T21"/>
              <a:pathLst>
                <a:path w="677" h="1849">
                  <a:moveTo>
                    <a:pt x="677" y="1849"/>
                  </a:moveTo>
                  <a:lnTo>
                    <a:pt x="0" y="1849"/>
                  </a:lnTo>
                  <a:lnTo>
                    <a:pt x="0" y="0"/>
                  </a:lnTo>
                  <a:lnTo>
                    <a:pt x="677" y="0"/>
                  </a:lnTo>
                  <a:lnTo>
                    <a:pt x="677" y="1849"/>
                  </a:lnTo>
                  <a:close/>
                </a:path>
              </a:pathLst>
            </a:custGeom>
            <a:solidFill>
              <a:srgbClr val="A1B8E7"/>
            </a:solidFill>
            <a:ln w="19050">
              <a:solidFill>
                <a:schemeClr val="tx1"/>
              </a:solidFill>
              <a:round/>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99" name="Rectangle 26"/>
            <p:cNvSpPr>
              <a:spLocks noChangeArrowheads="1"/>
            </p:cNvSpPr>
            <p:nvPr/>
          </p:nvSpPr>
          <p:spPr bwMode="auto">
            <a:xfrm>
              <a:off x="2388" y="1008"/>
              <a:ext cx="194" cy="168"/>
            </a:xfrm>
            <a:prstGeom prst="rect">
              <a:avLst/>
            </a:prstGeom>
            <a:noFill/>
            <a:ln w="9525">
              <a:noFill/>
              <a:miter lim="800000"/>
              <a:headEnd/>
              <a:tailEnd/>
            </a:ln>
          </p:spPr>
          <p:txBody>
            <a:bodyPr wrap="none" lIns="0" tIns="0" rIns="0" bIns="0">
              <a:prstTxWarp prst="textNoShape">
                <a:avLst/>
              </a:prstTxWarp>
              <a:spAutoFit/>
            </a:bodyPr>
            <a:lstStyle/>
            <a:p>
              <a:r>
                <a:rPr kumimoji="0" lang="en-US" sz="1600" b="0">
                  <a:solidFill>
                    <a:srgbClr val="000000"/>
                  </a:solidFill>
                  <a:latin typeface="Times New Roman" pitchFamily="18" charset="0"/>
                  <a:cs typeface="Times New Roman" pitchFamily="18" charset="0"/>
                </a:rPr>
                <a:t>153</a:t>
              </a:r>
              <a:endParaRPr kumimoji="0" lang="en-US" sz="1600" b="0">
                <a:solidFill>
                  <a:schemeClr val="tx1"/>
                </a:solidFill>
                <a:latin typeface="Times New Roman" pitchFamily="18" charset="0"/>
                <a:cs typeface="Times New Roman" pitchFamily="18" charset="0"/>
              </a:endParaRPr>
            </a:p>
          </p:txBody>
        </p:sp>
      </p:grpSp>
      <p:grpSp>
        <p:nvGrpSpPr>
          <p:cNvPr id="100" name="Group 60"/>
          <p:cNvGrpSpPr>
            <a:grpSpLocks/>
          </p:cNvGrpSpPr>
          <p:nvPr/>
        </p:nvGrpSpPr>
        <p:grpSpPr bwMode="auto">
          <a:xfrm>
            <a:off x="4667250" y="3172431"/>
            <a:ext cx="2633662" cy="1709737"/>
            <a:chOff x="678" y="1006"/>
            <a:chExt cx="1659" cy="1168"/>
          </a:xfrm>
        </p:grpSpPr>
        <p:sp>
          <p:nvSpPr>
            <p:cNvPr id="101" name="Freeform 21"/>
            <p:cNvSpPr>
              <a:spLocks/>
            </p:cNvSpPr>
            <p:nvPr/>
          </p:nvSpPr>
          <p:spPr bwMode="auto">
            <a:xfrm>
              <a:off x="678" y="1812"/>
              <a:ext cx="226" cy="362"/>
            </a:xfrm>
            <a:custGeom>
              <a:avLst/>
              <a:gdLst>
                <a:gd name="T0" fmla="*/ 25 w 677"/>
                <a:gd name="T1" fmla="*/ 4 h 3401"/>
                <a:gd name="T2" fmla="*/ 0 w 677"/>
                <a:gd name="T3" fmla="*/ 4 h 3401"/>
                <a:gd name="T4" fmla="*/ 0 w 677"/>
                <a:gd name="T5" fmla="*/ 0 h 3401"/>
                <a:gd name="T6" fmla="*/ 25 w 677"/>
                <a:gd name="T7" fmla="*/ 0 h 3401"/>
                <a:gd name="T8" fmla="*/ 25 w 677"/>
                <a:gd name="T9" fmla="*/ 4 h 3401"/>
                <a:gd name="T10" fmla="*/ 25 w 677"/>
                <a:gd name="T11" fmla="*/ 4 h 3401"/>
                <a:gd name="T12" fmla="*/ 0 60000 65536"/>
                <a:gd name="T13" fmla="*/ 0 60000 65536"/>
                <a:gd name="T14" fmla="*/ 0 60000 65536"/>
                <a:gd name="T15" fmla="*/ 0 60000 65536"/>
                <a:gd name="T16" fmla="*/ 0 60000 65536"/>
                <a:gd name="T17" fmla="*/ 0 60000 65536"/>
                <a:gd name="T18" fmla="*/ 0 w 677"/>
                <a:gd name="T19" fmla="*/ 0 h 3401"/>
                <a:gd name="T20" fmla="*/ 677 w 677"/>
                <a:gd name="T21" fmla="*/ 3401 h 3401"/>
              </a:gdLst>
              <a:ahLst/>
              <a:cxnLst>
                <a:cxn ang="T12">
                  <a:pos x="T0" y="T1"/>
                </a:cxn>
                <a:cxn ang="T13">
                  <a:pos x="T2" y="T3"/>
                </a:cxn>
                <a:cxn ang="T14">
                  <a:pos x="T4" y="T5"/>
                </a:cxn>
                <a:cxn ang="T15">
                  <a:pos x="T6" y="T7"/>
                </a:cxn>
                <a:cxn ang="T16">
                  <a:pos x="T8" y="T9"/>
                </a:cxn>
                <a:cxn ang="T17">
                  <a:pos x="T10" y="T11"/>
                </a:cxn>
              </a:cxnLst>
              <a:rect l="T18" t="T19" r="T20" b="T21"/>
              <a:pathLst>
                <a:path w="677" h="3401">
                  <a:moveTo>
                    <a:pt x="677" y="3401"/>
                  </a:moveTo>
                  <a:lnTo>
                    <a:pt x="0" y="3401"/>
                  </a:lnTo>
                  <a:lnTo>
                    <a:pt x="0" y="0"/>
                  </a:lnTo>
                  <a:lnTo>
                    <a:pt x="677" y="0"/>
                  </a:lnTo>
                  <a:lnTo>
                    <a:pt x="677" y="3401"/>
                  </a:lnTo>
                  <a:close/>
                </a:path>
              </a:pathLst>
            </a:custGeom>
            <a:solidFill>
              <a:srgbClr val="63A64E"/>
            </a:solidFill>
            <a:ln w="19050">
              <a:solidFill>
                <a:schemeClr val="tx1"/>
              </a:solidFill>
              <a:round/>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102" name="Freeform 24"/>
            <p:cNvSpPr>
              <a:spLocks/>
            </p:cNvSpPr>
            <p:nvPr/>
          </p:nvSpPr>
          <p:spPr bwMode="auto">
            <a:xfrm>
              <a:off x="1392" y="1227"/>
              <a:ext cx="226" cy="947"/>
            </a:xfrm>
            <a:custGeom>
              <a:avLst/>
              <a:gdLst>
                <a:gd name="T0" fmla="*/ 25 w 677"/>
                <a:gd name="T1" fmla="*/ 74 h 3401"/>
                <a:gd name="T2" fmla="*/ 0 w 677"/>
                <a:gd name="T3" fmla="*/ 74 h 3401"/>
                <a:gd name="T4" fmla="*/ 0 w 677"/>
                <a:gd name="T5" fmla="*/ 0 h 3401"/>
                <a:gd name="T6" fmla="*/ 25 w 677"/>
                <a:gd name="T7" fmla="*/ 0 h 3401"/>
                <a:gd name="T8" fmla="*/ 25 w 677"/>
                <a:gd name="T9" fmla="*/ 74 h 3401"/>
                <a:gd name="T10" fmla="*/ 25 w 677"/>
                <a:gd name="T11" fmla="*/ 74 h 3401"/>
                <a:gd name="T12" fmla="*/ 0 60000 65536"/>
                <a:gd name="T13" fmla="*/ 0 60000 65536"/>
                <a:gd name="T14" fmla="*/ 0 60000 65536"/>
                <a:gd name="T15" fmla="*/ 0 60000 65536"/>
                <a:gd name="T16" fmla="*/ 0 60000 65536"/>
                <a:gd name="T17" fmla="*/ 0 60000 65536"/>
                <a:gd name="T18" fmla="*/ 0 w 677"/>
                <a:gd name="T19" fmla="*/ 0 h 3401"/>
                <a:gd name="T20" fmla="*/ 677 w 677"/>
                <a:gd name="T21" fmla="*/ 3401 h 3401"/>
              </a:gdLst>
              <a:ahLst/>
              <a:cxnLst>
                <a:cxn ang="T12">
                  <a:pos x="T0" y="T1"/>
                </a:cxn>
                <a:cxn ang="T13">
                  <a:pos x="T2" y="T3"/>
                </a:cxn>
                <a:cxn ang="T14">
                  <a:pos x="T4" y="T5"/>
                </a:cxn>
                <a:cxn ang="T15">
                  <a:pos x="T6" y="T7"/>
                </a:cxn>
                <a:cxn ang="T16">
                  <a:pos x="T8" y="T9"/>
                </a:cxn>
                <a:cxn ang="T17">
                  <a:pos x="T10" y="T11"/>
                </a:cxn>
              </a:cxnLst>
              <a:rect l="T18" t="T19" r="T20" b="T21"/>
              <a:pathLst>
                <a:path w="677" h="3401">
                  <a:moveTo>
                    <a:pt x="677" y="3401"/>
                  </a:moveTo>
                  <a:lnTo>
                    <a:pt x="0" y="3401"/>
                  </a:lnTo>
                  <a:lnTo>
                    <a:pt x="0" y="0"/>
                  </a:lnTo>
                  <a:lnTo>
                    <a:pt x="677" y="0"/>
                  </a:lnTo>
                  <a:lnTo>
                    <a:pt x="677" y="3401"/>
                  </a:lnTo>
                  <a:close/>
                </a:path>
              </a:pathLst>
            </a:custGeom>
            <a:solidFill>
              <a:srgbClr val="63A64E"/>
            </a:solidFill>
            <a:ln w="19050">
              <a:solidFill>
                <a:schemeClr val="tx1"/>
              </a:solidFill>
              <a:round/>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103" name="Freeform 27"/>
            <p:cNvSpPr>
              <a:spLocks/>
            </p:cNvSpPr>
            <p:nvPr/>
          </p:nvSpPr>
          <p:spPr bwMode="auto">
            <a:xfrm>
              <a:off x="2112" y="1202"/>
              <a:ext cx="225" cy="972"/>
            </a:xfrm>
            <a:custGeom>
              <a:avLst/>
              <a:gdLst>
                <a:gd name="T0" fmla="*/ 25 w 676"/>
                <a:gd name="T1" fmla="*/ 79 h 3401"/>
                <a:gd name="T2" fmla="*/ 0 w 676"/>
                <a:gd name="T3" fmla="*/ 79 h 3401"/>
                <a:gd name="T4" fmla="*/ 0 w 676"/>
                <a:gd name="T5" fmla="*/ 0 h 3401"/>
                <a:gd name="T6" fmla="*/ 25 w 676"/>
                <a:gd name="T7" fmla="*/ 0 h 3401"/>
                <a:gd name="T8" fmla="*/ 25 w 676"/>
                <a:gd name="T9" fmla="*/ 79 h 3401"/>
                <a:gd name="T10" fmla="*/ 25 w 676"/>
                <a:gd name="T11" fmla="*/ 79 h 3401"/>
                <a:gd name="T12" fmla="*/ 0 60000 65536"/>
                <a:gd name="T13" fmla="*/ 0 60000 65536"/>
                <a:gd name="T14" fmla="*/ 0 60000 65536"/>
                <a:gd name="T15" fmla="*/ 0 60000 65536"/>
                <a:gd name="T16" fmla="*/ 0 60000 65536"/>
                <a:gd name="T17" fmla="*/ 0 60000 65536"/>
                <a:gd name="T18" fmla="*/ 0 w 676"/>
                <a:gd name="T19" fmla="*/ 0 h 3401"/>
                <a:gd name="T20" fmla="*/ 676 w 676"/>
                <a:gd name="T21" fmla="*/ 3401 h 3401"/>
              </a:gdLst>
              <a:ahLst/>
              <a:cxnLst>
                <a:cxn ang="T12">
                  <a:pos x="T0" y="T1"/>
                </a:cxn>
                <a:cxn ang="T13">
                  <a:pos x="T2" y="T3"/>
                </a:cxn>
                <a:cxn ang="T14">
                  <a:pos x="T4" y="T5"/>
                </a:cxn>
                <a:cxn ang="T15">
                  <a:pos x="T6" y="T7"/>
                </a:cxn>
                <a:cxn ang="T16">
                  <a:pos x="T8" y="T9"/>
                </a:cxn>
                <a:cxn ang="T17">
                  <a:pos x="T10" y="T11"/>
                </a:cxn>
              </a:cxnLst>
              <a:rect l="T18" t="T19" r="T20" b="T21"/>
              <a:pathLst>
                <a:path w="676" h="3401">
                  <a:moveTo>
                    <a:pt x="676" y="3401"/>
                  </a:moveTo>
                  <a:lnTo>
                    <a:pt x="0" y="3401"/>
                  </a:lnTo>
                  <a:lnTo>
                    <a:pt x="0" y="0"/>
                  </a:lnTo>
                  <a:lnTo>
                    <a:pt x="676" y="0"/>
                  </a:lnTo>
                  <a:lnTo>
                    <a:pt x="676" y="3401"/>
                  </a:lnTo>
                  <a:close/>
                </a:path>
              </a:pathLst>
            </a:custGeom>
            <a:solidFill>
              <a:srgbClr val="63A64E"/>
            </a:solidFill>
            <a:ln w="19050">
              <a:solidFill>
                <a:schemeClr val="tx1"/>
              </a:solidFill>
              <a:round/>
              <a:headEnd/>
              <a:tailEnd/>
            </a:ln>
          </p:spPr>
          <p:txBody>
            <a:bodyPr>
              <a:prstTxWarp prst="textNoShape">
                <a:avLst/>
              </a:prstTxWarp>
            </a:bodyPr>
            <a:lstStyle/>
            <a:p>
              <a:endParaRPr lang="en-US" sz="1600">
                <a:latin typeface="Times New Roman" pitchFamily="18" charset="0"/>
                <a:cs typeface="Times New Roman" pitchFamily="18" charset="0"/>
              </a:endParaRPr>
            </a:p>
          </p:txBody>
        </p:sp>
        <p:sp>
          <p:nvSpPr>
            <p:cNvPr id="104" name="Rectangle 34"/>
            <p:cNvSpPr>
              <a:spLocks noChangeArrowheads="1"/>
            </p:cNvSpPr>
            <p:nvPr/>
          </p:nvSpPr>
          <p:spPr bwMode="auto">
            <a:xfrm>
              <a:off x="720" y="1602"/>
              <a:ext cx="129" cy="168"/>
            </a:xfrm>
            <a:prstGeom prst="rect">
              <a:avLst/>
            </a:prstGeom>
            <a:noFill/>
            <a:ln w="9525">
              <a:noFill/>
              <a:miter lim="800000"/>
              <a:headEnd/>
              <a:tailEnd/>
            </a:ln>
          </p:spPr>
          <p:txBody>
            <a:bodyPr wrap="none" lIns="0" tIns="0" rIns="0" bIns="0">
              <a:prstTxWarp prst="textNoShape">
                <a:avLst/>
              </a:prstTxWarp>
              <a:spAutoFit/>
            </a:bodyPr>
            <a:lstStyle/>
            <a:p>
              <a:r>
                <a:rPr kumimoji="0" lang="en-US" sz="1600" b="0">
                  <a:solidFill>
                    <a:srgbClr val="000000"/>
                  </a:solidFill>
                  <a:latin typeface="Times New Roman" pitchFamily="18" charset="0"/>
                  <a:cs typeface="Times New Roman" pitchFamily="18" charset="0"/>
                </a:rPr>
                <a:t>58</a:t>
              </a:r>
              <a:endParaRPr kumimoji="0" lang="en-US" sz="1600" b="0">
                <a:solidFill>
                  <a:schemeClr val="tx1"/>
                </a:solidFill>
                <a:latin typeface="Times New Roman" pitchFamily="18" charset="0"/>
                <a:cs typeface="Times New Roman" pitchFamily="18" charset="0"/>
              </a:endParaRPr>
            </a:p>
          </p:txBody>
        </p:sp>
        <p:sp>
          <p:nvSpPr>
            <p:cNvPr id="105" name="Rectangle 35"/>
            <p:cNvSpPr>
              <a:spLocks noChangeArrowheads="1"/>
            </p:cNvSpPr>
            <p:nvPr/>
          </p:nvSpPr>
          <p:spPr bwMode="auto">
            <a:xfrm>
              <a:off x="1392" y="1027"/>
              <a:ext cx="194" cy="168"/>
            </a:xfrm>
            <a:prstGeom prst="rect">
              <a:avLst/>
            </a:prstGeom>
            <a:noFill/>
            <a:ln w="9525">
              <a:noFill/>
              <a:miter lim="800000"/>
              <a:headEnd/>
              <a:tailEnd/>
            </a:ln>
          </p:spPr>
          <p:txBody>
            <a:bodyPr wrap="none" lIns="0" tIns="0" rIns="0" bIns="0">
              <a:prstTxWarp prst="textNoShape">
                <a:avLst/>
              </a:prstTxWarp>
              <a:spAutoFit/>
            </a:bodyPr>
            <a:lstStyle/>
            <a:p>
              <a:r>
                <a:rPr kumimoji="0" lang="en-US" sz="1600" b="0">
                  <a:solidFill>
                    <a:srgbClr val="000000"/>
                  </a:solidFill>
                  <a:latin typeface="Times New Roman" pitchFamily="18" charset="0"/>
                  <a:cs typeface="Times New Roman" pitchFamily="18" charset="0"/>
                </a:rPr>
                <a:t>149</a:t>
              </a:r>
              <a:endParaRPr kumimoji="0" lang="en-US" sz="1600" b="0">
                <a:solidFill>
                  <a:schemeClr val="tx1"/>
                </a:solidFill>
                <a:latin typeface="Times New Roman" pitchFamily="18" charset="0"/>
                <a:cs typeface="Times New Roman" pitchFamily="18" charset="0"/>
              </a:endParaRPr>
            </a:p>
          </p:txBody>
        </p:sp>
        <p:sp>
          <p:nvSpPr>
            <p:cNvPr id="106" name="Rectangle 36"/>
            <p:cNvSpPr>
              <a:spLocks noChangeArrowheads="1"/>
            </p:cNvSpPr>
            <p:nvPr/>
          </p:nvSpPr>
          <p:spPr bwMode="auto">
            <a:xfrm>
              <a:off x="2111" y="1006"/>
              <a:ext cx="194" cy="168"/>
            </a:xfrm>
            <a:prstGeom prst="rect">
              <a:avLst/>
            </a:prstGeom>
            <a:noFill/>
            <a:ln w="9525">
              <a:noFill/>
              <a:miter lim="800000"/>
              <a:headEnd/>
              <a:tailEnd/>
            </a:ln>
          </p:spPr>
          <p:txBody>
            <a:bodyPr wrap="none" lIns="0" tIns="0" rIns="0" bIns="0">
              <a:prstTxWarp prst="textNoShape">
                <a:avLst/>
              </a:prstTxWarp>
              <a:spAutoFit/>
            </a:bodyPr>
            <a:lstStyle/>
            <a:p>
              <a:r>
                <a:rPr kumimoji="0" lang="en-US" sz="1600" b="0">
                  <a:solidFill>
                    <a:srgbClr val="000000"/>
                  </a:solidFill>
                  <a:latin typeface="Times New Roman" pitchFamily="18" charset="0"/>
                  <a:cs typeface="Times New Roman" pitchFamily="18" charset="0"/>
                </a:rPr>
                <a:t>153</a:t>
              </a:r>
              <a:endParaRPr kumimoji="0" lang="en-US" sz="1600" b="0">
                <a:solidFill>
                  <a:schemeClr val="tx1"/>
                </a:solidFill>
                <a:latin typeface="Times New Roman" pitchFamily="18" charset="0"/>
                <a:cs typeface="Times New Roman" pitchFamily="18" charset="0"/>
              </a:endParaRPr>
            </a:p>
          </p:txBody>
        </p:sp>
      </p:grpSp>
      <p:sp>
        <p:nvSpPr>
          <p:cNvPr id="107" name="Text Box 8"/>
          <p:cNvSpPr txBox="1">
            <a:spLocks noChangeArrowheads="1"/>
          </p:cNvSpPr>
          <p:nvPr/>
        </p:nvSpPr>
        <p:spPr bwMode="auto">
          <a:xfrm>
            <a:off x="4523324" y="2321019"/>
            <a:ext cx="3409950" cy="486287"/>
          </a:xfrm>
          <a:prstGeom prst="rect">
            <a:avLst/>
          </a:prstGeom>
          <a:noFill/>
          <a:ln w="19050" cap="rnd">
            <a:noFill/>
            <a:prstDash val="sysDot"/>
            <a:miter lim="800000"/>
            <a:headEnd/>
            <a:tailEnd type="none" w="lg" len="lg"/>
          </a:ln>
        </p:spPr>
        <p:txBody>
          <a:bodyPr>
            <a:prstTxWarp prst="textNoShape">
              <a:avLst/>
            </a:prstTxWarp>
            <a:spAutoFit/>
          </a:bodyPr>
          <a:lstStyle/>
          <a:p>
            <a:pPr algn="ctr">
              <a:lnSpc>
                <a:spcPct val="80000"/>
              </a:lnSpc>
            </a:pPr>
            <a:r>
              <a:rPr kumimoji="0" lang="en-US" b="1" i="1" dirty="0">
                <a:solidFill>
                  <a:srgbClr val="000000"/>
                </a:solidFill>
                <a:latin typeface="Times New Roman" pitchFamily="18" charset="0"/>
                <a:cs typeface="Times New Roman" pitchFamily="18" charset="0"/>
              </a:rPr>
              <a:t>Personal Income Taxes Paid</a:t>
            </a:r>
            <a:br>
              <a:rPr kumimoji="0" lang="en-US" b="1" i="1" dirty="0">
                <a:solidFill>
                  <a:srgbClr val="000000"/>
                </a:solidFill>
                <a:latin typeface="Times New Roman" pitchFamily="18" charset="0"/>
                <a:cs typeface="Times New Roman" pitchFamily="18" charset="0"/>
              </a:rPr>
            </a:br>
            <a:r>
              <a:rPr kumimoji="0" lang="en-US" sz="1400" b="0" i="1" dirty="0">
                <a:solidFill>
                  <a:srgbClr val="000000"/>
                </a:solidFill>
                <a:latin typeface="Times New Roman" pitchFamily="18" charset="0"/>
                <a:cs typeface="Times New Roman" pitchFamily="18" charset="0"/>
              </a:rPr>
              <a:t>(by </a:t>
            </a:r>
            <a:r>
              <a:rPr kumimoji="0" lang="en-US" sz="1400" b="0" i="1" dirty="0" smtClean="0">
                <a:solidFill>
                  <a:srgbClr val="000000"/>
                </a:solidFill>
                <a:latin typeface="Times New Roman" pitchFamily="18" charset="0"/>
                <a:cs typeface="Times New Roman" pitchFamily="18" charset="0"/>
              </a:rPr>
              <a:t>income group</a:t>
            </a:r>
            <a:r>
              <a:rPr kumimoji="0" lang="en-US" sz="1400" b="0" i="1" dirty="0">
                <a:solidFill>
                  <a:srgbClr val="000000"/>
                </a:solidFill>
                <a:latin typeface="Times New Roman" pitchFamily="18" charset="0"/>
                <a:cs typeface="Times New Roman" pitchFamily="18" charset="0"/>
              </a:rPr>
              <a:t>, billions of 1982-1984 $)</a:t>
            </a:r>
          </a:p>
        </p:txBody>
      </p:sp>
      <p:sp>
        <p:nvSpPr>
          <p:cNvPr id="108" name="Line 18"/>
          <p:cNvSpPr>
            <a:spLocks noChangeShapeType="1"/>
          </p:cNvSpPr>
          <p:nvPr/>
        </p:nvSpPr>
        <p:spPr bwMode="auto">
          <a:xfrm>
            <a:off x="4514850" y="4936143"/>
            <a:ext cx="3505200" cy="0"/>
          </a:xfrm>
          <a:prstGeom prst="line">
            <a:avLst/>
          </a:prstGeom>
          <a:noFill/>
          <a:ln w="28575">
            <a:solidFill>
              <a:schemeClr val="tx1"/>
            </a:solidFill>
            <a:round/>
            <a:headEnd/>
            <a:tailEnd type="none" w="lg" len="lg"/>
          </a:ln>
        </p:spPr>
        <p:txBody>
          <a:bodyPr>
            <a:prstTxWarp prst="textNoShape">
              <a:avLst/>
            </a:prstTxWarp>
            <a:spAutoFit/>
          </a:bodyPr>
          <a:lstStyle/>
          <a:p>
            <a:endParaRPr lang="en-US" sz="1600">
              <a:ln>
                <a:solidFill>
                  <a:sysClr val="windowText" lastClr="000000"/>
                </a:solidFill>
              </a:ln>
              <a:latin typeface="Times New Roman" pitchFamily="18" charset="0"/>
              <a:cs typeface="Times New Roman" pitchFamily="18" charset="0"/>
            </a:endParaRPr>
          </a:p>
        </p:txBody>
      </p:sp>
      <p:sp>
        <p:nvSpPr>
          <p:cNvPr id="109" name="Rectangle 48"/>
          <p:cNvSpPr>
            <a:spLocks noChangeArrowheads="1"/>
          </p:cNvSpPr>
          <p:nvPr/>
        </p:nvSpPr>
        <p:spPr bwMode="auto">
          <a:xfrm>
            <a:off x="4788609" y="5012343"/>
            <a:ext cx="555793" cy="172355"/>
          </a:xfrm>
          <a:prstGeom prst="rect">
            <a:avLst/>
          </a:prstGeom>
          <a:noFill/>
          <a:ln w="9525">
            <a:noFill/>
            <a:miter lim="800000"/>
            <a:headEnd/>
            <a:tailEnd/>
          </a:ln>
        </p:spPr>
        <p:txBody>
          <a:bodyPr wrap="none" lIns="0" tIns="0" rIns="0" bIns="0">
            <a:prstTxWarp prst="textNoShape">
              <a:avLst/>
            </a:prstTxWarp>
            <a:spAutoFit/>
          </a:bodyPr>
          <a:lstStyle/>
          <a:p>
            <a:pPr algn="ctr">
              <a:lnSpc>
                <a:spcPct val="80000"/>
              </a:lnSpc>
            </a:pPr>
            <a:r>
              <a:rPr kumimoji="0" lang="en-US" sz="1400" b="1" i="1" dirty="0">
                <a:solidFill>
                  <a:srgbClr val="000000"/>
                </a:solidFill>
                <a:latin typeface="Times New Roman" pitchFamily="18" charset="0"/>
                <a:cs typeface="Times New Roman" pitchFamily="18" charset="0"/>
              </a:rPr>
              <a:t>Top 1%</a:t>
            </a:r>
          </a:p>
        </p:txBody>
      </p:sp>
      <p:sp>
        <p:nvSpPr>
          <p:cNvPr id="110" name="Rectangle 51"/>
          <p:cNvSpPr>
            <a:spLocks noChangeArrowheads="1"/>
          </p:cNvSpPr>
          <p:nvPr/>
        </p:nvSpPr>
        <p:spPr bwMode="auto">
          <a:xfrm>
            <a:off x="5877200" y="5017106"/>
            <a:ext cx="645561" cy="172355"/>
          </a:xfrm>
          <a:prstGeom prst="rect">
            <a:avLst/>
          </a:prstGeom>
          <a:noFill/>
          <a:ln w="9525">
            <a:noFill/>
            <a:miter lim="800000"/>
            <a:headEnd/>
            <a:tailEnd/>
          </a:ln>
        </p:spPr>
        <p:txBody>
          <a:bodyPr wrap="none" lIns="0" tIns="0" rIns="0" bIns="0">
            <a:prstTxWarp prst="textNoShape">
              <a:avLst/>
            </a:prstTxWarp>
            <a:spAutoFit/>
          </a:bodyPr>
          <a:lstStyle/>
          <a:p>
            <a:pPr algn="ctr">
              <a:lnSpc>
                <a:spcPct val="80000"/>
              </a:lnSpc>
            </a:pPr>
            <a:r>
              <a:rPr kumimoji="0" lang="en-US" sz="1400" b="1" i="1">
                <a:solidFill>
                  <a:srgbClr val="000000"/>
                </a:solidFill>
                <a:latin typeface="Times New Roman" pitchFamily="18" charset="0"/>
                <a:cs typeface="Times New Roman" pitchFamily="18" charset="0"/>
              </a:rPr>
              <a:t>Top 10%</a:t>
            </a:r>
          </a:p>
        </p:txBody>
      </p:sp>
      <p:sp>
        <p:nvSpPr>
          <p:cNvPr id="111" name="Rectangle 52"/>
          <p:cNvSpPr>
            <a:spLocks noChangeArrowheads="1"/>
          </p:cNvSpPr>
          <p:nvPr/>
        </p:nvSpPr>
        <p:spPr bwMode="auto">
          <a:xfrm>
            <a:off x="6948572" y="5012343"/>
            <a:ext cx="803105" cy="172355"/>
          </a:xfrm>
          <a:prstGeom prst="rect">
            <a:avLst/>
          </a:prstGeom>
          <a:noFill/>
          <a:ln w="9525">
            <a:noFill/>
            <a:miter lim="800000"/>
            <a:headEnd/>
            <a:tailEnd/>
          </a:ln>
        </p:spPr>
        <p:txBody>
          <a:bodyPr wrap="none" lIns="0" tIns="0" rIns="0" bIns="0">
            <a:prstTxWarp prst="textNoShape">
              <a:avLst/>
            </a:prstTxWarp>
            <a:spAutoFit/>
          </a:bodyPr>
          <a:lstStyle/>
          <a:p>
            <a:pPr algn="ctr">
              <a:lnSpc>
                <a:spcPct val="80000"/>
              </a:lnSpc>
            </a:pPr>
            <a:r>
              <a:rPr kumimoji="0" lang="en-US" sz="1400" b="1" i="1">
                <a:solidFill>
                  <a:srgbClr val="000000"/>
                </a:solidFill>
                <a:latin typeface="Times New Roman" pitchFamily="18" charset="0"/>
                <a:cs typeface="Times New Roman" pitchFamily="18" charset="0"/>
              </a:rPr>
              <a:t>Other 90%</a:t>
            </a:r>
          </a:p>
        </p:txBody>
      </p:sp>
    </p:spTree>
    <p:extLst>
      <p:ext uri="{BB962C8B-B14F-4D97-AF65-F5344CB8AC3E}">
        <p14:creationId xmlns:p14="http://schemas.microsoft.com/office/powerpoint/2010/main" val="215918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90">
                                            <p:txEl>
                                              <p:pRg st="0" end="0"/>
                                            </p:txEl>
                                          </p:spTgt>
                                        </p:tgtEl>
                                        <p:attrNameLst>
                                          <p:attrName>style.visibility</p:attrName>
                                        </p:attrNameLst>
                                      </p:cBhvr>
                                      <p:to>
                                        <p:strVal val="visible"/>
                                      </p:to>
                                    </p:set>
                                    <p:animEffect transition="in" filter="wipe(up)">
                                      <p:cBhvr>
                                        <p:cTn id="7" dur="500"/>
                                        <p:tgtEl>
                                          <p:spTgt spid="90">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90">
                                            <p:txEl>
                                              <p:pRg st="1" end="1"/>
                                            </p:txEl>
                                          </p:spTgt>
                                        </p:tgtEl>
                                        <p:attrNameLst>
                                          <p:attrName>style.visibility</p:attrName>
                                        </p:attrNameLst>
                                      </p:cBhvr>
                                      <p:to>
                                        <p:strVal val="visible"/>
                                      </p:to>
                                    </p:set>
                                    <p:animEffect transition="in" filter="wipe(up)">
                                      <p:cBhvr>
                                        <p:cTn id="11" dur="500"/>
                                        <p:tgtEl>
                                          <p:spTgt spid="90">
                                            <p:txEl>
                                              <p:pRg st="1" end="1"/>
                                            </p:txEl>
                                          </p:spTgt>
                                        </p:tgtEl>
                                      </p:cBhvr>
                                    </p:animEffect>
                                  </p:childTnLst>
                                </p:cTn>
                              </p:par>
                            </p:childTnLst>
                          </p:cTn>
                        </p:par>
                        <p:par>
                          <p:cTn id="12" fill="hold">
                            <p:stCondLst>
                              <p:cond delay="1000"/>
                            </p:stCondLst>
                            <p:childTnLst>
                              <p:par>
                                <p:cTn id="13" presetID="17" presetClass="entr" presetSubtype="4" fill="hold" nodeType="afterEffect">
                                  <p:stCondLst>
                                    <p:cond delay="0"/>
                                  </p:stCondLst>
                                  <p:childTnLst>
                                    <p:set>
                                      <p:cBhvr>
                                        <p:cTn id="14" dur="1" fill="hold">
                                          <p:stCondLst>
                                            <p:cond delay="0"/>
                                          </p:stCondLst>
                                        </p:cTn>
                                        <p:tgtEl>
                                          <p:spTgt spid="100"/>
                                        </p:tgtEl>
                                        <p:attrNameLst>
                                          <p:attrName>style.visibility</p:attrName>
                                        </p:attrNameLst>
                                      </p:cBhvr>
                                      <p:to>
                                        <p:strVal val="visible"/>
                                      </p:to>
                                    </p:set>
                                    <p:anim calcmode="lin" valueType="num">
                                      <p:cBhvr>
                                        <p:cTn id="15" dur="500" fill="hold"/>
                                        <p:tgtEl>
                                          <p:spTgt spid="100"/>
                                        </p:tgtEl>
                                        <p:attrNameLst>
                                          <p:attrName>ppt_x</p:attrName>
                                        </p:attrNameLst>
                                      </p:cBhvr>
                                      <p:tavLst>
                                        <p:tav tm="0">
                                          <p:val>
                                            <p:strVal val="#ppt_x"/>
                                          </p:val>
                                        </p:tav>
                                        <p:tav tm="100000">
                                          <p:val>
                                            <p:strVal val="#ppt_x"/>
                                          </p:val>
                                        </p:tav>
                                      </p:tavLst>
                                    </p:anim>
                                    <p:anim calcmode="lin" valueType="num">
                                      <p:cBhvr>
                                        <p:cTn id="16" dur="500" fill="hold"/>
                                        <p:tgtEl>
                                          <p:spTgt spid="100"/>
                                        </p:tgtEl>
                                        <p:attrNameLst>
                                          <p:attrName>ppt_y</p:attrName>
                                        </p:attrNameLst>
                                      </p:cBhvr>
                                      <p:tavLst>
                                        <p:tav tm="0">
                                          <p:val>
                                            <p:strVal val="#ppt_y+#ppt_h/2"/>
                                          </p:val>
                                        </p:tav>
                                        <p:tav tm="100000">
                                          <p:val>
                                            <p:strVal val="#ppt_y"/>
                                          </p:val>
                                        </p:tav>
                                      </p:tavLst>
                                    </p:anim>
                                    <p:anim calcmode="lin" valueType="num">
                                      <p:cBhvr>
                                        <p:cTn id="17" dur="500" fill="hold"/>
                                        <p:tgtEl>
                                          <p:spTgt spid="100"/>
                                        </p:tgtEl>
                                        <p:attrNameLst>
                                          <p:attrName>ppt_w</p:attrName>
                                        </p:attrNameLst>
                                      </p:cBhvr>
                                      <p:tavLst>
                                        <p:tav tm="0">
                                          <p:val>
                                            <p:strVal val="#ppt_w"/>
                                          </p:val>
                                        </p:tav>
                                        <p:tav tm="100000">
                                          <p:val>
                                            <p:strVal val="#ppt_w"/>
                                          </p:val>
                                        </p:tav>
                                      </p:tavLst>
                                    </p:anim>
                                    <p:anim calcmode="lin" valueType="num">
                                      <p:cBhvr>
                                        <p:cTn id="18" dur="500" fill="hold"/>
                                        <p:tgtEl>
                                          <p:spTgt spid="10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7" presetClass="entr" presetSubtype="4" fill="hold" nodeType="afterEffect">
                                  <p:stCondLst>
                                    <p:cond delay="0"/>
                                  </p:stCondLst>
                                  <p:childTnLst>
                                    <p:set>
                                      <p:cBhvr>
                                        <p:cTn id="21" dur="1" fill="hold">
                                          <p:stCondLst>
                                            <p:cond delay="0"/>
                                          </p:stCondLst>
                                        </p:cTn>
                                        <p:tgtEl>
                                          <p:spTgt spid="74"/>
                                        </p:tgtEl>
                                        <p:attrNameLst>
                                          <p:attrName>style.visibility</p:attrName>
                                        </p:attrNameLst>
                                      </p:cBhvr>
                                      <p:to>
                                        <p:strVal val="visible"/>
                                      </p:to>
                                    </p:set>
                                    <p:anim calcmode="lin" valueType="num">
                                      <p:cBhvr>
                                        <p:cTn id="22" dur="500" fill="hold"/>
                                        <p:tgtEl>
                                          <p:spTgt spid="74"/>
                                        </p:tgtEl>
                                        <p:attrNameLst>
                                          <p:attrName>ppt_x</p:attrName>
                                        </p:attrNameLst>
                                      </p:cBhvr>
                                      <p:tavLst>
                                        <p:tav tm="0">
                                          <p:val>
                                            <p:strVal val="#ppt_x"/>
                                          </p:val>
                                        </p:tav>
                                        <p:tav tm="100000">
                                          <p:val>
                                            <p:strVal val="#ppt_x"/>
                                          </p:val>
                                        </p:tav>
                                      </p:tavLst>
                                    </p:anim>
                                    <p:anim calcmode="lin" valueType="num">
                                      <p:cBhvr>
                                        <p:cTn id="23" dur="500" fill="hold"/>
                                        <p:tgtEl>
                                          <p:spTgt spid="74"/>
                                        </p:tgtEl>
                                        <p:attrNameLst>
                                          <p:attrName>ppt_y</p:attrName>
                                        </p:attrNameLst>
                                      </p:cBhvr>
                                      <p:tavLst>
                                        <p:tav tm="0">
                                          <p:val>
                                            <p:strVal val="#ppt_y+#ppt_h/2"/>
                                          </p:val>
                                        </p:tav>
                                        <p:tav tm="100000">
                                          <p:val>
                                            <p:strVal val="#ppt_y"/>
                                          </p:val>
                                        </p:tav>
                                      </p:tavLst>
                                    </p:anim>
                                    <p:anim calcmode="lin" valueType="num">
                                      <p:cBhvr>
                                        <p:cTn id="24" dur="500" fill="hold"/>
                                        <p:tgtEl>
                                          <p:spTgt spid="74"/>
                                        </p:tgtEl>
                                        <p:attrNameLst>
                                          <p:attrName>ppt_w</p:attrName>
                                        </p:attrNameLst>
                                      </p:cBhvr>
                                      <p:tavLst>
                                        <p:tav tm="0">
                                          <p:val>
                                            <p:strVal val="#ppt_w"/>
                                          </p:val>
                                        </p:tav>
                                        <p:tav tm="100000">
                                          <p:val>
                                            <p:strVal val="#ppt_w"/>
                                          </p:val>
                                        </p:tav>
                                      </p:tavLst>
                                    </p:anim>
                                    <p:anim calcmode="lin" valueType="num">
                                      <p:cBhvr>
                                        <p:cTn id="25" dur="500" fill="hold"/>
                                        <p:tgtEl>
                                          <p:spTgt spid="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smtClean="0"/>
              <a:t>The Impact of a Subsidy</a:t>
            </a:r>
            <a:endParaRPr lang="en-US" dirty="0"/>
          </a:p>
        </p:txBody>
      </p:sp>
    </p:spTree>
    <p:extLst>
      <p:ext uri="{BB962C8B-B14F-4D97-AF65-F5344CB8AC3E}">
        <p14:creationId xmlns:p14="http://schemas.microsoft.com/office/powerpoint/2010/main" val="3630915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1440" y="1611824"/>
            <a:ext cx="8932985" cy="4234757"/>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9569" y="171042"/>
            <a:ext cx="8904855" cy="1225493"/>
          </a:xfrm>
        </p:spPr>
        <p:txBody>
          <a:bodyPr/>
          <a:lstStyle/>
          <a:p>
            <a:r>
              <a:rPr lang="en-US" dirty="0" smtClean="0"/>
              <a:t>Linkage Between Resource </a:t>
            </a:r>
            <a:br>
              <a:rPr lang="en-US" dirty="0" smtClean="0"/>
            </a:br>
            <a:r>
              <a:rPr lang="en-US" dirty="0" smtClean="0"/>
              <a:t>and Product Markets</a:t>
            </a:r>
            <a:endParaRPr lang="en-US" dirty="0"/>
          </a:p>
        </p:txBody>
      </p:sp>
      <p:sp>
        <p:nvSpPr>
          <p:cNvPr id="3" name="Content Placeholder 2"/>
          <p:cNvSpPr>
            <a:spLocks noGrp="1"/>
          </p:cNvSpPr>
          <p:nvPr>
            <p:ph idx="1"/>
          </p:nvPr>
        </p:nvSpPr>
        <p:spPr>
          <a:xfrm>
            <a:off x="140675" y="1616243"/>
            <a:ext cx="8883750" cy="4069662"/>
          </a:xfrm>
        </p:spPr>
        <p:txBody>
          <a:bodyPr/>
          <a:lstStyle/>
          <a:p>
            <a:r>
              <a:rPr lang="en-US" sz="2700" dirty="0">
                <a:solidFill>
                  <a:srgbClr val="32302A"/>
                </a:solidFill>
              </a:rPr>
              <a:t>An increase in the demand for a product </a:t>
            </a:r>
            <a:r>
              <a:rPr lang="en-US" sz="2700" dirty="0" smtClean="0">
                <a:solidFill>
                  <a:srgbClr val="32302A"/>
                </a:solidFill>
              </a:rPr>
              <a:t>will </a:t>
            </a:r>
            <a:r>
              <a:rPr lang="en-US" sz="2700" dirty="0">
                <a:solidFill>
                  <a:srgbClr val="32302A"/>
                </a:solidFill>
              </a:rPr>
              <a:t>lead to an increase in the demand for the resources used to produce it</a:t>
            </a:r>
            <a:r>
              <a:rPr lang="en-US" sz="2700" dirty="0" smtClean="0">
                <a:solidFill>
                  <a:srgbClr val="32302A"/>
                </a:solidFill>
              </a:rPr>
              <a:t>.</a:t>
            </a:r>
          </a:p>
          <a:p>
            <a:pPr lvl="1"/>
            <a:r>
              <a:rPr lang="en-US" dirty="0">
                <a:solidFill>
                  <a:srgbClr val="32302A"/>
                </a:solidFill>
              </a:rPr>
              <a:t>In contrast, a reduction in the demand for a product will lead to a reduction in the demand for the resources to used produce it.</a:t>
            </a:r>
          </a:p>
          <a:p>
            <a:r>
              <a:rPr lang="en-US" sz="2700" dirty="0">
                <a:solidFill>
                  <a:srgbClr val="32302A"/>
                </a:solidFill>
              </a:rPr>
              <a:t>An increase in the price of a resource will increase the cost of producing products that use it, shifting their supply curve to the left.</a:t>
            </a:r>
          </a:p>
          <a:p>
            <a:pPr lvl="1"/>
            <a:r>
              <a:rPr lang="en-US" dirty="0">
                <a:solidFill>
                  <a:srgbClr val="32302A"/>
                </a:solidFill>
              </a:rPr>
              <a:t>A reduction in resource prices will have </a:t>
            </a:r>
            <a:r>
              <a:rPr lang="en-US" dirty="0" smtClean="0">
                <a:solidFill>
                  <a:srgbClr val="32302A"/>
                </a:solidFill>
              </a:rPr>
              <a:t>the </a:t>
            </a:r>
            <a:r>
              <a:rPr lang="en-US" dirty="0">
                <a:solidFill>
                  <a:srgbClr val="32302A"/>
                </a:solidFill>
              </a:rPr>
              <a:t>opposite affect.</a:t>
            </a:r>
          </a:p>
          <a:p>
            <a:endParaRPr lang="en-US" dirty="0">
              <a:solidFill>
                <a:srgbClr val="32302A"/>
              </a:solidFill>
            </a:endParaRPr>
          </a:p>
        </p:txBody>
      </p:sp>
    </p:spTree>
    <p:extLst>
      <p:ext uri="{BB962C8B-B14F-4D97-AF65-F5344CB8AC3E}">
        <p14:creationId xmlns:p14="http://schemas.microsoft.com/office/powerpoint/2010/main" val="28220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69" y="460452"/>
            <a:ext cx="8904855" cy="661775"/>
          </a:xfrm>
        </p:spPr>
        <p:txBody>
          <a:bodyPr/>
          <a:lstStyle/>
          <a:p>
            <a:r>
              <a:rPr lang="en-US" dirty="0" smtClean="0"/>
              <a:t>Impact of a Subsidy</a:t>
            </a:r>
            <a:endParaRPr lang="en-US" dirty="0"/>
          </a:p>
        </p:txBody>
      </p:sp>
      <p:sp>
        <p:nvSpPr>
          <p:cNvPr id="5" name="Rounded Rectangle 4"/>
          <p:cNvSpPr/>
          <p:nvPr/>
        </p:nvSpPr>
        <p:spPr>
          <a:xfrm>
            <a:off x="91440" y="1122228"/>
            <a:ext cx="8932985" cy="4782626"/>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0675" y="1194743"/>
            <a:ext cx="8883750" cy="4567104"/>
          </a:xfrm>
        </p:spPr>
        <p:txBody>
          <a:bodyPr/>
          <a:lstStyle/>
          <a:p>
            <a:pPr>
              <a:lnSpc>
                <a:spcPct val="90000"/>
              </a:lnSpc>
            </a:pPr>
            <a:r>
              <a:rPr lang="en-US" sz="2500" dirty="0">
                <a:solidFill>
                  <a:srgbClr val="32302A"/>
                </a:solidFill>
                <a:ea typeface="ＭＳ Ｐゴシック" pitchFamily="-107" charset="-128"/>
                <a:cs typeface="ＭＳ Ｐゴシック" pitchFamily="-107" charset="-128"/>
              </a:rPr>
              <a:t>A </a:t>
            </a:r>
            <a:r>
              <a:rPr lang="en-US" sz="2500" b="1" i="1" dirty="0">
                <a:solidFill>
                  <a:srgbClr val="32302A"/>
                </a:solidFill>
                <a:ea typeface="ＭＳ Ｐゴシック" pitchFamily="-107" charset="-128"/>
                <a:cs typeface="ＭＳ Ｐゴシック" pitchFamily="-107" charset="-128"/>
              </a:rPr>
              <a:t>subsidy </a:t>
            </a:r>
            <a:r>
              <a:rPr lang="en-US" sz="2500" dirty="0">
                <a:solidFill>
                  <a:srgbClr val="32302A"/>
                </a:solidFill>
                <a:ea typeface="ＭＳ Ｐゴシック" pitchFamily="-107" charset="-128"/>
                <a:cs typeface="ＭＳ Ｐゴシック" pitchFamily="-107" charset="-128"/>
              </a:rPr>
              <a:t>is a payment to either the </a:t>
            </a:r>
            <a:r>
              <a:rPr lang="en-US" sz="2500" dirty="0" smtClean="0">
                <a:solidFill>
                  <a:srgbClr val="32302A"/>
                </a:solidFill>
                <a:ea typeface="ＭＳ Ｐゴシック" pitchFamily="-107" charset="-128"/>
                <a:cs typeface="ＭＳ Ｐゴシック" pitchFamily="-107" charset="-128"/>
              </a:rPr>
              <a:t>buyer or </a:t>
            </a:r>
            <a:r>
              <a:rPr lang="en-US" sz="2500" dirty="0">
                <a:solidFill>
                  <a:srgbClr val="32302A"/>
                </a:solidFill>
                <a:ea typeface="ＭＳ Ｐゴシック" pitchFamily="-107" charset="-128"/>
                <a:cs typeface="ＭＳ Ｐゴシック" pitchFamily="-107" charset="-128"/>
              </a:rPr>
              <a:t>seller of a good, usually on a per unit basis.</a:t>
            </a:r>
            <a:endParaRPr lang="en-US" sz="2500" dirty="0" smtClean="0">
              <a:solidFill>
                <a:srgbClr val="32302A"/>
              </a:solidFill>
              <a:ea typeface="ＭＳ Ｐゴシック" pitchFamily="-107" charset="-128"/>
              <a:cs typeface="ＭＳ Ｐゴシック" pitchFamily="-107" charset="-128"/>
            </a:endParaRPr>
          </a:p>
          <a:p>
            <a:pPr>
              <a:lnSpc>
                <a:spcPct val="90000"/>
              </a:lnSpc>
            </a:pPr>
            <a:r>
              <a:rPr lang="en-US" sz="2500" dirty="0">
                <a:solidFill>
                  <a:srgbClr val="32302A"/>
                </a:solidFill>
                <a:ea typeface="ＭＳ Ｐゴシック" pitchFamily="-107" charset="-128"/>
                <a:cs typeface="ＭＳ Ｐゴシック" pitchFamily="-107" charset="-128"/>
              </a:rPr>
              <a:t>The supply</a:t>
            </a:r>
            <a:r>
              <a:rPr lang="en-US" sz="2500" dirty="0" smtClean="0">
                <a:solidFill>
                  <a:srgbClr val="32302A"/>
                </a:solidFill>
                <a:ea typeface="ＭＳ Ｐゴシック" pitchFamily="-107" charset="-128"/>
                <a:cs typeface="ＭＳ Ｐゴシック" pitchFamily="-107" charset="-128"/>
              </a:rPr>
              <a:t> &amp; </a:t>
            </a:r>
            <a:r>
              <a:rPr lang="en-US" sz="2500" dirty="0">
                <a:solidFill>
                  <a:srgbClr val="32302A"/>
                </a:solidFill>
                <a:ea typeface="ＭＳ Ｐゴシック" pitchFamily="-107" charset="-128"/>
                <a:cs typeface="ＭＳ Ｐゴシック" pitchFamily="-107" charset="-128"/>
              </a:rPr>
              <a:t>demand framework can be used to analyze the impact of a subsidy</a:t>
            </a:r>
            <a:r>
              <a:rPr lang="en-US" sz="2500" dirty="0" smtClean="0">
                <a:solidFill>
                  <a:srgbClr val="32302A"/>
                </a:solidFill>
                <a:ea typeface="ＭＳ Ｐゴシック" pitchFamily="-107" charset="-128"/>
                <a:cs typeface="ＭＳ Ｐゴシック" pitchFamily="-107" charset="-128"/>
              </a:rPr>
              <a:t> as </a:t>
            </a:r>
            <a:r>
              <a:rPr lang="en-US" sz="2500" dirty="0">
                <a:solidFill>
                  <a:srgbClr val="32302A"/>
                </a:solidFill>
                <a:ea typeface="ＭＳ Ｐゴシック" pitchFamily="-107" charset="-128"/>
                <a:cs typeface="ＭＳ Ｐゴシック" pitchFamily="-107" charset="-128"/>
              </a:rPr>
              <a:t>it was used to analyze</a:t>
            </a:r>
            <a:r>
              <a:rPr lang="en-US" sz="2500" dirty="0" smtClean="0">
                <a:solidFill>
                  <a:srgbClr val="32302A"/>
                </a:solidFill>
                <a:ea typeface="ＭＳ Ｐゴシック" pitchFamily="-107" charset="-128"/>
                <a:cs typeface="ＭＳ Ｐゴシック" pitchFamily="-107" charset="-128"/>
              </a:rPr>
              <a:t> the impact </a:t>
            </a:r>
            <a:r>
              <a:rPr lang="en-US" sz="2500" dirty="0">
                <a:solidFill>
                  <a:srgbClr val="32302A"/>
                </a:solidFill>
                <a:ea typeface="ＭＳ Ｐゴシック" pitchFamily="-107" charset="-128"/>
                <a:cs typeface="ＭＳ Ｐゴシック" pitchFamily="-107" charset="-128"/>
              </a:rPr>
              <a:t>of a tax.</a:t>
            </a:r>
          </a:p>
          <a:p>
            <a:pPr>
              <a:lnSpc>
                <a:spcPct val="90000"/>
              </a:lnSpc>
            </a:pPr>
            <a:r>
              <a:rPr lang="en-US" sz="2500" dirty="0">
                <a:solidFill>
                  <a:srgbClr val="32302A"/>
                </a:solidFill>
                <a:ea typeface="ＭＳ Ｐゴシック" pitchFamily="-107" charset="-128"/>
                <a:cs typeface="ＭＳ Ｐゴシック" pitchFamily="-107" charset="-128"/>
              </a:rPr>
              <a:t>As in the case of a tax, the division of the benefit from a subsidy is determined by the relative </a:t>
            </a:r>
            <a:r>
              <a:rPr lang="en-US" sz="2500" dirty="0" err="1">
                <a:solidFill>
                  <a:srgbClr val="32302A"/>
                </a:solidFill>
                <a:ea typeface="ＭＳ Ｐゴシック" pitchFamily="-107" charset="-128"/>
                <a:cs typeface="ＭＳ Ｐゴシック" pitchFamily="-107" charset="-128"/>
              </a:rPr>
              <a:t>elasticities</a:t>
            </a:r>
            <a:r>
              <a:rPr lang="en-US" sz="2500" dirty="0">
                <a:solidFill>
                  <a:srgbClr val="32302A"/>
                </a:solidFill>
                <a:ea typeface="ＭＳ Ｐゴシック" pitchFamily="-107" charset="-128"/>
                <a:cs typeface="ＭＳ Ｐゴシック" pitchFamily="-107" charset="-128"/>
              </a:rPr>
              <a:t> of demand &amp; supply rather than to whom the subsidy is actually paid.</a:t>
            </a:r>
          </a:p>
          <a:p>
            <a:pPr lvl="1">
              <a:lnSpc>
                <a:spcPct val="90000"/>
              </a:lnSpc>
            </a:pPr>
            <a:r>
              <a:rPr lang="en-US" sz="2500" dirty="0">
                <a:solidFill>
                  <a:srgbClr val="32302A"/>
                </a:solidFill>
                <a:ea typeface="ＭＳ Ｐゴシック" pitchFamily="-107" charset="-128"/>
                <a:cs typeface="ＭＳ Ｐゴシック" pitchFamily="-107" charset="-128"/>
              </a:rPr>
              <a:t>When supply is highly inelastic </a:t>
            </a:r>
            <a:r>
              <a:rPr lang="en-US" sz="2500" dirty="0" smtClean="0">
                <a:solidFill>
                  <a:srgbClr val="32302A"/>
                </a:solidFill>
                <a:ea typeface="ＭＳ Ｐゴシック" pitchFamily="-107" charset="-128"/>
                <a:cs typeface="ＭＳ Ｐゴシック" pitchFamily="-107" charset="-128"/>
              </a:rPr>
              <a:t>relative to </a:t>
            </a:r>
            <a:r>
              <a:rPr lang="en-US" sz="2500" dirty="0">
                <a:solidFill>
                  <a:srgbClr val="32302A"/>
                </a:solidFill>
                <a:ea typeface="ＭＳ Ｐゴシック" pitchFamily="-107" charset="-128"/>
                <a:cs typeface="ＭＳ Ｐゴシック" pitchFamily="-107" charset="-128"/>
              </a:rPr>
              <a:t>demand, sellers will derive most of the benefits of a subsidy.</a:t>
            </a:r>
          </a:p>
          <a:p>
            <a:pPr lvl="1">
              <a:lnSpc>
                <a:spcPct val="90000"/>
              </a:lnSpc>
            </a:pPr>
            <a:r>
              <a:rPr lang="en-US" sz="2500" dirty="0">
                <a:solidFill>
                  <a:srgbClr val="32302A"/>
                </a:solidFill>
                <a:ea typeface="ＭＳ Ｐゴシック" pitchFamily="-107" charset="-128"/>
                <a:cs typeface="ＭＳ Ｐゴシック" pitchFamily="-107" charset="-128"/>
              </a:rPr>
              <a:t>When demand is highly inelastic </a:t>
            </a:r>
            <a:r>
              <a:rPr lang="en-US" sz="2500" dirty="0" smtClean="0">
                <a:solidFill>
                  <a:srgbClr val="32302A"/>
                </a:solidFill>
                <a:ea typeface="ＭＳ Ｐゴシック" pitchFamily="-107" charset="-128"/>
                <a:cs typeface="ＭＳ Ｐゴシック" pitchFamily="-107" charset="-128"/>
              </a:rPr>
              <a:t>relative to </a:t>
            </a:r>
            <a:r>
              <a:rPr lang="en-US" sz="2500" dirty="0">
                <a:solidFill>
                  <a:srgbClr val="32302A"/>
                </a:solidFill>
                <a:ea typeface="ＭＳ Ｐゴシック" pitchFamily="-107" charset="-128"/>
                <a:cs typeface="ＭＳ Ｐゴシック" pitchFamily="-107" charset="-128"/>
              </a:rPr>
              <a:t>supply, the buyers will reap most of the benefits of a subsidy.</a:t>
            </a:r>
            <a:r>
              <a:rPr lang="en-US" sz="2500" dirty="0" smtClean="0">
                <a:solidFill>
                  <a:srgbClr val="32302A"/>
                </a:solidFill>
                <a:ea typeface="ＭＳ Ｐゴシック" pitchFamily="-107" charset="-128"/>
                <a:cs typeface="ＭＳ Ｐゴシック" pitchFamily="-107" charset="-128"/>
              </a:rPr>
              <a:t> </a:t>
            </a:r>
            <a:endParaRPr lang="en-US" sz="2500"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223600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Impact of a Subsidy Granted to Buyers</a:t>
            </a:r>
            <a:endParaRPr lang="en-US" sz="2000" i="1" dirty="0"/>
          </a:p>
        </p:txBody>
      </p:sp>
      <p:cxnSp>
        <p:nvCxnSpPr>
          <p:cNvPr id="51" name="Straight Connector 50"/>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55" name="Text Box 2"/>
          <p:cNvSpPr txBox="1">
            <a:spLocks noChangeArrowheads="1"/>
          </p:cNvSpPr>
          <p:nvPr/>
        </p:nvSpPr>
        <p:spPr bwMode="auto">
          <a:xfrm>
            <a:off x="5000754" y="1422346"/>
            <a:ext cx="803361" cy="276999"/>
          </a:xfrm>
          <a:prstGeom prst="rect">
            <a:avLst/>
          </a:prstGeom>
          <a:noFill/>
          <a:ln w="9525">
            <a:noFill/>
            <a:miter lim="800000"/>
            <a:headEnd/>
            <a:tailEnd/>
          </a:ln>
        </p:spPr>
        <p:txBody>
          <a:bodyPr wrap="square">
            <a:prstTxWarp prst="textNoShape">
              <a:avLst/>
            </a:prstTxWarp>
            <a:spAutoFit/>
          </a:bodyPr>
          <a:lstStyle/>
          <a:p>
            <a:pPr algn="ctr">
              <a:lnSpc>
                <a:spcPct val="70000"/>
              </a:lnSpc>
              <a:spcBef>
                <a:spcPct val="50000"/>
              </a:spcBef>
            </a:pPr>
            <a:r>
              <a:rPr kumimoji="0" lang="en-US" sz="1600" b="0" dirty="0" smtClean="0">
                <a:latin typeface="Times New Roman" pitchFamily="18" charset="0"/>
                <a:cs typeface="Times New Roman" pitchFamily="18" charset="0"/>
              </a:rPr>
              <a:t>P</a:t>
            </a:r>
            <a:r>
              <a:rPr kumimoji="0" lang="en-US" sz="1400" b="0" dirty="0" smtClean="0">
                <a:latin typeface="Times New Roman" pitchFamily="18" charset="0"/>
                <a:cs typeface="Times New Roman" pitchFamily="18" charset="0"/>
              </a:rPr>
              <a:t>rice</a:t>
            </a:r>
            <a:endParaRPr kumimoji="0" lang="en-US" sz="1200" b="0" i="1" dirty="0">
              <a:latin typeface="Times New Roman" pitchFamily="18" charset="0"/>
              <a:cs typeface="Times New Roman" pitchFamily="18" charset="0"/>
            </a:endParaRPr>
          </a:p>
        </p:txBody>
      </p:sp>
      <p:sp>
        <p:nvSpPr>
          <p:cNvPr id="56" name="Line 3"/>
          <p:cNvSpPr>
            <a:spLocks noChangeShapeType="1"/>
          </p:cNvSpPr>
          <p:nvPr/>
        </p:nvSpPr>
        <p:spPr bwMode="auto">
          <a:xfrm>
            <a:off x="5398652" y="5352285"/>
            <a:ext cx="2405062"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7" name="Line 4"/>
          <p:cNvSpPr>
            <a:spLocks noChangeShapeType="1"/>
          </p:cNvSpPr>
          <p:nvPr/>
        </p:nvSpPr>
        <p:spPr bwMode="auto">
          <a:xfrm>
            <a:off x="5416114" y="1651751"/>
            <a:ext cx="0" cy="3429526"/>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59" name="Rectangle 5" descr="Parchment"/>
          <p:cNvSpPr>
            <a:spLocks noChangeAspect="1" noChangeArrowheads="1"/>
          </p:cNvSpPr>
          <p:nvPr/>
        </p:nvSpPr>
        <p:spPr bwMode="auto">
          <a:xfrm>
            <a:off x="7721243" y="5073304"/>
            <a:ext cx="965348" cy="572464"/>
          </a:xfrm>
          <a:prstGeom prst="rect">
            <a:avLst/>
          </a:prstGeom>
          <a:noFill/>
          <a:ln w="9525">
            <a:noFill/>
            <a:miter lim="800000"/>
            <a:headEnd/>
            <a:tailEnd/>
          </a:ln>
        </p:spPr>
        <p:txBody>
          <a:bodyPr wrap="square" lIns="0" tIns="0" rIns="0" bIns="0">
            <a:prstTxWarp prst="textNoShape">
              <a:avLst/>
            </a:prstTxWarp>
            <a:spAutoFit/>
          </a:bodyPr>
          <a:lstStyle/>
          <a:p>
            <a:pPr>
              <a:lnSpc>
                <a:spcPct val="80000"/>
              </a:lnSpc>
            </a:pPr>
            <a:r>
              <a:rPr kumimoji="0" lang="en-US" b="1" dirty="0">
                <a:solidFill>
                  <a:srgbClr val="000000"/>
                </a:solidFill>
                <a:latin typeface="Times New Roman" pitchFamily="18" charset="0"/>
                <a:cs typeface="Times New Roman" pitchFamily="18" charset="0"/>
              </a:rPr>
              <a:t>#</a:t>
            </a:r>
            <a:r>
              <a:rPr kumimoji="0" lang="en-US" sz="1600" b="0" dirty="0" smtClean="0">
                <a:solidFill>
                  <a:srgbClr val="000000"/>
                </a:solidFill>
                <a:latin typeface="Times New Roman" pitchFamily="18" charset="0"/>
                <a:cs typeface="Times New Roman" pitchFamily="18" charset="0"/>
              </a:rPr>
              <a:t> Full-time </a:t>
            </a:r>
            <a:br>
              <a:rPr kumimoji="0" lang="en-US" sz="1600" b="0" dirty="0" smtClean="0">
                <a:solidFill>
                  <a:srgbClr val="000000"/>
                </a:solidFill>
                <a:latin typeface="Times New Roman" pitchFamily="18" charset="0"/>
                <a:cs typeface="Times New Roman" pitchFamily="18" charset="0"/>
              </a:rPr>
            </a:br>
            <a:r>
              <a:rPr kumimoji="0" lang="en-US" sz="1600" b="0" dirty="0" smtClean="0">
                <a:solidFill>
                  <a:srgbClr val="000000"/>
                </a:solidFill>
                <a:latin typeface="Times New Roman" pitchFamily="18" charset="0"/>
                <a:cs typeface="Times New Roman" pitchFamily="18" charset="0"/>
              </a:rPr>
              <a:t>   Students </a:t>
            </a:r>
          </a:p>
          <a:p>
            <a:pPr algn="ctr">
              <a:lnSpc>
                <a:spcPct val="80000"/>
              </a:lnSpc>
            </a:pPr>
            <a:r>
              <a:rPr kumimoji="0" lang="en-US" sz="1200" b="0" i="1" dirty="0" smtClean="0">
                <a:solidFill>
                  <a:srgbClr val="000000"/>
                </a:solidFill>
                <a:latin typeface="Times New Roman" pitchFamily="18" charset="0"/>
                <a:cs typeface="Times New Roman" pitchFamily="18" charset="0"/>
              </a:rPr>
              <a:t>per year</a:t>
            </a:r>
            <a:endParaRPr kumimoji="0" lang="en-US" sz="1200" b="0" i="1" dirty="0">
              <a:solidFill>
                <a:srgbClr val="000000"/>
              </a:solidFill>
              <a:latin typeface="Times New Roman" pitchFamily="18" charset="0"/>
              <a:cs typeface="Times New Roman" pitchFamily="18" charset="0"/>
            </a:endParaRPr>
          </a:p>
        </p:txBody>
      </p:sp>
      <p:sp>
        <p:nvSpPr>
          <p:cNvPr id="61" name="Line 6"/>
          <p:cNvSpPr>
            <a:spLocks noChangeShapeType="1"/>
          </p:cNvSpPr>
          <p:nvPr/>
        </p:nvSpPr>
        <p:spPr bwMode="auto">
          <a:xfrm flipV="1">
            <a:off x="5343089" y="5032065"/>
            <a:ext cx="147638"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62" name="Line 7"/>
          <p:cNvSpPr>
            <a:spLocks noChangeShapeType="1"/>
          </p:cNvSpPr>
          <p:nvPr/>
        </p:nvSpPr>
        <p:spPr bwMode="auto">
          <a:xfrm flipV="1">
            <a:off x="5349439" y="5115747"/>
            <a:ext cx="147638" cy="95250"/>
          </a:xfrm>
          <a:prstGeom prst="line">
            <a:avLst/>
          </a:prstGeom>
          <a:noFill/>
          <a:ln w="38100">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72" name="Line 8"/>
          <p:cNvSpPr>
            <a:spLocks noChangeShapeType="1"/>
          </p:cNvSpPr>
          <p:nvPr/>
        </p:nvSpPr>
        <p:spPr bwMode="auto">
          <a:xfrm>
            <a:off x="5416114" y="5166547"/>
            <a:ext cx="0" cy="18891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3" name="Text Box 11"/>
          <p:cNvSpPr txBox="1">
            <a:spLocks noChangeArrowheads="1"/>
          </p:cNvSpPr>
          <p:nvPr/>
        </p:nvSpPr>
        <p:spPr bwMode="auto">
          <a:xfrm>
            <a:off x="6405127" y="5363397"/>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1" i="1" dirty="0" smtClean="0">
                <a:latin typeface="Times New Roman" pitchFamily="18" charset="0"/>
                <a:cs typeface="Times New Roman" pitchFamily="18" charset="0"/>
              </a:rPr>
              <a:t>Q</a:t>
            </a:r>
            <a:r>
              <a:rPr kumimoji="0" lang="en-US" sz="1600" b="1" i="1" baseline="-25000" dirty="0" smtClean="0">
                <a:latin typeface="Times New Roman" pitchFamily="18" charset="0"/>
                <a:cs typeface="Times New Roman" pitchFamily="18" charset="0"/>
              </a:rPr>
              <a:t>1</a:t>
            </a:r>
            <a:endParaRPr kumimoji="0" lang="en-US" sz="1600" b="1" i="1" baseline="-25000" dirty="0">
              <a:latin typeface="Times New Roman" pitchFamily="18" charset="0"/>
              <a:cs typeface="Times New Roman" pitchFamily="18" charset="0"/>
            </a:endParaRPr>
          </a:p>
        </p:txBody>
      </p:sp>
      <p:sp>
        <p:nvSpPr>
          <p:cNvPr id="74" name="Text Box 12"/>
          <p:cNvSpPr txBox="1">
            <a:spLocks noChangeArrowheads="1"/>
          </p:cNvSpPr>
          <p:nvPr/>
        </p:nvSpPr>
        <p:spPr bwMode="auto">
          <a:xfrm>
            <a:off x="7059177" y="5363397"/>
            <a:ext cx="685800" cy="338554"/>
          </a:xfrm>
          <a:prstGeom prst="rect">
            <a:avLst/>
          </a:prstGeom>
          <a:noFill/>
          <a:ln w="9525">
            <a:noFill/>
            <a:miter lim="800000"/>
            <a:headEnd/>
            <a:tailEnd/>
          </a:ln>
        </p:spPr>
        <p:txBody>
          <a:bodyPr>
            <a:prstTxWarp prst="textNoShape">
              <a:avLst/>
            </a:prstTxWarp>
            <a:spAutoFit/>
          </a:bodyPr>
          <a:lstStyle/>
          <a:p>
            <a:pPr algn="ctr">
              <a:spcBef>
                <a:spcPct val="50000"/>
              </a:spcBef>
            </a:pPr>
            <a:r>
              <a:rPr lang="en-US" sz="1600" b="1" i="1" dirty="0" smtClean="0">
                <a:latin typeface="Times New Roman" pitchFamily="18" charset="0"/>
                <a:cs typeface="Times New Roman" pitchFamily="18" charset="0"/>
              </a:rPr>
              <a:t>Q</a:t>
            </a:r>
            <a:r>
              <a:rPr lang="en-US" sz="1600" b="1" i="1" baseline="-25000" dirty="0" smtClean="0">
                <a:latin typeface="Times New Roman" pitchFamily="18" charset="0"/>
                <a:cs typeface="Times New Roman" pitchFamily="18" charset="0"/>
              </a:rPr>
              <a:t>2</a:t>
            </a:r>
            <a:endParaRPr kumimoji="0" lang="en-US" sz="1600" b="0" dirty="0">
              <a:latin typeface="Times New Roman" pitchFamily="18" charset="0"/>
              <a:cs typeface="Times New Roman" pitchFamily="18" charset="0"/>
            </a:endParaRPr>
          </a:p>
        </p:txBody>
      </p:sp>
      <p:sp>
        <p:nvSpPr>
          <p:cNvPr id="75" name="Text Box 13"/>
          <p:cNvSpPr txBox="1">
            <a:spLocks noChangeArrowheads="1"/>
          </p:cNvSpPr>
          <p:nvPr/>
        </p:nvSpPr>
        <p:spPr bwMode="auto">
          <a:xfrm>
            <a:off x="4476036" y="4089866"/>
            <a:ext cx="930553" cy="338554"/>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600" b="0" dirty="0" smtClean="0">
                <a:latin typeface="Times New Roman" pitchFamily="18" charset="0"/>
                <a:cs typeface="Times New Roman" pitchFamily="18" charset="0"/>
              </a:rPr>
              <a:t>$8,000</a:t>
            </a:r>
            <a:endParaRPr kumimoji="0" lang="en-US" sz="1600" b="0" dirty="0">
              <a:latin typeface="Times New Roman" pitchFamily="18" charset="0"/>
              <a:cs typeface="Times New Roman" pitchFamily="18" charset="0"/>
            </a:endParaRPr>
          </a:p>
        </p:txBody>
      </p:sp>
      <p:sp>
        <p:nvSpPr>
          <p:cNvPr id="76" name="Line 14"/>
          <p:cNvSpPr>
            <a:spLocks noChangeShapeType="1"/>
          </p:cNvSpPr>
          <p:nvPr/>
        </p:nvSpPr>
        <p:spPr bwMode="auto">
          <a:xfrm flipH="1">
            <a:off x="5630427" y="2308802"/>
            <a:ext cx="2316718" cy="2552589"/>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7" name="Line 15"/>
          <p:cNvSpPr>
            <a:spLocks noChangeShapeType="1"/>
          </p:cNvSpPr>
          <p:nvPr/>
        </p:nvSpPr>
        <p:spPr bwMode="auto">
          <a:xfrm flipH="1">
            <a:off x="6740088" y="3664416"/>
            <a:ext cx="0" cy="1685925"/>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98" name="Text Box 17"/>
          <p:cNvSpPr txBox="1">
            <a:spLocks noChangeArrowheads="1"/>
          </p:cNvSpPr>
          <p:nvPr/>
        </p:nvSpPr>
        <p:spPr bwMode="auto">
          <a:xfrm>
            <a:off x="4548752" y="3443753"/>
            <a:ext cx="859426" cy="338554"/>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600" b="0" dirty="0" smtClean="0">
                <a:latin typeface="Times New Roman" pitchFamily="18" charset="0"/>
                <a:cs typeface="Times New Roman" pitchFamily="18" charset="0"/>
              </a:rPr>
              <a:t>$10,000</a:t>
            </a:r>
            <a:endParaRPr kumimoji="0" lang="en-US" sz="1600" b="0" dirty="0">
              <a:latin typeface="Times New Roman" pitchFamily="18" charset="0"/>
              <a:cs typeface="Times New Roman" pitchFamily="18" charset="0"/>
            </a:endParaRPr>
          </a:p>
        </p:txBody>
      </p:sp>
      <p:sp>
        <p:nvSpPr>
          <p:cNvPr id="99" name="Text Box 18"/>
          <p:cNvSpPr txBox="1">
            <a:spLocks noChangeArrowheads="1"/>
          </p:cNvSpPr>
          <p:nvPr/>
        </p:nvSpPr>
        <p:spPr bwMode="auto">
          <a:xfrm>
            <a:off x="4476036" y="2797641"/>
            <a:ext cx="943253" cy="338554"/>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600" b="0" dirty="0" smtClean="0">
                <a:latin typeface="Times New Roman" pitchFamily="18" charset="0"/>
                <a:cs typeface="Times New Roman" pitchFamily="18" charset="0"/>
              </a:rPr>
              <a:t>$12.000</a:t>
            </a:r>
            <a:endParaRPr kumimoji="0" lang="en-US" sz="1600" b="0" dirty="0">
              <a:latin typeface="Times New Roman" pitchFamily="18" charset="0"/>
              <a:cs typeface="Times New Roman" pitchFamily="18" charset="0"/>
            </a:endParaRPr>
          </a:p>
        </p:txBody>
      </p:sp>
      <p:sp>
        <p:nvSpPr>
          <p:cNvPr id="100" name="Line 19"/>
          <p:cNvSpPr>
            <a:spLocks noChangeShapeType="1"/>
          </p:cNvSpPr>
          <p:nvPr/>
        </p:nvSpPr>
        <p:spPr bwMode="auto">
          <a:xfrm flipH="1">
            <a:off x="5458977" y="2988141"/>
            <a:ext cx="1851025"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01" name="Line 20"/>
          <p:cNvSpPr>
            <a:spLocks noChangeShapeType="1"/>
          </p:cNvSpPr>
          <p:nvPr/>
        </p:nvSpPr>
        <p:spPr bwMode="auto">
          <a:xfrm flipH="1">
            <a:off x="5458977" y="4272428"/>
            <a:ext cx="1847850"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02" name="Line 21"/>
          <p:cNvSpPr>
            <a:spLocks noChangeShapeType="1"/>
          </p:cNvSpPr>
          <p:nvPr/>
        </p:nvSpPr>
        <p:spPr bwMode="auto">
          <a:xfrm>
            <a:off x="5458977" y="3600916"/>
            <a:ext cx="1281112" cy="0"/>
          </a:xfrm>
          <a:prstGeom prst="line">
            <a:avLst/>
          </a:prstGeom>
          <a:noFill/>
          <a:ln w="31750" cap="rnd">
            <a:solidFill>
              <a:schemeClr val="tx1"/>
            </a:solidFill>
            <a:prstDash val="sysDot"/>
            <a:round/>
            <a:headEnd type="none"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03" name="Text Box 23"/>
          <p:cNvSpPr txBox="1">
            <a:spLocks noChangeArrowheads="1"/>
          </p:cNvSpPr>
          <p:nvPr/>
        </p:nvSpPr>
        <p:spPr bwMode="auto">
          <a:xfrm>
            <a:off x="7886207" y="2103523"/>
            <a:ext cx="368300" cy="290913"/>
          </a:xfrm>
          <a:prstGeom prst="rect">
            <a:avLst/>
          </a:prstGeom>
          <a:noFill/>
          <a:ln w="9525">
            <a:noFill/>
            <a:miter lim="800000"/>
            <a:headEnd/>
            <a:tailEnd/>
          </a:ln>
        </p:spPr>
        <p:txBody>
          <a:bodyPr>
            <a:prstTxWarp prst="textNoShape">
              <a:avLst/>
            </a:prstTxWarp>
            <a:spAutoFit/>
          </a:bodyPr>
          <a:lstStyle/>
          <a:p>
            <a:pPr>
              <a:lnSpc>
                <a:spcPct val="60000"/>
              </a:lnSpc>
            </a:pPr>
            <a:r>
              <a:rPr kumimoji="0" lang="en-US" sz="2000" b="1" i="1" dirty="0">
                <a:solidFill>
                  <a:schemeClr val="accent3">
                    <a:lumMod val="75000"/>
                  </a:schemeClr>
                </a:solidFill>
                <a:latin typeface="Times New Roman" pitchFamily="18" charset="0"/>
                <a:cs typeface="Times New Roman" pitchFamily="18" charset="0"/>
              </a:rPr>
              <a:t>S</a:t>
            </a:r>
            <a:endParaRPr kumimoji="0" lang="en-US" sz="2000" b="1" dirty="0">
              <a:solidFill>
                <a:schemeClr val="accent3">
                  <a:lumMod val="75000"/>
                </a:schemeClr>
              </a:solidFill>
              <a:latin typeface="Times New Roman" pitchFamily="18" charset="0"/>
              <a:cs typeface="Times New Roman" pitchFamily="18" charset="0"/>
            </a:endParaRPr>
          </a:p>
        </p:txBody>
      </p:sp>
      <p:sp>
        <p:nvSpPr>
          <p:cNvPr id="104" name="Line 25"/>
          <p:cNvSpPr>
            <a:spLocks noChangeShapeType="1"/>
          </p:cNvSpPr>
          <p:nvPr/>
        </p:nvSpPr>
        <p:spPr bwMode="auto">
          <a:xfrm flipV="1">
            <a:off x="6232089" y="1838791"/>
            <a:ext cx="0" cy="1031875"/>
          </a:xfrm>
          <a:prstGeom prst="line">
            <a:avLst/>
          </a:prstGeom>
          <a:noFill/>
          <a:ln w="31750">
            <a:solidFill>
              <a:schemeClr val="tx1"/>
            </a:solidFill>
            <a:round/>
            <a:headEnd type="none" w="lg" len="lg"/>
            <a:tailEnd type="stealth" w="lg" len="lg"/>
          </a:ln>
          <a:effectLst>
            <a:outerShdw blurRad="63500" dist="38099" dir="2700000" algn="ctr" rotWithShape="0">
              <a:srgbClr val="000000">
                <a:alpha val="74998"/>
              </a:srgbClr>
            </a:outerShdw>
          </a:effectLst>
        </p:spPr>
        <p:txBody>
          <a:bodyPr wrap="none">
            <a:prstTxWarp prst="textNoShape">
              <a:avLst/>
            </a:prstTxWarp>
          </a:bodyPr>
          <a:lstStyle/>
          <a:p>
            <a:pPr>
              <a:defRPr/>
            </a:pPr>
            <a:endParaRPr lang="en-US" sz="1600">
              <a:latin typeface="Times New Roman" pitchFamily="18" charset="0"/>
              <a:cs typeface="Times New Roman" pitchFamily="18" charset="0"/>
            </a:endParaRPr>
          </a:p>
        </p:txBody>
      </p:sp>
      <p:sp>
        <p:nvSpPr>
          <p:cNvPr id="105" name="Text Box 40"/>
          <p:cNvSpPr txBox="1">
            <a:spLocks noChangeArrowheads="1"/>
          </p:cNvSpPr>
          <p:nvPr/>
        </p:nvSpPr>
        <p:spPr bwMode="auto">
          <a:xfrm>
            <a:off x="7415301" y="4466695"/>
            <a:ext cx="587375" cy="290913"/>
          </a:xfrm>
          <a:prstGeom prst="rect">
            <a:avLst/>
          </a:prstGeom>
          <a:noFill/>
          <a:ln w="9525">
            <a:noFill/>
            <a:miter lim="800000"/>
            <a:headEnd/>
            <a:tailEnd/>
          </a:ln>
        </p:spPr>
        <p:txBody>
          <a:bodyPr>
            <a:prstTxWarp prst="textNoShape">
              <a:avLst/>
            </a:prstTxWarp>
            <a:spAutoFit/>
          </a:bodyPr>
          <a:lstStyle/>
          <a:p>
            <a:pPr>
              <a:lnSpc>
                <a:spcPct val="60000"/>
              </a:lnSpc>
            </a:pPr>
            <a:r>
              <a:rPr kumimoji="0" lang="en-US" sz="2000" b="1" i="1" dirty="0">
                <a:solidFill>
                  <a:srgbClr val="053ABF"/>
                </a:solidFill>
                <a:latin typeface="Times New Roman" pitchFamily="18" charset="0"/>
                <a:cs typeface="Times New Roman" pitchFamily="18" charset="0"/>
              </a:rPr>
              <a:t> </a:t>
            </a:r>
            <a:r>
              <a:rPr kumimoji="0" lang="en-US" sz="2000" b="1" i="1" dirty="0" smtClean="0">
                <a:solidFill>
                  <a:srgbClr val="053ABF"/>
                </a:solidFill>
                <a:latin typeface="Times New Roman" pitchFamily="18" charset="0"/>
                <a:cs typeface="Times New Roman" pitchFamily="18" charset="0"/>
              </a:rPr>
              <a:t>D</a:t>
            </a:r>
            <a:r>
              <a:rPr kumimoji="0" lang="en-US" sz="2000" b="1" i="1" baseline="-25000" dirty="0" smtClean="0">
                <a:solidFill>
                  <a:srgbClr val="053ABF"/>
                </a:solidFill>
                <a:latin typeface="Times New Roman" pitchFamily="18" charset="0"/>
                <a:cs typeface="Times New Roman" pitchFamily="18" charset="0"/>
              </a:rPr>
              <a:t>1</a:t>
            </a:r>
            <a:r>
              <a:rPr kumimoji="0" lang="en-US" sz="1600" b="1" i="1" baseline="-25000" dirty="0" smtClean="0">
                <a:solidFill>
                  <a:schemeClr val="hlink"/>
                </a:solidFill>
                <a:latin typeface="Times New Roman" pitchFamily="18" charset="0"/>
                <a:cs typeface="Times New Roman" pitchFamily="18" charset="0"/>
              </a:rPr>
              <a:t>1</a:t>
            </a:r>
            <a:endParaRPr kumimoji="0" lang="en-US" sz="1600" b="1" i="1" baseline="-25000" dirty="0">
              <a:solidFill>
                <a:schemeClr val="hlink"/>
              </a:solidFill>
              <a:latin typeface="Times New Roman" pitchFamily="18" charset="0"/>
              <a:cs typeface="Times New Roman" pitchFamily="18" charset="0"/>
            </a:endParaRPr>
          </a:p>
        </p:txBody>
      </p:sp>
      <p:sp>
        <p:nvSpPr>
          <p:cNvPr id="106" name="Line 41"/>
          <p:cNvSpPr>
            <a:spLocks noChangeShapeType="1"/>
          </p:cNvSpPr>
          <p:nvPr/>
        </p:nvSpPr>
        <p:spPr bwMode="auto">
          <a:xfrm rot="506646" flipH="1" flipV="1">
            <a:off x="5626193" y="2587601"/>
            <a:ext cx="2054857" cy="1774309"/>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07" name="Line 43"/>
          <p:cNvSpPr>
            <a:spLocks noChangeShapeType="1"/>
          </p:cNvSpPr>
          <p:nvPr/>
        </p:nvSpPr>
        <p:spPr bwMode="auto">
          <a:xfrm flipH="1" flipV="1">
            <a:off x="6736914" y="3565991"/>
            <a:ext cx="0" cy="98425"/>
          </a:xfrm>
          <a:prstGeom prst="line">
            <a:avLst/>
          </a:prstGeom>
          <a:noFill/>
          <a:ln w="31750" cap="rnd">
            <a:solidFill>
              <a:schemeClr val="bg2"/>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108" name="Group 50"/>
          <p:cNvGrpSpPr>
            <a:grpSpLocks/>
          </p:cNvGrpSpPr>
          <p:nvPr/>
        </p:nvGrpSpPr>
        <p:grpSpPr bwMode="auto">
          <a:xfrm>
            <a:off x="5830451" y="1600666"/>
            <a:ext cx="2990850" cy="2744793"/>
            <a:chOff x="3497" y="1106"/>
            <a:chExt cx="1884" cy="1729"/>
          </a:xfrm>
        </p:grpSpPr>
        <p:sp>
          <p:nvSpPr>
            <p:cNvPr id="109" name="Line 9"/>
            <p:cNvSpPr>
              <a:spLocks noChangeShapeType="1"/>
            </p:cNvSpPr>
            <p:nvPr/>
          </p:nvSpPr>
          <p:spPr bwMode="auto">
            <a:xfrm rot="506646" flipH="1" flipV="1">
              <a:off x="3497" y="1106"/>
              <a:ext cx="1375" cy="1188"/>
            </a:xfrm>
            <a:prstGeom prst="line">
              <a:avLst/>
            </a:prstGeom>
            <a:noFill/>
            <a:ln w="57150">
              <a:solidFill>
                <a:srgbClr val="053ABF"/>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10" name="Text Box 10"/>
            <p:cNvSpPr txBox="1">
              <a:spLocks noChangeArrowheads="1"/>
            </p:cNvSpPr>
            <p:nvPr/>
          </p:nvSpPr>
          <p:spPr bwMode="auto">
            <a:xfrm>
              <a:off x="4726" y="2342"/>
              <a:ext cx="324" cy="18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053ABF"/>
                  </a:solidFill>
                  <a:latin typeface="Times New Roman" pitchFamily="18" charset="0"/>
                  <a:cs typeface="Times New Roman" pitchFamily="18" charset="0"/>
                </a:rPr>
                <a:t>D</a:t>
              </a:r>
              <a:r>
                <a:rPr kumimoji="0" lang="en-US" sz="2000" b="1" i="1" baseline="-25000" dirty="0">
                  <a:solidFill>
                    <a:srgbClr val="053ABF"/>
                  </a:solidFill>
                  <a:latin typeface="Times New Roman" pitchFamily="18" charset="0"/>
                  <a:cs typeface="Times New Roman" pitchFamily="18" charset="0"/>
                </a:rPr>
                <a:t>2</a:t>
              </a:r>
            </a:p>
          </p:txBody>
        </p:sp>
        <p:sp>
          <p:nvSpPr>
            <p:cNvPr id="111" name="Text Box 44"/>
            <p:cNvSpPr txBox="1">
              <a:spLocks noChangeArrowheads="1"/>
            </p:cNvSpPr>
            <p:nvPr/>
          </p:nvSpPr>
          <p:spPr bwMode="auto">
            <a:xfrm>
              <a:off x="4697" y="2498"/>
              <a:ext cx="684" cy="337"/>
            </a:xfrm>
            <a:prstGeom prst="rect">
              <a:avLst/>
            </a:prstGeom>
            <a:noFill/>
            <a:ln w="9525">
              <a:noFill/>
              <a:miter lim="800000"/>
              <a:headEnd/>
              <a:tailEnd/>
            </a:ln>
          </p:spPr>
          <p:txBody>
            <a:bodyPr>
              <a:prstTxWarp prst="textNoShape">
                <a:avLst/>
              </a:prstTxWarp>
              <a:spAutoFit/>
            </a:bodyPr>
            <a:lstStyle/>
            <a:p>
              <a:pPr>
                <a:lnSpc>
                  <a:spcPct val="90000"/>
                </a:lnSpc>
              </a:pPr>
              <a:r>
                <a:rPr kumimoji="0" lang="en-US" sz="1600" i="1" dirty="0">
                  <a:solidFill>
                    <a:srgbClr val="053ABF"/>
                  </a:solidFill>
                  <a:latin typeface="Times New Roman" pitchFamily="18" charset="0"/>
                  <a:cs typeface="Times New Roman" pitchFamily="18" charset="0"/>
                </a:rPr>
                <a:t>(</a:t>
              </a:r>
              <a:r>
                <a:rPr kumimoji="0" lang="en-US" sz="1600" b="1" i="1" dirty="0">
                  <a:solidFill>
                    <a:srgbClr val="053ABF"/>
                  </a:solidFill>
                  <a:latin typeface="Times New Roman" pitchFamily="18" charset="0"/>
                  <a:cs typeface="Times New Roman" pitchFamily="18" charset="0"/>
                </a:rPr>
                <a:t>D</a:t>
              </a:r>
              <a:r>
                <a:rPr kumimoji="0" lang="en-US" sz="1600" b="1" i="1" baseline="-25000" dirty="0">
                  <a:solidFill>
                    <a:srgbClr val="053ABF"/>
                  </a:solidFill>
                  <a:latin typeface="Times New Roman" pitchFamily="18" charset="0"/>
                  <a:cs typeface="Times New Roman" pitchFamily="18" charset="0"/>
                </a:rPr>
                <a:t>1</a:t>
              </a:r>
              <a:r>
                <a:rPr kumimoji="0" lang="en-US" sz="1600" i="1" dirty="0">
                  <a:solidFill>
                    <a:srgbClr val="053ABF"/>
                  </a:solidFill>
                  <a:latin typeface="Times New Roman" pitchFamily="18" charset="0"/>
                  <a:cs typeface="Times New Roman" pitchFamily="18" charset="0"/>
                </a:rPr>
                <a:t> plus </a:t>
              </a:r>
              <a:br>
                <a:rPr kumimoji="0" lang="en-US" sz="1600" i="1" dirty="0">
                  <a:solidFill>
                    <a:srgbClr val="053ABF"/>
                  </a:solidFill>
                  <a:latin typeface="Times New Roman" pitchFamily="18" charset="0"/>
                  <a:cs typeface="Times New Roman" pitchFamily="18" charset="0"/>
                </a:rPr>
              </a:br>
              <a:r>
                <a:rPr kumimoji="0" lang="en-US" sz="1600" i="1" dirty="0">
                  <a:solidFill>
                    <a:srgbClr val="053ABF"/>
                  </a:solidFill>
                  <a:latin typeface="Times New Roman" pitchFamily="18" charset="0"/>
                  <a:cs typeface="Times New Roman" pitchFamily="18" charset="0"/>
                </a:rPr>
                <a:t> subsidy)</a:t>
              </a:r>
            </a:p>
          </p:txBody>
        </p:sp>
      </p:grpSp>
      <p:grpSp>
        <p:nvGrpSpPr>
          <p:cNvPr id="112" name="Group 49"/>
          <p:cNvGrpSpPr>
            <a:grpSpLocks/>
          </p:cNvGrpSpPr>
          <p:nvPr/>
        </p:nvGrpSpPr>
        <p:grpSpPr bwMode="auto">
          <a:xfrm>
            <a:off x="6388358" y="1565632"/>
            <a:ext cx="1880353" cy="871537"/>
            <a:chOff x="4146" y="1384"/>
            <a:chExt cx="1035" cy="549"/>
          </a:xfrm>
        </p:grpSpPr>
        <p:sp>
          <p:nvSpPr>
            <p:cNvPr id="113" name="Freeform 47"/>
            <p:cNvSpPr>
              <a:spLocks/>
            </p:cNvSpPr>
            <p:nvPr/>
          </p:nvSpPr>
          <p:spPr bwMode="auto">
            <a:xfrm>
              <a:off x="4146" y="1569"/>
              <a:ext cx="523" cy="364"/>
            </a:xfrm>
            <a:custGeom>
              <a:avLst/>
              <a:gdLst/>
              <a:ahLst/>
              <a:cxnLst>
                <a:cxn ang="0">
                  <a:pos x="359" y="0"/>
                </a:cxn>
                <a:cxn ang="0">
                  <a:pos x="359" y="316"/>
                </a:cxn>
                <a:cxn ang="0">
                  <a:pos x="283" y="468"/>
                </a:cxn>
                <a:cxn ang="0">
                  <a:pos x="152" y="517"/>
                </a:cxn>
                <a:cxn ang="0">
                  <a:pos x="0" y="522"/>
                </a:cxn>
              </a:cxnLst>
              <a:rect l="0" t="0" r="r" b="b"/>
              <a:pathLst>
                <a:path w="372" h="526">
                  <a:moveTo>
                    <a:pt x="359" y="0"/>
                  </a:moveTo>
                  <a:cubicBezTo>
                    <a:pt x="365" y="119"/>
                    <a:pt x="372" y="238"/>
                    <a:pt x="359" y="316"/>
                  </a:cubicBezTo>
                  <a:cubicBezTo>
                    <a:pt x="346" y="394"/>
                    <a:pt x="317" y="435"/>
                    <a:pt x="283" y="468"/>
                  </a:cubicBezTo>
                  <a:cubicBezTo>
                    <a:pt x="249" y="501"/>
                    <a:pt x="199" y="508"/>
                    <a:pt x="152" y="517"/>
                  </a:cubicBezTo>
                  <a:cubicBezTo>
                    <a:pt x="105" y="526"/>
                    <a:pt x="52" y="524"/>
                    <a:pt x="0" y="522"/>
                  </a:cubicBezTo>
                </a:path>
              </a:pathLst>
            </a:custGeom>
            <a:noFill/>
            <a:ln w="28575" cmpd="sng">
              <a:solidFill>
                <a:schemeClr val="tx1"/>
              </a:solidFill>
              <a:prstDash val="solid"/>
              <a:round/>
              <a:headEnd/>
              <a:tailEnd type="stealth" w="lg" len="lg"/>
            </a:ln>
            <a:effectLst>
              <a:outerShdw blurRad="63500" dist="35921" dir="2700000" algn="ctr" rotWithShape="0">
                <a:srgbClr val="808080"/>
              </a:outerShdw>
            </a:effectLst>
          </p:spPr>
          <p:txBody>
            <a:bodyPr wrap="none">
              <a:prstTxWarp prst="textNoShape">
                <a:avLst/>
              </a:prstTxWarp>
            </a:bodyPr>
            <a:lstStyle/>
            <a:p>
              <a:pPr>
                <a:defRPr/>
              </a:pPr>
              <a:endParaRPr lang="en-US" sz="1600">
                <a:latin typeface="Times New Roman" pitchFamily="18" charset="0"/>
                <a:cs typeface="Times New Roman" pitchFamily="18" charset="0"/>
              </a:endParaRPr>
            </a:p>
          </p:txBody>
        </p:sp>
        <p:grpSp>
          <p:nvGrpSpPr>
            <p:cNvPr id="114" name="Group 48"/>
            <p:cNvGrpSpPr>
              <a:grpSpLocks/>
            </p:cNvGrpSpPr>
            <p:nvPr/>
          </p:nvGrpSpPr>
          <p:grpSpPr bwMode="auto">
            <a:xfrm>
              <a:off x="4260" y="1384"/>
              <a:ext cx="921" cy="213"/>
              <a:chOff x="4290" y="1399"/>
              <a:chExt cx="921" cy="213"/>
            </a:xfrm>
          </p:grpSpPr>
          <p:sp>
            <p:nvSpPr>
              <p:cNvPr id="115" name="Rectangle 29"/>
              <p:cNvSpPr>
                <a:spLocks noChangeArrowheads="1"/>
              </p:cNvSpPr>
              <p:nvPr/>
            </p:nvSpPr>
            <p:spPr bwMode="auto">
              <a:xfrm>
                <a:off x="4322" y="1413"/>
                <a:ext cx="712" cy="185"/>
              </a:xfrm>
              <a:prstGeom prst="rect">
                <a:avLst/>
              </a:prstGeom>
              <a:solidFill>
                <a:schemeClr val="bg1"/>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116" name="Text Box 30"/>
              <p:cNvSpPr txBox="1">
                <a:spLocks noChangeArrowheads="1"/>
              </p:cNvSpPr>
              <p:nvPr/>
            </p:nvSpPr>
            <p:spPr bwMode="auto">
              <a:xfrm>
                <a:off x="4290" y="1399"/>
                <a:ext cx="921" cy="213"/>
              </a:xfrm>
              <a:prstGeom prst="rect">
                <a:avLst/>
              </a:prstGeom>
              <a:noFill/>
              <a:ln w="19050" cap="rnd">
                <a:noFill/>
                <a:prstDash val="sysDot"/>
                <a:miter lim="800000"/>
                <a:headEnd/>
                <a:tailEnd type="none" w="lg" len="lg"/>
              </a:ln>
            </p:spPr>
            <p:txBody>
              <a:bodyPr wrap="none">
                <a:prstTxWarp prst="textNoShape">
                  <a:avLst/>
                </a:prstTxWarp>
                <a:spAutoFit/>
              </a:bodyPr>
              <a:lstStyle/>
              <a:p>
                <a:r>
                  <a:rPr kumimoji="0" lang="en-US" sz="1600" b="1" i="1" dirty="0" smtClean="0">
                    <a:latin typeface="Times New Roman" pitchFamily="18" charset="0"/>
                    <a:cs typeface="Times New Roman" pitchFamily="18" charset="0"/>
                  </a:rPr>
                  <a:t>$4,000 </a:t>
                </a:r>
                <a:r>
                  <a:rPr kumimoji="0" lang="en-US" sz="1600" b="1" i="1" dirty="0">
                    <a:latin typeface="Times New Roman" pitchFamily="18" charset="0"/>
                    <a:cs typeface="Times New Roman" pitchFamily="18" charset="0"/>
                  </a:rPr>
                  <a:t>subsidy</a:t>
                </a:r>
              </a:p>
            </p:txBody>
          </p:sp>
        </p:grpSp>
      </p:grpSp>
      <p:sp>
        <p:nvSpPr>
          <p:cNvPr id="117" name="Oval 42"/>
          <p:cNvSpPr>
            <a:spLocks noChangeAspect="1" noChangeArrowheads="1"/>
          </p:cNvSpPr>
          <p:nvPr/>
        </p:nvSpPr>
        <p:spPr bwMode="auto">
          <a:xfrm>
            <a:off x="6689289" y="3531066"/>
            <a:ext cx="115888"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18" name="Oval 24"/>
          <p:cNvSpPr>
            <a:spLocks noChangeAspect="1" noChangeArrowheads="1"/>
          </p:cNvSpPr>
          <p:nvPr/>
        </p:nvSpPr>
        <p:spPr bwMode="auto">
          <a:xfrm>
            <a:off x="7271902" y="2940516"/>
            <a:ext cx="115887" cy="115887"/>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25" name="Text Box 54"/>
          <p:cNvSpPr txBox="1">
            <a:spLocks noChangeArrowheads="1"/>
          </p:cNvSpPr>
          <p:nvPr/>
        </p:nvSpPr>
        <p:spPr bwMode="auto">
          <a:xfrm>
            <a:off x="4060369" y="2791291"/>
            <a:ext cx="614362"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i="1" dirty="0">
                <a:latin typeface="Times New Roman" pitchFamily="18" charset="0"/>
                <a:cs typeface="Times New Roman" pitchFamily="18" charset="0"/>
              </a:rPr>
              <a:t>P</a:t>
            </a:r>
            <a:r>
              <a:rPr kumimoji="0" lang="en-US" sz="1600" i="1" baseline="-25000" dirty="0">
                <a:latin typeface="Times New Roman" pitchFamily="18" charset="0"/>
                <a:cs typeface="Times New Roman" pitchFamily="18" charset="0"/>
              </a:rPr>
              <a:t>2 </a:t>
            </a:r>
            <a:r>
              <a:rPr kumimoji="0" lang="en-US" sz="1600" i="1" dirty="0">
                <a:latin typeface="Times New Roman" pitchFamily="18" charset="0"/>
                <a:cs typeface="Times New Roman" pitchFamily="18" charset="0"/>
              </a:rPr>
              <a:t>=</a:t>
            </a:r>
          </a:p>
        </p:txBody>
      </p:sp>
      <p:sp>
        <p:nvSpPr>
          <p:cNvPr id="126" name="Text Box 56"/>
          <p:cNvSpPr txBox="1">
            <a:spLocks noChangeArrowheads="1"/>
          </p:cNvSpPr>
          <p:nvPr/>
        </p:nvSpPr>
        <p:spPr bwMode="auto">
          <a:xfrm>
            <a:off x="4069705" y="3443753"/>
            <a:ext cx="614363" cy="338554"/>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sz="1600" i="1" dirty="0">
                <a:latin typeface="Times New Roman" pitchFamily="18" charset="0"/>
                <a:cs typeface="Times New Roman" pitchFamily="18" charset="0"/>
              </a:rPr>
              <a:t>P</a:t>
            </a:r>
            <a:r>
              <a:rPr kumimoji="0" lang="en-US" sz="1600" i="1" baseline="-25000" dirty="0">
                <a:latin typeface="Times New Roman" pitchFamily="18" charset="0"/>
                <a:cs typeface="Times New Roman" pitchFamily="18" charset="0"/>
              </a:rPr>
              <a:t>1 </a:t>
            </a:r>
            <a:r>
              <a:rPr kumimoji="0" lang="en-US" sz="1600" i="1" dirty="0">
                <a:latin typeface="Times New Roman" pitchFamily="18" charset="0"/>
                <a:cs typeface="Times New Roman" pitchFamily="18" charset="0"/>
              </a:rPr>
              <a:t>=</a:t>
            </a:r>
          </a:p>
        </p:txBody>
      </p:sp>
      <p:grpSp>
        <p:nvGrpSpPr>
          <p:cNvPr id="12" name="Group 11"/>
          <p:cNvGrpSpPr/>
          <p:nvPr/>
        </p:nvGrpSpPr>
        <p:grpSpPr>
          <a:xfrm>
            <a:off x="4361432" y="1552137"/>
            <a:ext cx="649288" cy="1277899"/>
            <a:chOff x="4268444" y="1683870"/>
            <a:chExt cx="649288" cy="1277899"/>
          </a:xfrm>
        </p:grpSpPr>
        <p:cxnSp>
          <p:nvCxnSpPr>
            <p:cNvPr id="4" name="Straight Arrow Connector 3"/>
            <p:cNvCxnSpPr/>
            <p:nvPr/>
          </p:nvCxnSpPr>
          <p:spPr>
            <a:xfrm>
              <a:off x="4602613" y="2162014"/>
              <a:ext cx="298362" cy="799755"/>
            </a:xfrm>
            <a:prstGeom prst="straightConnector1">
              <a:avLst/>
            </a:prstGeom>
            <a:ln w="3175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119" name="Group 58"/>
            <p:cNvGrpSpPr>
              <a:grpSpLocks/>
            </p:cNvGrpSpPr>
            <p:nvPr/>
          </p:nvGrpSpPr>
          <p:grpSpPr bwMode="auto">
            <a:xfrm>
              <a:off x="4268444" y="1683870"/>
              <a:ext cx="649288" cy="614363"/>
              <a:chOff x="2728" y="1456"/>
              <a:chExt cx="409" cy="387"/>
            </a:xfrm>
          </p:grpSpPr>
          <p:sp>
            <p:nvSpPr>
              <p:cNvPr id="120" name="Rectangle 57"/>
              <p:cNvSpPr>
                <a:spLocks noChangeArrowheads="1"/>
              </p:cNvSpPr>
              <p:nvPr/>
            </p:nvSpPr>
            <p:spPr bwMode="auto">
              <a:xfrm>
                <a:off x="2728" y="1467"/>
                <a:ext cx="401" cy="376"/>
              </a:xfrm>
              <a:prstGeom prst="rect">
                <a:avLst/>
              </a:prstGeom>
              <a:solidFill>
                <a:srgbClr val="FFFF99"/>
              </a:solidFill>
              <a:ln w="9525">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lgn="ctr">
                  <a:defRPr/>
                </a:pPr>
                <a:endParaRPr lang="en-US" sz="1600" b="1" dirty="0">
                  <a:latin typeface="Times New Roman" pitchFamily="18" charset="0"/>
                  <a:cs typeface="Times New Roman" pitchFamily="18" charset="0"/>
                </a:endParaRPr>
              </a:p>
            </p:txBody>
          </p:sp>
          <p:sp>
            <p:nvSpPr>
              <p:cNvPr id="121" name="Text Box 51"/>
              <p:cNvSpPr txBox="1">
                <a:spLocks noChangeArrowheads="1"/>
              </p:cNvSpPr>
              <p:nvPr/>
            </p:nvSpPr>
            <p:spPr bwMode="auto">
              <a:xfrm>
                <a:off x="2740" y="1456"/>
                <a:ext cx="397" cy="387"/>
              </a:xfrm>
              <a:prstGeom prst="rect">
                <a:avLst/>
              </a:prstGeom>
              <a:noFill/>
              <a:ln w="9525">
                <a:noFill/>
                <a:miter lim="800000"/>
                <a:headEnd/>
                <a:tailEnd/>
              </a:ln>
            </p:spPr>
            <p:txBody>
              <a:bodyPr wrap="none">
                <a:prstTxWarp prst="textNoShape">
                  <a:avLst/>
                </a:prstTxWarp>
                <a:spAutoFit/>
              </a:bodyPr>
              <a:lstStyle/>
              <a:p>
                <a:pPr algn="ctr">
                  <a:lnSpc>
                    <a:spcPct val="70000"/>
                  </a:lnSpc>
                </a:pPr>
                <a:r>
                  <a:rPr kumimoji="0" lang="en-US" sz="1600" b="1" i="1" dirty="0">
                    <a:latin typeface="Times New Roman" pitchFamily="18" charset="0"/>
                    <a:cs typeface="Times New Roman" pitchFamily="18" charset="0"/>
                  </a:rPr>
                  <a:t>new </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gross</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price</a:t>
                </a:r>
              </a:p>
            </p:txBody>
          </p:sp>
        </p:grpSp>
      </p:grpSp>
      <p:grpSp>
        <p:nvGrpSpPr>
          <p:cNvPr id="10" name="Group 9"/>
          <p:cNvGrpSpPr/>
          <p:nvPr/>
        </p:nvGrpSpPr>
        <p:grpSpPr>
          <a:xfrm>
            <a:off x="4378013" y="4428420"/>
            <a:ext cx="700724" cy="1049111"/>
            <a:chOff x="4285025" y="4560153"/>
            <a:chExt cx="700724" cy="1049111"/>
          </a:xfrm>
        </p:grpSpPr>
        <p:cxnSp>
          <p:nvCxnSpPr>
            <p:cNvPr id="127" name="Straight Arrow Connector 126"/>
            <p:cNvCxnSpPr/>
            <p:nvPr/>
          </p:nvCxnSpPr>
          <p:spPr>
            <a:xfrm flipV="1">
              <a:off x="4626125" y="4560153"/>
              <a:ext cx="359624" cy="603645"/>
            </a:xfrm>
            <a:prstGeom prst="straightConnector1">
              <a:avLst/>
            </a:prstGeom>
            <a:ln w="3175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122" name="Group 63"/>
            <p:cNvGrpSpPr>
              <a:grpSpLocks/>
            </p:cNvGrpSpPr>
            <p:nvPr/>
          </p:nvGrpSpPr>
          <p:grpSpPr bwMode="auto">
            <a:xfrm>
              <a:off x="4285025" y="4999664"/>
              <a:ext cx="615950" cy="609600"/>
              <a:chOff x="2736" y="2892"/>
              <a:chExt cx="388" cy="384"/>
            </a:xfrm>
          </p:grpSpPr>
          <p:sp>
            <p:nvSpPr>
              <p:cNvPr id="123" name="Rectangle 61"/>
              <p:cNvSpPr>
                <a:spLocks noChangeArrowheads="1"/>
              </p:cNvSpPr>
              <p:nvPr/>
            </p:nvSpPr>
            <p:spPr bwMode="auto">
              <a:xfrm>
                <a:off x="2736" y="2900"/>
                <a:ext cx="388" cy="376"/>
              </a:xfrm>
              <a:prstGeom prst="rect">
                <a:avLst/>
              </a:prstGeom>
              <a:solidFill>
                <a:srgbClr val="FFFF99"/>
              </a:solidFill>
              <a:ln w="9525">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lgn="ctr">
                  <a:defRPr/>
                </a:pPr>
                <a:endParaRPr lang="en-US" sz="1600">
                  <a:latin typeface="Times New Roman" pitchFamily="18" charset="0"/>
                  <a:cs typeface="Times New Roman" pitchFamily="18" charset="0"/>
                </a:endParaRPr>
              </a:p>
            </p:txBody>
          </p:sp>
          <p:sp>
            <p:nvSpPr>
              <p:cNvPr id="124" name="Text Box 52"/>
              <p:cNvSpPr txBox="1">
                <a:spLocks noChangeArrowheads="1"/>
              </p:cNvSpPr>
              <p:nvPr/>
            </p:nvSpPr>
            <p:spPr bwMode="auto">
              <a:xfrm>
                <a:off x="2741" y="2892"/>
                <a:ext cx="383" cy="384"/>
              </a:xfrm>
              <a:prstGeom prst="rect">
                <a:avLst/>
              </a:prstGeom>
              <a:noFill/>
              <a:ln w="9525">
                <a:noFill/>
                <a:miter lim="800000"/>
                <a:headEnd/>
                <a:tailEnd/>
              </a:ln>
            </p:spPr>
            <p:txBody>
              <a:bodyPr wrap="none">
                <a:prstTxWarp prst="textNoShape">
                  <a:avLst/>
                </a:prstTxWarp>
                <a:spAutoFit/>
              </a:bodyPr>
              <a:lstStyle/>
              <a:p>
                <a:pPr algn="ctr">
                  <a:lnSpc>
                    <a:spcPct val="70000"/>
                  </a:lnSpc>
                </a:pPr>
                <a:r>
                  <a:rPr kumimoji="0" lang="en-US" sz="1600" b="1" i="1" dirty="0">
                    <a:latin typeface="Times New Roman" pitchFamily="18" charset="0"/>
                    <a:cs typeface="Times New Roman" pitchFamily="18" charset="0"/>
                  </a:rPr>
                  <a:t>new </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net</a:t>
                </a:r>
                <a:br>
                  <a:rPr kumimoji="0" lang="en-US" sz="1600" b="1" i="1" dirty="0">
                    <a:latin typeface="Times New Roman" pitchFamily="18" charset="0"/>
                    <a:cs typeface="Times New Roman" pitchFamily="18" charset="0"/>
                  </a:rPr>
                </a:br>
                <a:r>
                  <a:rPr kumimoji="0" lang="en-US" sz="1600" b="1" i="1" dirty="0">
                    <a:latin typeface="Times New Roman" pitchFamily="18" charset="0"/>
                    <a:cs typeface="Times New Roman" pitchFamily="18" charset="0"/>
                  </a:rPr>
                  <a:t>price</a:t>
                </a:r>
              </a:p>
            </p:txBody>
          </p:sp>
        </p:grpSp>
      </p:grpSp>
      <p:sp>
        <p:nvSpPr>
          <p:cNvPr id="128" name="Text Box 33"/>
          <p:cNvSpPr txBox="1">
            <a:spLocks noChangeArrowheads="1"/>
          </p:cNvSpPr>
          <p:nvPr/>
        </p:nvSpPr>
        <p:spPr bwMode="auto">
          <a:xfrm>
            <a:off x="93127" y="1850044"/>
            <a:ext cx="3990975" cy="1144929"/>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When </a:t>
            </a:r>
            <a:r>
              <a:rPr kumimoji="0" lang="en-US" sz="1900" b="0" dirty="0">
                <a:latin typeface="Times New Roman" pitchFamily="18" charset="0"/>
                <a:cs typeface="Times New Roman" pitchFamily="18" charset="0"/>
              </a:rPr>
              <a:t>a </a:t>
            </a:r>
            <a:r>
              <a:rPr kumimoji="0" lang="en-US" sz="1900" b="0" dirty="0" smtClean="0">
                <a:latin typeface="Times New Roman" pitchFamily="18" charset="0"/>
                <a:cs typeface="Times New Roman" pitchFamily="18" charset="0"/>
              </a:rPr>
              <a:t>$4,000 per year tuition subsidy is granted </a:t>
            </a:r>
            <a:r>
              <a:rPr kumimoji="0" lang="en-US" sz="1900" b="0" dirty="0">
                <a:latin typeface="Times New Roman" pitchFamily="18" charset="0"/>
                <a:cs typeface="Times New Roman" pitchFamily="18" charset="0"/>
              </a:rPr>
              <a:t>to students, the </a:t>
            </a:r>
            <a:r>
              <a:rPr kumimoji="0" lang="en-US" sz="1900" b="1" i="1" dirty="0" smtClean="0">
                <a:solidFill>
                  <a:srgbClr val="2948CD"/>
                </a:solidFill>
                <a:latin typeface="Times New Roman" pitchFamily="18" charset="0"/>
                <a:cs typeface="Times New Roman" pitchFamily="18" charset="0"/>
              </a:rPr>
              <a:t>demand</a:t>
            </a:r>
            <a:r>
              <a:rPr kumimoji="0" lang="en-US" sz="1900" b="0" dirty="0" smtClean="0">
                <a:latin typeface="Times New Roman" pitchFamily="18" charset="0"/>
                <a:cs typeface="Times New Roman" pitchFamily="18" charset="0"/>
              </a:rPr>
              <a:t> for college </a:t>
            </a:r>
            <a:r>
              <a:rPr kumimoji="0" lang="en-US" sz="1900" b="0" dirty="0">
                <a:latin typeface="Times New Roman" pitchFamily="18" charset="0"/>
                <a:cs typeface="Times New Roman" pitchFamily="18" charset="0"/>
              </a:rPr>
              <a:t>shifts </a:t>
            </a:r>
            <a:r>
              <a:rPr kumimoji="0" lang="en-US" sz="1900" b="0" dirty="0" smtClean="0">
                <a:latin typeface="Times New Roman" pitchFamily="18" charset="0"/>
                <a:cs typeface="Times New Roman" pitchFamily="18" charset="0"/>
              </a:rPr>
              <a:t>vertically by </a:t>
            </a:r>
            <a:r>
              <a:rPr kumimoji="0" lang="en-US" sz="1900" b="0" dirty="0">
                <a:latin typeface="Times New Roman" pitchFamily="18" charset="0"/>
                <a:cs typeface="Times New Roman" pitchFamily="18" charset="0"/>
              </a:rPr>
              <a:t>the amount of the subsidy.</a:t>
            </a:r>
          </a:p>
        </p:txBody>
      </p:sp>
      <p:sp>
        <p:nvSpPr>
          <p:cNvPr id="129" name="Text Box 34"/>
          <p:cNvSpPr txBox="1">
            <a:spLocks noChangeArrowheads="1"/>
          </p:cNvSpPr>
          <p:nvPr/>
        </p:nvSpPr>
        <p:spPr bwMode="auto">
          <a:xfrm>
            <a:off x="75664" y="2981207"/>
            <a:ext cx="4113213" cy="881780"/>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The equilibrium price </a:t>
            </a:r>
            <a:r>
              <a:rPr kumimoji="0" lang="en-US" sz="1900" b="0" dirty="0">
                <a:latin typeface="Times New Roman" pitchFamily="18" charset="0"/>
                <a:cs typeface="Times New Roman" pitchFamily="18" charset="0"/>
              </a:rPr>
              <a:t>for </a:t>
            </a:r>
            <a:r>
              <a:rPr kumimoji="0" lang="en-US" sz="1900" b="0" dirty="0" smtClean="0">
                <a:latin typeface="Times New Roman" pitchFamily="18" charset="0"/>
                <a:cs typeface="Times New Roman" pitchFamily="18" charset="0"/>
              </a:rPr>
              <a:t>college rises </a:t>
            </a:r>
            <a:r>
              <a:rPr kumimoji="0" lang="en-US" sz="1900" b="0" dirty="0">
                <a:latin typeface="Times New Roman" pitchFamily="18" charset="0"/>
                <a:cs typeface="Times New Roman" pitchFamily="18" charset="0"/>
              </a:rPr>
              <a:t>from </a:t>
            </a:r>
            <a:r>
              <a:rPr kumimoji="0" lang="en-US" sz="1900" b="1" i="1" dirty="0" smtClean="0">
                <a:latin typeface="Times New Roman" pitchFamily="18" charset="0"/>
                <a:cs typeface="Times New Roman" pitchFamily="18" charset="0"/>
              </a:rPr>
              <a:t>P</a:t>
            </a:r>
            <a:r>
              <a:rPr kumimoji="0" lang="en-US" sz="1900" b="1" i="1" baseline="-25000" dirty="0" smtClean="0">
                <a:latin typeface="Times New Roman" pitchFamily="18" charset="0"/>
                <a:cs typeface="Times New Roman" pitchFamily="18" charset="0"/>
              </a:rPr>
              <a:t>1</a:t>
            </a:r>
            <a:r>
              <a:rPr kumimoji="0" lang="en-US" sz="1900" b="0" dirty="0" smtClean="0">
                <a:latin typeface="Times New Roman" pitchFamily="18" charset="0"/>
                <a:cs typeface="Times New Roman" pitchFamily="18" charset="0"/>
              </a:rPr>
              <a:t> = $10,000 </a:t>
            </a:r>
            <a:r>
              <a:rPr kumimoji="0" lang="en-US" sz="1900" b="0" dirty="0">
                <a:latin typeface="Times New Roman" pitchFamily="18" charset="0"/>
                <a:cs typeface="Times New Roman" pitchFamily="18" charset="0"/>
              </a:rPr>
              <a:t>to </a:t>
            </a:r>
            <a:r>
              <a:rPr lang="en-US" sz="1900" b="1" i="1" dirty="0" smtClean="0">
                <a:latin typeface="Times New Roman" pitchFamily="18" charset="0"/>
                <a:cs typeface="Times New Roman" pitchFamily="18" charset="0"/>
              </a:rPr>
              <a:t>P</a:t>
            </a:r>
            <a:r>
              <a:rPr lang="en-US" sz="1900" b="1" i="1" baseline="-25000" dirty="0" smtClean="0">
                <a:latin typeface="Times New Roman" pitchFamily="18" charset="0"/>
                <a:cs typeface="Times New Roman" pitchFamily="18" charset="0"/>
              </a:rPr>
              <a:t>2</a:t>
            </a:r>
            <a:r>
              <a:rPr lang="en-US" sz="1900" dirty="0" smtClean="0">
                <a:latin typeface="Times New Roman" pitchFamily="18" charset="0"/>
                <a:cs typeface="Times New Roman" pitchFamily="18" charset="0"/>
              </a:rPr>
              <a:t> = $</a:t>
            </a:r>
            <a:r>
              <a:rPr kumimoji="0" lang="en-US" sz="1900" b="0" dirty="0" smtClean="0">
                <a:latin typeface="Times New Roman" pitchFamily="18" charset="0"/>
                <a:cs typeface="Times New Roman" pitchFamily="18" charset="0"/>
              </a:rPr>
              <a:t>12,000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(the new </a:t>
            </a:r>
            <a:r>
              <a:rPr kumimoji="0" lang="en-US" sz="1900" b="1" i="1" dirty="0">
                <a:latin typeface="Times New Roman" pitchFamily="18" charset="0"/>
                <a:cs typeface="Times New Roman" pitchFamily="18" charset="0"/>
              </a:rPr>
              <a:t>gross price</a:t>
            </a:r>
            <a:r>
              <a:rPr kumimoji="0" lang="en-US" sz="1900" b="0" dirty="0">
                <a:latin typeface="Times New Roman" pitchFamily="18" charset="0"/>
                <a:cs typeface="Times New Roman" pitchFamily="18" charset="0"/>
              </a:rPr>
              <a:t> for </a:t>
            </a:r>
            <a:r>
              <a:rPr kumimoji="0" lang="en-US" sz="1900" b="0" dirty="0" smtClean="0">
                <a:latin typeface="Times New Roman" pitchFamily="18" charset="0"/>
                <a:cs typeface="Times New Roman" pitchFamily="18" charset="0"/>
              </a:rPr>
              <a:t>students).</a:t>
            </a:r>
            <a:endParaRPr kumimoji="0" lang="en-US" sz="1900" b="0" dirty="0">
              <a:latin typeface="Times New Roman" pitchFamily="18" charset="0"/>
              <a:cs typeface="Times New Roman" pitchFamily="18" charset="0"/>
            </a:endParaRPr>
          </a:p>
        </p:txBody>
      </p:sp>
      <p:sp>
        <p:nvSpPr>
          <p:cNvPr id="130" name="Text Box 35"/>
          <p:cNvSpPr txBox="1">
            <a:spLocks noChangeArrowheads="1"/>
          </p:cNvSpPr>
          <p:nvPr/>
        </p:nvSpPr>
        <p:spPr bwMode="auto">
          <a:xfrm>
            <a:off x="75664" y="3875535"/>
            <a:ext cx="4113213" cy="886653"/>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With the </a:t>
            </a:r>
            <a:r>
              <a:rPr lang="en-US" sz="1900" dirty="0" smtClean="0">
                <a:latin typeface="Times New Roman" pitchFamily="18" charset="0"/>
                <a:cs typeface="Times New Roman" pitchFamily="18" charset="0"/>
              </a:rPr>
              <a:t>$4,000 subsidy, the </a:t>
            </a:r>
            <a:r>
              <a:rPr lang="en-US" sz="1900" b="1" i="1" dirty="0" smtClean="0">
                <a:latin typeface="Times New Roman" pitchFamily="18" charset="0"/>
                <a:cs typeface="Times New Roman" pitchFamily="18" charset="0"/>
              </a:rPr>
              <a:t>net price </a:t>
            </a:r>
            <a:r>
              <a:rPr lang="en-US" sz="1900" dirty="0" smtClean="0">
                <a:latin typeface="Times New Roman" pitchFamily="18" charset="0"/>
                <a:cs typeface="Times New Roman" pitchFamily="18" charset="0"/>
              </a:rPr>
              <a:t>of the subsidized students is </a:t>
            </a:r>
            <a:r>
              <a:rPr kumimoji="0" lang="en-US" sz="1900" b="0" dirty="0" smtClean="0">
                <a:latin typeface="Times New Roman" pitchFamily="18" charset="0"/>
                <a:cs typeface="Times New Roman" pitchFamily="18" charset="0"/>
              </a:rPr>
              <a:t>$8,000 </a:t>
            </a:r>
            <a:br>
              <a:rPr kumimoji="0" lang="en-US" sz="1900" b="0" dirty="0" smtClean="0">
                <a:latin typeface="Times New Roman" pitchFamily="18" charset="0"/>
                <a:cs typeface="Times New Roman" pitchFamily="18" charset="0"/>
              </a:rPr>
            </a:br>
            <a:r>
              <a:rPr kumimoji="0" lang="en-US" sz="1900" b="0" dirty="0" smtClean="0">
                <a:latin typeface="Times New Roman" pitchFamily="18" charset="0"/>
                <a:cs typeface="Times New Roman" pitchFamily="18" charset="0"/>
              </a:rPr>
              <a:t>per year (a gain of $2,000 for them).</a:t>
            </a:r>
            <a:endParaRPr kumimoji="0" lang="en-US" sz="1900" b="0" dirty="0">
              <a:latin typeface="Times New Roman" pitchFamily="18" charset="0"/>
              <a:cs typeface="Times New Roman" pitchFamily="18" charset="0"/>
            </a:endParaRPr>
          </a:p>
        </p:txBody>
      </p:sp>
      <p:sp>
        <p:nvSpPr>
          <p:cNvPr id="131" name="Text Box 36"/>
          <p:cNvSpPr txBox="1">
            <a:spLocks noChangeArrowheads="1"/>
          </p:cNvSpPr>
          <p:nvPr/>
        </p:nvSpPr>
        <p:spPr bwMode="auto">
          <a:xfrm>
            <a:off x="75664" y="4732249"/>
            <a:ext cx="4113213" cy="1144929"/>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Colleges also benefit from the tuition subsidy through higher prices for their services (</a:t>
            </a:r>
            <a:r>
              <a:rPr kumimoji="0" lang="en-US" sz="1900" b="1" i="1" dirty="0" smtClean="0">
                <a:latin typeface="Times New Roman" pitchFamily="18" charset="0"/>
                <a:cs typeface="Times New Roman" pitchFamily="18" charset="0"/>
              </a:rPr>
              <a:t>P</a:t>
            </a:r>
            <a:r>
              <a:rPr kumimoji="0" lang="en-US" sz="1900" b="1" i="1" baseline="-25000" dirty="0" smtClean="0">
                <a:latin typeface="Times New Roman" pitchFamily="18" charset="0"/>
                <a:cs typeface="Times New Roman" pitchFamily="18" charset="0"/>
              </a:rPr>
              <a:t>2</a:t>
            </a:r>
            <a:r>
              <a:rPr kumimoji="0" lang="en-US" sz="1900" b="0" dirty="0" smtClean="0">
                <a:latin typeface="Times New Roman" pitchFamily="18" charset="0"/>
                <a:cs typeface="Times New Roman" pitchFamily="18" charset="0"/>
              </a:rPr>
              <a:t> is $2,000 higher than before the subsidy).</a:t>
            </a:r>
            <a:endParaRPr kumimoji="0" lang="en-US" sz="1900" b="0" dirty="0">
              <a:latin typeface="Times New Roman" pitchFamily="18" charset="0"/>
              <a:cs typeface="Times New Roman" pitchFamily="18" charset="0"/>
            </a:endParaRPr>
          </a:p>
        </p:txBody>
      </p:sp>
      <p:sp>
        <p:nvSpPr>
          <p:cNvPr id="132" name="Text Box 36"/>
          <p:cNvSpPr txBox="1">
            <a:spLocks noChangeArrowheads="1"/>
          </p:cNvSpPr>
          <p:nvPr/>
        </p:nvSpPr>
        <p:spPr bwMode="auto">
          <a:xfrm>
            <a:off x="80833" y="1010149"/>
            <a:ext cx="4113213" cy="881780"/>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1900" b="0" dirty="0" smtClean="0">
                <a:latin typeface="Times New Roman" pitchFamily="18" charset="0"/>
                <a:cs typeface="Times New Roman" pitchFamily="18" charset="0"/>
              </a:rPr>
              <a:t>Who benefits when government subsidizes college students – the student or the college?</a:t>
            </a:r>
            <a:endParaRPr kumimoji="0" lang="en-US" sz="1900" b="0" dirty="0">
              <a:latin typeface="Times New Roman" pitchFamily="18" charset="0"/>
              <a:cs typeface="Times New Roman" pitchFamily="18" charset="0"/>
            </a:endParaRPr>
          </a:p>
        </p:txBody>
      </p:sp>
      <p:sp>
        <p:nvSpPr>
          <p:cNvPr id="134" name="Line 155"/>
          <p:cNvSpPr>
            <a:spLocks noChangeShapeType="1"/>
          </p:cNvSpPr>
          <p:nvPr/>
        </p:nvSpPr>
        <p:spPr bwMode="auto">
          <a:xfrm flipH="1">
            <a:off x="7337594" y="3056403"/>
            <a:ext cx="0" cy="2276153"/>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Tree>
    <p:extLst>
      <p:ext uri="{BB962C8B-B14F-4D97-AF65-F5344CB8AC3E}">
        <p14:creationId xmlns:p14="http://schemas.microsoft.com/office/powerpoint/2010/main" val="312834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slide(fromBottom)">
                                      <p:cBhvr>
                                        <p:cTn id="7" dur="500"/>
                                        <p:tgtEl>
                                          <p:spTgt spid="13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8"/>
                                        </p:tgtEl>
                                        <p:attrNameLst>
                                          <p:attrName>style.visibility</p:attrName>
                                        </p:attrNameLst>
                                      </p:cBhvr>
                                      <p:to>
                                        <p:strVal val="visible"/>
                                      </p:to>
                                    </p:set>
                                    <p:animEffect transition="in" filter="slide(fromBottom)">
                                      <p:cBhvr>
                                        <p:cTn id="12" dur="500"/>
                                        <p:tgtEl>
                                          <p:spTgt spid="128"/>
                                        </p:tgtEl>
                                      </p:cBhvr>
                                    </p:animEffect>
                                  </p:childTnLst>
                                </p:cTn>
                              </p:par>
                            </p:childTnLst>
                          </p:cTn>
                        </p:par>
                        <p:par>
                          <p:cTn id="13" fill="hold">
                            <p:stCondLst>
                              <p:cond delay="500"/>
                            </p:stCondLst>
                            <p:childTnLst>
                              <p:par>
                                <p:cTn id="14" presetID="17" presetClass="entr" presetSubtype="4" fill="hold" nodeType="afterEffect">
                                  <p:stCondLst>
                                    <p:cond delay="0"/>
                                  </p:stCondLst>
                                  <p:childTnLst>
                                    <p:set>
                                      <p:cBhvr>
                                        <p:cTn id="15" dur="1" fill="hold">
                                          <p:stCondLst>
                                            <p:cond delay="0"/>
                                          </p:stCondLst>
                                        </p:cTn>
                                        <p:tgtEl>
                                          <p:spTgt spid="104"/>
                                        </p:tgtEl>
                                        <p:attrNameLst>
                                          <p:attrName>style.visibility</p:attrName>
                                        </p:attrNameLst>
                                      </p:cBhvr>
                                      <p:to>
                                        <p:strVal val="visible"/>
                                      </p:to>
                                    </p:set>
                                    <p:anim calcmode="lin" valueType="num">
                                      <p:cBhvr>
                                        <p:cTn id="16" dur="500" fill="hold"/>
                                        <p:tgtEl>
                                          <p:spTgt spid="104"/>
                                        </p:tgtEl>
                                        <p:attrNameLst>
                                          <p:attrName>ppt_x</p:attrName>
                                        </p:attrNameLst>
                                      </p:cBhvr>
                                      <p:tavLst>
                                        <p:tav tm="0">
                                          <p:val>
                                            <p:strVal val="#ppt_x"/>
                                          </p:val>
                                        </p:tav>
                                        <p:tav tm="100000">
                                          <p:val>
                                            <p:strVal val="#ppt_x"/>
                                          </p:val>
                                        </p:tav>
                                      </p:tavLst>
                                    </p:anim>
                                    <p:anim calcmode="lin" valueType="num">
                                      <p:cBhvr>
                                        <p:cTn id="17" dur="500" fill="hold"/>
                                        <p:tgtEl>
                                          <p:spTgt spid="104"/>
                                        </p:tgtEl>
                                        <p:attrNameLst>
                                          <p:attrName>ppt_y</p:attrName>
                                        </p:attrNameLst>
                                      </p:cBhvr>
                                      <p:tavLst>
                                        <p:tav tm="0">
                                          <p:val>
                                            <p:strVal val="#ppt_y+#ppt_h/2"/>
                                          </p:val>
                                        </p:tav>
                                        <p:tav tm="100000">
                                          <p:val>
                                            <p:strVal val="#ppt_y"/>
                                          </p:val>
                                        </p:tav>
                                      </p:tavLst>
                                    </p:anim>
                                    <p:anim calcmode="lin" valueType="num">
                                      <p:cBhvr>
                                        <p:cTn id="18" dur="500" fill="hold"/>
                                        <p:tgtEl>
                                          <p:spTgt spid="104"/>
                                        </p:tgtEl>
                                        <p:attrNameLst>
                                          <p:attrName>ppt_w</p:attrName>
                                        </p:attrNameLst>
                                      </p:cBhvr>
                                      <p:tavLst>
                                        <p:tav tm="0">
                                          <p:val>
                                            <p:strVal val="#ppt_w"/>
                                          </p:val>
                                        </p:tav>
                                        <p:tav tm="100000">
                                          <p:val>
                                            <p:strVal val="#ppt_w"/>
                                          </p:val>
                                        </p:tav>
                                      </p:tavLst>
                                    </p:anim>
                                    <p:anim calcmode="lin" valueType="num">
                                      <p:cBhvr>
                                        <p:cTn id="19" dur="500" fill="hold"/>
                                        <p:tgtEl>
                                          <p:spTgt spid="104"/>
                                        </p:tgtEl>
                                        <p:attrNameLst>
                                          <p:attrName>ppt_h</p:attrName>
                                        </p:attrNameLst>
                                      </p:cBhvr>
                                      <p:tavLst>
                                        <p:tav tm="0">
                                          <p:val>
                                            <p:fltVal val="0"/>
                                          </p:val>
                                        </p:tav>
                                        <p:tav tm="100000">
                                          <p:val>
                                            <p:strVal val="#ppt_h"/>
                                          </p:val>
                                        </p:tav>
                                      </p:tavLst>
                                    </p:anim>
                                  </p:childTnLst>
                                </p:cTn>
                              </p:par>
                            </p:childTnLst>
                          </p:cTn>
                        </p:par>
                        <p:par>
                          <p:cTn id="20" fill="hold">
                            <p:stCondLst>
                              <p:cond delay="1000"/>
                            </p:stCondLst>
                            <p:childTnLst>
                              <p:par>
                                <p:cTn id="21" presetID="9" presetClass="entr" presetSubtype="0" fill="hold" nodeType="afterEffect">
                                  <p:stCondLst>
                                    <p:cond delay="0"/>
                                  </p:stCondLst>
                                  <p:childTnLst>
                                    <p:set>
                                      <p:cBhvr>
                                        <p:cTn id="22" dur="1" fill="hold">
                                          <p:stCondLst>
                                            <p:cond delay="0"/>
                                          </p:stCondLst>
                                        </p:cTn>
                                        <p:tgtEl>
                                          <p:spTgt spid="108"/>
                                        </p:tgtEl>
                                        <p:attrNameLst>
                                          <p:attrName>style.visibility</p:attrName>
                                        </p:attrNameLst>
                                      </p:cBhvr>
                                      <p:to>
                                        <p:strVal val="visible"/>
                                      </p:to>
                                    </p:set>
                                    <p:animEffect transition="in" filter="dissolve">
                                      <p:cBhvr>
                                        <p:cTn id="23" dur="500"/>
                                        <p:tgtEl>
                                          <p:spTgt spid="108"/>
                                        </p:tgtEl>
                                      </p:cBhvr>
                                    </p:animEffect>
                                  </p:childTnLst>
                                </p:cTn>
                              </p:par>
                            </p:childTnLst>
                          </p:cTn>
                        </p:par>
                        <p:par>
                          <p:cTn id="24" fill="hold">
                            <p:stCondLst>
                              <p:cond delay="1500"/>
                            </p:stCondLst>
                            <p:childTnLst>
                              <p:par>
                                <p:cTn id="25" presetID="17" presetClass="entr" presetSubtype="8" fill="hold" nodeType="afterEffect">
                                  <p:stCondLst>
                                    <p:cond delay="0"/>
                                  </p:stCondLst>
                                  <p:childTnLst>
                                    <p:set>
                                      <p:cBhvr>
                                        <p:cTn id="26" dur="1" fill="hold">
                                          <p:stCondLst>
                                            <p:cond delay="0"/>
                                          </p:stCondLst>
                                        </p:cTn>
                                        <p:tgtEl>
                                          <p:spTgt spid="112"/>
                                        </p:tgtEl>
                                        <p:attrNameLst>
                                          <p:attrName>style.visibility</p:attrName>
                                        </p:attrNameLst>
                                      </p:cBhvr>
                                      <p:to>
                                        <p:strVal val="visible"/>
                                      </p:to>
                                    </p:set>
                                    <p:anim calcmode="lin" valueType="num">
                                      <p:cBhvr>
                                        <p:cTn id="27" dur="500" fill="hold"/>
                                        <p:tgtEl>
                                          <p:spTgt spid="112"/>
                                        </p:tgtEl>
                                        <p:attrNameLst>
                                          <p:attrName>ppt_x</p:attrName>
                                        </p:attrNameLst>
                                      </p:cBhvr>
                                      <p:tavLst>
                                        <p:tav tm="0">
                                          <p:val>
                                            <p:strVal val="#ppt_x-#ppt_w/2"/>
                                          </p:val>
                                        </p:tav>
                                        <p:tav tm="100000">
                                          <p:val>
                                            <p:strVal val="#ppt_x"/>
                                          </p:val>
                                        </p:tav>
                                      </p:tavLst>
                                    </p:anim>
                                    <p:anim calcmode="lin" valueType="num">
                                      <p:cBhvr>
                                        <p:cTn id="28" dur="500" fill="hold"/>
                                        <p:tgtEl>
                                          <p:spTgt spid="112"/>
                                        </p:tgtEl>
                                        <p:attrNameLst>
                                          <p:attrName>ppt_y</p:attrName>
                                        </p:attrNameLst>
                                      </p:cBhvr>
                                      <p:tavLst>
                                        <p:tav tm="0">
                                          <p:val>
                                            <p:strVal val="#ppt_y"/>
                                          </p:val>
                                        </p:tav>
                                        <p:tav tm="100000">
                                          <p:val>
                                            <p:strVal val="#ppt_y"/>
                                          </p:val>
                                        </p:tav>
                                      </p:tavLst>
                                    </p:anim>
                                    <p:anim calcmode="lin" valueType="num">
                                      <p:cBhvr>
                                        <p:cTn id="29" dur="500" fill="hold"/>
                                        <p:tgtEl>
                                          <p:spTgt spid="112"/>
                                        </p:tgtEl>
                                        <p:attrNameLst>
                                          <p:attrName>ppt_w</p:attrName>
                                        </p:attrNameLst>
                                      </p:cBhvr>
                                      <p:tavLst>
                                        <p:tav tm="0">
                                          <p:val>
                                            <p:fltVal val="0"/>
                                          </p:val>
                                        </p:tav>
                                        <p:tav tm="100000">
                                          <p:val>
                                            <p:strVal val="#ppt_w"/>
                                          </p:val>
                                        </p:tav>
                                      </p:tavLst>
                                    </p:anim>
                                    <p:anim calcmode="lin" valueType="num">
                                      <p:cBhvr>
                                        <p:cTn id="30" dur="500" fill="hold"/>
                                        <p:tgtEl>
                                          <p:spTgt spid="112"/>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29"/>
                                        </p:tgtEl>
                                        <p:attrNameLst>
                                          <p:attrName>style.visibility</p:attrName>
                                        </p:attrNameLst>
                                      </p:cBhvr>
                                      <p:to>
                                        <p:strVal val="visible"/>
                                      </p:to>
                                    </p:set>
                                    <p:animEffect transition="in" filter="slide(fromBottom)">
                                      <p:cBhvr>
                                        <p:cTn id="35" dur="500"/>
                                        <p:tgtEl>
                                          <p:spTgt spid="129"/>
                                        </p:tgtEl>
                                      </p:cBhvr>
                                    </p:animEffect>
                                  </p:childTnLst>
                                </p:cTn>
                              </p:par>
                            </p:childTnLst>
                          </p:cTn>
                        </p:par>
                        <p:par>
                          <p:cTn id="36" fill="hold">
                            <p:stCondLst>
                              <p:cond delay="500"/>
                            </p:stCondLst>
                            <p:childTnLst>
                              <p:par>
                                <p:cTn id="37" presetID="23" presetClass="entr" presetSubtype="288" fill="hold" grpId="0" nodeType="afterEffect">
                                  <p:stCondLst>
                                    <p:cond delay="0"/>
                                  </p:stCondLst>
                                  <p:childTnLst>
                                    <p:set>
                                      <p:cBhvr>
                                        <p:cTn id="38" dur="1" fill="hold">
                                          <p:stCondLst>
                                            <p:cond delay="0"/>
                                          </p:stCondLst>
                                        </p:cTn>
                                        <p:tgtEl>
                                          <p:spTgt spid="118"/>
                                        </p:tgtEl>
                                        <p:attrNameLst>
                                          <p:attrName>style.visibility</p:attrName>
                                        </p:attrNameLst>
                                      </p:cBhvr>
                                      <p:to>
                                        <p:strVal val="visible"/>
                                      </p:to>
                                    </p:set>
                                    <p:anim calcmode="lin" valueType="num">
                                      <p:cBhvr>
                                        <p:cTn id="39" dur="500" fill="hold"/>
                                        <p:tgtEl>
                                          <p:spTgt spid="118"/>
                                        </p:tgtEl>
                                        <p:attrNameLst>
                                          <p:attrName>ppt_w</p:attrName>
                                        </p:attrNameLst>
                                      </p:cBhvr>
                                      <p:tavLst>
                                        <p:tav tm="0">
                                          <p:val>
                                            <p:strVal val="4/3*#ppt_w"/>
                                          </p:val>
                                        </p:tav>
                                        <p:tav tm="100000">
                                          <p:val>
                                            <p:strVal val="#ppt_w"/>
                                          </p:val>
                                        </p:tav>
                                      </p:tavLst>
                                    </p:anim>
                                    <p:anim calcmode="lin" valueType="num">
                                      <p:cBhvr>
                                        <p:cTn id="40" dur="500" fill="hold"/>
                                        <p:tgtEl>
                                          <p:spTgt spid="118"/>
                                        </p:tgtEl>
                                        <p:attrNameLst>
                                          <p:attrName>ppt_h</p:attrName>
                                        </p:attrNameLst>
                                      </p:cBhvr>
                                      <p:tavLst>
                                        <p:tav tm="0">
                                          <p:val>
                                            <p:strVal val="4/3*#ppt_h"/>
                                          </p:val>
                                        </p:tav>
                                        <p:tav tm="100000">
                                          <p:val>
                                            <p:strVal val="#ppt_h"/>
                                          </p:val>
                                        </p:tav>
                                      </p:tavLst>
                                    </p:anim>
                                  </p:childTnLst>
                                </p:cTn>
                              </p:par>
                            </p:childTnLst>
                          </p:cTn>
                        </p:par>
                        <p:par>
                          <p:cTn id="41" fill="hold">
                            <p:stCondLst>
                              <p:cond delay="1000"/>
                            </p:stCondLst>
                            <p:childTnLst>
                              <p:par>
                                <p:cTn id="42" presetID="17" presetClass="entr" presetSubtype="2" fill="hold" grpId="0" nodeType="afterEffect">
                                  <p:stCondLst>
                                    <p:cond delay="0"/>
                                  </p:stCondLst>
                                  <p:childTnLst>
                                    <p:set>
                                      <p:cBhvr>
                                        <p:cTn id="43" dur="1" fill="hold">
                                          <p:stCondLst>
                                            <p:cond delay="0"/>
                                          </p:stCondLst>
                                        </p:cTn>
                                        <p:tgtEl>
                                          <p:spTgt spid="100"/>
                                        </p:tgtEl>
                                        <p:attrNameLst>
                                          <p:attrName>style.visibility</p:attrName>
                                        </p:attrNameLst>
                                      </p:cBhvr>
                                      <p:to>
                                        <p:strVal val="visible"/>
                                      </p:to>
                                    </p:set>
                                    <p:anim calcmode="lin" valueType="num">
                                      <p:cBhvr>
                                        <p:cTn id="44" dur="500" fill="hold"/>
                                        <p:tgtEl>
                                          <p:spTgt spid="100"/>
                                        </p:tgtEl>
                                        <p:attrNameLst>
                                          <p:attrName>ppt_x</p:attrName>
                                        </p:attrNameLst>
                                      </p:cBhvr>
                                      <p:tavLst>
                                        <p:tav tm="0">
                                          <p:val>
                                            <p:strVal val="#ppt_x+#ppt_w/2"/>
                                          </p:val>
                                        </p:tav>
                                        <p:tav tm="100000">
                                          <p:val>
                                            <p:strVal val="#ppt_x"/>
                                          </p:val>
                                        </p:tav>
                                      </p:tavLst>
                                    </p:anim>
                                    <p:anim calcmode="lin" valueType="num">
                                      <p:cBhvr>
                                        <p:cTn id="45" dur="500" fill="hold"/>
                                        <p:tgtEl>
                                          <p:spTgt spid="100"/>
                                        </p:tgtEl>
                                        <p:attrNameLst>
                                          <p:attrName>ppt_y</p:attrName>
                                        </p:attrNameLst>
                                      </p:cBhvr>
                                      <p:tavLst>
                                        <p:tav tm="0">
                                          <p:val>
                                            <p:strVal val="#ppt_y"/>
                                          </p:val>
                                        </p:tav>
                                        <p:tav tm="100000">
                                          <p:val>
                                            <p:strVal val="#ppt_y"/>
                                          </p:val>
                                        </p:tav>
                                      </p:tavLst>
                                    </p:anim>
                                    <p:anim calcmode="lin" valueType="num">
                                      <p:cBhvr>
                                        <p:cTn id="46" dur="500" fill="hold"/>
                                        <p:tgtEl>
                                          <p:spTgt spid="100"/>
                                        </p:tgtEl>
                                        <p:attrNameLst>
                                          <p:attrName>ppt_w</p:attrName>
                                        </p:attrNameLst>
                                      </p:cBhvr>
                                      <p:tavLst>
                                        <p:tav tm="0">
                                          <p:val>
                                            <p:fltVal val="0"/>
                                          </p:val>
                                        </p:tav>
                                        <p:tav tm="100000">
                                          <p:val>
                                            <p:strVal val="#ppt_w"/>
                                          </p:val>
                                        </p:tav>
                                      </p:tavLst>
                                    </p:anim>
                                    <p:anim calcmode="lin" valueType="num">
                                      <p:cBhvr>
                                        <p:cTn id="47" dur="500" fill="hold"/>
                                        <p:tgtEl>
                                          <p:spTgt spid="100"/>
                                        </p:tgtEl>
                                        <p:attrNameLst>
                                          <p:attrName>ppt_h</p:attrName>
                                        </p:attrNameLst>
                                      </p:cBhvr>
                                      <p:tavLst>
                                        <p:tav tm="0">
                                          <p:val>
                                            <p:strVal val="#ppt_h"/>
                                          </p:val>
                                        </p:tav>
                                        <p:tav tm="100000">
                                          <p:val>
                                            <p:strVal val="#ppt_h"/>
                                          </p:val>
                                        </p:tav>
                                      </p:tavLst>
                                    </p:anim>
                                  </p:childTnLst>
                                </p:cTn>
                              </p:par>
                            </p:childTnLst>
                          </p:cTn>
                        </p:par>
                        <p:par>
                          <p:cTn id="48" fill="hold">
                            <p:stCondLst>
                              <p:cond delay="1500"/>
                            </p:stCondLst>
                            <p:childTnLst>
                              <p:par>
                                <p:cTn id="49" presetID="23" presetClass="entr" presetSubtype="272" fill="hold" grpId="0" nodeType="afterEffect">
                                  <p:stCondLst>
                                    <p:cond delay="0"/>
                                  </p:stCondLst>
                                  <p:childTnLst>
                                    <p:set>
                                      <p:cBhvr>
                                        <p:cTn id="50" dur="1" fill="hold">
                                          <p:stCondLst>
                                            <p:cond delay="0"/>
                                          </p:stCondLst>
                                        </p:cTn>
                                        <p:tgtEl>
                                          <p:spTgt spid="99"/>
                                        </p:tgtEl>
                                        <p:attrNameLst>
                                          <p:attrName>style.visibility</p:attrName>
                                        </p:attrNameLst>
                                      </p:cBhvr>
                                      <p:to>
                                        <p:strVal val="visible"/>
                                      </p:to>
                                    </p:set>
                                    <p:anim calcmode="lin" valueType="num">
                                      <p:cBhvr>
                                        <p:cTn id="51" dur="500" fill="hold"/>
                                        <p:tgtEl>
                                          <p:spTgt spid="99"/>
                                        </p:tgtEl>
                                        <p:attrNameLst>
                                          <p:attrName>ppt_w</p:attrName>
                                        </p:attrNameLst>
                                      </p:cBhvr>
                                      <p:tavLst>
                                        <p:tav tm="0">
                                          <p:val>
                                            <p:strVal val="2/3*#ppt_w"/>
                                          </p:val>
                                        </p:tav>
                                        <p:tav tm="100000">
                                          <p:val>
                                            <p:strVal val="#ppt_w"/>
                                          </p:val>
                                        </p:tav>
                                      </p:tavLst>
                                    </p:anim>
                                    <p:anim calcmode="lin" valueType="num">
                                      <p:cBhvr>
                                        <p:cTn id="52" dur="500" fill="hold"/>
                                        <p:tgtEl>
                                          <p:spTgt spid="99"/>
                                        </p:tgtEl>
                                        <p:attrNameLst>
                                          <p:attrName>ppt_h</p:attrName>
                                        </p:attrNameLst>
                                      </p:cBhvr>
                                      <p:tavLst>
                                        <p:tav tm="0">
                                          <p:val>
                                            <p:strVal val="2/3*#ppt_h"/>
                                          </p:val>
                                        </p:tav>
                                        <p:tav tm="100000">
                                          <p:val>
                                            <p:strVal val="#ppt_h"/>
                                          </p:val>
                                        </p:tav>
                                      </p:tavLst>
                                    </p:anim>
                                  </p:childTnLst>
                                </p:cTn>
                              </p:par>
                              <p:par>
                                <p:cTn id="53" presetID="23" presetClass="entr" presetSubtype="272" fill="hold" grpId="0" nodeType="withEffect">
                                  <p:stCondLst>
                                    <p:cond delay="0"/>
                                  </p:stCondLst>
                                  <p:childTnLst>
                                    <p:set>
                                      <p:cBhvr>
                                        <p:cTn id="54" dur="1" fill="hold">
                                          <p:stCondLst>
                                            <p:cond delay="0"/>
                                          </p:stCondLst>
                                        </p:cTn>
                                        <p:tgtEl>
                                          <p:spTgt spid="125"/>
                                        </p:tgtEl>
                                        <p:attrNameLst>
                                          <p:attrName>style.visibility</p:attrName>
                                        </p:attrNameLst>
                                      </p:cBhvr>
                                      <p:to>
                                        <p:strVal val="visible"/>
                                      </p:to>
                                    </p:set>
                                    <p:anim calcmode="lin" valueType="num">
                                      <p:cBhvr>
                                        <p:cTn id="55" dur="500" fill="hold"/>
                                        <p:tgtEl>
                                          <p:spTgt spid="125"/>
                                        </p:tgtEl>
                                        <p:attrNameLst>
                                          <p:attrName>ppt_w</p:attrName>
                                        </p:attrNameLst>
                                      </p:cBhvr>
                                      <p:tavLst>
                                        <p:tav tm="0">
                                          <p:val>
                                            <p:strVal val="2/3*#ppt_w"/>
                                          </p:val>
                                        </p:tav>
                                        <p:tav tm="100000">
                                          <p:val>
                                            <p:strVal val="#ppt_w"/>
                                          </p:val>
                                        </p:tav>
                                      </p:tavLst>
                                    </p:anim>
                                    <p:anim calcmode="lin" valueType="num">
                                      <p:cBhvr>
                                        <p:cTn id="56" dur="500" fill="hold"/>
                                        <p:tgtEl>
                                          <p:spTgt spid="125"/>
                                        </p:tgtEl>
                                        <p:attrNameLst>
                                          <p:attrName>ppt_h</p:attrName>
                                        </p:attrNameLst>
                                      </p:cBhvr>
                                      <p:tavLst>
                                        <p:tav tm="0">
                                          <p:val>
                                            <p:strVal val="2/3*#ppt_h"/>
                                          </p:val>
                                        </p:tav>
                                        <p:tav tm="100000">
                                          <p:val>
                                            <p:strVal val="#ppt_h"/>
                                          </p:val>
                                        </p:tav>
                                      </p:tavLst>
                                    </p:anim>
                                  </p:childTnLst>
                                </p:cTn>
                              </p:par>
                            </p:childTnLst>
                          </p:cTn>
                        </p:par>
                        <p:par>
                          <p:cTn id="57" fill="hold">
                            <p:stCondLst>
                              <p:cond delay="2000"/>
                            </p:stCondLst>
                            <p:childTnLst>
                              <p:par>
                                <p:cTn id="58" presetID="17" presetClass="entr" presetSubtype="1" fill="hold" grpId="0" nodeType="afterEffect">
                                  <p:stCondLst>
                                    <p:cond delay="0"/>
                                  </p:stCondLst>
                                  <p:childTnLst>
                                    <p:set>
                                      <p:cBhvr>
                                        <p:cTn id="59" dur="1" fill="hold">
                                          <p:stCondLst>
                                            <p:cond delay="0"/>
                                          </p:stCondLst>
                                        </p:cTn>
                                        <p:tgtEl>
                                          <p:spTgt spid="134"/>
                                        </p:tgtEl>
                                        <p:attrNameLst>
                                          <p:attrName>style.visibility</p:attrName>
                                        </p:attrNameLst>
                                      </p:cBhvr>
                                      <p:to>
                                        <p:strVal val="visible"/>
                                      </p:to>
                                    </p:set>
                                    <p:anim calcmode="lin" valueType="num">
                                      <p:cBhvr>
                                        <p:cTn id="60" dur="500" fill="hold"/>
                                        <p:tgtEl>
                                          <p:spTgt spid="134"/>
                                        </p:tgtEl>
                                        <p:attrNameLst>
                                          <p:attrName>ppt_x</p:attrName>
                                        </p:attrNameLst>
                                      </p:cBhvr>
                                      <p:tavLst>
                                        <p:tav tm="0">
                                          <p:val>
                                            <p:strVal val="#ppt_x"/>
                                          </p:val>
                                        </p:tav>
                                        <p:tav tm="100000">
                                          <p:val>
                                            <p:strVal val="#ppt_x"/>
                                          </p:val>
                                        </p:tav>
                                      </p:tavLst>
                                    </p:anim>
                                    <p:anim calcmode="lin" valueType="num">
                                      <p:cBhvr>
                                        <p:cTn id="61" dur="500" fill="hold"/>
                                        <p:tgtEl>
                                          <p:spTgt spid="134"/>
                                        </p:tgtEl>
                                        <p:attrNameLst>
                                          <p:attrName>ppt_y</p:attrName>
                                        </p:attrNameLst>
                                      </p:cBhvr>
                                      <p:tavLst>
                                        <p:tav tm="0">
                                          <p:val>
                                            <p:strVal val="#ppt_y-#ppt_h/2"/>
                                          </p:val>
                                        </p:tav>
                                        <p:tav tm="100000">
                                          <p:val>
                                            <p:strVal val="#ppt_y"/>
                                          </p:val>
                                        </p:tav>
                                      </p:tavLst>
                                    </p:anim>
                                    <p:anim calcmode="lin" valueType="num">
                                      <p:cBhvr>
                                        <p:cTn id="62" dur="500" fill="hold"/>
                                        <p:tgtEl>
                                          <p:spTgt spid="134"/>
                                        </p:tgtEl>
                                        <p:attrNameLst>
                                          <p:attrName>ppt_w</p:attrName>
                                        </p:attrNameLst>
                                      </p:cBhvr>
                                      <p:tavLst>
                                        <p:tav tm="0">
                                          <p:val>
                                            <p:strVal val="#ppt_w"/>
                                          </p:val>
                                        </p:tav>
                                        <p:tav tm="100000">
                                          <p:val>
                                            <p:strVal val="#ppt_w"/>
                                          </p:val>
                                        </p:tav>
                                      </p:tavLst>
                                    </p:anim>
                                    <p:anim calcmode="lin" valueType="num">
                                      <p:cBhvr>
                                        <p:cTn id="63" dur="500" fill="hold"/>
                                        <p:tgtEl>
                                          <p:spTgt spid="134"/>
                                        </p:tgtEl>
                                        <p:attrNameLst>
                                          <p:attrName>ppt_h</p:attrName>
                                        </p:attrNameLst>
                                      </p:cBhvr>
                                      <p:tavLst>
                                        <p:tav tm="0">
                                          <p:val>
                                            <p:fltVal val="0"/>
                                          </p:val>
                                        </p:tav>
                                        <p:tav tm="100000">
                                          <p:val>
                                            <p:strVal val="#ppt_h"/>
                                          </p:val>
                                        </p:tav>
                                      </p:tavLst>
                                    </p:anim>
                                  </p:childTnLst>
                                </p:cTn>
                              </p:par>
                            </p:childTnLst>
                          </p:cTn>
                        </p:par>
                        <p:par>
                          <p:cTn id="64" fill="hold">
                            <p:stCondLst>
                              <p:cond delay="2500"/>
                            </p:stCondLst>
                            <p:childTnLst>
                              <p:par>
                                <p:cTn id="65" presetID="9" presetClass="entr" presetSubtype="0" fill="hold" grpId="0" nodeType="after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dissolve">
                                      <p:cBhvr>
                                        <p:cTn id="67" dur="500"/>
                                        <p:tgtEl>
                                          <p:spTgt spid="74"/>
                                        </p:tgtEl>
                                      </p:cBhvr>
                                    </p:animEffect>
                                  </p:childTnLst>
                                </p:cTn>
                              </p:par>
                            </p:childTnLst>
                          </p:cTn>
                        </p:par>
                        <p:par>
                          <p:cTn id="68" fill="hold">
                            <p:stCondLst>
                              <p:cond delay="3000"/>
                            </p:stCondLst>
                            <p:childTnLst>
                              <p:par>
                                <p:cTn id="69" presetID="53" presetClass="entr" presetSubtype="16" fill="hold" nodeType="after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p:cTn id="71" dur="500" fill="hold"/>
                                        <p:tgtEl>
                                          <p:spTgt spid="12"/>
                                        </p:tgtEl>
                                        <p:attrNameLst>
                                          <p:attrName>ppt_w</p:attrName>
                                        </p:attrNameLst>
                                      </p:cBhvr>
                                      <p:tavLst>
                                        <p:tav tm="0">
                                          <p:val>
                                            <p:fltVal val="0"/>
                                          </p:val>
                                        </p:tav>
                                        <p:tav tm="100000">
                                          <p:val>
                                            <p:strVal val="#ppt_w"/>
                                          </p:val>
                                        </p:tav>
                                      </p:tavLst>
                                    </p:anim>
                                    <p:anim calcmode="lin" valueType="num">
                                      <p:cBhvr>
                                        <p:cTn id="72" dur="500" fill="hold"/>
                                        <p:tgtEl>
                                          <p:spTgt spid="12"/>
                                        </p:tgtEl>
                                        <p:attrNameLst>
                                          <p:attrName>ppt_h</p:attrName>
                                        </p:attrNameLst>
                                      </p:cBhvr>
                                      <p:tavLst>
                                        <p:tav tm="0">
                                          <p:val>
                                            <p:fltVal val="0"/>
                                          </p:val>
                                        </p:tav>
                                        <p:tav tm="100000">
                                          <p:val>
                                            <p:strVal val="#ppt_h"/>
                                          </p:val>
                                        </p:tav>
                                      </p:tavLst>
                                    </p:anim>
                                    <p:animEffect transition="in" filter="fade">
                                      <p:cBhvr>
                                        <p:cTn id="73" dur="500"/>
                                        <p:tgtEl>
                                          <p:spTgt spid="12"/>
                                        </p:tgtEl>
                                      </p:cBhvr>
                                    </p:animEffect>
                                  </p:childTnLst>
                                </p:cTn>
                              </p:par>
                            </p:childTnLst>
                          </p:cTn>
                        </p:par>
                      </p:childTnLst>
                    </p:cTn>
                  </p:par>
                  <p:par>
                    <p:cTn id="74" fill="hold">
                      <p:stCondLst>
                        <p:cond delay="indefinite"/>
                      </p:stCondLst>
                      <p:childTnLst>
                        <p:par>
                          <p:cTn id="75" fill="hold">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130"/>
                                        </p:tgtEl>
                                        <p:attrNameLst>
                                          <p:attrName>style.visibility</p:attrName>
                                        </p:attrNameLst>
                                      </p:cBhvr>
                                      <p:to>
                                        <p:strVal val="visible"/>
                                      </p:to>
                                    </p:set>
                                    <p:animEffect transition="in" filter="slide(fromBottom)">
                                      <p:cBhvr>
                                        <p:cTn id="78" dur="500"/>
                                        <p:tgtEl>
                                          <p:spTgt spid="130"/>
                                        </p:tgtEl>
                                      </p:cBhvr>
                                    </p:animEffect>
                                  </p:childTnLst>
                                </p:cTn>
                              </p:par>
                            </p:childTnLst>
                          </p:cTn>
                        </p:par>
                        <p:par>
                          <p:cTn id="79" fill="hold">
                            <p:stCondLst>
                              <p:cond delay="500"/>
                            </p:stCondLst>
                            <p:childTnLst>
                              <p:par>
                                <p:cTn id="80" presetID="17" presetClass="entr" presetSubtype="2" fill="hold" grpId="0" nodeType="afterEffect">
                                  <p:stCondLst>
                                    <p:cond delay="0"/>
                                  </p:stCondLst>
                                  <p:childTnLst>
                                    <p:set>
                                      <p:cBhvr>
                                        <p:cTn id="81" dur="1" fill="hold">
                                          <p:stCondLst>
                                            <p:cond delay="0"/>
                                          </p:stCondLst>
                                        </p:cTn>
                                        <p:tgtEl>
                                          <p:spTgt spid="101"/>
                                        </p:tgtEl>
                                        <p:attrNameLst>
                                          <p:attrName>style.visibility</p:attrName>
                                        </p:attrNameLst>
                                      </p:cBhvr>
                                      <p:to>
                                        <p:strVal val="visible"/>
                                      </p:to>
                                    </p:set>
                                    <p:anim calcmode="lin" valueType="num">
                                      <p:cBhvr>
                                        <p:cTn id="82" dur="500" fill="hold"/>
                                        <p:tgtEl>
                                          <p:spTgt spid="101"/>
                                        </p:tgtEl>
                                        <p:attrNameLst>
                                          <p:attrName>ppt_x</p:attrName>
                                        </p:attrNameLst>
                                      </p:cBhvr>
                                      <p:tavLst>
                                        <p:tav tm="0">
                                          <p:val>
                                            <p:strVal val="#ppt_x+#ppt_w/2"/>
                                          </p:val>
                                        </p:tav>
                                        <p:tav tm="100000">
                                          <p:val>
                                            <p:strVal val="#ppt_x"/>
                                          </p:val>
                                        </p:tav>
                                      </p:tavLst>
                                    </p:anim>
                                    <p:anim calcmode="lin" valueType="num">
                                      <p:cBhvr>
                                        <p:cTn id="83" dur="500" fill="hold"/>
                                        <p:tgtEl>
                                          <p:spTgt spid="101"/>
                                        </p:tgtEl>
                                        <p:attrNameLst>
                                          <p:attrName>ppt_y</p:attrName>
                                        </p:attrNameLst>
                                      </p:cBhvr>
                                      <p:tavLst>
                                        <p:tav tm="0">
                                          <p:val>
                                            <p:strVal val="#ppt_y"/>
                                          </p:val>
                                        </p:tav>
                                        <p:tav tm="100000">
                                          <p:val>
                                            <p:strVal val="#ppt_y"/>
                                          </p:val>
                                        </p:tav>
                                      </p:tavLst>
                                    </p:anim>
                                    <p:anim calcmode="lin" valueType="num">
                                      <p:cBhvr>
                                        <p:cTn id="84" dur="500" fill="hold"/>
                                        <p:tgtEl>
                                          <p:spTgt spid="101"/>
                                        </p:tgtEl>
                                        <p:attrNameLst>
                                          <p:attrName>ppt_w</p:attrName>
                                        </p:attrNameLst>
                                      </p:cBhvr>
                                      <p:tavLst>
                                        <p:tav tm="0">
                                          <p:val>
                                            <p:fltVal val="0"/>
                                          </p:val>
                                        </p:tav>
                                        <p:tav tm="100000">
                                          <p:val>
                                            <p:strVal val="#ppt_w"/>
                                          </p:val>
                                        </p:tav>
                                      </p:tavLst>
                                    </p:anim>
                                    <p:anim calcmode="lin" valueType="num">
                                      <p:cBhvr>
                                        <p:cTn id="85" dur="500" fill="hold"/>
                                        <p:tgtEl>
                                          <p:spTgt spid="101"/>
                                        </p:tgtEl>
                                        <p:attrNameLst>
                                          <p:attrName>ppt_h</p:attrName>
                                        </p:attrNameLst>
                                      </p:cBhvr>
                                      <p:tavLst>
                                        <p:tav tm="0">
                                          <p:val>
                                            <p:strVal val="#ppt_h"/>
                                          </p:val>
                                        </p:tav>
                                        <p:tav tm="100000">
                                          <p:val>
                                            <p:strVal val="#ppt_h"/>
                                          </p:val>
                                        </p:tav>
                                      </p:tavLst>
                                    </p:anim>
                                  </p:childTnLst>
                                </p:cTn>
                              </p:par>
                            </p:childTnLst>
                          </p:cTn>
                        </p:par>
                        <p:par>
                          <p:cTn id="86" fill="hold">
                            <p:stCondLst>
                              <p:cond delay="1000"/>
                            </p:stCondLst>
                            <p:childTnLst>
                              <p:par>
                                <p:cTn id="87" presetID="23" presetClass="entr" presetSubtype="272" fill="hold" grpId="0" nodeType="afterEffect">
                                  <p:stCondLst>
                                    <p:cond delay="0"/>
                                  </p:stCondLst>
                                  <p:childTnLst>
                                    <p:set>
                                      <p:cBhvr>
                                        <p:cTn id="88" dur="1" fill="hold">
                                          <p:stCondLst>
                                            <p:cond delay="0"/>
                                          </p:stCondLst>
                                        </p:cTn>
                                        <p:tgtEl>
                                          <p:spTgt spid="75"/>
                                        </p:tgtEl>
                                        <p:attrNameLst>
                                          <p:attrName>style.visibility</p:attrName>
                                        </p:attrNameLst>
                                      </p:cBhvr>
                                      <p:to>
                                        <p:strVal val="visible"/>
                                      </p:to>
                                    </p:set>
                                    <p:anim calcmode="lin" valueType="num">
                                      <p:cBhvr>
                                        <p:cTn id="89" dur="500" fill="hold"/>
                                        <p:tgtEl>
                                          <p:spTgt spid="75"/>
                                        </p:tgtEl>
                                        <p:attrNameLst>
                                          <p:attrName>ppt_w</p:attrName>
                                        </p:attrNameLst>
                                      </p:cBhvr>
                                      <p:tavLst>
                                        <p:tav tm="0">
                                          <p:val>
                                            <p:strVal val="2/3*#ppt_w"/>
                                          </p:val>
                                        </p:tav>
                                        <p:tav tm="100000">
                                          <p:val>
                                            <p:strVal val="#ppt_w"/>
                                          </p:val>
                                        </p:tav>
                                      </p:tavLst>
                                    </p:anim>
                                    <p:anim calcmode="lin" valueType="num">
                                      <p:cBhvr>
                                        <p:cTn id="90" dur="500" fill="hold"/>
                                        <p:tgtEl>
                                          <p:spTgt spid="75"/>
                                        </p:tgtEl>
                                        <p:attrNameLst>
                                          <p:attrName>ppt_h</p:attrName>
                                        </p:attrNameLst>
                                      </p:cBhvr>
                                      <p:tavLst>
                                        <p:tav tm="0">
                                          <p:val>
                                            <p:strVal val="2/3*#ppt_h"/>
                                          </p:val>
                                        </p:tav>
                                        <p:tav tm="100000">
                                          <p:val>
                                            <p:strVal val="#ppt_h"/>
                                          </p:val>
                                        </p:tav>
                                      </p:tavLst>
                                    </p:anim>
                                  </p:childTnLst>
                                </p:cTn>
                              </p:par>
                            </p:childTnLst>
                          </p:cTn>
                        </p:par>
                        <p:par>
                          <p:cTn id="91" fill="hold">
                            <p:stCondLst>
                              <p:cond delay="1500"/>
                            </p:stCondLst>
                            <p:childTnLst>
                              <p:par>
                                <p:cTn id="92" presetID="53" presetClass="entr" presetSubtype="16" fill="hold" nodeType="afterEffect">
                                  <p:stCondLst>
                                    <p:cond delay="0"/>
                                  </p:stCondLst>
                                  <p:childTnLst>
                                    <p:set>
                                      <p:cBhvr>
                                        <p:cTn id="93" dur="1" fill="hold">
                                          <p:stCondLst>
                                            <p:cond delay="0"/>
                                          </p:stCondLst>
                                        </p:cTn>
                                        <p:tgtEl>
                                          <p:spTgt spid="10"/>
                                        </p:tgtEl>
                                        <p:attrNameLst>
                                          <p:attrName>style.visibility</p:attrName>
                                        </p:attrNameLst>
                                      </p:cBhvr>
                                      <p:to>
                                        <p:strVal val="visible"/>
                                      </p:to>
                                    </p:set>
                                    <p:anim calcmode="lin" valueType="num">
                                      <p:cBhvr>
                                        <p:cTn id="94" dur="500" fill="hold"/>
                                        <p:tgtEl>
                                          <p:spTgt spid="10"/>
                                        </p:tgtEl>
                                        <p:attrNameLst>
                                          <p:attrName>ppt_w</p:attrName>
                                        </p:attrNameLst>
                                      </p:cBhvr>
                                      <p:tavLst>
                                        <p:tav tm="0">
                                          <p:val>
                                            <p:fltVal val="0"/>
                                          </p:val>
                                        </p:tav>
                                        <p:tav tm="100000">
                                          <p:val>
                                            <p:strVal val="#ppt_w"/>
                                          </p:val>
                                        </p:tav>
                                      </p:tavLst>
                                    </p:anim>
                                    <p:anim calcmode="lin" valueType="num">
                                      <p:cBhvr>
                                        <p:cTn id="95" dur="500" fill="hold"/>
                                        <p:tgtEl>
                                          <p:spTgt spid="10"/>
                                        </p:tgtEl>
                                        <p:attrNameLst>
                                          <p:attrName>ppt_h</p:attrName>
                                        </p:attrNameLst>
                                      </p:cBhvr>
                                      <p:tavLst>
                                        <p:tav tm="0">
                                          <p:val>
                                            <p:fltVal val="0"/>
                                          </p:val>
                                        </p:tav>
                                        <p:tav tm="100000">
                                          <p:val>
                                            <p:strVal val="#ppt_h"/>
                                          </p:val>
                                        </p:tav>
                                      </p:tavLst>
                                    </p:anim>
                                    <p:animEffect transition="in" filter="fade">
                                      <p:cBhvr>
                                        <p:cTn id="96" dur="500"/>
                                        <p:tgtEl>
                                          <p:spTgt spid="10"/>
                                        </p:tgtEl>
                                      </p:cBhvr>
                                    </p:animEffect>
                                  </p:childTnLst>
                                </p:cTn>
                              </p:par>
                            </p:childTnLst>
                          </p:cTn>
                        </p:par>
                        <p:par>
                          <p:cTn id="97" fill="hold">
                            <p:stCondLst>
                              <p:cond delay="2000"/>
                            </p:stCondLst>
                            <p:childTnLst>
                              <p:par>
                                <p:cTn id="98" presetID="17" presetClass="entr" presetSubtype="4" fill="hold" grpId="0" nodeType="afterEffect">
                                  <p:stCondLst>
                                    <p:cond delay="0"/>
                                  </p:stCondLst>
                                  <p:childTnLst>
                                    <p:set>
                                      <p:cBhvr>
                                        <p:cTn id="99" dur="1" fill="hold">
                                          <p:stCondLst>
                                            <p:cond delay="0"/>
                                          </p:stCondLst>
                                        </p:cTn>
                                        <p:tgtEl>
                                          <p:spTgt spid="107"/>
                                        </p:tgtEl>
                                        <p:attrNameLst>
                                          <p:attrName>style.visibility</p:attrName>
                                        </p:attrNameLst>
                                      </p:cBhvr>
                                      <p:to>
                                        <p:strVal val="visible"/>
                                      </p:to>
                                    </p:set>
                                    <p:anim calcmode="lin" valueType="num">
                                      <p:cBhvr>
                                        <p:cTn id="100" dur="500" fill="hold"/>
                                        <p:tgtEl>
                                          <p:spTgt spid="107"/>
                                        </p:tgtEl>
                                        <p:attrNameLst>
                                          <p:attrName>ppt_x</p:attrName>
                                        </p:attrNameLst>
                                      </p:cBhvr>
                                      <p:tavLst>
                                        <p:tav tm="0">
                                          <p:val>
                                            <p:strVal val="#ppt_x"/>
                                          </p:val>
                                        </p:tav>
                                        <p:tav tm="100000">
                                          <p:val>
                                            <p:strVal val="#ppt_x"/>
                                          </p:val>
                                        </p:tav>
                                      </p:tavLst>
                                    </p:anim>
                                    <p:anim calcmode="lin" valueType="num">
                                      <p:cBhvr>
                                        <p:cTn id="101" dur="500" fill="hold"/>
                                        <p:tgtEl>
                                          <p:spTgt spid="107"/>
                                        </p:tgtEl>
                                        <p:attrNameLst>
                                          <p:attrName>ppt_y</p:attrName>
                                        </p:attrNameLst>
                                      </p:cBhvr>
                                      <p:tavLst>
                                        <p:tav tm="0">
                                          <p:val>
                                            <p:strVal val="#ppt_y+#ppt_h/2"/>
                                          </p:val>
                                        </p:tav>
                                        <p:tav tm="100000">
                                          <p:val>
                                            <p:strVal val="#ppt_y"/>
                                          </p:val>
                                        </p:tav>
                                      </p:tavLst>
                                    </p:anim>
                                    <p:anim calcmode="lin" valueType="num">
                                      <p:cBhvr>
                                        <p:cTn id="102" dur="500" fill="hold"/>
                                        <p:tgtEl>
                                          <p:spTgt spid="107"/>
                                        </p:tgtEl>
                                        <p:attrNameLst>
                                          <p:attrName>ppt_w</p:attrName>
                                        </p:attrNameLst>
                                      </p:cBhvr>
                                      <p:tavLst>
                                        <p:tav tm="0">
                                          <p:val>
                                            <p:strVal val="#ppt_w"/>
                                          </p:val>
                                        </p:tav>
                                        <p:tav tm="100000">
                                          <p:val>
                                            <p:strVal val="#ppt_w"/>
                                          </p:val>
                                        </p:tav>
                                      </p:tavLst>
                                    </p:anim>
                                    <p:anim calcmode="lin" valueType="num">
                                      <p:cBhvr>
                                        <p:cTn id="103" dur="500" fill="hold"/>
                                        <p:tgtEl>
                                          <p:spTgt spid="107"/>
                                        </p:tgtEl>
                                        <p:attrNameLst>
                                          <p:attrName>ppt_h</p:attrName>
                                        </p:attrNameLst>
                                      </p:cBhvr>
                                      <p:tavLst>
                                        <p:tav tm="0">
                                          <p:val>
                                            <p:fltVal val="0"/>
                                          </p:val>
                                        </p:tav>
                                        <p:tav tm="100000">
                                          <p:val>
                                            <p:strVal val="#ppt_h"/>
                                          </p:val>
                                        </p:tav>
                                      </p:tavLst>
                                    </p:anim>
                                  </p:childTnLst>
                                </p:cTn>
                              </p:par>
                            </p:childTnLst>
                          </p:cTn>
                        </p:par>
                        <p:par>
                          <p:cTn id="104" fill="hold">
                            <p:stCondLst>
                              <p:cond delay="2500"/>
                            </p:stCondLst>
                            <p:childTnLst>
                              <p:par>
                                <p:cTn id="105" presetID="12" presetClass="entr" presetSubtype="4" fill="hold" grpId="0" nodeType="afterEffect">
                                  <p:stCondLst>
                                    <p:cond delay="0"/>
                                  </p:stCondLst>
                                  <p:childTnLst>
                                    <p:set>
                                      <p:cBhvr>
                                        <p:cTn id="106" dur="1" fill="hold">
                                          <p:stCondLst>
                                            <p:cond delay="0"/>
                                          </p:stCondLst>
                                        </p:cTn>
                                        <p:tgtEl>
                                          <p:spTgt spid="131"/>
                                        </p:tgtEl>
                                        <p:attrNameLst>
                                          <p:attrName>style.visibility</p:attrName>
                                        </p:attrNameLst>
                                      </p:cBhvr>
                                      <p:to>
                                        <p:strVal val="visible"/>
                                      </p:to>
                                    </p:set>
                                    <p:animEffect transition="in" filter="slide(fromBottom)">
                                      <p:cBhvr>
                                        <p:cTn id="107"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99" grpId="0"/>
      <p:bldP spid="100" grpId="0" animBg="1"/>
      <p:bldP spid="101" grpId="0" animBg="1"/>
      <p:bldP spid="107" grpId="0" animBg="1"/>
      <p:bldP spid="118" grpId="0" animBg="1"/>
      <p:bldP spid="125" grpId="0"/>
      <p:bldP spid="128" grpId="0"/>
      <p:bldP spid="129" grpId="0"/>
      <p:bldP spid="130" grpId="0"/>
      <p:bldP spid="131" grpId="0"/>
      <p:bldP spid="132" grpId="0"/>
      <p:bldP spid="13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69" y="460452"/>
            <a:ext cx="8904855" cy="661775"/>
          </a:xfrm>
        </p:spPr>
        <p:txBody>
          <a:bodyPr/>
          <a:lstStyle/>
          <a:p>
            <a:r>
              <a:rPr lang="en-US" dirty="0" smtClean="0"/>
              <a:t>Real World Subsidy Programs</a:t>
            </a:r>
            <a:endParaRPr lang="en-US" dirty="0"/>
          </a:p>
        </p:txBody>
      </p:sp>
      <p:sp>
        <p:nvSpPr>
          <p:cNvPr id="5" name="Rounded Rectangle 4"/>
          <p:cNvSpPr/>
          <p:nvPr/>
        </p:nvSpPr>
        <p:spPr>
          <a:xfrm>
            <a:off x="91440" y="1122228"/>
            <a:ext cx="8932985" cy="4782626"/>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0675" y="1194743"/>
            <a:ext cx="8711225" cy="4567104"/>
          </a:xfrm>
        </p:spPr>
        <p:txBody>
          <a:bodyPr/>
          <a:lstStyle/>
          <a:p>
            <a:pPr>
              <a:lnSpc>
                <a:spcPct val="90000"/>
              </a:lnSpc>
            </a:pPr>
            <a:r>
              <a:rPr lang="en-US" sz="2700" dirty="0" smtClean="0">
                <a:solidFill>
                  <a:srgbClr val="32302A"/>
                </a:solidFill>
                <a:ea typeface="ＭＳ Ｐゴシック" pitchFamily="-107" charset="-128"/>
                <a:cs typeface="ＭＳ Ｐゴシック" pitchFamily="-107" charset="-128"/>
              </a:rPr>
              <a:t>There are now more than 2,000 federal subsidy programs, twice the number of the mid-1980s. </a:t>
            </a:r>
          </a:p>
          <a:p>
            <a:pPr>
              <a:lnSpc>
                <a:spcPct val="90000"/>
              </a:lnSpc>
            </a:pPr>
            <a:r>
              <a:rPr lang="en-US" sz="2700" dirty="0" smtClean="0">
                <a:solidFill>
                  <a:srgbClr val="32302A"/>
                </a:solidFill>
                <a:ea typeface="ＭＳ Ｐゴシック" pitchFamily="-107" charset="-128"/>
                <a:cs typeface="ＭＳ Ｐゴシック" pitchFamily="-107" charset="-128"/>
              </a:rPr>
              <a:t>The primary beneficiaries of subsidy programs are often different than the group receiving the subsidy. </a:t>
            </a:r>
          </a:p>
          <a:p>
            <a:pPr lvl="1">
              <a:lnSpc>
                <a:spcPct val="90000"/>
              </a:lnSpc>
            </a:pPr>
            <a:r>
              <a:rPr lang="en-US" sz="2700" dirty="0" smtClean="0">
                <a:solidFill>
                  <a:srgbClr val="32302A"/>
                </a:solidFill>
                <a:ea typeface="ＭＳ Ｐゴシック" pitchFamily="-107" charset="-128"/>
                <a:cs typeface="ＭＳ Ｐゴシック" pitchFamily="-107" charset="-128"/>
              </a:rPr>
              <a:t>For example, suppliers derive substantial benefits when the purchasers are subsidized, particularly when the supply of the service is highly inelastic </a:t>
            </a:r>
          </a:p>
          <a:p>
            <a:pPr>
              <a:lnSpc>
                <a:spcPct val="90000"/>
              </a:lnSpc>
            </a:pPr>
            <a:r>
              <a:rPr lang="en-US" sz="2700" dirty="0" smtClean="0">
                <a:solidFill>
                  <a:srgbClr val="32302A"/>
                </a:solidFill>
                <a:ea typeface="ＭＳ Ｐゴシック" pitchFamily="-107" charset="-128"/>
                <a:cs typeface="ＭＳ Ｐゴシック" pitchFamily="-107" charset="-128"/>
              </a:rPr>
              <a:t>When subsidies are granted to some </a:t>
            </a:r>
            <a:r>
              <a:rPr lang="en-US" sz="2700" i="1" dirty="0" smtClean="0">
                <a:solidFill>
                  <a:srgbClr val="32302A"/>
                </a:solidFill>
                <a:ea typeface="ＭＳ Ｐゴシック" pitchFamily="-107" charset="-128"/>
                <a:cs typeface="ＭＳ Ｐゴシック" pitchFamily="-107" charset="-128"/>
              </a:rPr>
              <a:t>(the elderly, the poor, certain college students, etc)</a:t>
            </a:r>
            <a:r>
              <a:rPr lang="en-US" sz="2700" dirty="0" smtClean="0">
                <a:solidFill>
                  <a:srgbClr val="32302A"/>
                </a:solidFill>
                <a:ea typeface="ＭＳ Ｐゴシック" pitchFamily="-107" charset="-128"/>
                <a:cs typeface="ＭＳ Ｐゴシック" pitchFamily="-107" charset="-128"/>
              </a:rPr>
              <a:t> but not others the group that is not subsidized is generally harmed. They often have to pay higher prices than would otherwise be the case. </a:t>
            </a:r>
          </a:p>
        </p:txBody>
      </p:sp>
    </p:spTree>
    <p:extLst>
      <p:ext uri="{BB962C8B-B14F-4D97-AF65-F5344CB8AC3E}">
        <p14:creationId xmlns:p14="http://schemas.microsoft.com/office/powerpoint/2010/main" val="299561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69" y="460452"/>
            <a:ext cx="8904855" cy="661775"/>
          </a:xfrm>
        </p:spPr>
        <p:txBody>
          <a:bodyPr/>
          <a:lstStyle/>
          <a:p>
            <a:r>
              <a:rPr lang="en-US" dirty="0" smtClean="0"/>
              <a:t>Real World Subsidy Programs</a:t>
            </a:r>
            <a:endParaRPr lang="en-US" dirty="0"/>
          </a:p>
        </p:txBody>
      </p:sp>
      <p:sp>
        <p:nvSpPr>
          <p:cNvPr id="5" name="Rounded Rectangle 4"/>
          <p:cNvSpPr/>
          <p:nvPr/>
        </p:nvSpPr>
        <p:spPr>
          <a:xfrm>
            <a:off x="91440" y="1122228"/>
            <a:ext cx="8932985" cy="4782626"/>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40675" y="1194743"/>
            <a:ext cx="8883750" cy="4567104"/>
          </a:xfrm>
        </p:spPr>
        <p:txBody>
          <a:bodyPr/>
          <a:lstStyle/>
          <a:p>
            <a:pPr>
              <a:lnSpc>
                <a:spcPct val="90000"/>
              </a:lnSpc>
            </a:pPr>
            <a:r>
              <a:rPr lang="en-US" sz="2700" dirty="0" smtClean="0">
                <a:solidFill>
                  <a:srgbClr val="32302A"/>
                </a:solidFill>
                <a:ea typeface="ＭＳ Ｐゴシック" pitchFamily="-107" charset="-128"/>
                <a:cs typeface="ＭＳ Ｐゴシック" pitchFamily="-107" charset="-128"/>
              </a:rPr>
              <a:t>Two examples:</a:t>
            </a:r>
          </a:p>
          <a:p>
            <a:pPr lvl="1">
              <a:lnSpc>
                <a:spcPct val="90000"/>
              </a:lnSpc>
            </a:pPr>
            <a:r>
              <a:rPr lang="en-US" sz="2500" dirty="0" smtClean="0">
                <a:solidFill>
                  <a:srgbClr val="32302A"/>
                </a:solidFill>
                <a:ea typeface="ＭＳ Ｐゴシック" pitchFamily="-107" charset="-128"/>
                <a:cs typeface="ＭＳ Ｐゴシック" pitchFamily="-107" charset="-128"/>
              </a:rPr>
              <a:t>Subsidies to college students:   </a:t>
            </a:r>
            <a:br>
              <a:rPr lang="en-US" sz="2500" dirty="0" smtClean="0">
                <a:solidFill>
                  <a:srgbClr val="32302A"/>
                </a:solidFill>
                <a:ea typeface="ＭＳ Ｐゴシック" pitchFamily="-107" charset="-128"/>
                <a:cs typeface="ＭＳ Ｐゴシック" pitchFamily="-107" charset="-128"/>
              </a:rPr>
            </a:br>
            <a:r>
              <a:rPr lang="en-US" sz="2500" dirty="0" smtClean="0">
                <a:solidFill>
                  <a:srgbClr val="32302A"/>
                </a:solidFill>
                <a:ea typeface="ＭＳ Ｐゴシック" pitchFamily="-107" charset="-128"/>
                <a:cs typeface="ＭＳ Ｐゴシック" pitchFamily="-107" charset="-128"/>
              </a:rPr>
              <a:t>Grants and loans to college students have grown substantially in recent decades.  While these subsidies have helped students pay for college, they have also driven up the cost of college.</a:t>
            </a:r>
          </a:p>
          <a:p>
            <a:pPr lvl="1">
              <a:lnSpc>
                <a:spcPct val="90000"/>
              </a:lnSpc>
            </a:pPr>
            <a:r>
              <a:rPr lang="en-US" sz="2500" dirty="0" smtClean="0">
                <a:solidFill>
                  <a:srgbClr val="32302A"/>
                </a:solidFill>
                <a:ea typeface="ＭＳ Ｐゴシック" pitchFamily="-107" charset="-128"/>
                <a:cs typeface="ＭＳ Ｐゴシック" pitchFamily="-107" charset="-128"/>
              </a:rPr>
              <a:t>Health care subsidies: </a:t>
            </a:r>
            <a:br>
              <a:rPr lang="en-US" sz="2500" dirty="0" smtClean="0">
                <a:solidFill>
                  <a:srgbClr val="32302A"/>
                </a:solidFill>
                <a:ea typeface="ＭＳ Ｐゴシック" pitchFamily="-107" charset="-128"/>
                <a:cs typeface="ＭＳ Ｐゴシック" pitchFamily="-107" charset="-128"/>
              </a:rPr>
            </a:br>
            <a:r>
              <a:rPr lang="en-US" sz="2500" dirty="0" smtClean="0">
                <a:solidFill>
                  <a:srgbClr val="32302A"/>
                </a:solidFill>
                <a:ea typeface="ＭＳ Ｐゴシック" pitchFamily="-107" charset="-128"/>
                <a:cs typeface="ＭＳ Ｐゴシック" pitchFamily="-107" charset="-128"/>
              </a:rPr>
              <a:t>Subsidies to health care consumers have driven up the cost of health care. Health care prices have risen at twice the rate of other prices since the passage of Medicare and Medicaid.</a:t>
            </a:r>
          </a:p>
          <a:p>
            <a:pPr>
              <a:lnSpc>
                <a:spcPct val="90000"/>
              </a:lnSpc>
            </a:pPr>
            <a:r>
              <a:rPr lang="en-US" sz="2700" dirty="0" smtClean="0">
                <a:solidFill>
                  <a:srgbClr val="32302A"/>
                </a:solidFill>
                <a:ea typeface="ＭＳ Ｐゴシック" pitchFamily="-107" charset="-128"/>
                <a:cs typeface="ＭＳ Ｐゴシック" pitchFamily="-107" charset="-128"/>
              </a:rPr>
              <a:t>Politicians often us subsidy programs to obtain votes and political contributions from interest groups benefiting from the subsidies. The ethanol subsidies provide an example.</a:t>
            </a:r>
          </a:p>
        </p:txBody>
      </p:sp>
    </p:spTree>
    <p:extLst>
      <p:ext uri="{BB962C8B-B14F-4D97-AF65-F5344CB8AC3E}">
        <p14:creationId xmlns:p14="http://schemas.microsoft.com/office/powerpoint/2010/main" val="23697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for Thought:</a:t>
            </a:r>
            <a:br>
              <a:rPr lang="en-US" dirty="0"/>
            </a:br>
            <a:endParaRPr lang="en-US" dirty="0"/>
          </a:p>
        </p:txBody>
      </p:sp>
      <p:sp>
        <p:nvSpPr>
          <p:cNvPr id="5" name="Content Placeholder 4"/>
          <p:cNvSpPr>
            <a:spLocks noGrp="1"/>
          </p:cNvSpPr>
          <p:nvPr>
            <p:ph idx="1"/>
          </p:nvPr>
        </p:nvSpPr>
        <p:spPr>
          <a:xfrm>
            <a:off x="140675" y="1639873"/>
            <a:ext cx="8883749" cy="4218485"/>
          </a:xfrm>
        </p:spPr>
        <p:txBody>
          <a:bodyPr/>
          <a:lstStyle/>
          <a:p>
            <a:pPr marL="341313" indent="-341313">
              <a:lnSpc>
                <a:spcPct val="80000"/>
              </a:lnSpc>
              <a:buClr>
                <a:schemeClr val="hlink"/>
              </a:buClr>
              <a:buNone/>
            </a:pPr>
            <a:r>
              <a:rPr lang="en-US" sz="2700" dirty="0">
                <a:solidFill>
                  <a:srgbClr val="32302A"/>
                </a:solidFill>
              </a:rPr>
              <a:t>1. The </a:t>
            </a:r>
            <a:r>
              <a:rPr lang="en-US" sz="2700" dirty="0" err="1">
                <a:solidFill>
                  <a:srgbClr val="32302A"/>
                </a:solidFill>
              </a:rPr>
              <a:t>Laffer</a:t>
            </a:r>
            <a:r>
              <a:rPr lang="en-US" sz="2700" dirty="0">
                <a:solidFill>
                  <a:srgbClr val="32302A"/>
                </a:solidFill>
              </a:rPr>
              <a:t> Curve indicates that:</a:t>
            </a:r>
          </a:p>
          <a:p>
            <a:pPr marL="688975" indent="-349250">
              <a:lnSpc>
                <a:spcPct val="80000"/>
              </a:lnSpc>
              <a:buClr>
                <a:schemeClr val="hlink"/>
              </a:buClr>
              <a:buNone/>
            </a:pPr>
            <a:r>
              <a:rPr lang="en-US" sz="2700" dirty="0" smtClean="0">
                <a:solidFill>
                  <a:srgbClr val="32302A"/>
                </a:solidFill>
              </a:rPr>
              <a:t>a. an </a:t>
            </a:r>
            <a:r>
              <a:rPr lang="en-US" sz="2700" dirty="0">
                <a:solidFill>
                  <a:srgbClr val="32302A"/>
                </a:solidFill>
              </a:rPr>
              <a:t>increase in tax rates will always lead to an </a:t>
            </a:r>
            <a:r>
              <a:rPr lang="en-US" sz="2700" dirty="0" smtClean="0">
                <a:solidFill>
                  <a:srgbClr val="32302A"/>
                </a:solidFill>
              </a:rPr>
              <a:t>increase </a:t>
            </a:r>
            <a:br>
              <a:rPr lang="en-US" sz="2700" dirty="0" smtClean="0">
                <a:solidFill>
                  <a:srgbClr val="32302A"/>
                </a:solidFill>
              </a:rPr>
            </a:br>
            <a:r>
              <a:rPr lang="en-US" sz="2700" dirty="0" smtClean="0">
                <a:solidFill>
                  <a:srgbClr val="32302A"/>
                </a:solidFill>
              </a:rPr>
              <a:t>in </a:t>
            </a:r>
            <a:r>
              <a:rPr lang="en-US" sz="2700" dirty="0">
                <a:solidFill>
                  <a:srgbClr val="32302A"/>
                </a:solidFill>
              </a:rPr>
              <a:t>tax </a:t>
            </a:r>
            <a:r>
              <a:rPr lang="en-US" sz="2700" dirty="0" smtClean="0">
                <a:solidFill>
                  <a:srgbClr val="32302A"/>
                </a:solidFill>
              </a:rPr>
              <a:t>revenues.</a:t>
            </a:r>
          </a:p>
          <a:p>
            <a:pPr marL="688975" indent="-349250">
              <a:lnSpc>
                <a:spcPct val="80000"/>
              </a:lnSpc>
              <a:buClr>
                <a:schemeClr val="hlink"/>
              </a:buClr>
              <a:buNone/>
            </a:pPr>
            <a:r>
              <a:rPr lang="en-US" sz="2700" dirty="0" smtClean="0">
                <a:solidFill>
                  <a:srgbClr val="32302A"/>
                </a:solidFill>
              </a:rPr>
              <a:t>b</a:t>
            </a:r>
            <a:r>
              <a:rPr lang="en-US" sz="2700" dirty="0">
                <a:solidFill>
                  <a:srgbClr val="32302A"/>
                </a:solidFill>
              </a:rPr>
              <a:t>. when tax rates are low, an increase in tax </a:t>
            </a:r>
            <a:r>
              <a:rPr lang="en-US" sz="2700" dirty="0" smtClean="0">
                <a:solidFill>
                  <a:srgbClr val="32302A"/>
                </a:solidFill>
              </a:rPr>
              <a:t>rates will </a:t>
            </a:r>
            <a:r>
              <a:rPr lang="en-US" sz="2700" dirty="0">
                <a:solidFill>
                  <a:srgbClr val="32302A"/>
                </a:solidFill>
              </a:rPr>
              <a:t>generally lead to a reduction in tax revenues</a:t>
            </a:r>
            <a:r>
              <a:rPr lang="en-US" sz="2700" dirty="0" smtClean="0">
                <a:solidFill>
                  <a:srgbClr val="32302A"/>
                </a:solidFill>
              </a:rPr>
              <a:t>.</a:t>
            </a:r>
          </a:p>
          <a:p>
            <a:pPr marL="688975" indent="-349250">
              <a:lnSpc>
                <a:spcPct val="80000"/>
              </a:lnSpc>
              <a:buClr>
                <a:schemeClr val="hlink"/>
              </a:buClr>
              <a:buNone/>
            </a:pPr>
            <a:r>
              <a:rPr lang="en-US" sz="2700" dirty="0" smtClean="0">
                <a:solidFill>
                  <a:srgbClr val="32302A"/>
                </a:solidFill>
              </a:rPr>
              <a:t>c</a:t>
            </a:r>
            <a:r>
              <a:rPr lang="en-US" sz="2700" dirty="0">
                <a:solidFill>
                  <a:srgbClr val="32302A"/>
                </a:solidFill>
              </a:rPr>
              <a:t>. when tax rates are high, a rate reduction </a:t>
            </a:r>
            <a:r>
              <a:rPr lang="en-US" sz="2700" dirty="0" smtClean="0">
                <a:solidFill>
                  <a:srgbClr val="32302A"/>
                </a:solidFill>
              </a:rPr>
              <a:t>may lead </a:t>
            </a:r>
            <a:r>
              <a:rPr lang="en-US" sz="2700" dirty="0">
                <a:solidFill>
                  <a:srgbClr val="32302A"/>
                </a:solidFill>
              </a:rPr>
              <a:t>to </a:t>
            </a:r>
            <a:r>
              <a:rPr lang="en-US" sz="2700" dirty="0" smtClean="0">
                <a:solidFill>
                  <a:srgbClr val="32302A"/>
                </a:solidFill>
              </a:rPr>
              <a:t/>
            </a:r>
            <a:br>
              <a:rPr lang="en-US" sz="2700" dirty="0" smtClean="0">
                <a:solidFill>
                  <a:srgbClr val="32302A"/>
                </a:solidFill>
              </a:rPr>
            </a:br>
            <a:r>
              <a:rPr lang="en-US" sz="2700" dirty="0" smtClean="0">
                <a:solidFill>
                  <a:srgbClr val="32302A"/>
                </a:solidFill>
              </a:rPr>
              <a:t>an </a:t>
            </a:r>
            <a:r>
              <a:rPr lang="en-US" sz="2700" dirty="0">
                <a:solidFill>
                  <a:srgbClr val="32302A"/>
                </a:solidFill>
              </a:rPr>
              <a:t>increase in tax revenue</a:t>
            </a:r>
            <a:r>
              <a:rPr lang="en-US" sz="2700" dirty="0" smtClean="0">
                <a:solidFill>
                  <a:srgbClr val="32302A"/>
                </a:solidFill>
              </a:rPr>
              <a:t>.</a:t>
            </a:r>
          </a:p>
          <a:p>
            <a:pPr marL="688975" indent="-349250">
              <a:lnSpc>
                <a:spcPct val="80000"/>
              </a:lnSpc>
              <a:buClr>
                <a:schemeClr val="hlink"/>
              </a:buClr>
              <a:buNone/>
            </a:pPr>
            <a:r>
              <a:rPr lang="en-US" sz="2700" dirty="0" smtClean="0">
                <a:solidFill>
                  <a:srgbClr val="32302A"/>
                </a:solidFill>
              </a:rPr>
              <a:t>d</a:t>
            </a:r>
            <a:r>
              <a:rPr lang="en-US" sz="2700" dirty="0">
                <a:solidFill>
                  <a:srgbClr val="32302A"/>
                </a:solidFill>
              </a:rPr>
              <a:t>. the deadweight losses resulting from taxation </a:t>
            </a:r>
            <a:r>
              <a:rPr lang="en-US" sz="2700" dirty="0" smtClean="0">
                <a:solidFill>
                  <a:srgbClr val="32302A"/>
                </a:solidFill>
              </a:rPr>
              <a:t>are small </a:t>
            </a:r>
            <a:br>
              <a:rPr lang="en-US" sz="2700" dirty="0" smtClean="0">
                <a:solidFill>
                  <a:srgbClr val="32302A"/>
                </a:solidFill>
              </a:rPr>
            </a:br>
            <a:r>
              <a:rPr lang="en-US" sz="2700" dirty="0" smtClean="0">
                <a:solidFill>
                  <a:srgbClr val="32302A"/>
                </a:solidFill>
              </a:rPr>
              <a:t>at </a:t>
            </a:r>
            <a:r>
              <a:rPr lang="en-US" sz="2700" dirty="0">
                <a:solidFill>
                  <a:srgbClr val="32302A"/>
                </a:solidFill>
              </a:rPr>
              <a:t>the tax rate that maximizes the </a:t>
            </a:r>
            <a:r>
              <a:rPr lang="en-US" sz="2700" dirty="0" smtClean="0">
                <a:solidFill>
                  <a:srgbClr val="32302A"/>
                </a:solidFill>
              </a:rPr>
              <a:t>revenues derived </a:t>
            </a:r>
            <a:r>
              <a:rPr lang="en-US" sz="2700" dirty="0">
                <a:solidFill>
                  <a:srgbClr val="32302A"/>
                </a:solidFill>
              </a:rPr>
              <a:t>by </a:t>
            </a:r>
            <a:r>
              <a:rPr lang="en-US" sz="2700" dirty="0" smtClean="0">
                <a:solidFill>
                  <a:srgbClr val="32302A"/>
                </a:solidFill>
              </a:rPr>
              <a:t/>
            </a:r>
            <a:br>
              <a:rPr lang="en-US" sz="2700" dirty="0" smtClean="0">
                <a:solidFill>
                  <a:srgbClr val="32302A"/>
                </a:solidFill>
              </a:rPr>
            </a:br>
            <a:r>
              <a:rPr lang="en-US" sz="2700" dirty="0" smtClean="0">
                <a:solidFill>
                  <a:srgbClr val="32302A"/>
                </a:solidFill>
              </a:rPr>
              <a:t>the </a:t>
            </a:r>
            <a:r>
              <a:rPr lang="en-US" sz="2700" dirty="0">
                <a:solidFill>
                  <a:srgbClr val="32302A"/>
                </a:solidFill>
              </a:rPr>
              <a:t>government.</a:t>
            </a:r>
          </a:p>
        </p:txBody>
      </p:sp>
    </p:spTree>
    <p:extLst>
      <p:ext uri="{BB962C8B-B14F-4D97-AF65-F5344CB8AC3E}">
        <p14:creationId xmlns:p14="http://schemas.microsoft.com/office/powerpoint/2010/main" val="21551088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for Thought:</a:t>
            </a:r>
            <a:br>
              <a:rPr lang="en-US" dirty="0"/>
            </a:br>
            <a:endParaRPr lang="en-US" dirty="0"/>
          </a:p>
        </p:txBody>
      </p:sp>
      <p:sp>
        <p:nvSpPr>
          <p:cNvPr id="5" name="Content Placeholder 4"/>
          <p:cNvSpPr>
            <a:spLocks noGrp="1"/>
          </p:cNvSpPr>
          <p:nvPr>
            <p:ph idx="1"/>
          </p:nvPr>
        </p:nvSpPr>
        <p:spPr>
          <a:xfrm>
            <a:off x="140675" y="1639873"/>
            <a:ext cx="8883749" cy="4218485"/>
          </a:xfrm>
        </p:spPr>
        <p:txBody>
          <a:bodyPr/>
          <a:lstStyle/>
          <a:p>
            <a:pPr marL="341313" indent="-341313">
              <a:lnSpc>
                <a:spcPct val="80000"/>
              </a:lnSpc>
              <a:buClr>
                <a:schemeClr val="hlink"/>
              </a:buClr>
              <a:buNone/>
            </a:pPr>
            <a:r>
              <a:rPr lang="en-US" sz="2600" dirty="0">
                <a:solidFill>
                  <a:srgbClr val="32302A"/>
                </a:solidFill>
              </a:rPr>
              <a:t>2. The burden of an</a:t>
            </a:r>
            <a:r>
              <a:rPr lang="en-US" sz="2600" dirty="0" smtClean="0">
                <a:solidFill>
                  <a:srgbClr val="32302A"/>
                </a:solidFill>
              </a:rPr>
              <a:t> sales tax imposed </a:t>
            </a:r>
            <a:r>
              <a:rPr lang="en-US" sz="2600" dirty="0">
                <a:solidFill>
                  <a:srgbClr val="32302A"/>
                </a:solidFill>
              </a:rPr>
              <a:t>on a</a:t>
            </a:r>
            <a:r>
              <a:rPr lang="en-US" sz="2600" dirty="0" smtClean="0">
                <a:solidFill>
                  <a:srgbClr val="32302A"/>
                </a:solidFill>
              </a:rPr>
              <a:t> product </a:t>
            </a:r>
            <a:r>
              <a:rPr lang="en-US" sz="2600" dirty="0">
                <a:solidFill>
                  <a:srgbClr val="32302A"/>
                </a:solidFill>
              </a:rPr>
              <a:t>will fall primarily on buyers </a:t>
            </a:r>
            <a:r>
              <a:rPr lang="en-US" sz="2600" dirty="0" smtClean="0">
                <a:solidFill>
                  <a:srgbClr val="32302A"/>
                </a:solidFill>
              </a:rPr>
              <a:t>when:</a:t>
            </a:r>
          </a:p>
          <a:p>
            <a:pPr marL="688975" indent="-347663">
              <a:lnSpc>
                <a:spcPct val="80000"/>
              </a:lnSpc>
              <a:buClr>
                <a:schemeClr val="hlink"/>
              </a:buClr>
              <a:buNone/>
            </a:pPr>
            <a:r>
              <a:rPr lang="en-US" sz="2600" dirty="0" smtClean="0">
                <a:solidFill>
                  <a:srgbClr val="32302A"/>
                </a:solidFill>
              </a:rPr>
              <a:t>a. the </a:t>
            </a:r>
            <a:r>
              <a:rPr lang="en-US" sz="2600" dirty="0">
                <a:solidFill>
                  <a:srgbClr val="32302A"/>
                </a:solidFill>
              </a:rPr>
              <a:t>demand for the product is highly </a:t>
            </a:r>
            <a:r>
              <a:rPr lang="en-US" sz="2600" dirty="0" smtClean="0">
                <a:solidFill>
                  <a:srgbClr val="32302A"/>
                </a:solidFill>
              </a:rPr>
              <a:t>inelastic and supply </a:t>
            </a:r>
            <a:br>
              <a:rPr lang="en-US" sz="2600" dirty="0" smtClean="0">
                <a:solidFill>
                  <a:srgbClr val="32302A"/>
                </a:solidFill>
              </a:rPr>
            </a:br>
            <a:r>
              <a:rPr lang="en-US" sz="2600" dirty="0" smtClean="0">
                <a:solidFill>
                  <a:srgbClr val="32302A"/>
                </a:solidFill>
              </a:rPr>
              <a:t>is </a:t>
            </a:r>
            <a:r>
              <a:rPr lang="en-US" sz="2600" dirty="0">
                <a:solidFill>
                  <a:srgbClr val="32302A"/>
                </a:solidFill>
              </a:rPr>
              <a:t>relatively </a:t>
            </a:r>
            <a:r>
              <a:rPr lang="en-US" sz="2600" dirty="0" smtClean="0">
                <a:solidFill>
                  <a:srgbClr val="32302A"/>
                </a:solidFill>
              </a:rPr>
              <a:t>elastic.</a:t>
            </a:r>
          </a:p>
          <a:p>
            <a:pPr marL="688975" indent="-347663">
              <a:lnSpc>
                <a:spcPct val="80000"/>
              </a:lnSpc>
              <a:buClr>
                <a:schemeClr val="hlink"/>
              </a:buClr>
              <a:buNone/>
            </a:pPr>
            <a:r>
              <a:rPr lang="en-US" sz="2600" dirty="0" smtClean="0">
                <a:solidFill>
                  <a:srgbClr val="32302A"/>
                </a:solidFill>
              </a:rPr>
              <a:t>b</a:t>
            </a:r>
            <a:r>
              <a:rPr lang="en-US" sz="2600" dirty="0">
                <a:solidFill>
                  <a:srgbClr val="32302A"/>
                </a:solidFill>
              </a:rPr>
              <a:t>. the demand for the product is highly elastic </a:t>
            </a:r>
            <a:r>
              <a:rPr lang="en-US" sz="2600" dirty="0" smtClean="0">
                <a:solidFill>
                  <a:srgbClr val="32302A"/>
                </a:solidFill>
              </a:rPr>
              <a:t>and the </a:t>
            </a:r>
            <a:r>
              <a:rPr lang="en-US" sz="2600" dirty="0">
                <a:solidFill>
                  <a:srgbClr val="32302A"/>
                </a:solidFill>
              </a:rPr>
              <a:t>supply is relatively </a:t>
            </a:r>
            <a:r>
              <a:rPr lang="en-US" sz="2600" dirty="0" smtClean="0">
                <a:solidFill>
                  <a:srgbClr val="32302A"/>
                </a:solidFill>
              </a:rPr>
              <a:t>inelastic.</a:t>
            </a:r>
          </a:p>
          <a:p>
            <a:pPr marL="688975" indent="-347663">
              <a:lnSpc>
                <a:spcPct val="80000"/>
              </a:lnSpc>
              <a:buClr>
                <a:schemeClr val="hlink"/>
              </a:buClr>
              <a:buNone/>
            </a:pPr>
            <a:r>
              <a:rPr lang="en-US" sz="2600" dirty="0" smtClean="0">
                <a:solidFill>
                  <a:srgbClr val="32302A"/>
                </a:solidFill>
              </a:rPr>
              <a:t>c</a:t>
            </a:r>
            <a:r>
              <a:rPr lang="en-US" sz="2600" dirty="0">
                <a:solidFill>
                  <a:srgbClr val="32302A"/>
                </a:solidFill>
              </a:rPr>
              <a:t>. the tax is legally imposed on the </a:t>
            </a:r>
            <a:r>
              <a:rPr lang="en-US" sz="2600" dirty="0" smtClean="0">
                <a:solidFill>
                  <a:srgbClr val="32302A"/>
                </a:solidFill>
              </a:rPr>
              <a:t>seller.</a:t>
            </a:r>
          </a:p>
          <a:p>
            <a:pPr marL="688975" indent="-347663">
              <a:lnSpc>
                <a:spcPct val="80000"/>
              </a:lnSpc>
              <a:buClr>
                <a:schemeClr val="hlink"/>
              </a:buClr>
              <a:buNone/>
            </a:pPr>
            <a:r>
              <a:rPr lang="en-US" sz="2600" dirty="0" smtClean="0">
                <a:solidFill>
                  <a:srgbClr val="32302A"/>
                </a:solidFill>
              </a:rPr>
              <a:t>d</a:t>
            </a:r>
            <a:r>
              <a:rPr lang="en-US" sz="2600" dirty="0">
                <a:solidFill>
                  <a:srgbClr val="32302A"/>
                </a:solidFill>
              </a:rPr>
              <a:t>. the tax is legally imposed on the buyer. </a:t>
            </a:r>
          </a:p>
          <a:p>
            <a:pPr marL="511175" indent="-511175">
              <a:lnSpc>
                <a:spcPct val="80000"/>
              </a:lnSpc>
              <a:buClr>
                <a:schemeClr val="hlink"/>
              </a:buClr>
              <a:buNone/>
            </a:pPr>
            <a:r>
              <a:rPr lang="en-US" sz="2600" dirty="0" smtClean="0">
                <a:solidFill>
                  <a:srgbClr val="32302A"/>
                </a:solidFill>
              </a:rPr>
              <a:t>3</a:t>
            </a:r>
            <a:r>
              <a:rPr lang="en-US" sz="2600" dirty="0">
                <a:solidFill>
                  <a:srgbClr val="32302A"/>
                </a:solidFill>
              </a:rPr>
              <a:t>. "We should impose a </a:t>
            </a:r>
            <a:r>
              <a:rPr lang="en-US" sz="2600" dirty="0" smtClean="0">
                <a:solidFill>
                  <a:srgbClr val="32302A"/>
                </a:solidFill>
              </a:rPr>
              <a:t>20% luxury </a:t>
            </a:r>
            <a:r>
              <a:rPr lang="en-US" sz="2600" dirty="0">
                <a:solidFill>
                  <a:srgbClr val="32302A"/>
                </a:solidFill>
              </a:rPr>
              <a:t>tax on </a:t>
            </a:r>
            <a:r>
              <a:rPr lang="en-US" sz="2600" dirty="0" smtClean="0">
                <a:solidFill>
                  <a:srgbClr val="32302A"/>
                </a:solidFill>
              </a:rPr>
              <a:t>expensive cars (those </a:t>
            </a:r>
            <a:r>
              <a:rPr lang="en-US" sz="2600" dirty="0">
                <a:solidFill>
                  <a:srgbClr val="32302A"/>
                </a:solidFill>
              </a:rPr>
              <a:t>with a sales price of more than $80,000) in order to collect more tax revenue from the wealthy." Will the burden of </a:t>
            </a:r>
            <a:r>
              <a:rPr lang="en-US" sz="2600" dirty="0" smtClean="0">
                <a:solidFill>
                  <a:srgbClr val="32302A"/>
                </a:solidFill>
              </a:rPr>
              <a:t>such a tax </a:t>
            </a:r>
            <a:r>
              <a:rPr lang="en-US" sz="2600" dirty="0">
                <a:solidFill>
                  <a:srgbClr val="32302A"/>
                </a:solidFill>
              </a:rPr>
              <a:t>fall primarily on the wealthy?</a:t>
            </a:r>
          </a:p>
          <a:p>
            <a:pPr marL="688975" indent="-347663">
              <a:lnSpc>
                <a:spcPct val="80000"/>
              </a:lnSpc>
              <a:buClr>
                <a:schemeClr val="hlink"/>
              </a:buClr>
              <a:buNone/>
            </a:pPr>
            <a:endParaRPr lang="en-US" sz="2600" dirty="0">
              <a:solidFill>
                <a:srgbClr val="32302A"/>
              </a:solidFill>
            </a:endParaRPr>
          </a:p>
        </p:txBody>
      </p:sp>
    </p:spTree>
    <p:extLst>
      <p:ext uri="{BB962C8B-B14F-4D97-AF65-F5344CB8AC3E}">
        <p14:creationId xmlns:p14="http://schemas.microsoft.com/office/powerpoint/2010/main" val="40245539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for Thought:</a:t>
            </a:r>
            <a:br>
              <a:rPr lang="en-US" dirty="0"/>
            </a:br>
            <a:endParaRPr lang="en-US" dirty="0"/>
          </a:p>
        </p:txBody>
      </p:sp>
      <p:sp>
        <p:nvSpPr>
          <p:cNvPr id="5" name="Content Placeholder 4"/>
          <p:cNvSpPr>
            <a:spLocks noGrp="1"/>
          </p:cNvSpPr>
          <p:nvPr>
            <p:ph idx="1"/>
          </p:nvPr>
        </p:nvSpPr>
        <p:spPr>
          <a:xfrm>
            <a:off x="140675" y="1639873"/>
            <a:ext cx="8883749" cy="4218485"/>
          </a:xfrm>
        </p:spPr>
        <p:txBody>
          <a:bodyPr/>
          <a:lstStyle/>
          <a:p>
            <a:pPr marL="341313" indent="-341313">
              <a:lnSpc>
                <a:spcPct val="80000"/>
              </a:lnSpc>
              <a:buClr>
                <a:schemeClr val="hlink"/>
              </a:buClr>
              <a:buNone/>
            </a:pPr>
            <a:r>
              <a:rPr lang="en-US" sz="2700" dirty="0">
                <a:solidFill>
                  <a:srgbClr val="32302A"/>
                </a:solidFill>
              </a:rPr>
              <a:t>4. Several cities and states have recently increased the taxes</a:t>
            </a:r>
            <a:r>
              <a:rPr lang="en-US" sz="2700" dirty="0" smtClean="0">
                <a:solidFill>
                  <a:srgbClr val="32302A"/>
                </a:solidFill>
              </a:rPr>
              <a:t> they levy </a:t>
            </a:r>
            <a:r>
              <a:rPr lang="en-US" sz="2700" dirty="0">
                <a:solidFill>
                  <a:srgbClr val="32302A"/>
                </a:solidFill>
              </a:rPr>
              <a:t>on cigarettes by a dollar or more per pack.  How will these taxes </a:t>
            </a:r>
            <a:r>
              <a:rPr lang="en-US" sz="2700" dirty="0" smtClean="0">
                <a:solidFill>
                  <a:srgbClr val="32302A"/>
                </a:solidFill>
              </a:rPr>
              <a:t>affect:</a:t>
            </a:r>
          </a:p>
          <a:p>
            <a:pPr marL="341313" indent="0">
              <a:lnSpc>
                <a:spcPct val="80000"/>
              </a:lnSpc>
              <a:buClr>
                <a:schemeClr val="hlink"/>
              </a:buClr>
              <a:buNone/>
            </a:pPr>
            <a:r>
              <a:rPr lang="en-US" sz="2700" dirty="0" smtClean="0">
                <a:solidFill>
                  <a:srgbClr val="32302A"/>
                </a:solidFill>
              </a:rPr>
              <a:t>(a) the </a:t>
            </a:r>
            <a:r>
              <a:rPr lang="en-US" sz="2700" dirty="0">
                <a:solidFill>
                  <a:srgbClr val="32302A"/>
                </a:solidFill>
              </a:rPr>
              <a:t>quantity of cigarettes sold in the city or state</a:t>
            </a:r>
            <a:r>
              <a:rPr lang="en-US" sz="2700" dirty="0" smtClean="0">
                <a:solidFill>
                  <a:srgbClr val="32302A"/>
                </a:solidFill>
              </a:rPr>
              <a:t>,</a:t>
            </a:r>
          </a:p>
          <a:p>
            <a:pPr marL="341313" indent="0">
              <a:lnSpc>
                <a:spcPct val="80000"/>
              </a:lnSpc>
              <a:buClr>
                <a:schemeClr val="hlink"/>
              </a:buClr>
              <a:buNone/>
            </a:pPr>
            <a:r>
              <a:rPr lang="en-US" sz="2700" dirty="0" smtClean="0">
                <a:solidFill>
                  <a:srgbClr val="32302A"/>
                </a:solidFill>
              </a:rPr>
              <a:t>(</a:t>
            </a:r>
            <a:r>
              <a:rPr lang="en-US" sz="2700" dirty="0">
                <a:solidFill>
                  <a:srgbClr val="32302A"/>
                </a:solidFill>
              </a:rPr>
              <a:t>b) the tax revenues collected from the tax, </a:t>
            </a:r>
            <a:br>
              <a:rPr lang="en-US" sz="2700" dirty="0">
                <a:solidFill>
                  <a:srgbClr val="32302A"/>
                </a:solidFill>
              </a:rPr>
            </a:br>
            <a:r>
              <a:rPr lang="en-US" sz="2700" dirty="0">
                <a:solidFill>
                  <a:srgbClr val="32302A"/>
                </a:solidFill>
              </a:rPr>
              <a:t>(c) the incidence of smoking</a:t>
            </a:r>
            <a:r>
              <a:rPr lang="en-US" sz="2700" dirty="0" smtClean="0">
                <a:solidFill>
                  <a:srgbClr val="32302A"/>
                </a:solidFill>
              </a:rPr>
              <a:t>.</a:t>
            </a:r>
            <a:br>
              <a:rPr lang="en-US" sz="2700" dirty="0" smtClean="0">
                <a:solidFill>
                  <a:srgbClr val="32302A"/>
                </a:solidFill>
              </a:rPr>
            </a:br>
            <a:endParaRPr lang="en-US" sz="2700" dirty="0" smtClean="0">
              <a:solidFill>
                <a:srgbClr val="32302A"/>
              </a:solidFill>
            </a:endParaRPr>
          </a:p>
        </p:txBody>
      </p:sp>
    </p:spTree>
    <p:extLst>
      <p:ext uri="{BB962C8B-B14F-4D97-AF65-F5344CB8AC3E}">
        <p14:creationId xmlns:p14="http://schemas.microsoft.com/office/powerpoint/2010/main" val="38859767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idx="1"/>
          </p:nvPr>
        </p:nvSpPr>
        <p:spPr>
          <a:xfrm>
            <a:off x="2378995" y="2285998"/>
            <a:ext cx="3967565" cy="2151897"/>
          </a:xfrm>
        </p:spPr>
        <p:txBody>
          <a:bodyPr/>
          <a:lstStyle/>
          <a:p>
            <a:pPr marL="511175" indent="-511175" algn="ctr">
              <a:lnSpc>
                <a:spcPct val="80000"/>
              </a:lnSpc>
              <a:buClr>
                <a:schemeClr val="hlink"/>
              </a:buClr>
              <a:buNone/>
            </a:pPr>
            <a:r>
              <a:rPr lang="en-US" sz="6600" b="1" i="1" dirty="0" smtClean="0">
                <a:solidFill>
                  <a:srgbClr val="32302A"/>
                </a:solidFill>
                <a:latin typeface="Times New Roman" pitchFamily="18" charset="0"/>
                <a:cs typeface="Times New Roman" pitchFamily="18" charset="0"/>
              </a:rPr>
              <a:t>End of</a:t>
            </a:r>
          </a:p>
          <a:p>
            <a:pPr marL="511175" indent="-511175" algn="ctr">
              <a:lnSpc>
                <a:spcPct val="80000"/>
              </a:lnSpc>
              <a:buClr>
                <a:schemeClr val="hlink"/>
              </a:buClr>
              <a:buNone/>
            </a:pPr>
            <a:r>
              <a:rPr lang="en-US" sz="6600" b="1" i="1" dirty="0" smtClean="0">
                <a:solidFill>
                  <a:srgbClr val="32302A"/>
                </a:solidFill>
                <a:latin typeface="Times New Roman" pitchFamily="18" charset="0"/>
                <a:cs typeface="Times New Roman" pitchFamily="18" charset="0"/>
              </a:rPr>
              <a:t>Chapter 4</a:t>
            </a:r>
            <a:endParaRPr lang="en-US" sz="6600" b="1" i="1" dirty="0">
              <a:solidFill>
                <a:srgbClr val="32302A"/>
              </a:solidFill>
              <a:latin typeface="Times New Roman" pitchFamily="18" charset="0"/>
              <a:cs typeface="Times New Roman" pitchFamily="18" charset="0"/>
            </a:endParaRPr>
          </a:p>
        </p:txBody>
      </p:sp>
    </p:spTree>
    <p:extLst>
      <p:ext uri="{BB962C8B-B14F-4D97-AF65-F5344CB8AC3E}">
        <p14:creationId xmlns:p14="http://schemas.microsoft.com/office/powerpoint/2010/main" val="546546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1624697"/>
            <a:ext cx="8977930" cy="4296839"/>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Rectangle 3"/>
          <p:cNvSpPr>
            <a:spLocks noChangeArrowheads="1"/>
          </p:cNvSpPr>
          <p:nvPr/>
        </p:nvSpPr>
        <p:spPr bwMode="auto">
          <a:xfrm>
            <a:off x="5145582" y="150333"/>
            <a:ext cx="3787692" cy="6419129"/>
          </a:xfrm>
          <a:prstGeom prst="rect">
            <a:avLst/>
          </a:prstGeom>
          <a:solidFill>
            <a:srgbClr val="FCF4DC"/>
          </a:solidFill>
          <a:ln w="12700">
            <a:solidFill>
              <a:schemeClr val="tx1"/>
            </a:solid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Resource Prices </a:t>
            </a:r>
            <a:br>
              <a:rPr lang="en-US" dirty="0" smtClean="0"/>
            </a:br>
            <a:r>
              <a:rPr lang="en-US" dirty="0" smtClean="0"/>
              <a:t>and Product Markets</a:t>
            </a:r>
            <a:endParaRPr lang="en-US" sz="2000" i="1" dirty="0"/>
          </a:p>
        </p:txBody>
      </p:sp>
      <p:sp>
        <p:nvSpPr>
          <p:cNvPr id="59" name="Text Box 16"/>
          <p:cNvSpPr txBox="1">
            <a:spLocks noChangeArrowheads="1"/>
          </p:cNvSpPr>
          <p:nvPr/>
        </p:nvSpPr>
        <p:spPr bwMode="auto">
          <a:xfrm>
            <a:off x="7961979" y="229261"/>
            <a:ext cx="946093" cy="393954"/>
          </a:xfrm>
          <a:prstGeom prst="rect">
            <a:avLst/>
          </a:prstGeom>
          <a:noFill/>
          <a:ln w="19050" cap="rnd">
            <a:noFill/>
            <a:prstDash val="sysDot"/>
            <a:miter lim="800000"/>
            <a:headEnd/>
            <a:tailEnd type="none" w="lg" len="lg"/>
          </a:ln>
        </p:spPr>
        <p:txBody>
          <a:bodyPr wrap="none">
            <a:prstTxWarp prst="textNoShape">
              <a:avLst/>
            </a:prstTxWarp>
            <a:spAutoFit/>
          </a:bodyPr>
          <a:lstStyle/>
          <a:p>
            <a:pPr algn="r">
              <a:lnSpc>
                <a:spcPct val="70000"/>
              </a:lnSpc>
            </a:pPr>
            <a:r>
              <a:rPr kumimoji="0" lang="en-US" sz="1400" b="1" i="1">
                <a:latin typeface="Times New Roman" pitchFamily="18" charset="0"/>
                <a:cs typeface="Times New Roman" pitchFamily="18" charset="0"/>
              </a:rPr>
              <a:t>Resources</a:t>
            </a:r>
            <a:br>
              <a:rPr kumimoji="0" lang="en-US" sz="1400" b="1" i="1">
                <a:latin typeface="Times New Roman" pitchFamily="18" charset="0"/>
                <a:cs typeface="Times New Roman" pitchFamily="18" charset="0"/>
              </a:rPr>
            </a:br>
            <a:r>
              <a:rPr kumimoji="0" lang="en-US" sz="1400" b="1" i="1">
                <a:latin typeface="Times New Roman" pitchFamily="18" charset="0"/>
                <a:cs typeface="Times New Roman" pitchFamily="18" charset="0"/>
              </a:rPr>
              <a:t>Market</a:t>
            </a:r>
          </a:p>
        </p:txBody>
      </p:sp>
      <p:sp>
        <p:nvSpPr>
          <p:cNvPr id="60" name="Text Box 36"/>
          <p:cNvSpPr txBox="1">
            <a:spLocks noChangeAspect="1" noChangeArrowheads="1"/>
          </p:cNvSpPr>
          <p:nvPr/>
        </p:nvSpPr>
        <p:spPr bwMode="auto">
          <a:xfrm>
            <a:off x="7347498" y="3004538"/>
            <a:ext cx="1276350" cy="419923"/>
          </a:xfrm>
          <a:prstGeom prst="rect">
            <a:avLst/>
          </a:prstGeom>
          <a:noFill/>
          <a:ln w="9525">
            <a:noFill/>
            <a:miter lim="800000"/>
            <a:headEnd/>
            <a:tailEnd/>
          </a:ln>
        </p:spPr>
        <p:txBody>
          <a:bodyPr>
            <a:prstTxWarp prst="textNoShape">
              <a:avLst/>
            </a:prstTxWarp>
            <a:spAutoFit/>
          </a:bodyPr>
          <a:lstStyle/>
          <a:p>
            <a:pPr algn="r">
              <a:lnSpc>
                <a:spcPct val="70000"/>
              </a:lnSpc>
              <a:spcBef>
                <a:spcPct val="50000"/>
              </a:spcBef>
            </a:pPr>
            <a:r>
              <a:rPr kumimoji="0" lang="en-US" sz="1600" b="0" dirty="0">
                <a:latin typeface="Times New Roman" pitchFamily="18" charset="0"/>
                <a:cs typeface="Times New Roman" pitchFamily="18" charset="0"/>
              </a:rPr>
              <a:t>Employment</a:t>
            </a:r>
            <a:r>
              <a:rPr kumimoji="0" lang="en-US" sz="1400" b="0" dirty="0">
                <a:latin typeface="Times New Roman" pitchFamily="18" charset="0"/>
                <a:cs typeface="Times New Roman" pitchFamily="18" charset="0"/>
              </a:rPr>
              <a:t/>
            </a:r>
            <a:br>
              <a:rPr kumimoji="0" lang="en-US" sz="1400" b="0" dirty="0">
                <a:latin typeface="Times New Roman" pitchFamily="18" charset="0"/>
                <a:cs typeface="Times New Roman" pitchFamily="18" charset="0"/>
              </a:rPr>
            </a:br>
            <a:r>
              <a:rPr kumimoji="0" lang="en-US" sz="1400" b="0" dirty="0">
                <a:latin typeface="Times New Roman" pitchFamily="18" charset="0"/>
                <a:cs typeface="Times New Roman" pitchFamily="18" charset="0"/>
              </a:rPr>
              <a:t>(</a:t>
            </a:r>
            <a:r>
              <a:rPr kumimoji="0" lang="en-US" sz="1400" b="0" dirty="0" smtClean="0">
                <a:latin typeface="Times New Roman" pitchFamily="18" charset="0"/>
                <a:cs typeface="Times New Roman" pitchFamily="18" charset="0"/>
              </a:rPr>
              <a:t>wait staff</a:t>
            </a:r>
            <a:r>
              <a:rPr kumimoji="0" lang="en-US" sz="1400" b="0" dirty="0">
                <a:latin typeface="Times New Roman" pitchFamily="18" charset="0"/>
                <a:cs typeface="Times New Roman" pitchFamily="18" charset="0"/>
              </a:rPr>
              <a:t>)</a:t>
            </a:r>
          </a:p>
        </p:txBody>
      </p:sp>
      <p:sp>
        <p:nvSpPr>
          <p:cNvPr id="61" name="Line 37"/>
          <p:cNvSpPr>
            <a:spLocks noChangeAspect="1" noChangeShapeType="1"/>
          </p:cNvSpPr>
          <p:nvPr/>
        </p:nvSpPr>
        <p:spPr bwMode="auto">
          <a:xfrm>
            <a:off x="5598668" y="3110150"/>
            <a:ext cx="1853257" cy="0"/>
          </a:xfrm>
          <a:prstGeom prst="line">
            <a:avLst/>
          </a:prstGeom>
          <a:noFill/>
          <a:ln w="28575">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62" name="Text Box 41"/>
          <p:cNvSpPr txBox="1">
            <a:spLocks noChangeAspect="1" noChangeArrowheads="1"/>
          </p:cNvSpPr>
          <p:nvPr/>
        </p:nvSpPr>
        <p:spPr bwMode="auto">
          <a:xfrm>
            <a:off x="5181501" y="1242104"/>
            <a:ext cx="450122" cy="307777"/>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400" b="0" dirty="0">
                <a:latin typeface="Times New Roman" pitchFamily="18" charset="0"/>
                <a:cs typeface="Times New Roman" pitchFamily="18" charset="0"/>
              </a:rPr>
              <a:t>$10</a:t>
            </a:r>
          </a:p>
        </p:txBody>
      </p:sp>
      <p:sp>
        <p:nvSpPr>
          <p:cNvPr id="63" name="Freeform 43"/>
          <p:cNvSpPr>
            <a:spLocks noChangeAspect="1"/>
          </p:cNvSpPr>
          <p:nvPr/>
        </p:nvSpPr>
        <p:spPr bwMode="auto">
          <a:xfrm>
            <a:off x="6152705" y="649633"/>
            <a:ext cx="1463676" cy="2112854"/>
          </a:xfrm>
          <a:custGeom>
            <a:avLst/>
            <a:gdLst>
              <a:gd name="T0" fmla="*/ 2147483647 w 1211"/>
              <a:gd name="T1" fmla="*/ 2147483647 h 1748"/>
              <a:gd name="T2" fmla="*/ 0 w 1211"/>
              <a:gd name="T3" fmla="*/ 0 h 1748"/>
              <a:gd name="T4" fmla="*/ 0 60000 65536"/>
              <a:gd name="T5" fmla="*/ 0 60000 65536"/>
              <a:gd name="T6" fmla="*/ 0 w 1211"/>
              <a:gd name="T7" fmla="*/ 0 h 1748"/>
              <a:gd name="T8" fmla="*/ 1211 w 1211"/>
              <a:gd name="T9" fmla="*/ 1748 h 1748"/>
            </a:gdLst>
            <a:ahLst/>
            <a:cxnLst>
              <a:cxn ang="T4">
                <a:pos x="T0" y="T1"/>
              </a:cxn>
              <a:cxn ang="T5">
                <a:pos x="T2" y="T3"/>
              </a:cxn>
            </a:cxnLst>
            <a:rect l="T6" t="T7" r="T8" b="T9"/>
            <a:pathLst>
              <a:path w="1211" h="1748">
                <a:moveTo>
                  <a:pt x="1211" y="1748"/>
                </a:moveTo>
                <a:lnTo>
                  <a:pt x="0" y="0"/>
                </a:lnTo>
              </a:path>
            </a:pathLst>
          </a:custGeom>
          <a:noFill/>
          <a:ln w="57150">
            <a:solidFill>
              <a:srgbClr val="034DF3"/>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64" name="Text Box 44"/>
          <p:cNvSpPr txBox="1">
            <a:spLocks noChangeAspect="1" noChangeArrowheads="1"/>
          </p:cNvSpPr>
          <p:nvPr/>
        </p:nvSpPr>
        <p:spPr bwMode="auto">
          <a:xfrm>
            <a:off x="7513193" y="2676762"/>
            <a:ext cx="6413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034DF3"/>
                </a:solidFill>
                <a:latin typeface="Times New Roman" pitchFamily="18" charset="0"/>
                <a:cs typeface="Times New Roman" pitchFamily="18" charset="0"/>
              </a:rPr>
              <a:t>D</a:t>
            </a:r>
            <a:r>
              <a:rPr kumimoji="0" lang="en-US" sz="2000" b="1" i="1" baseline="-25000" dirty="0">
                <a:solidFill>
                  <a:srgbClr val="034DF3"/>
                </a:solidFill>
                <a:latin typeface="Times New Roman" pitchFamily="18" charset="0"/>
                <a:cs typeface="Times New Roman" pitchFamily="18" charset="0"/>
              </a:rPr>
              <a:t>R</a:t>
            </a:r>
            <a:endParaRPr kumimoji="0" lang="en-US" sz="2000" b="1" i="1" dirty="0">
              <a:solidFill>
                <a:srgbClr val="034DF3"/>
              </a:solidFill>
              <a:latin typeface="Times New Roman" pitchFamily="18" charset="0"/>
              <a:cs typeface="Times New Roman" pitchFamily="18" charset="0"/>
            </a:endParaRPr>
          </a:p>
        </p:txBody>
      </p:sp>
      <p:sp>
        <p:nvSpPr>
          <p:cNvPr id="65" name="Line 45"/>
          <p:cNvSpPr>
            <a:spLocks noChangeShapeType="1"/>
          </p:cNvSpPr>
          <p:nvPr/>
        </p:nvSpPr>
        <p:spPr bwMode="auto">
          <a:xfrm flipV="1">
            <a:off x="6373368" y="1217165"/>
            <a:ext cx="1316385" cy="1545322"/>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66" name="Text Box 46"/>
          <p:cNvSpPr txBox="1">
            <a:spLocks noChangeAspect="1" noChangeArrowheads="1"/>
          </p:cNvSpPr>
          <p:nvPr/>
        </p:nvSpPr>
        <p:spPr bwMode="auto">
          <a:xfrm>
            <a:off x="7577239" y="988963"/>
            <a:ext cx="504825"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r>
              <a:rPr kumimoji="0" lang="en-US" sz="2000" b="1" i="1" baseline="-25000" dirty="0">
                <a:solidFill>
                  <a:schemeClr val="accent3">
                    <a:lumMod val="75000"/>
                  </a:schemeClr>
                </a:solidFill>
                <a:latin typeface="Times New Roman" pitchFamily="18" charset="0"/>
                <a:cs typeface="Times New Roman" pitchFamily="18" charset="0"/>
              </a:rPr>
              <a:t>1</a:t>
            </a:r>
            <a:endParaRPr kumimoji="0" lang="en-US" sz="2000" b="1" i="1" dirty="0">
              <a:solidFill>
                <a:schemeClr val="accent3">
                  <a:lumMod val="75000"/>
                </a:schemeClr>
              </a:solidFill>
              <a:latin typeface="Times New Roman" pitchFamily="18" charset="0"/>
              <a:cs typeface="Times New Roman" pitchFamily="18" charset="0"/>
            </a:endParaRPr>
          </a:p>
        </p:txBody>
      </p:sp>
      <p:sp>
        <p:nvSpPr>
          <p:cNvPr id="67" name="Text Box 48" descr="Parchment"/>
          <p:cNvSpPr txBox="1">
            <a:spLocks noChangeAspect="1" noChangeArrowheads="1"/>
          </p:cNvSpPr>
          <p:nvPr/>
        </p:nvSpPr>
        <p:spPr bwMode="auto">
          <a:xfrm>
            <a:off x="5149235" y="207977"/>
            <a:ext cx="814387" cy="386644"/>
          </a:xfrm>
          <a:prstGeom prst="rect">
            <a:avLst/>
          </a:prstGeom>
          <a:noFill/>
          <a:ln w="9525">
            <a:noFill/>
            <a:miter lim="800000"/>
            <a:headEnd/>
            <a:tailEnd/>
          </a:ln>
        </p:spPr>
        <p:txBody>
          <a:bodyPr>
            <a:prstTxWarp prst="textNoShape">
              <a:avLst/>
            </a:prstTxWarp>
            <a:spAutoFit/>
          </a:bodyPr>
          <a:lstStyle/>
          <a:p>
            <a:pPr algn="ctr">
              <a:lnSpc>
                <a:spcPct val="70000"/>
              </a:lnSpc>
              <a:spcBef>
                <a:spcPct val="50000"/>
              </a:spcBef>
            </a:pPr>
            <a:r>
              <a:rPr kumimoji="0" lang="en-US" sz="1600" b="0" dirty="0">
                <a:latin typeface="Times New Roman" pitchFamily="18" charset="0"/>
                <a:cs typeface="Times New Roman" pitchFamily="18" charset="0"/>
              </a:rPr>
              <a:t>P</a:t>
            </a:r>
            <a:r>
              <a:rPr kumimoji="0" lang="en-US" sz="1400" b="0" dirty="0">
                <a:latin typeface="Times New Roman" pitchFamily="18" charset="0"/>
                <a:cs typeface="Times New Roman" pitchFamily="18" charset="0"/>
              </a:rPr>
              <a:t>rice</a:t>
            </a:r>
            <a:br>
              <a:rPr kumimoji="0" lang="en-US" sz="1400" b="0" dirty="0">
                <a:latin typeface="Times New Roman" pitchFamily="18" charset="0"/>
                <a:cs typeface="Times New Roman" pitchFamily="18" charset="0"/>
              </a:rPr>
            </a:br>
            <a:r>
              <a:rPr kumimoji="0" lang="en-US" sz="1100" b="0" i="1" dirty="0">
                <a:latin typeface="Times New Roman" pitchFamily="18" charset="0"/>
                <a:cs typeface="Times New Roman" pitchFamily="18" charset="0"/>
              </a:rPr>
              <a:t>(wage)</a:t>
            </a:r>
            <a:endParaRPr kumimoji="0" lang="en-US" sz="1200" b="0" i="1" dirty="0">
              <a:latin typeface="Times New Roman" pitchFamily="18" charset="0"/>
              <a:cs typeface="Times New Roman" pitchFamily="18" charset="0"/>
            </a:endParaRPr>
          </a:p>
        </p:txBody>
      </p:sp>
      <p:sp>
        <p:nvSpPr>
          <p:cNvPr id="68" name="Line 49"/>
          <p:cNvSpPr>
            <a:spLocks noChangeAspect="1" noChangeShapeType="1"/>
          </p:cNvSpPr>
          <p:nvPr/>
        </p:nvSpPr>
        <p:spPr bwMode="auto">
          <a:xfrm flipH="1">
            <a:off x="5627243" y="1409937"/>
            <a:ext cx="1050925" cy="0"/>
          </a:xfrm>
          <a:prstGeom prst="line">
            <a:avLst/>
          </a:prstGeom>
          <a:noFill/>
          <a:ln w="31750" cap="rnd">
            <a:solidFill>
              <a:schemeClr val="tx1"/>
            </a:solidFill>
            <a:prstDash val="sysDot"/>
            <a:round/>
            <a:headEnd type="none" w="lg" len="lg"/>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0" name="Line 51"/>
          <p:cNvSpPr>
            <a:spLocks noChangeAspect="1" noChangeShapeType="1"/>
          </p:cNvSpPr>
          <p:nvPr/>
        </p:nvSpPr>
        <p:spPr bwMode="auto">
          <a:xfrm>
            <a:off x="7048056" y="1924287"/>
            <a:ext cx="0" cy="1176338"/>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1" name="Text Box 52"/>
          <p:cNvSpPr txBox="1">
            <a:spLocks noChangeAspect="1" noChangeArrowheads="1"/>
          </p:cNvSpPr>
          <p:nvPr/>
        </p:nvSpPr>
        <p:spPr bwMode="auto">
          <a:xfrm>
            <a:off x="6798357" y="3070923"/>
            <a:ext cx="542925"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1" i="1">
                <a:latin typeface="Times New Roman" pitchFamily="18" charset="0"/>
                <a:cs typeface="Times New Roman" pitchFamily="18" charset="0"/>
              </a:rPr>
              <a:t>E</a:t>
            </a:r>
            <a:r>
              <a:rPr kumimoji="0" lang="en-US" sz="1600" b="1" i="1" baseline="-25000">
                <a:latin typeface="Times New Roman" pitchFamily="18" charset="0"/>
                <a:cs typeface="Times New Roman" pitchFamily="18" charset="0"/>
              </a:rPr>
              <a:t>1</a:t>
            </a:r>
            <a:endParaRPr kumimoji="0" lang="en-US" sz="1600" b="1">
              <a:latin typeface="Times New Roman" pitchFamily="18" charset="0"/>
              <a:cs typeface="Times New Roman" pitchFamily="18" charset="0"/>
            </a:endParaRPr>
          </a:p>
        </p:txBody>
      </p:sp>
      <p:sp>
        <p:nvSpPr>
          <p:cNvPr id="72" name="Line 53"/>
          <p:cNvSpPr>
            <a:spLocks noChangeAspect="1" noChangeShapeType="1"/>
          </p:cNvSpPr>
          <p:nvPr/>
        </p:nvSpPr>
        <p:spPr bwMode="auto">
          <a:xfrm>
            <a:off x="6663881" y="1467087"/>
            <a:ext cx="0" cy="1646238"/>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3" name="Text Box 54"/>
          <p:cNvSpPr txBox="1">
            <a:spLocks noChangeAspect="1" noChangeArrowheads="1"/>
          </p:cNvSpPr>
          <p:nvPr/>
        </p:nvSpPr>
        <p:spPr bwMode="auto">
          <a:xfrm>
            <a:off x="6407832" y="3070923"/>
            <a:ext cx="542925"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1" i="1" dirty="0">
                <a:latin typeface="Times New Roman" pitchFamily="18" charset="0"/>
                <a:cs typeface="Times New Roman" pitchFamily="18" charset="0"/>
              </a:rPr>
              <a:t>E</a:t>
            </a:r>
            <a:r>
              <a:rPr kumimoji="0" lang="en-US" sz="1600" b="1" i="1" baseline="-25000" dirty="0">
                <a:latin typeface="Times New Roman" pitchFamily="18" charset="0"/>
                <a:cs typeface="Times New Roman" pitchFamily="18" charset="0"/>
              </a:rPr>
              <a:t>2</a:t>
            </a:r>
            <a:endParaRPr kumimoji="0" lang="en-US" sz="1600" b="1" dirty="0">
              <a:latin typeface="Times New Roman" pitchFamily="18" charset="0"/>
              <a:cs typeface="Times New Roman" pitchFamily="18" charset="0"/>
            </a:endParaRPr>
          </a:p>
        </p:txBody>
      </p:sp>
      <p:sp>
        <p:nvSpPr>
          <p:cNvPr id="74" name="Line 55"/>
          <p:cNvSpPr>
            <a:spLocks noChangeShapeType="1"/>
          </p:cNvSpPr>
          <p:nvPr/>
        </p:nvSpPr>
        <p:spPr bwMode="auto">
          <a:xfrm flipV="1">
            <a:off x="5925693" y="1419462"/>
            <a:ext cx="0" cy="657225"/>
          </a:xfrm>
          <a:prstGeom prst="line">
            <a:avLst/>
          </a:prstGeom>
          <a:noFill/>
          <a:ln w="31750">
            <a:solidFill>
              <a:schemeClr val="tx1"/>
            </a:solidFill>
            <a:round/>
            <a:headEnd/>
            <a:tailEnd type="stealth" w="lg" len="lg"/>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grpSp>
        <p:nvGrpSpPr>
          <p:cNvPr id="76" name="Group 86"/>
          <p:cNvGrpSpPr>
            <a:grpSpLocks/>
          </p:cNvGrpSpPr>
          <p:nvPr/>
        </p:nvGrpSpPr>
        <p:grpSpPr bwMode="auto">
          <a:xfrm>
            <a:off x="5916168" y="422263"/>
            <a:ext cx="1773585" cy="1879849"/>
            <a:chOff x="894" y="1830"/>
            <a:chExt cx="1402" cy="1486"/>
          </a:xfrm>
        </p:grpSpPr>
        <p:sp>
          <p:nvSpPr>
            <p:cNvPr id="77" name="Line 68"/>
            <p:cNvSpPr>
              <a:spLocks noChangeShapeType="1"/>
            </p:cNvSpPr>
            <p:nvPr/>
          </p:nvSpPr>
          <p:spPr bwMode="auto">
            <a:xfrm flipV="1">
              <a:off x="894" y="2020"/>
              <a:ext cx="1104" cy="1296"/>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8" name="Text Box 69"/>
            <p:cNvSpPr txBox="1">
              <a:spLocks noChangeAspect="1" noChangeArrowheads="1"/>
            </p:cNvSpPr>
            <p:nvPr/>
          </p:nvSpPr>
          <p:spPr bwMode="auto">
            <a:xfrm>
              <a:off x="1920" y="1830"/>
              <a:ext cx="376" cy="219"/>
            </a:xfrm>
            <a:prstGeom prst="rect">
              <a:avLst/>
            </a:prstGeom>
            <a:noFill/>
            <a:ln w="9525">
              <a:noFill/>
              <a:miter lim="800000"/>
              <a:headEnd/>
              <a:tailEnd/>
            </a:ln>
          </p:spPr>
          <p:txBody>
            <a:bodyPr wrap="square">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r>
                <a:rPr kumimoji="0" lang="en-US" sz="2000" b="1" i="1" baseline="-25000" dirty="0">
                  <a:solidFill>
                    <a:schemeClr val="accent3">
                      <a:lumMod val="75000"/>
                    </a:schemeClr>
                  </a:solidFill>
                  <a:latin typeface="Times New Roman" pitchFamily="18" charset="0"/>
                  <a:cs typeface="Times New Roman" pitchFamily="18" charset="0"/>
                </a:rPr>
                <a:t>2</a:t>
              </a:r>
              <a:endParaRPr kumimoji="0" lang="en-US" sz="2000" b="1" i="1" dirty="0">
                <a:solidFill>
                  <a:schemeClr val="accent3">
                    <a:lumMod val="75000"/>
                  </a:schemeClr>
                </a:solidFill>
                <a:latin typeface="Times New Roman" pitchFamily="18" charset="0"/>
                <a:cs typeface="Times New Roman" pitchFamily="18" charset="0"/>
              </a:endParaRPr>
            </a:p>
          </p:txBody>
        </p:sp>
      </p:grpSp>
      <p:sp>
        <p:nvSpPr>
          <p:cNvPr id="79" name="Oval 47"/>
          <p:cNvSpPr>
            <a:spLocks noChangeAspect="1" noChangeArrowheads="1"/>
          </p:cNvSpPr>
          <p:nvPr/>
        </p:nvSpPr>
        <p:spPr bwMode="auto">
          <a:xfrm>
            <a:off x="6611493" y="1352787"/>
            <a:ext cx="119063" cy="119063"/>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80" name="Text Box 70"/>
          <p:cNvSpPr txBox="1">
            <a:spLocks noChangeAspect="1" noChangeArrowheads="1"/>
          </p:cNvSpPr>
          <p:nvPr/>
        </p:nvSpPr>
        <p:spPr bwMode="auto">
          <a:xfrm>
            <a:off x="5181501" y="1796142"/>
            <a:ext cx="450122" cy="307777"/>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400" b="0">
                <a:latin typeface="Times New Roman" pitchFamily="18" charset="0"/>
                <a:cs typeface="Times New Roman" pitchFamily="18" charset="0"/>
              </a:rPr>
              <a:t>$8</a:t>
            </a:r>
          </a:p>
        </p:txBody>
      </p:sp>
      <p:grpSp>
        <p:nvGrpSpPr>
          <p:cNvPr id="81" name="Group 75"/>
          <p:cNvGrpSpPr>
            <a:grpSpLocks/>
          </p:cNvGrpSpPr>
          <p:nvPr/>
        </p:nvGrpSpPr>
        <p:grpSpPr bwMode="auto">
          <a:xfrm>
            <a:off x="5563743" y="560785"/>
            <a:ext cx="88900" cy="2544602"/>
            <a:chOff x="672" y="2085"/>
            <a:chExt cx="56" cy="1731"/>
          </a:xfrm>
        </p:grpSpPr>
        <p:sp>
          <p:nvSpPr>
            <p:cNvPr id="82" name="Line 39"/>
            <p:cNvSpPr>
              <a:spLocks noChangeAspect="1" noChangeShapeType="1"/>
            </p:cNvSpPr>
            <p:nvPr/>
          </p:nvSpPr>
          <p:spPr bwMode="auto">
            <a:xfrm>
              <a:off x="701" y="2085"/>
              <a:ext cx="0" cy="1611"/>
            </a:xfrm>
            <a:prstGeom prst="line">
              <a:avLst/>
            </a:prstGeom>
            <a:noFill/>
            <a:ln w="28575">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3" name="Line 71"/>
            <p:cNvSpPr>
              <a:spLocks noChangeAspect="1" noChangeShapeType="1"/>
            </p:cNvSpPr>
            <p:nvPr/>
          </p:nvSpPr>
          <p:spPr bwMode="auto">
            <a:xfrm>
              <a:off x="702" y="3744"/>
              <a:ext cx="0" cy="72"/>
            </a:xfrm>
            <a:prstGeom prst="line">
              <a:avLst/>
            </a:prstGeom>
            <a:noFill/>
            <a:ln w="28575">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4" name="Line 72"/>
            <p:cNvSpPr>
              <a:spLocks noChangeShapeType="1"/>
            </p:cNvSpPr>
            <p:nvPr/>
          </p:nvSpPr>
          <p:spPr bwMode="auto">
            <a:xfrm flipV="1">
              <a:off x="672" y="3728"/>
              <a:ext cx="56" cy="28"/>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85" name="Line 74"/>
            <p:cNvSpPr>
              <a:spLocks noChangeShapeType="1"/>
            </p:cNvSpPr>
            <p:nvPr/>
          </p:nvSpPr>
          <p:spPr bwMode="auto">
            <a:xfrm flipV="1">
              <a:off x="672" y="3688"/>
              <a:ext cx="56" cy="28"/>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grpSp>
      <p:cxnSp>
        <p:nvCxnSpPr>
          <p:cNvPr id="86" name="Straight Connector 85"/>
          <p:cNvCxnSpPr/>
          <p:nvPr/>
        </p:nvCxnSpPr>
        <p:spPr>
          <a:xfrm>
            <a:off x="5377604" y="3484294"/>
            <a:ext cx="3375704" cy="0"/>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168" name="Text Box 14" descr="Parchment"/>
          <p:cNvSpPr txBox="1">
            <a:spLocks noChangeAspect="1" noChangeArrowheads="1"/>
          </p:cNvSpPr>
          <p:nvPr/>
        </p:nvSpPr>
        <p:spPr bwMode="auto">
          <a:xfrm>
            <a:off x="5181501" y="3660550"/>
            <a:ext cx="814387" cy="419923"/>
          </a:xfrm>
          <a:prstGeom prst="rect">
            <a:avLst/>
          </a:prstGeom>
          <a:noFill/>
          <a:ln w="9525">
            <a:noFill/>
            <a:miter lim="800000"/>
            <a:headEnd/>
            <a:tailEnd/>
          </a:ln>
        </p:spPr>
        <p:txBody>
          <a:bodyPr>
            <a:prstTxWarp prst="textNoShape">
              <a:avLst/>
            </a:prstTxWarp>
            <a:spAutoFit/>
          </a:bodyPr>
          <a:lstStyle/>
          <a:p>
            <a:pPr algn="ctr">
              <a:lnSpc>
                <a:spcPct val="70000"/>
              </a:lnSpc>
              <a:spcBef>
                <a:spcPct val="50000"/>
              </a:spcBef>
            </a:pPr>
            <a:r>
              <a:rPr kumimoji="0" lang="en-US" sz="1600" b="0" dirty="0">
                <a:latin typeface="Times New Roman" pitchFamily="18" charset="0"/>
                <a:cs typeface="Times New Roman" pitchFamily="18" charset="0"/>
              </a:rPr>
              <a:t>P</a:t>
            </a:r>
            <a:r>
              <a:rPr kumimoji="0" lang="en-US" sz="1400" b="0" dirty="0">
                <a:latin typeface="Times New Roman" pitchFamily="18" charset="0"/>
                <a:cs typeface="Times New Roman" pitchFamily="18" charset="0"/>
              </a:rPr>
              <a:t>rice</a:t>
            </a:r>
            <a:br>
              <a:rPr kumimoji="0" lang="en-US" sz="1400" b="0" dirty="0">
                <a:latin typeface="Times New Roman" pitchFamily="18" charset="0"/>
                <a:cs typeface="Times New Roman" pitchFamily="18" charset="0"/>
              </a:rPr>
            </a:br>
            <a:endParaRPr kumimoji="0" lang="en-US" sz="1400" b="0" dirty="0">
              <a:latin typeface="Times New Roman" pitchFamily="18" charset="0"/>
              <a:cs typeface="Times New Roman" pitchFamily="18" charset="0"/>
            </a:endParaRPr>
          </a:p>
        </p:txBody>
      </p:sp>
      <p:sp>
        <p:nvSpPr>
          <p:cNvPr id="169" name="Text Box 15"/>
          <p:cNvSpPr txBox="1">
            <a:spLocks noChangeArrowheads="1"/>
          </p:cNvSpPr>
          <p:nvPr/>
        </p:nvSpPr>
        <p:spPr bwMode="auto">
          <a:xfrm>
            <a:off x="8151993" y="3561948"/>
            <a:ext cx="772968" cy="398379"/>
          </a:xfrm>
          <a:prstGeom prst="rect">
            <a:avLst/>
          </a:prstGeom>
          <a:noFill/>
          <a:ln w="19050" cap="rnd">
            <a:noFill/>
            <a:prstDash val="sysDot"/>
            <a:miter lim="800000"/>
            <a:headEnd/>
            <a:tailEnd type="none" w="lg" len="lg"/>
          </a:ln>
        </p:spPr>
        <p:txBody>
          <a:bodyPr wrap="none">
            <a:prstTxWarp prst="textNoShape">
              <a:avLst/>
            </a:prstTxWarp>
            <a:spAutoFit/>
          </a:bodyPr>
          <a:lstStyle/>
          <a:p>
            <a:pPr algn="r">
              <a:lnSpc>
                <a:spcPct val="70000"/>
              </a:lnSpc>
            </a:pPr>
            <a:r>
              <a:rPr kumimoji="0" lang="en-US" sz="1400" b="1" i="1">
                <a:latin typeface="Times New Roman" pitchFamily="18" charset="0"/>
                <a:cs typeface="Times New Roman" pitchFamily="18" charset="0"/>
              </a:rPr>
              <a:t>Product</a:t>
            </a:r>
            <a:br>
              <a:rPr kumimoji="0" lang="en-US" sz="1400" b="1" i="1">
                <a:latin typeface="Times New Roman" pitchFamily="18" charset="0"/>
                <a:cs typeface="Times New Roman" pitchFamily="18" charset="0"/>
              </a:rPr>
            </a:br>
            <a:r>
              <a:rPr kumimoji="0" lang="en-US" sz="1400" b="1" i="1">
                <a:latin typeface="Times New Roman" pitchFamily="18" charset="0"/>
                <a:cs typeface="Times New Roman" pitchFamily="18" charset="0"/>
              </a:rPr>
              <a:t>Market</a:t>
            </a:r>
          </a:p>
        </p:txBody>
      </p:sp>
      <p:sp>
        <p:nvSpPr>
          <p:cNvPr id="170" name="Line 17"/>
          <p:cNvSpPr>
            <a:spLocks noChangeAspect="1" noChangeShapeType="1"/>
          </p:cNvSpPr>
          <p:nvPr/>
        </p:nvSpPr>
        <p:spPr bwMode="auto">
          <a:xfrm>
            <a:off x="6954031" y="5419837"/>
            <a:ext cx="0" cy="800244"/>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71" name="Text Box 19"/>
          <p:cNvSpPr txBox="1">
            <a:spLocks noChangeAspect="1" noChangeArrowheads="1"/>
          </p:cNvSpPr>
          <p:nvPr/>
        </p:nvSpPr>
        <p:spPr bwMode="auto">
          <a:xfrm>
            <a:off x="6695268" y="6205087"/>
            <a:ext cx="542925"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1" i="1">
                <a:latin typeface="Times New Roman" pitchFamily="18" charset="0"/>
                <a:cs typeface="Times New Roman" pitchFamily="18" charset="0"/>
              </a:rPr>
              <a:t>Q</a:t>
            </a:r>
            <a:r>
              <a:rPr kumimoji="0" lang="en-US" sz="1600" b="1" i="1" baseline="-25000">
                <a:latin typeface="Times New Roman" pitchFamily="18" charset="0"/>
                <a:cs typeface="Times New Roman" pitchFamily="18" charset="0"/>
              </a:rPr>
              <a:t>1</a:t>
            </a:r>
            <a:endParaRPr kumimoji="0" lang="en-US" sz="1600" b="1">
              <a:latin typeface="Times New Roman" pitchFamily="18" charset="0"/>
              <a:cs typeface="Times New Roman" pitchFamily="18" charset="0"/>
            </a:endParaRPr>
          </a:p>
        </p:txBody>
      </p:sp>
      <p:sp>
        <p:nvSpPr>
          <p:cNvPr id="172" name="Line 20"/>
          <p:cNvSpPr>
            <a:spLocks noChangeShapeType="1"/>
          </p:cNvSpPr>
          <p:nvPr/>
        </p:nvSpPr>
        <p:spPr bwMode="auto">
          <a:xfrm flipH="1">
            <a:off x="5628468" y="5346811"/>
            <a:ext cx="1255713" cy="0"/>
          </a:xfrm>
          <a:prstGeom prst="line">
            <a:avLst/>
          </a:prstGeom>
          <a:noFill/>
          <a:ln w="31750" cap="rnd">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73" name="Freeform 21"/>
          <p:cNvSpPr>
            <a:spLocks noChangeAspect="1"/>
          </p:cNvSpPr>
          <p:nvPr/>
        </p:nvSpPr>
        <p:spPr bwMode="auto">
          <a:xfrm>
            <a:off x="5995888" y="3958991"/>
            <a:ext cx="1399530" cy="2022115"/>
          </a:xfrm>
          <a:custGeom>
            <a:avLst/>
            <a:gdLst>
              <a:gd name="T0" fmla="*/ 2147483647 w 1211"/>
              <a:gd name="T1" fmla="*/ 2147483647 h 1748"/>
              <a:gd name="T2" fmla="*/ 0 w 1211"/>
              <a:gd name="T3" fmla="*/ 0 h 1748"/>
              <a:gd name="T4" fmla="*/ 0 60000 65536"/>
              <a:gd name="T5" fmla="*/ 0 60000 65536"/>
              <a:gd name="T6" fmla="*/ 0 w 1211"/>
              <a:gd name="T7" fmla="*/ 0 h 1748"/>
              <a:gd name="T8" fmla="*/ 1211 w 1211"/>
              <a:gd name="T9" fmla="*/ 1748 h 1748"/>
            </a:gdLst>
            <a:ahLst/>
            <a:cxnLst>
              <a:cxn ang="T4">
                <a:pos x="T0" y="T1"/>
              </a:cxn>
              <a:cxn ang="T5">
                <a:pos x="T2" y="T3"/>
              </a:cxn>
            </a:cxnLst>
            <a:rect l="T6" t="T7" r="T8" b="T9"/>
            <a:pathLst>
              <a:path w="1211" h="1748">
                <a:moveTo>
                  <a:pt x="1211" y="1748"/>
                </a:moveTo>
                <a:lnTo>
                  <a:pt x="0" y="0"/>
                </a:lnTo>
              </a:path>
            </a:pathLst>
          </a:custGeom>
          <a:noFill/>
          <a:ln w="57150">
            <a:solidFill>
              <a:srgbClr val="034DF3"/>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74" name="Text Box 22"/>
          <p:cNvSpPr txBox="1">
            <a:spLocks noChangeAspect="1" noChangeArrowheads="1"/>
          </p:cNvSpPr>
          <p:nvPr/>
        </p:nvSpPr>
        <p:spPr bwMode="auto">
          <a:xfrm>
            <a:off x="7303741" y="5893428"/>
            <a:ext cx="569913"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034DF3"/>
                </a:solidFill>
                <a:latin typeface="Times New Roman" pitchFamily="18" charset="0"/>
                <a:cs typeface="Times New Roman" pitchFamily="18" charset="0"/>
              </a:rPr>
              <a:t>D</a:t>
            </a:r>
            <a:r>
              <a:rPr kumimoji="0" lang="en-US" sz="2000" b="1" i="1" baseline="-25000" dirty="0">
                <a:solidFill>
                  <a:srgbClr val="034DF3"/>
                </a:solidFill>
                <a:latin typeface="Times New Roman" pitchFamily="18" charset="0"/>
                <a:cs typeface="Times New Roman" pitchFamily="18" charset="0"/>
              </a:rPr>
              <a:t>P</a:t>
            </a:r>
            <a:endParaRPr kumimoji="0" lang="en-US" sz="2000" b="1" i="1" dirty="0">
              <a:solidFill>
                <a:srgbClr val="034DF3"/>
              </a:solidFill>
              <a:latin typeface="Times New Roman" pitchFamily="18" charset="0"/>
              <a:cs typeface="Times New Roman" pitchFamily="18" charset="0"/>
            </a:endParaRPr>
          </a:p>
        </p:txBody>
      </p:sp>
      <p:sp>
        <p:nvSpPr>
          <p:cNvPr id="175" name="Line 25"/>
          <p:cNvSpPr>
            <a:spLocks noChangeAspect="1" noChangeShapeType="1"/>
          </p:cNvSpPr>
          <p:nvPr/>
        </p:nvSpPr>
        <p:spPr bwMode="auto">
          <a:xfrm>
            <a:off x="6565093" y="4768961"/>
            <a:ext cx="0" cy="1451119"/>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76" name="Text Box 26"/>
          <p:cNvSpPr txBox="1">
            <a:spLocks noChangeAspect="1" noChangeArrowheads="1"/>
          </p:cNvSpPr>
          <p:nvPr/>
        </p:nvSpPr>
        <p:spPr bwMode="auto">
          <a:xfrm>
            <a:off x="6298393" y="6206675"/>
            <a:ext cx="542925" cy="338554"/>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sz="1600" b="1" i="1">
                <a:latin typeface="Times New Roman" pitchFamily="18" charset="0"/>
                <a:cs typeface="Times New Roman" pitchFamily="18" charset="0"/>
              </a:rPr>
              <a:t>Q</a:t>
            </a:r>
            <a:r>
              <a:rPr kumimoji="0" lang="en-US" sz="1600" b="1" i="1" baseline="-25000">
                <a:latin typeface="Times New Roman" pitchFamily="18" charset="0"/>
                <a:cs typeface="Times New Roman" pitchFamily="18" charset="0"/>
              </a:rPr>
              <a:t>2</a:t>
            </a:r>
            <a:endParaRPr kumimoji="0" lang="en-US" sz="1600" b="1">
              <a:latin typeface="Times New Roman" pitchFamily="18" charset="0"/>
              <a:cs typeface="Times New Roman" pitchFamily="18" charset="0"/>
            </a:endParaRPr>
          </a:p>
        </p:txBody>
      </p:sp>
      <p:sp>
        <p:nvSpPr>
          <p:cNvPr id="177" name="Line 29"/>
          <p:cNvSpPr>
            <a:spLocks noChangeShapeType="1"/>
          </p:cNvSpPr>
          <p:nvPr/>
        </p:nvSpPr>
        <p:spPr bwMode="auto">
          <a:xfrm flipH="1">
            <a:off x="5623706" y="4807061"/>
            <a:ext cx="903287"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78" name="Line 30"/>
          <p:cNvSpPr>
            <a:spLocks noChangeShapeType="1"/>
          </p:cNvSpPr>
          <p:nvPr/>
        </p:nvSpPr>
        <p:spPr bwMode="auto">
          <a:xfrm flipV="1">
            <a:off x="5907868" y="4834049"/>
            <a:ext cx="0" cy="620712"/>
          </a:xfrm>
          <a:prstGeom prst="line">
            <a:avLst/>
          </a:prstGeom>
          <a:noFill/>
          <a:ln w="31750">
            <a:solidFill>
              <a:schemeClr val="tx1"/>
            </a:solidFill>
            <a:round/>
            <a:headEnd/>
            <a:tailEnd type="stealth" w="lg" len="lg"/>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grpSp>
        <p:nvGrpSpPr>
          <p:cNvPr id="179" name="Group 63"/>
          <p:cNvGrpSpPr>
            <a:grpSpLocks/>
          </p:cNvGrpSpPr>
          <p:nvPr/>
        </p:nvGrpSpPr>
        <p:grpSpPr bwMode="auto">
          <a:xfrm>
            <a:off x="6152921" y="4308589"/>
            <a:ext cx="2344189" cy="1649209"/>
            <a:chOff x="3691" y="2156"/>
            <a:chExt cx="1926" cy="1355"/>
          </a:xfrm>
        </p:grpSpPr>
        <p:sp>
          <p:nvSpPr>
            <p:cNvPr id="180" name="Line 23"/>
            <p:cNvSpPr>
              <a:spLocks noChangeShapeType="1"/>
            </p:cNvSpPr>
            <p:nvPr/>
          </p:nvSpPr>
          <p:spPr bwMode="auto">
            <a:xfrm flipV="1">
              <a:off x="3691" y="2311"/>
              <a:ext cx="1632" cy="1200"/>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81" name="Text Box 42"/>
            <p:cNvSpPr txBox="1">
              <a:spLocks noChangeAspect="1" noChangeArrowheads="1"/>
            </p:cNvSpPr>
            <p:nvPr/>
          </p:nvSpPr>
          <p:spPr bwMode="auto">
            <a:xfrm>
              <a:off x="5299" y="2156"/>
              <a:ext cx="318" cy="18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r>
                <a:rPr kumimoji="0" lang="en-US" sz="2000" b="1" i="1" baseline="-25000" dirty="0">
                  <a:solidFill>
                    <a:schemeClr val="accent3">
                      <a:lumMod val="75000"/>
                    </a:schemeClr>
                  </a:solidFill>
                  <a:latin typeface="Times New Roman" pitchFamily="18" charset="0"/>
                  <a:cs typeface="Times New Roman" pitchFamily="18" charset="0"/>
                </a:rPr>
                <a:t>1</a:t>
              </a:r>
            </a:p>
          </p:txBody>
        </p:sp>
      </p:grpSp>
      <p:sp>
        <p:nvSpPr>
          <p:cNvPr id="182" name="Text Box 57"/>
          <p:cNvSpPr txBox="1">
            <a:spLocks noChangeAspect="1" noChangeArrowheads="1"/>
          </p:cNvSpPr>
          <p:nvPr/>
        </p:nvSpPr>
        <p:spPr bwMode="auto">
          <a:xfrm>
            <a:off x="7890336" y="6128133"/>
            <a:ext cx="939283" cy="415498"/>
          </a:xfrm>
          <a:prstGeom prst="rect">
            <a:avLst/>
          </a:prstGeom>
          <a:noFill/>
          <a:ln w="9525">
            <a:noFill/>
            <a:miter lim="800000"/>
            <a:headEnd/>
            <a:tailEnd/>
          </a:ln>
        </p:spPr>
        <p:txBody>
          <a:bodyPr wrap="square">
            <a:prstTxWarp prst="textNoShape">
              <a:avLst/>
            </a:prstTxWarp>
            <a:spAutoFit/>
          </a:bodyPr>
          <a:lstStyle/>
          <a:p>
            <a:pPr>
              <a:lnSpc>
                <a:spcPct val="70000"/>
              </a:lnSpc>
              <a:spcBef>
                <a:spcPct val="50000"/>
              </a:spcBef>
            </a:pPr>
            <a:r>
              <a:rPr kumimoji="0" lang="en-US" sz="1600" b="0" dirty="0">
                <a:latin typeface="Times New Roman" pitchFamily="18" charset="0"/>
                <a:cs typeface="Times New Roman" pitchFamily="18" charset="0"/>
              </a:rPr>
              <a:t>Q</a:t>
            </a:r>
            <a:r>
              <a:rPr kumimoji="0" lang="en-US" sz="1400" b="0" dirty="0">
                <a:latin typeface="Times New Roman" pitchFamily="18" charset="0"/>
                <a:cs typeface="Times New Roman" pitchFamily="18" charset="0"/>
              </a:rPr>
              <a:t>uantity</a:t>
            </a:r>
            <a:br>
              <a:rPr kumimoji="0" lang="en-US" sz="1400" b="0" dirty="0">
                <a:latin typeface="Times New Roman" pitchFamily="18" charset="0"/>
                <a:cs typeface="Times New Roman" pitchFamily="18" charset="0"/>
              </a:rPr>
            </a:br>
            <a:r>
              <a:rPr kumimoji="0" lang="en-US" sz="1400" b="0" dirty="0" smtClean="0">
                <a:latin typeface="Times New Roman" pitchFamily="18" charset="0"/>
                <a:cs typeface="Times New Roman" pitchFamily="18" charset="0"/>
              </a:rPr>
              <a:t>(of meals)</a:t>
            </a:r>
            <a:endParaRPr kumimoji="0" lang="en-US" sz="1400" b="0" dirty="0">
              <a:latin typeface="Times New Roman" pitchFamily="18" charset="0"/>
              <a:cs typeface="Times New Roman" pitchFamily="18" charset="0"/>
            </a:endParaRPr>
          </a:p>
        </p:txBody>
      </p:sp>
      <p:sp>
        <p:nvSpPr>
          <p:cNvPr id="183" name="Line 58"/>
          <p:cNvSpPr>
            <a:spLocks noChangeAspect="1" noChangeShapeType="1"/>
          </p:cNvSpPr>
          <p:nvPr/>
        </p:nvSpPr>
        <p:spPr bwMode="auto">
          <a:xfrm>
            <a:off x="5591956" y="6241601"/>
            <a:ext cx="2344149" cy="0"/>
          </a:xfrm>
          <a:prstGeom prst="line">
            <a:avLst/>
          </a:prstGeom>
          <a:noFill/>
          <a:ln w="28575">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grpSp>
        <p:nvGrpSpPr>
          <p:cNvPr id="184" name="Group 87"/>
          <p:cNvGrpSpPr>
            <a:grpSpLocks/>
          </p:cNvGrpSpPr>
          <p:nvPr/>
        </p:nvGrpSpPr>
        <p:grpSpPr bwMode="auto">
          <a:xfrm>
            <a:off x="6069793" y="3745817"/>
            <a:ext cx="2095812" cy="1454944"/>
            <a:chOff x="3744" y="1910"/>
            <a:chExt cx="1452" cy="1008"/>
          </a:xfrm>
        </p:grpSpPr>
        <p:sp>
          <p:nvSpPr>
            <p:cNvPr id="185" name="Line 65"/>
            <p:cNvSpPr>
              <a:spLocks noChangeShapeType="1"/>
            </p:cNvSpPr>
            <p:nvPr/>
          </p:nvSpPr>
          <p:spPr bwMode="auto">
            <a:xfrm flipV="1">
              <a:off x="3744" y="2071"/>
              <a:ext cx="1152" cy="847"/>
            </a:xfrm>
            <a:prstGeom prst="line">
              <a:avLst/>
            </a:prstGeom>
            <a:noFill/>
            <a:ln w="57150">
              <a:solidFill>
                <a:schemeClr val="accent3">
                  <a:lumMod val="75000"/>
                </a:schemeClr>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86" name="Text Box 66"/>
            <p:cNvSpPr txBox="1">
              <a:spLocks noChangeAspect="1" noChangeArrowheads="1"/>
            </p:cNvSpPr>
            <p:nvPr/>
          </p:nvSpPr>
          <p:spPr bwMode="auto">
            <a:xfrm>
              <a:off x="4878" y="1910"/>
              <a:ext cx="318" cy="18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chemeClr val="accent3">
                      <a:lumMod val="75000"/>
                    </a:schemeClr>
                  </a:solidFill>
                  <a:latin typeface="Times New Roman" pitchFamily="18" charset="0"/>
                  <a:cs typeface="Times New Roman" pitchFamily="18" charset="0"/>
                </a:rPr>
                <a:t>S</a:t>
              </a:r>
              <a:r>
                <a:rPr kumimoji="0" lang="en-US" sz="2000" b="1" i="1" baseline="-25000" dirty="0">
                  <a:solidFill>
                    <a:schemeClr val="accent3">
                      <a:lumMod val="75000"/>
                    </a:schemeClr>
                  </a:solidFill>
                  <a:latin typeface="Times New Roman" pitchFamily="18" charset="0"/>
                  <a:cs typeface="Times New Roman" pitchFamily="18" charset="0"/>
                </a:rPr>
                <a:t>2</a:t>
              </a:r>
            </a:p>
          </p:txBody>
        </p:sp>
      </p:grpSp>
      <p:sp>
        <p:nvSpPr>
          <p:cNvPr id="187" name="Oval 24"/>
          <p:cNvSpPr>
            <a:spLocks noChangeAspect="1" noChangeArrowheads="1"/>
          </p:cNvSpPr>
          <p:nvPr/>
        </p:nvSpPr>
        <p:spPr bwMode="auto">
          <a:xfrm>
            <a:off x="6888943" y="5291249"/>
            <a:ext cx="119063" cy="119062"/>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
        <p:nvSpPr>
          <p:cNvPr id="188" name="Oval 27"/>
          <p:cNvSpPr>
            <a:spLocks noChangeAspect="1" noChangeArrowheads="1"/>
          </p:cNvSpPr>
          <p:nvPr/>
        </p:nvSpPr>
        <p:spPr bwMode="auto">
          <a:xfrm>
            <a:off x="6507943" y="4749911"/>
            <a:ext cx="119063" cy="119063"/>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nvGrpSpPr>
          <p:cNvPr id="189" name="Group 81"/>
          <p:cNvGrpSpPr>
            <a:grpSpLocks/>
          </p:cNvGrpSpPr>
          <p:nvPr/>
        </p:nvGrpSpPr>
        <p:grpSpPr bwMode="auto">
          <a:xfrm>
            <a:off x="5555443" y="3877888"/>
            <a:ext cx="88900" cy="2363712"/>
            <a:chOff x="3420" y="1983"/>
            <a:chExt cx="56" cy="1836"/>
          </a:xfrm>
        </p:grpSpPr>
        <p:sp>
          <p:nvSpPr>
            <p:cNvPr id="190" name="Line 77"/>
            <p:cNvSpPr>
              <a:spLocks noChangeAspect="1" noChangeShapeType="1"/>
            </p:cNvSpPr>
            <p:nvPr/>
          </p:nvSpPr>
          <p:spPr bwMode="auto">
            <a:xfrm>
              <a:off x="3449" y="1983"/>
              <a:ext cx="0" cy="1716"/>
            </a:xfrm>
            <a:prstGeom prst="line">
              <a:avLst/>
            </a:prstGeom>
            <a:noFill/>
            <a:ln w="28575">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91" name="Line 78"/>
            <p:cNvSpPr>
              <a:spLocks noChangeAspect="1" noChangeShapeType="1"/>
            </p:cNvSpPr>
            <p:nvPr/>
          </p:nvSpPr>
          <p:spPr bwMode="auto">
            <a:xfrm>
              <a:off x="3450" y="3747"/>
              <a:ext cx="0" cy="72"/>
            </a:xfrm>
            <a:prstGeom prst="line">
              <a:avLst/>
            </a:prstGeom>
            <a:noFill/>
            <a:ln w="28575">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192" name="Line 79"/>
            <p:cNvSpPr>
              <a:spLocks noChangeShapeType="1"/>
            </p:cNvSpPr>
            <p:nvPr/>
          </p:nvSpPr>
          <p:spPr bwMode="auto">
            <a:xfrm flipV="1">
              <a:off x="3420" y="3731"/>
              <a:ext cx="56" cy="28"/>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sp>
          <p:nvSpPr>
            <p:cNvPr id="193" name="Line 80"/>
            <p:cNvSpPr>
              <a:spLocks noChangeShapeType="1"/>
            </p:cNvSpPr>
            <p:nvPr/>
          </p:nvSpPr>
          <p:spPr bwMode="auto">
            <a:xfrm flipV="1">
              <a:off x="3420" y="3691"/>
              <a:ext cx="56" cy="28"/>
            </a:xfrm>
            <a:prstGeom prst="line">
              <a:avLst/>
            </a:prstGeom>
            <a:noFill/>
            <a:ln w="28575">
              <a:solidFill>
                <a:schemeClr val="tx1"/>
              </a:solidFill>
              <a:round/>
              <a:headEnd/>
              <a:tailEnd/>
            </a:ln>
          </p:spPr>
          <p:txBody>
            <a:bodyPr wrap="none">
              <a:prstTxWarp prst="textNoShape">
                <a:avLst/>
              </a:prstTxWarp>
            </a:bodyPr>
            <a:lstStyle/>
            <a:p>
              <a:endParaRPr lang="en-US" sz="1600">
                <a:latin typeface="Times New Roman" pitchFamily="18" charset="0"/>
                <a:cs typeface="Times New Roman" pitchFamily="18" charset="0"/>
              </a:endParaRPr>
            </a:p>
          </p:txBody>
        </p:sp>
      </p:grpSp>
      <p:sp>
        <p:nvSpPr>
          <p:cNvPr id="194" name="Text Box 84"/>
          <p:cNvSpPr txBox="1">
            <a:spLocks noChangeAspect="1" noChangeArrowheads="1"/>
          </p:cNvSpPr>
          <p:nvPr/>
        </p:nvSpPr>
        <p:spPr bwMode="auto">
          <a:xfrm>
            <a:off x="5181500" y="4645887"/>
            <a:ext cx="456407" cy="307777"/>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400" b="0" dirty="0">
                <a:latin typeface="Times New Roman" pitchFamily="18" charset="0"/>
                <a:cs typeface="Times New Roman" pitchFamily="18" charset="0"/>
              </a:rPr>
              <a:t>$12</a:t>
            </a:r>
          </a:p>
        </p:txBody>
      </p:sp>
      <p:sp>
        <p:nvSpPr>
          <p:cNvPr id="195" name="Text Box 85"/>
          <p:cNvSpPr txBox="1">
            <a:spLocks noChangeAspect="1" noChangeArrowheads="1"/>
          </p:cNvSpPr>
          <p:nvPr/>
        </p:nvSpPr>
        <p:spPr bwMode="auto">
          <a:xfrm>
            <a:off x="5181500" y="5171350"/>
            <a:ext cx="456407" cy="307777"/>
          </a:xfrm>
          <a:prstGeom prst="rect">
            <a:avLst/>
          </a:prstGeom>
          <a:noFill/>
          <a:ln w="9525">
            <a:noFill/>
            <a:miter lim="800000"/>
            <a:headEnd/>
            <a:tailEnd/>
          </a:ln>
        </p:spPr>
        <p:txBody>
          <a:bodyPr wrap="square">
            <a:prstTxWarp prst="textNoShape">
              <a:avLst/>
            </a:prstTxWarp>
            <a:spAutoFit/>
          </a:bodyPr>
          <a:lstStyle/>
          <a:p>
            <a:pPr algn="r">
              <a:spcBef>
                <a:spcPct val="50000"/>
              </a:spcBef>
            </a:pPr>
            <a:r>
              <a:rPr kumimoji="0" lang="en-US" sz="1400" b="0" dirty="0">
                <a:latin typeface="Times New Roman" pitchFamily="18" charset="0"/>
                <a:cs typeface="Times New Roman" pitchFamily="18" charset="0"/>
              </a:rPr>
              <a:t>$11</a:t>
            </a:r>
          </a:p>
        </p:txBody>
      </p:sp>
      <p:sp>
        <p:nvSpPr>
          <p:cNvPr id="196" name="Content Placeholder 2"/>
          <p:cNvSpPr>
            <a:spLocks noGrp="1"/>
          </p:cNvSpPr>
          <p:nvPr>
            <p:ph idx="1"/>
          </p:nvPr>
        </p:nvSpPr>
        <p:spPr>
          <a:xfrm>
            <a:off x="63183" y="1790877"/>
            <a:ext cx="4949391" cy="4029082"/>
          </a:xfrm>
        </p:spPr>
        <p:txBody>
          <a:bodyPr/>
          <a:lstStyle/>
          <a:p>
            <a:pPr marL="169863" indent="-169863">
              <a:lnSpc>
                <a:spcPct val="90000"/>
              </a:lnSpc>
            </a:pPr>
            <a:r>
              <a:rPr lang="en-US" sz="2100" dirty="0" smtClean="0">
                <a:solidFill>
                  <a:srgbClr val="32302A"/>
                </a:solidFill>
                <a:ea typeface="ＭＳ Ｐゴシック" pitchFamily="-107" charset="-128"/>
                <a:cs typeface="ＭＳ Ｐゴシック" pitchFamily="-107" charset="-128"/>
              </a:rPr>
              <a:t>Suppose there is a reduction in the supply of young workers …</a:t>
            </a:r>
          </a:p>
          <a:p>
            <a:pPr marL="169863" indent="-169863">
              <a:lnSpc>
                <a:spcPct val="90000"/>
              </a:lnSpc>
            </a:pPr>
            <a:endParaRPr lang="en-US" sz="2100" dirty="0" smtClean="0">
              <a:solidFill>
                <a:srgbClr val="32302A"/>
              </a:solidFill>
              <a:ea typeface="ＭＳ Ｐゴシック" pitchFamily="-107" charset="-128"/>
              <a:cs typeface="ＭＳ Ｐゴシック" pitchFamily="-107" charset="-128"/>
            </a:endParaRPr>
          </a:p>
          <a:p>
            <a:pPr marL="169863" indent="-169863">
              <a:lnSpc>
                <a:spcPct val="90000"/>
              </a:lnSpc>
            </a:pPr>
            <a:r>
              <a:rPr lang="en-US" sz="2100" dirty="0" smtClean="0">
                <a:solidFill>
                  <a:srgbClr val="32302A"/>
                </a:solidFill>
                <a:ea typeface="ＭＳ Ｐゴシック" pitchFamily="-107" charset="-128"/>
                <a:cs typeface="ＭＳ Ｐゴシック" pitchFamily="-107" charset="-128"/>
              </a:rPr>
              <a:t>The higher wages increase the restaurant’s cost, causing a reduction in supply in the product market … </a:t>
            </a:r>
          </a:p>
          <a:p>
            <a:pPr marL="169863" indent="-169863">
              <a:lnSpc>
                <a:spcPct val="90000"/>
              </a:lnSpc>
            </a:pPr>
            <a:endParaRPr lang="en-US" sz="2100" dirty="0" smtClean="0">
              <a:solidFill>
                <a:srgbClr val="32302A"/>
              </a:solidFill>
              <a:ea typeface="ＭＳ Ｐゴシック" pitchFamily="-107" charset="-128"/>
              <a:cs typeface="ＭＳ Ｐゴシック" pitchFamily="-107" charset="-128"/>
            </a:endParaRPr>
          </a:p>
          <a:p>
            <a:pPr marL="0" indent="0">
              <a:lnSpc>
                <a:spcPct val="90000"/>
              </a:lnSpc>
              <a:buNone/>
            </a:pPr>
            <a:endParaRPr lang="en-US" sz="2100" dirty="0">
              <a:solidFill>
                <a:srgbClr val="32302A"/>
              </a:solidFill>
              <a:ea typeface="ＭＳ Ｐゴシック" pitchFamily="-107" charset="-128"/>
              <a:cs typeface="ＭＳ Ｐゴシック" pitchFamily="-107" charset="-128"/>
            </a:endParaRPr>
          </a:p>
        </p:txBody>
      </p:sp>
      <p:sp>
        <p:nvSpPr>
          <p:cNvPr id="197" name="TextBox 196"/>
          <p:cNvSpPr txBox="1"/>
          <p:nvPr/>
        </p:nvSpPr>
        <p:spPr>
          <a:xfrm>
            <a:off x="241077" y="2066136"/>
            <a:ext cx="4829687" cy="738664"/>
          </a:xfrm>
          <a:prstGeom prst="rect">
            <a:avLst/>
          </a:prstGeom>
          <a:noFill/>
        </p:spPr>
        <p:txBody>
          <a:bodyPr wrap="square" rtlCol="0">
            <a:spAutoFit/>
          </a:bodyPr>
          <a:lstStyle/>
          <a:p>
            <a:r>
              <a:rPr lang="en-US" sz="2100" dirty="0" smtClean="0">
                <a:solidFill>
                  <a:srgbClr val="32302A"/>
                </a:solidFill>
                <a:latin typeface="Times New Roman" pitchFamily="18" charset="0"/>
                <a:ea typeface="ＭＳ Ｐゴシック" pitchFamily="-107" charset="-128"/>
                <a:cs typeface="Times New Roman" pitchFamily="18" charset="0"/>
              </a:rPr>
              <a:t>                                  which </a:t>
            </a:r>
            <a:r>
              <a:rPr lang="en-US" sz="2100" dirty="0">
                <a:solidFill>
                  <a:srgbClr val="32302A"/>
                </a:solidFill>
                <a:latin typeface="Times New Roman" pitchFamily="18" charset="0"/>
                <a:ea typeface="ＭＳ Ｐゴシック" pitchFamily="-107" charset="-128"/>
                <a:cs typeface="Times New Roman" pitchFamily="18" charset="0"/>
              </a:rPr>
              <a:t>pushes the wages of restaurant waiters / waitress up.</a:t>
            </a:r>
            <a:endParaRPr lang="en-US" sz="2100" dirty="0">
              <a:latin typeface="Times New Roman" pitchFamily="18" charset="0"/>
              <a:cs typeface="Times New Roman" pitchFamily="18" charset="0"/>
            </a:endParaRPr>
          </a:p>
        </p:txBody>
      </p:sp>
      <p:sp>
        <p:nvSpPr>
          <p:cNvPr id="6" name="Rectangle 5"/>
          <p:cNvSpPr/>
          <p:nvPr/>
        </p:nvSpPr>
        <p:spPr>
          <a:xfrm>
            <a:off x="227639" y="3330319"/>
            <a:ext cx="4843126" cy="738664"/>
          </a:xfrm>
          <a:prstGeom prst="rect">
            <a:avLst/>
          </a:prstGeom>
        </p:spPr>
        <p:txBody>
          <a:bodyPr wrap="square">
            <a:spAutoFit/>
          </a:bodyPr>
          <a:lstStyle/>
          <a:p>
            <a:r>
              <a:rPr lang="en-US" sz="2100" dirty="0" smtClean="0">
                <a:solidFill>
                  <a:srgbClr val="32302A"/>
                </a:solidFill>
                <a:latin typeface="Times New Roman" pitchFamily="18" charset="0"/>
                <a:ea typeface="ＭＳ Ｐゴシック" pitchFamily="-107" charset="-128"/>
                <a:cs typeface="Times New Roman" pitchFamily="18" charset="0"/>
              </a:rPr>
              <a:t>                              leading to higher </a:t>
            </a:r>
            <a:r>
              <a:rPr lang="en-US" sz="2100" dirty="0">
                <a:solidFill>
                  <a:srgbClr val="32302A"/>
                </a:solidFill>
                <a:latin typeface="Times New Roman" pitchFamily="18" charset="0"/>
                <a:ea typeface="ＭＳ Ｐゴシック" pitchFamily="-107" charset="-128"/>
                <a:cs typeface="Times New Roman" pitchFamily="18" charset="0"/>
              </a:rPr>
              <a:t>meal </a:t>
            </a:r>
            <a:r>
              <a:rPr lang="en-US" sz="2100" dirty="0" smtClean="0">
                <a:solidFill>
                  <a:srgbClr val="32302A"/>
                </a:solidFill>
                <a:latin typeface="Times New Roman" pitchFamily="18" charset="0"/>
                <a:ea typeface="ＭＳ Ｐゴシック" pitchFamily="-107" charset="-128"/>
                <a:cs typeface="Times New Roman" pitchFamily="18" charset="0"/>
              </a:rPr>
              <a:t>prices</a:t>
            </a:r>
            <a:r>
              <a:rPr lang="en-US" sz="2100" dirty="0">
                <a:solidFill>
                  <a:srgbClr val="32302A"/>
                </a:solidFill>
                <a:latin typeface="Times New Roman" pitchFamily="18" charset="0"/>
                <a:ea typeface="ＭＳ Ｐゴシック" pitchFamily="-107" charset="-128"/>
                <a:cs typeface="Times New Roman" pitchFamily="18" charset="0"/>
              </a:rPr>
              <a:t>.</a:t>
            </a:r>
          </a:p>
        </p:txBody>
      </p:sp>
      <p:sp>
        <p:nvSpPr>
          <p:cNvPr id="69" name="Line 50"/>
          <p:cNvSpPr>
            <a:spLocks noChangeAspect="1" noChangeShapeType="1"/>
          </p:cNvSpPr>
          <p:nvPr/>
        </p:nvSpPr>
        <p:spPr bwMode="auto">
          <a:xfrm flipH="1">
            <a:off x="5625656" y="1952862"/>
            <a:ext cx="1433512" cy="0"/>
          </a:xfrm>
          <a:prstGeom prst="line">
            <a:avLst/>
          </a:prstGeom>
          <a:noFill/>
          <a:ln w="31750" cap="rnd">
            <a:solidFill>
              <a:schemeClr val="tx1"/>
            </a:solidFill>
            <a:prstDash val="sysDot"/>
            <a:round/>
            <a:headEnd type="none" w="lg" len="lg"/>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5" name="Oval 56"/>
          <p:cNvSpPr>
            <a:spLocks noChangeAspect="1" noChangeArrowheads="1"/>
          </p:cNvSpPr>
          <p:nvPr/>
        </p:nvSpPr>
        <p:spPr bwMode="auto">
          <a:xfrm>
            <a:off x="6992493" y="1890950"/>
            <a:ext cx="119063" cy="119062"/>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1135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96">
                                            <p:txEl>
                                              <p:pRg st="0" end="0"/>
                                            </p:txEl>
                                          </p:spTgt>
                                        </p:tgtEl>
                                        <p:attrNameLst>
                                          <p:attrName>style.visibility</p:attrName>
                                        </p:attrNameLst>
                                      </p:cBhvr>
                                      <p:to>
                                        <p:strVal val="visible"/>
                                      </p:to>
                                    </p:set>
                                    <p:animEffect transition="in" filter="dissolve">
                                      <p:cBhvr>
                                        <p:cTn id="7" dur="500"/>
                                        <p:tgtEl>
                                          <p:spTgt spid="196">
                                            <p:txEl>
                                              <p:pRg st="0" end="0"/>
                                            </p:txEl>
                                          </p:spTgt>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500"/>
                                        <p:tgtEl>
                                          <p:spTgt spid="76"/>
                                        </p:tgtEl>
                                        <p:attrNameLst>
                                          <p:attrName>ppt_x</p:attrName>
                                        </p:attrNameLst>
                                      </p:cBhvr>
                                      <p:tavLst>
                                        <p:tav tm="0">
                                          <p:val>
                                            <p:strVal val="#ppt_x+#ppt_w*1.125000"/>
                                          </p:val>
                                        </p:tav>
                                        <p:tav tm="100000">
                                          <p:val>
                                            <p:strVal val="#ppt_x"/>
                                          </p:val>
                                        </p:tav>
                                      </p:tavLst>
                                    </p:anim>
                                    <p:animEffect transition="in" filter="wipe(left)">
                                      <p:cBhvr>
                                        <p:cTn id="12" dur="500"/>
                                        <p:tgtEl>
                                          <p:spTgt spid="76"/>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197">
                                            <p:txEl>
                                              <p:pRg st="0" end="0"/>
                                            </p:txEl>
                                          </p:spTgt>
                                        </p:tgtEl>
                                        <p:attrNameLst>
                                          <p:attrName>style.visibility</p:attrName>
                                        </p:attrNameLst>
                                      </p:cBhvr>
                                      <p:to>
                                        <p:strVal val="visible"/>
                                      </p:to>
                                    </p:set>
                                    <p:animEffect transition="in" filter="dissolve">
                                      <p:cBhvr>
                                        <p:cTn id="16" dur="500"/>
                                        <p:tgtEl>
                                          <p:spTgt spid="197">
                                            <p:txEl>
                                              <p:pRg st="0" end="0"/>
                                            </p:txEl>
                                          </p:spTgt>
                                        </p:tgtEl>
                                      </p:cBhvr>
                                    </p:animEffect>
                                  </p:childTnLst>
                                </p:cTn>
                              </p:par>
                            </p:childTnLst>
                          </p:cTn>
                        </p:par>
                        <p:par>
                          <p:cTn id="17" fill="hold">
                            <p:stCondLst>
                              <p:cond delay="1500"/>
                            </p:stCondLst>
                            <p:childTnLst>
                              <p:par>
                                <p:cTn id="18" presetID="23" presetClass="entr" presetSubtype="32" fill="hold" grpId="0" nodeType="afterEffect">
                                  <p:stCondLst>
                                    <p:cond delay="0"/>
                                  </p:stCondLst>
                                  <p:childTnLst>
                                    <p:set>
                                      <p:cBhvr>
                                        <p:cTn id="19" dur="1" fill="hold">
                                          <p:stCondLst>
                                            <p:cond delay="0"/>
                                          </p:stCondLst>
                                        </p:cTn>
                                        <p:tgtEl>
                                          <p:spTgt spid="79"/>
                                        </p:tgtEl>
                                        <p:attrNameLst>
                                          <p:attrName>style.visibility</p:attrName>
                                        </p:attrNameLst>
                                      </p:cBhvr>
                                      <p:to>
                                        <p:strVal val="visible"/>
                                      </p:to>
                                    </p:set>
                                    <p:anim calcmode="lin" valueType="num">
                                      <p:cBhvr>
                                        <p:cTn id="20" dur="500" fill="hold"/>
                                        <p:tgtEl>
                                          <p:spTgt spid="79"/>
                                        </p:tgtEl>
                                        <p:attrNameLst>
                                          <p:attrName>ppt_w</p:attrName>
                                        </p:attrNameLst>
                                      </p:cBhvr>
                                      <p:tavLst>
                                        <p:tav tm="0">
                                          <p:val>
                                            <p:strVal val="4*#ppt_w"/>
                                          </p:val>
                                        </p:tav>
                                        <p:tav tm="100000">
                                          <p:val>
                                            <p:strVal val="#ppt_w"/>
                                          </p:val>
                                        </p:tav>
                                      </p:tavLst>
                                    </p:anim>
                                    <p:anim calcmode="lin" valueType="num">
                                      <p:cBhvr>
                                        <p:cTn id="21" dur="500" fill="hold"/>
                                        <p:tgtEl>
                                          <p:spTgt spid="79"/>
                                        </p:tgtEl>
                                        <p:attrNameLst>
                                          <p:attrName>ppt_h</p:attrName>
                                        </p:attrNameLst>
                                      </p:cBhvr>
                                      <p:tavLst>
                                        <p:tav tm="0">
                                          <p:val>
                                            <p:strVal val="4*#ppt_h"/>
                                          </p:val>
                                        </p:tav>
                                        <p:tav tm="100000">
                                          <p:val>
                                            <p:strVal val="#ppt_h"/>
                                          </p:val>
                                        </p:tav>
                                      </p:tavLst>
                                    </p:anim>
                                  </p:childTnLst>
                                </p:cTn>
                              </p:par>
                            </p:childTnLst>
                          </p:cTn>
                        </p:par>
                        <p:par>
                          <p:cTn id="22" fill="hold">
                            <p:stCondLst>
                              <p:cond delay="2000"/>
                            </p:stCondLst>
                            <p:childTnLst>
                              <p:par>
                                <p:cTn id="23" presetID="17" presetClass="entr" presetSubtype="2" fill="hold" grpId="0" nodeType="afterEffect">
                                  <p:stCondLst>
                                    <p:cond delay="0"/>
                                  </p:stCondLst>
                                  <p:childTnLst>
                                    <p:set>
                                      <p:cBhvr>
                                        <p:cTn id="24" dur="1" fill="hold">
                                          <p:stCondLst>
                                            <p:cond delay="0"/>
                                          </p:stCondLst>
                                        </p:cTn>
                                        <p:tgtEl>
                                          <p:spTgt spid="68"/>
                                        </p:tgtEl>
                                        <p:attrNameLst>
                                          <p:attrName>style.visibility</p:attrName>
                                        </p:attrNameLst>
                                      </p:cBhvr>
                                      <p:to>
                                        <p:strVal val="visible"/>
                                      </p:to>
                                    </p:set>
                                    <p:anim calcmode="lin" valueType="num">
                                      <p:cBhvr>
                                        <p:cTn id="25" dur="500" fill="hold"/>
                                        <p:tgtEl>
                                          <p:spTgt spid="68"/>
                                        </p:tgtEl>
                                        <p:attrNameLst>
                                          <p:attrName>ppt_x</p:attrName>
                                        </p:attrNameLst>
                                      </p:cBhvr>
                                      <p:tavLst>
                                        <p:tav tm="0">
                                          <p:val>
                                            <p:strVal val="#ppt_x+#ppt_w/2"/>
                                          </p:val>
                                        </p:tav>
                                        <p:tav tm="100000">
                                          <p:val>
                                            <p:strVal val="#ppt_x"/>
                                          </p:val>
                                        </p:tav>
                                      </p:tavLst>
                                    </p:anim>
                                    <p:anim calcmode="lin" valueType="num">
                                      <p:cBhvr>
                                        <p:cTn id="26" dur="500" fill="hold"/>
                                        <p:tgtEl>
                                          <p:spTgt spid="68"/>
                                        </p:tgtEl>
                                        <p:attrNameLst>
                                          <p:attrName>ppt_y</p:attrName>
                                        </p:attrNameLst>
                                      </p:cBhvr>
                                      <p:tavLst>
                                        <p:tav tm="0">
                                          <p:val>
                                            <p:strVal val="#ppt_y"/>
                                          </p:val>
                                        </p:tav>
                                        <p:tav tm="100000">
                                          <p:val>
                                            <p:strVal val="#ppt_y"/>
                                          </p:val>
                                        </p:tav>
                                      </p:tavLst>
                                    </p:anim>
                                    <p:anim calcmode="lin" valueType="num">
                                      <p:cBhvr>
                                        <p:cTn id="27" dur="500" fill="hold"/>
                                        <p:tgtEl>
                                          <p:spTgt spid="68"/>
                                        </p:tgtEl>
                                        <p:attrNameLst>
                                          <p:attrName>ppt_w</p:attrName>
                                        </p:attrNameLst>
                                      </p:cBhvr>
                                      <p:tavLst>
                                        <p:tav tm="0">
                                          <p:val>
                                            <p:fltVal val="0"/>
                                          </p:val>
                                        </p:tav>
                                        <p:tav tm="100000">
                                          <p:val>
                                            <p:strVal val="#ppt_w"/>
                                          </p:val>
                                        </p:tav>
                                      </p:tavLst>
                                    </p:anim>
                                    <p:anim calcmode="lin" valueType="num">
                                      <p:cBhvr>
                                        <p:cTn id="28" dur="500" fill="hold"/>
                                        <p:tgtEl>
                                          <p:spTgt spid="68"/>
                                        </p:tgtEl>
                                        <p:attrNameLst>
                                          <p:attrName>ppt_h</p:attrName>
                                        </p:attrNameLst>
                                      </p:cBhvr>
                                      <p:tavLst>
                                        <p:tav tm="0">
                                          <p:val>
                                            <p:strVal val="#ppt_h"/>
                                          </p:val>
                                        </p:tav>
                                        <p:tav tm="100000">
                                          <p:val>
                                            <p:strVal val="#ppt_h"/>
                                          </p:val>
                                        </p:tav>
                                      </p:tavLst>
                                    </p:anim>
                                  </p:childTnLst>
                                </p:cTn>
                              </p:par>
                            </p:childTnLst>
                          </p:cTn>
                        </p:par>
                        <p:par>
                          <p:cTn id="29" fill="hold">
                            <p:stCondLst>
                              <p:cond delay="2500"/>
                            </p:stCondLst>
                            <p:childTnLst>
                              <p:par>
                                <p:cTn id="30" presetID="17" presetClass="entr" presetSubtype="4"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ppt_x</p:attrName>
                                        </p:attrNameLst>
                                      </p:cBhvr>
                                      <p:tavLst>
                                        <p:tav tm="0">
                                          <p:val>
                                            <p:strVal val="#ppt_x"/>
                                          </p:val>
                                        </p:tav>
                                        <p:tav tm="100000">
                                          <p:val>
                                            <p:strVal val="#ppt_x"/>
                                          </p:val>
                                        </p:tav>
                                      </p:tavLst>
                                    </p:anim>
                                    <p:anim calcmode="lin" valueType="num">
                                      <p:cBhvr>
                                        <p:cTn id="33" dur="500" fill="hold"/>
                                        <p:tgtEl>
                                          <p:spTgt spid="74"/>
                                        </p:tgtEl>
                                        <p:attrNameLst>
                                          <p:attrName>ppt_y</p:attrName>
                                        </p:attrNameLst>
                                      </p:cBhvr>
                                      <p:tavLst>
                                        <p:tav tm="0">
                                          <p:val>
                                            <p:strVal val="#ppt_y+#ppt_h/2"/>
                                          </p:val>
                                        </p:tav>
                                        <p:tav tm="100000">
                                          <p:val>
                                            <p:strVal val="#ppt_y"/>
                                          </p:val>
                                        </p:tav>
                                      </p:tavLst>
                                    </p:anim>
                                    <p:anim calcmode="lin" valueType="num">
                                      <p:cBhvr>
                                        <p:cTn id="34" dur="500" fill="hold"/>
                                        <p:tgtEl>
                                          <p:spTgt spid="74"/>
                                        </p:tgtEl>
                                        <p:attrNameLst>
                                          <p:attrName>ppt_w</p:attrName>
                                        </p:attrNameLst>
                                      </p:cBhvr>
                                      <p:tavLst>
                                        <p:tav tm="0">
                                          <p:val>
                                            <p:strVal val="#ppt_w"/>
                                          </p:val>
                                        </p:tav>
                                        <p:tav tm="100000">
                                          <p:val>
                                            <p:strVal val="#ppt_w"/>
                                          </p:val>
                                        </p:tav>
                                      </p:tavLst>
                                    </p:anim>
                                    <p:anim calcmode="lin" valueType="num">
                                      <p:cBhvr>
                                        <p:cTn id="35" dur="500" fill="hold"/>
                                        <p:tgtEl>
                                          <p:spTgt spid="74"/>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23" presetClass="entr" presetSubtype="272" fill="hold" grpId="0" nodeType="afterEffect">
                                  <p:stCondLst>
                                    <p:cond delay="0"/>
                                  </p:stCondLst>
                                  <p:childTnLst>
                                    <p:set>
                                      <p:cBhvr>
                                        <p:cTn id="38" dur="1" fill="hold">
                                          <p:stCondLst>
                                            <p:cond delay="0"/>
                                          </p:stCondLst>
                                        </p:cTn>
                                        <p:tgtEl>
                                          <p:spTgt spid="62"/>
                                        </p:tgtEl>
                                        <p:attrNameLst>
                                          <p:attrName>style.visibility</p:attrName>
                                        </p:attrNameLst>
                                      </p:cBhvr>
                                      <p:to>
                                        <p:strVal val="visible"/>
                                      </p:to>
                                    </p:set>
                                    <p:anim calcmode="lin" valueType="num">
                                      <p:cBhvr>
                                        <p:cTn id="39" dur="500" fill="hold"/>
                                        <p:tgtEl>
                                          <p:spTgt spid="62"/>
                                        </p:tgtEl>
                                        <p:attrNameLst>
                                          <p:attrName>ppt_w</p:attrName>
                                        </p:attrNameLst>
                                      </p:cBhvr>
                                      <p:tavLst>
                                        <p:tav tm="0">
                                          <p:val>
                                            <p:strVal val="2/3*#ppt_w"/>
                                          </p:val>
                                        </p:tav>
                                        <p:tav tm="100000">
                                          <p:val>
                                            <p:strVal val="#ppt_w"/>
                                          </p:val>
                                        </p:tav>
                                      </p:tavLst>
                                    </p:anim>
                                    <p:anim calcmode="lin" valueType="num">
                                      <p:cBhvr>
                                        <p:cTn id="40" dur="500" fill="hold"/>
                                        <p:tgtEl>
                                          <p:spTgt spid="62"/>
                                        </p:tgtEl>
                                        <p:attrNameLst>
                                          <p:attrName>ppt_h</p:attrName>
                                        </p:attrNameLst>
                                      </p:cBhvr>
                                      <p:tavLst>
                                        <p:tav tm="0">
                                          <p:val>
                                            <p:strVal val="2/3*#ppt_h"/>
                                          </p:val>
                                        </p:tav>
                                        <p:tav tm="100000">
                                          <p:val>
                                            <p:strVal val="#ppt_h"/>
                                          </p:val>
                                        </p:tav>
                                      </p:tavLst>
                                    </p:anim>
                                  </p:childTnLst>
                                </p:cTn>
                              </p:par>
                            </p:childTnLst>
                          </p:cTn>
                        </p:par>
                        <p:par>
                          <p:cTn id="41" fill="hold">
                            <p:stCondLst>
                              <p:cond delay="3500"/>
                            </p:stCondLst>
                            <p:childTnLst>
                              <p:par>
                                <p:cTn id="42" presetID="17" presetClass="entr" presetSubtype="1"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ppt_x</p:attrName>
                                        </p:attrNameLst>
                                      </p:cBhvr>
                                      <p:tavLst>
                                        <p:tav tm="0">
                                          <p:val>
                                            <p:strVal val="#ppt_x"/>
                                          </p:val>
                                        </p:tav>
                                        <p:tav tm="100000">
                                          <p:val>
                                            <p:strVal val="#ppt_x"/>
                                          </p:val>
                                        </p:tav>
                                      </p:tavLst>
                                    </p:anim>
                                    <p:anim calcmode="lin" valueType="num">
                                      <p:cBhvr>
                                        <p:cTn id="45" dur="500" fill="hold"/>
                                        <p:tgtEl>
                                          <p:spTgt spid="72"/>
                                        </p:tgtEl>
                                        <p:attrNameLst>
                                          <p:attrName>ppt_y</p:attrName>
                                        </p:attrNameLst>
                                      </p:cBhvr>
                                      <p:tavLst>
                                        <p:tav tm="0">
                                          <p:val>
                                            <p:strVal val="#ppt_y-#ppt_h/2"/>
                                          </p:val>
                                        </p:tav>
                                        <p:tav tm="100000">
                                          <p:val>
                                            <p:strVal val="#ppt_y"/>
                                          </p:val>
                                        </p:tav>
                                      </p:tavLst>
                                    </p:anim>
                                    <p:anim calcmode="lin" valueType="num">
                                      <p:cBhvr>
                                        <p:cTn id="46" dur="500" fill="hold"/>
                                        <p:tgtEl>
                                          <p:spTgt spid="72"/>
                                        </p:tgtEl>
                                        <p:attrNameLst>
                                          <p:attrName>ppt_w</p:attrName>
                                        </p:attrNameLst>
                                      </p:cBhvr>
                                      <p:tavLst>
                                        <p:tav tm="0">
                                          <p:val>
                                            <p:strVal val="#ppt_w"/>
                                          </p:val>
                                        </p:tav>
                                        <p:tav tm="100000">
                                          <p:val>
                                            <p:strVal val="#ppt_w"/>
                                          </p:val>
                                        </p:tav>
                                      </p:tavLst>
                                    </p:anim>
                                    <p:anim calcmode="lin" valueType="num">
                                      <p:cBhvr>
                                        <p:cTn id="47" dur="500" fill="hold"/>
                                        <p:tgtEl>
                                          <p:spTgt spid="72"/>
                                        </p:tgtEl>
                                        <p:attrNameLst>
                                          <p:attrName>ppt_h</p:attrName>
                                        </p:attrNameLst>
                                      </p:cBhvr>
                                      <p:tavLst>
                                        <p:tav tm="0">
                                          <p:val>
                                            <p:fltVal val="0"/>
                                          </p:val>
                                        </p:tav>
                                        <p:tav tm="100000">
                                          <p:val>
                                            <p:strVal val="#ppt_h"/>
                                          </p:val>
                                        </p:tav>
                                      </p:tavLst>
                                    </p:anim>
                                  </p:childTnLst>
                                </p:cTn>
                              </p:par>
                            </p:childTnLst>
                          </p:cTn>
                        </p:par>
                        <p:par>
                          <p:cTn id="48" fill="hold">
                            <p:stCondLst>
                              <p:cond delay="4000"/>
                            </p:stCondLst>
                            <p:childTnLst>
                              <p:par>
                                <p:cTn id="49" presetID="23" presetClass="entr" presetSubtype="272" fill="hold" grpId="0"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strVal val="2/3*#ppt_w"/>
                                          </p:val>
                                        </p:tav>
                                        <p:tav tm="100000">
                                          <p:val>
                                            <p:strVal val="#ppt_w"/>
                                          </p:val>
                                        </p:tav>
                                      </p:tavLst>
                                    </p:anim>
                                    <p:anim calcmode="lin" valueType="num">
                                      <p:cBhvr>
                                        <p:cTn id="52" dur="500" fill="hold"/>
                                        <p:tgtEl>
                                          <p:spTgt spid="73"/>
                                        </p:tgtEl>
                                        <p:attrNameLst>
                                          <p:attrName>ppt_h</p:attrName>
                                        </p:attrNameLst>
                                      </p:cBhvr>
                                      <p:tavLst>
                                        <p:tav tm="0">
                                          <p:val>
                                            <p:strVal val="2/3*#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196">
                                            <p:txEl>
                                              <p:pRg st="2" end="2"/>
                                            </p:txEl>
                                          </p:spTgt>
                                        </p:tgtEl>
                                        <p:attrNameLst>
                                          <p:attrName>style.visibility</p:attrName>
                                        </p:attrNameLst>
                                      </p:cBhvr>
                                      <p:to>
                                        <p:strVal val="visible"/>
                                      </p:to>
                                    </p:set>
                                    <p:animEffect transition="in" filter="dissolve">
                                      <p:cBhvr>
                                        <p:cTn id="57" dur="500"/>
                                        <p:tgtEl>
                                          <p:spTgt spid="196">
                                            <p:txEl>
                                              <p:pRg st="2" end="2"/>
                                            </p:txEl>
                                          </p:spTgt>
                                        </p:tgtEl>
                                      </p:cBhvr>
                                    </p:animEffect>
                                  </p:childTnLst>
                                </p:cTn>
                              </p:par>
                            </p:childTnLst>
                          </p:cTn>
                        </p:par>
                        <p:par>
                          <p:cTn id="58" fill="hold">
                            <p:stCondLst>
                              <p:cond delay="500"/>
                            </p:stCondLst>
                            <p:childTnLst>
                              <p:par>
                                <p:cTn id="59" presetID="12" presetClass="entr" presetSubtype="2" fill="hold" nodeType="afterEffect">
                                  <p:stCondLst>
                                    <p:cond delay="0"/>
                                  </p:stCondLst>
                                  <p:childTnLst>
                                    <p:set>
                                      <p:cBhvr>
                                        <p:cTn id="60" dur="1" fill="hold">
                                          <p:stCondLst>
                                            <p:cond delay="0"/>
                                          </p:stCondLst>
                                        </p:cTn>
                                        <p:tgtEl>
                                          <p:spTgt spid="184"/>
                                        </p:tgtEl>
                                        <p:attrNameLst>
                                          <p:attrName>style.visibility</p:attrName>
                                        </p:attrNameLst>
                                      </p:cBhvr>
                                      <p:to>
                                        <p:strVal val="visible"/>
                                      </p:to>
                                    </p:set>
                                    <p:anim calcmode="lin" valueType="num">
                                      <p:cBhvr additive="base">
                                        <p:cTn id="61" dur="500"/>
                                        <p:tgtEl>
                                          <p:spTgt spid="184"/>
                                        </p:tgtEl>
                                        <p:attrNameLst>
                                          <p:attrName>ppt_x</p:attrName>
                                        </p:attrNameLst>
                                      </p:cBhvr>
                                      <p:tavLst>
                                        <p:tav tm="0">
                                          <p:val>
                                            <p:strVal val="#ppt_x+#ppt_w*1.125000"/>
                                          </p:val>
                                        </p:tav>
                                        <p:tav tm="100000">
                                          <p:val>
                                            <p:strVal val="#ppt_x"/>
                                          </p:val>
                                        </p:tav>
                                      </p:tavLst>
                                    </p:anim>
                                    <p:animEffect transition="in" filter="wipe(left)">
                                      <p:cBhvr>
                                        <p:cTn id="62" dur="500"/>
                                        <p:tgtEl>
                                          <p:spTgt spid="184"/>
                                        </p:tgtEl>
                                      </p:cBhvr>
                                    </p:animEffect>
                                  </p:childTnLst>
                                </p:cTn>
                              </p:par>
                            </p:childTnLst>
                          </p:cTn>
                        </p:par>
                        <p:par>
                          <p:cTn id="63" fill="hold">
                            <p:stCondLst>
                              <p:cond delay="1000"/>
                            </p:stCondLst>
                            <p:childTnLst>
                              <p:par>
                                <p:cTn id="64" presetID="9" presetClass="entr" presetSubtype="0" fill="hold" nodeType="afterEffect">
                                  <p:stCondLst>
                                    <p:cond delay="0"/>
                                  </p:stCondLst>
                                  <p:childTnLst>
                                    <p:set>
                                      <p:cBhvr>
                                        <p:cTn id="65" dur="1" fill="hold">
                                          <p:stCondLst>
                                            <p:cond delay="0"/>
                                          </p:stCondLst>
                                        </p:cTn>
                                        <p:tgtEl>
                                          <p:spTgt spid="6">
                                            <p:txEl>
                                              <p:pRg st="0" end="0"/>
                                            </p:txEl>
                                          </p:spTgt>
                                        </p:tgtEl>
                                        <p:attrNameLst>
                                          <p:attrName>style.visibility</p:attrName>
                                        </p:attrNameLst>
                                      </p:cBhvr>
                                      <p:to>
                                        <p:strVal val="visible"/>
                                      </p:to>
                                    </p:set>
                                    <p:animEffect transition="in" filter="dissolve">
                                      <p:cBhvr>
                                        <p:cTn id="66" dur="500"/>
                                        <p:tgtEl>
                                          <p:spTgt spid="6">
                                            <p:txEl>
                                              <p:pRg st="0" end="0"/>
                                            </p:txEl>
                                          </p:spTgt>
                                        </p:tgtEl>
                                      </p:cBhvr>
                                    </p:animEffect>
                                  </p:childTnLst>
                                </p:cTn>
                              </p:par>
                            </p:childTnLst>
                          </p:cTn>
                        </p:par>
                        <p:par>
                          <p:cTn id="67" fill="hold">
                            <p:stCondLst>
                              <p:cond delay="1500"/>
                            </p:stCondLst>
                            <p:childTnLst>
                              <p:par>
                                <p:cTn id="68" presetID="23" presetClass="entr" presetSubtype="32" fill="hold" grpId="0" nodeType="afterEffect">
                                  <p:stCondLst>
                                    <p:cond delay="0"/>
                                  </p:stCondLst>
                                  <p:childTnLst>
                                    <p:set>
                                      <p:cBhvr>
                                        <p:cTn id="69" dur="1" fill="hold">
                                          <p:stCondLst>
                                            <p:cond delay="0"/>
                                          </p:stCondLst>
                                        </p:cTn>
                                        <p:tgtEl>
                                          <p:spTgt spid="188"/>
                                        </p:tgtEl>
                                        <p:attrNameLst>
                                          <p:attrName>style.visibility</p:attrName>
                                        </p:attrNameLst>
                                      </p:cBhvr>
                                      <p:to>
                                        <p:strVal val="visible"/>
                                      </p:to>
                                    </p:set>
                                    <p:anim calcmode="lin" valueType="num">
                                      <p:cBhvr>
                                        <p:cTn id="70" dur="500" fill="hold"/>
                                        <p:tgtEl>
                                          <p:spTgt spid="188"/>
                                        </p:tgtEl>
                                        <p:attrNameLst>
                                          <p:attrName>ppt_w</p:attrName>
                                        </p:attrNameLst>
                                      </p:cBhvr>
                                      <p:tavLst>
                                        <p:tav tm="0">
                                          <p:val>
                                            <p:strVal val="4*#ppt_w"/>
                                          </p:val>
                                        </p:tav>
                                        <p:tav tm="100000">
                                          <p:val>
                                            <p:strVal val="#ppt_w"/>
                                          </p:val>
                                        </p:tav>
                                      </p:tavLst>
                                    </p:anim>
                                    <p:anim calcmode="lin" valueType="num">
                                      <p:cBhvr>
                                        <p:cTn id="71" dur="500" fill="hold"/>
                                        <p:tgtEl>
                                          <p:spTgt spid="188"/>
                                        </p:tgtEl>
                                        <p:attrNameLst>
                                          <p:attrName>ppt_h</p:attrName>
                                        </p:attrNameLst>
                                      </p:cBhvr>
                                      <p:tavLst>
                                        <p:tav tm="0">
                                          <p:val>
                                            <p:strVal val="4*#ppt_h"/>
                                          </p:val>
                                        </p:tav>
                                        <p:tav tm="100000">
                                          <p:val>
                                            <p:strVal val="#ppt_h"/>
                                          </p:val>
                                        </p:tav>
                                      </p:tavLst>
                                    </p:anim>
                                  </p:childTnLst>
                                </p:cTn>
                              </p:par>
                            </p:childTnLst>
                          </p:cTn>
                        </p:par>
                        <p:par>
                          <p:cTn id="72" fill="hold">
                            <p:stCondLst>
                              <p:cond delay="2000"/>
                            </p:stCondLst>
                            <p:childTnLst>
                              <p:par>
                                <p:cTn id="73" presetID="17" presetClass="entr" presetSubtype="2" fill="hold" grpId="0" nodeType="afterEffect">
                                  <p:stCondLst>
                                    <p:cond delay="0"/>
                                  </p:stCondLst>
                                  <p:childTnLst>
                                    <p:set>
                                      <p:cBhvr>
                                        <p:cTn id="74" dur="1" fill="hold">
                                          <p:stCondLst>
                                            <p:cond delay="0"/>
                                          </p:stCondLst>
                                        </p:cTn>
                                        <p:tgtEl>
                                          <p:spTgt spid="177"/>
                                        </p:tgtEl>
                                        <p:attrNameLst>
                                          <p:attrName>style.visibility</p:attrName>
                                        </p:attrNameLst>
                                      </p:cBhvr>
                                      <p:to>
                                        <p:strVal val="visible"/>
                                      </p:to>
                                    </p:set>
                                    <p:anim calcmode="lin" valueType="num">
                                      <p:cBhvr>
                                        <p:cTn id="75" dur="500" fill="hold"/>
                                        <p:tgtEl>
                                          <p:spTgt spid="177"/>
                                        </p:tgtEl>
                                        <p:attrNameLst>
                                          <p:attrName>ppt_x</p:attrName>
                                        </p:attrNameLst>
                                      </p:cBhvr>
                                      <p:tavLst>
                                        <p:tav tm="0">
                                          <p:val>
                                            <p:strVal val="#ppt_x+#ppt_w/2"/>
                                          </p:val>
                                        </p:tav>
                                        <p:tav tm="100000">
                                          <p:val>
                                            <p:strVal val="#ppt_x"/>
                                          </p:val>
                                        </p:tav>
                                      </p:tavLst>
                                    </p:anim>
                                    <p:anim calcmode="lin" valueType="num">
                                      <p:cBhvr>
                                        <p:cTn id="76" dur="500" fill="hold"/>
                                        <p:tgtEl>
                                          <p:spTgt spid="177"/>
                                        </p:tgtEl>
                                        <p:attrNameLst>
                                          <p:attrName>ppt_y</p:attrName>
                                        </p:attrNameLst>
                                      </p:cBhvr>
                                      <p:tavLst>
                                        <p:tav tm="0">
                                          <p:val>
                                            <p:strVal val="#ppt_y"/>
                                          </p:val>
                                        </p:tav>
                                        <p:tav tm="100000">
                                          <p:val>
                                            <p:strVal val="#ppt_y"/>
                                          </p:val>
                                        </p:tav>
                                      </p:tavLst>
                                    </p:anim>
                                    <p:anim calcmode="lin" valueType="num">
                                      <p:cBhvr>
                                        <p:cTn id="77" dur="500" fill="hold"/>
                                        <p:tgtEl>
                                          <p:spTgt spid="177"/>
                                        </p:tgtEl>
                                        <p:attrNameLst>
                                          <p:attrName>ppt_w</p:attrName>
                                        </p:attrNameLst>
                                      </p:cBhvr>
                                      <p:tavLst>
                                        <p:tav tm="0">
                                          <p:val>
                                            <p:fltVal val="0"/>
                                          </p:val>
                                        </p:tav>
                                        <p:tav tm="100000">
                                          <p:val>
                                            <p:strVal val="#ppt_w"/>
                                          </p:val>
                                        </p:tav>
                                      </p:tavLst>
                                    </p:anim>
                                    <p:anim calcmode="lin" valueType="num">
                                      <p:cBhvr>
                                        <p:cTn id="78" dur="500" fill="hold"/>
                                        <p:tgtEl>
                                          <p:spTgt spid="177"/>
                                        </p:tgtEl>
                                        <p:attrNameLst>
                                          <p:attrName>ppt_h</p:attrName>
                                        </p:attrNameLst>
                                      </p:cBhvr>
                                      <p:tavLst>
                                        <p:tav tm="0">
                                          <p:val>
                                            <p:strVal val="#ppt_h"/>
                                          </p:val>
                                        </p:tav>
                                        <p:tav tm="100000">
                                          <p:val>
                                            <p:strVal val="#ppt_h"/>
                                          </p:val>
                                        </p:tav>
                                      </p:tavLst>
                                    </p:anim>
                                  </p:childTnLst>
                                </p:cTn>
                              </p:par>
                            </p:childTnLst>
                          </p:cTn>
                        </p:par>
                        <p:par>
                          <p:cTn id="79" fill="hold">
                            <p:stCondLst>
                              <p:cond delay="2500"/>
                            </p:stCondLst>
                            <p:childTnLst>
                              <p:par>
                                <p:cTn id="80" presetID="17" presetClass="entr" presetSubtype="4" fill="hold" nodeType="afterEffect">
                                  <p:stCondLst>
                                    <p:cond delay="0"/>
                                  </p:stCondLst>
                                  <p:childTnLst>
                                    <p:set>
                                      <p:cBhvr>
                                        <p:cTn id="81" dur="1" fill="hold">
                                          <p:stCondLst>
                                            <p:cond delay="0"/>
                                          </p:stCondLst>
                                        </p:cTn>
                                        <p:tgtEl>
                                          <p:spTgt spid="178"/>
                                        </p:tgtEl>
                                        <p:attrNameLst>
                                          <p:attrName>style.visibility</p:attrName>
                                        </p:attrNameLst>
                                      </p:cBhvr>
                                      <p:to>
                                        <p:strVal val="visible"/>
                                      </p:to>
                                    </p:set>
                                    <p:anim calcmode="lin" valueType="num">
                                      <p:cBhvr>
                                        <p:cTn id="82" dur="500" fill="hold"/>
                                        <p:tgtEl>
                                          <p:spTgt spid="178"/>
                                        </p:tgtEl>
                                        <p:attrNameLst>
                                          <p:attrName>ppt_x</p:attrName>
                                        </p:attrNameLst>
                                      </p:cBhvr>
                                      <p:tavLst>
                                        <p:tav tm="0">
                                          <p:val>
                                            <p:strVal val="#ppt_x"/>
                                          </p:val>
                                        </p:tav>
                                        <p:tav tm="100000">
                                          <p:val>
                                            <p:strVal val="#ppt_x"/>
                                          </p:val>
                                        </p:tav>
                                      </p:tavLst>
                                    </p:anim>
                                    <p:anim calcmode="lin" valueType="num">
                                      <p:cBhvr>
                                        <p:cTn id="83" dur="500" fill="hold"/>
                                        <p:tgtEl>
                                          <p:spTgt spid="178"/>
                                        </p:tgtEl>
                                        <p:attrNameLst>
                                          <p:attrName>ppt_y</p:attrName>
                                        </p:attrNameLst>
                                      </p:cBhvr>
                                      <p:tavLst>
                                        <p:tav tm="0">
                                          <p:val>
                                            <p:strVal val="#ppt_y+#ppt_h/2"/>
                                          </p:val>
                                        </p:tav>
                                        <p:tav tm="100000">
                                          <p:val>
                                            <p:strVal val="#ppt_y"/>
                                          </p:val>
                                        </p:tav>
                                      </p:tavLst>
                                    </p:anim>
                                    <p:anim calcmode="lin" valueType="num">
                                      <p:cBhvr>
                                        <p:cTn id="84" dur="500" fill="hold"/>
                                        <p:tgtEl>
                                          <p:spTgt spid="178"/>
                                        </p:tgtEl>
                                        <p:attrNameLst>
                                          <p:attrName>ppt_w</p:attrName>
                                        </p:attrNameLst>
                                      </p:cBhvr>
                                      <p:tavLst>
                                        <p:tav tm="0">
                                          <p:val>
                                            <p:strVal val="#ppt_w"/>
                                          </p:val>
                                        </p:tav>
                                        <p:tav tm="100000">
                                          <p:val>
                                            <p:strVal val="#ppt_w"/>
                                          </p:val>
                                        </p:tav>
                                      </p:tavLst>
                                    </p:anim>
                                    <p:anim calcmode="lin" valueType="num">
                                      <p:cBhvr>
                                        <p:cTn id="85" dur="500" fill="hold"/>
                                        <p:tgtEl>
                                          <p:spTgt spid="178"/>
                                        </p:tgtEl>
                                        <p:attrNameLst>
                                          <p:attrName>ppt_h</p:attrName>
                                        </p:attrNameLst>
                                      </p:cBhvr>
                                      <p:tavLst>
                                        <p:tav tm="0">
                                          <p:val>
                                            <p:fltVal val="0"/>
                                          </p:val>
                                        </p:tav>
                                        <p:tav tm="100000">
                                          <p:val>
                                            <p:strVal val="#ppt_h"/>
                                          </p:val>
                                        </p:tav>
                                      </p:tavLst>
                                    </p:anim>
                                  </p:childTnLst>
                                </p:cTn>
                              </p:par>
                            </p:childTnLst>
                          </p:cTn>
                        </p:par>
                        <p:par>
                          <p:cTn id="86" fill="hold">
                            <p:stCondLst>
                              <p:cond delay="3000"/>
                            </p:stCondLst>
                            <p:childTnLst>
                              <p:par>
                                <p:cTn id="87" presetID="23" presetClass="entr" presetSubtype="272" fill="hold" grpId="0" nodeType="afterEffect">
                                  <p:stCondLst>
                                    <p:cond delay="0"/>
                                  </p:stCondLst>
                                  <p:childTnLst>
                                    <p:set>
                                      <p:cBhvr>
                                        <p:cTn id="88" dur="1" fill="hold">
                                          <p:stCondLst>
                                            <p:cond delay="0"/>
                                          </p:stCondLst>
                                        </p:cTn>
                                        <p:tgtEl>
                                          <p:spTgt spid="194"/>
                                        </p:tgtEl>
                                        <p:attrNameLst>
                                          <p:attrName>style.visibility</p:attrName>
                                        </p:attrNameLst>
                                      </p:cBhvr>
                                      <p:to>
                                        <p:strVal val="visible"/>
                                      </p:to>
                                    </p:set>
                                    <p:anim calcmode="lin" valueType="num">
                                      <p:cBhvr>
                                        <p:cTn id="89" dur="500" fill="hold"/>
                                        <p:tgtEl>
                                          <p:spTgt spid="194"/>
                                        </p:tgtEl>
                                        <p:attrNameLst>
                                          <p:attrName>ppt_w</p:attrName>
                                        </p:attrNameLst>
                                      </p:cBhvr>
                                      <p:tavLst>
                                        <p:tav tm="0">
                                          <p:val>
                                            <p:strVal val="2/3*#ppt_w"/>
                                          </p:val>
                                        </p:tav>
                                        <p:tav tm="100000">
                                          <p:val>
                                            <p:strVal val="#ppt_w"/>
                                          </p:val>
                                        </p:tav>
                                      </p:tavLst>
                                    </p:anim>
                                    <p:anim calcmode="lin" valueType="num">
                                      <p:cBhvr>
                                        <p:cTn id="90" dur="500" fill="hold"/>
                                        <p:tgtEl>
                                          <p:spTgt spid="194"/>
                                        </p:tgtEl>
                                        <p:attrNameLst>
                                          <p:attrName>ppt_h</p:attrName>
                                        </p:attrNameLst>
                                      </p:cBhvr>
                                      <p:tavLst>
                                        <p:tav tm="0">
                                          <p:val>
                                            <p:strVal val="2/3*#ppt_h"/>
                                          </p:val>
                                        </p:tav>
                                        <p:tav tm="100000">
                                          <p:val>
                                            <p:strVal val="#ppt_h"/>
                                          </p:val>
                                        </p:tav>
                                      </p:tavLst>
                                    </p:anim>
                                  </p:childTnLst>
                                </p:cTn>
                              </p:par>
                            </p:childTnLst>
                          </p:cTn>
                        </p:par>
                        <p:par>
                          <p:cTn id="91" fill="hold">
                            <p:stCondLst>
                              <p:cond delay="3500"/>
                            </p:stCondLst>
                            <p:childTnLst>
                              <p:par>
                                <p:cTn id="92" presetID="17" presetClass="entr" presetSubtype="1" fill="hold" grpId="0" nodeType="afterEffect">
                                  <p:stCondLst>
                                    <p:cond delay="0"/>
                                  </p:stCondLst>
                                  <p:childTnLst>
                                    <p:set>
                                      <p:cBhvr>
                                        <p:cTn id="93" dur="1" fill="hold">
                                          <p:stCondLst>
                                            <p:cond delay="0"/>
                                          </p:stCondLst>
                                        </p:cTn>
                                        <p:tgtEl>
                                          <p:spTgt spid="175"/>
                                        </p:tgtEl>
                                        <p:attrNameLst>
                                          <p:attrName>style.visibility</p:attrName>
                                        </p:attrNameLst>
                                      </p:cBhvr>
                                      <p:to>
                                        <p:strVal val="visible"/>
                                      </p:to>
                                    </p:set>
                                    <p:anim calcmode="lin" valueType="num">
                                      <p:cBhvr>
                                        <p:cTn id="94" dur="500" fill="hold"/>
                                        <p:tgtEl>
                                          <p:spTgt spid="175"/>
                                        </p:tgtEl>
                                        <p:attrNameLst>
                                          <p:attrName>ppt_x</p:attrName>
                                        </p:attrNameLst>
                                      </p:cBhvr>
                                      <p:tavLst>
                                        <p:tav tm="0">
                                          <p:val>
                                            <p:strVal val="#ppt_x"/>
                                          </p:val>
                                        </p:tav>
                                        <p:tav tm="100000">
                                          <p:val>
                                            <p:strVal val="#ppt_x"/>
                                          </p:val>
                                        </p:tav>
                                      </p:tavLst>
                                    </p:anim>
                                    <p:anim calcmode="lin" valueType="num">
                                      <p:cBhvr>
                                        <p:cTn id="95" dur="500" fill="hold"/>
                                        <p:tgtEl>
                                          <p:spTgt spid="175"/>
                                        </p:tgtEl>
                                        <p:attrNameLst>
                                          <p:attrName>ppt_y</p:attrName>
                                        </p:attrNameLst>
                                      </p:cBhvr>
                                      <p:tavLst>
                                        <p:tav tm="0">
                                          <p:val>
                                            <p:strVal val="#ppt_y-#ppt_h/2"/>
                                          </p:val>
                                        </p:tav>
                                        <p:tav tm="100000">
                                          <p:val>
                                            <p:strVal val="#ppt_y"/>
                                          </p:val>
                                        </p:tav>
                                      </p:tavLst>
                                    </p:anim>
                                    <p:anim calcmode="lin" valueType="num">
                                      <p:cBhvr>
                                        <p:cTn id="96" dur="500" fill="hold"/>
                                        <p:tgtEl>
                                          <p:spTgt spid="175"/>
                                        </p:tgtEl>
                                        <p:attrNameLst>
                                          <p:attrName>ppt_w</p:attrName>
                                        </p:attrNameLst>
                                      </p:cBhvr>
                                      <p:tavLst>
                                        <p:tav tm="0">
                                          <p:val>
                                            <p:strVal val="#ppt_w"/>
                                          </p:val>
                                        </p:tav>
                                        <p:tav tm="100000">
                                          <p:val>
                                            <p:strVal val="#ppt_w"/>
                                          </p:val>
                                        </p:tav>
                                      </p:tavLst>
                                    </p:anim>
                                    <p:anim calcmode="lin" valueType="num">
                                      <p:cBhvr>
                                        <p:cTn id="97" dur="500" fill="hold"/>
                                        <p:tgtEl>
                                          <p:spTgt spid="175"/>
                                        </p:tgtEl>
                                        <p:attrNameLst>
                                          <p:attrName>ppt_h</p:attrName>
                                        </p:attrNameLst>
                                      </p:cBhvr>
                                      <p:tavLst>
                                        <p:tav tm="0">
                                          <p:val>
                                            <p:fltVal val="0"/>
                                          </p:val>
                                        </p:tav>
                                        <p:tav tm="100000">
                                          <p:val>
                                            <p:strVal val="#ppt_h"/>
                                          </p:val>
                                        </p:tav>
                                      </p:tavLst>
                                    </p:anim>
                                  </p:childTnLst>
                                </p:cTn>
                              </p:par>
                            </p:childTnLst>
                          </p:cTn>
                        </p:par>
                        <p:par>
                          <p:cTn id="98" fill="hold">
                            <p:stCondLst>
                              <p:cond delay="4000"/>
                            </p:stCondLst>
                            <p:childTnLst>
                              <p:par>
                                <p:cTn id="99" presetID="23" presetClass="entr" presetSubtype="272" fill="hold" grpId="0" nodeType="afterEffect">
                                  <p:stCondLst>
                                    <p:cond delay="0"/>
                                  </p:stCondLst>
                                  <p:childTnLst>
                                    <p:set>
                                      <p:cBhvr>
                                        <p:cTn id="100" dur="1" fill="hold">
                                          <p:stCondLst>
                                            <p:cond delay="0"/>
                                          </p:stCondLst>
                                        </p:cTn>
                                        <p:tgtEl>
                                          <p:spTgt spid="176"/>
                                        </p:tgtEl>
                                        <p:attrNameLst>
                                          <p:attrName>style.visibility</p:attrName>
                                        </p:attrNameLst>
                                      </p:cBhvr>
                                      <p:to>
                                        <p:strVal val="visible"/>
                                      </p:to>
                                    </p:set>
                                    <p:anim calcmode="lin" valueType="num">
                                      <p:cBhvr>
                                        <p:cTn id="101" dur="500" fill="hold"/>
                                        <p:tgtEl>
                                          <p:spTgt spid="176"/>
                                        </p:tgtEl>
                                        <p:attrNameLst>
                                          <p:attrName>ppt_w</p:attrName>
                                        </p:attrNameLst>
                                      </p:cBhvr>
                                      <p:tavLst>
                                        <p:tav tm="0">
                                          <p:val>
                                            <p:strVal val="2/3*#ppt_w"/>
                                          </p:val>
                                        </p:tav>
                                        <p:tav tm="100000">
                                          <p:val>
                                            <p:strVal val="#ppt_w"/>
                                          </p:val>
                                        </p:tav>
                                      </p:tavLst>
                                    </p:anim>
                                    <p:anim calcmode="lin" valueType="num">
                                      <p:cBhvr>
                                        <p:cTn id="102" dur="500" fill="hold"/>
                                        <p:tgtEl>
                                          <p:spTgt spid="176"/>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8" grpId="0" animBg="1"/>
      <p:bldP spid="72" grpId="0" animBg="1"/>
      <p:bldP spid="73" grpId="0"/>
      <p:bldP spid="79" grpId="0" animBg="1"/>
      <p:bldP spid="175" grpId="0" animBg="1"/>
      <p:bldP spid="176" grpId="0"/>
      <p:bldP spid="177" grpId="0" animBg="1"/>
      <p:bldP spid="188" grpId="0" animBg="1"/>
      <p:bldP spid="1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smtClean="0"/>
              <a:t>The Economics </a:t>
            </a:r>
            <a:br>
              <a:rPr lang="en-US" dirty="0" smtClean="0"/>
            </a:br>
            <a:r>
              <a:rPr lang="en-US" dirty="0" smtClean="0"/>
              <a:t>of Price Controls</a:t>
            </a:r>
            <a:endParaRPr lang="en-US" dirty="0"/>
          </a:p>
        </p:txBody>
      </p:sp>
    </p:spTree>
    <p:extLst>
      <p:ext uri="{BB962C8B-B14F-4D97-AF65-F5344CB8AC3E}">
        <p14:creationId xmlns:p14="http://schemas.microsoft.com/office/powerpoint/2010/main" val="1473484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1440" y="1055716"/>
            <a:ext cx="8932985" cy="4790865"/>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Price Ceilings</a:t>
            </a:r>
            <a:endParaRPr lang="en-US" dirty="0"/>
          </a:p>
        </p:txBody>
      </p:sp>
      <p:sp>
        <p:nvSpPr>
          <p:cNvPr id="3" name="Content Placeholder 2"/>
          <p:cNvSpPr>
            <a:spLocks noGrp="1"/>
          </p:cNvSpPr>
          <p:nvPr>
            <p:ph idx="1"/>
          </p:nvPr>
        </p:nvSpPr>
        <p:spPr>
          <a:xfrm>
            <a:off x="140675" y="1084775"/>
            <a:ext cx="8883750" cy="4761806"/>
          </a:xfrm>
        </p:spPr>
        <p:txBody>
          <a:bodyPr/>
          <a:lstStyle/>
          <a:p>
            <a:r>
              <a:rPr lang="en-US" sz="2600" dirty="0">
                <a:solidFill>
                  <a:srgbClr val="32302A"/>
                </a:solidFill>
              </a:rPr>
              <a:t>A </a:t>
            </a:r>
            <a:r>
              <a:rPr lang="en-US" sz="2600" b="1" i="1" dirty="0">
                <a:solidFill>
                  <a:srgbClr val="32302A"/>
                </a:solidFill>
              </a:rPr>
              <a:t>price ceiling </a:t>
            </a:r>
            <a:r>
              <a:rPr lang="en-US" sz="2600" dirty="0">
                <a:solidFill>
                  <a:srgbClr val="32302A"/>
                </a:solidFill>
              </a:rPr>
              <a:t>establishes a maximum price that sellers are legally permitted to charge</a:t>
            </a:r>
            <a:r>
              <a:rPr lang="en-US" sz="2600" dirty="0" smtClean="0">
                <a:solidFill>
                  <a:srgbClr val="32302A"/>
                </a:solidFill>
              </a:rPr>
              <a:t>.</a:t>
            </a:r>
          </a:p>
          <a:p>
            <a:pPr lvl="1"/>
            <a:r>
              <a:rPr lang="en-US" sz="2400" i="1" dirty="0">
                <a:solidFill>
                  <a:srgbClr val="32302A"/>
                </a:solidFill>
              </a:rPr>
              <a:t>Example:</a:t>
            </a:r>
            <a:r>
              <a:rPr lang="en-US" sz="2400" dirty="0">
                <a:solidFill>
                  <a:srgbClr val="32302A"/>
                </a:solidFill>
              </a:rPr>
              <a:t> rent control</a:t>
            </a:r>
          </a:p>
          <a:p>
            <a:r>
              <a:rPr lang="en-US" sz="2600" dirty="0">
                <a:solidFill>
                  <a:srgbClr val="32302A"/>
                </a:solidFill>
              </a:rPr>
              <a:t>When a price ceiling keeps the price of a good below </a:t>
            </a:r>
            <a:r>
              <a:rPr lang="en-US" sz="2600" dirty="0" smtClean="0">
                <a:solidFill>
                  <a:srgbClr val="32302A"/>
                </a:solidFill>
              </a:rPr>
              <a:t>market </a:t>
            </a:r>
            <a:r>
              <a:rPr lang="en-US" sz="2600" dirty="0">
                <a:solidFill>
                  <a:srgbClr val="32302A"/>
                </a:solidFill>
              </a:rPr>
              <a:t>equilibrium, there will be both direct and indirect effects.</a:t>
            </a:r>
          </a:p>
          <a:p>
            <a:pPr lvl="1"/>
            <a:r>
              <a:rPr lang="en-US" sz="2400" dirty="0">
                <a:solidFill>
                  <a:srgbClr val="32302A"/>
                </a:solidFill>
              </a:rPr>
              <a:t>(</a:t>
            </a:r>
            <a:r>
              <a:rPr lang="en-US" sz="2400" i="1" dirty="0">
                <a:solidFill>
                  <a:srgbClr val="32302A"/>
                </a:solidFill>
              </a:rPr>
              <a:t>Direct effect</a:t>
            </a:r>
            <a:r>
              <a:rPr lang="en-US" sz="2400" dirty="0">
                <a:solidFill>
                  <a:srgbClr val="32302A"/>
                </a:solidFill>
              </a:rPr>
              <a:t>) </a:t>
            </a:r>
            <a:r>
              <a:rPr lang="en-US" sz="2400" b="1" i="1" dirty="0" smtClean="0">
                <a:solidFill>
                  <a:srgbClr val="32302A"/>
                </a:solidFill>
              </a:rPr>
              <a:t>Shortage</a:t>
            </a:r>
            <a:r>
              <a:rPr lang="en-US" sz="2400" dirty="0">
                <a:solidFill>
                  <a:srgbClr val="32302A"/>
                </a:solidFill>
              </a:rPr>
              <a:t>: the quantity demanded will exceed </a:t>
            </a:r>
            <a:r>
              <a:rPr lang="en-US" sz="2400" dirty="0" smtClean="0">
                <a:solidFill>
                  <a:srgbClr val="32302A"/>
                </a:solidFill>
              </a:rPr>
              <a:t/>
            </a:r>
            <a:br>
              <a:rPr lang="en-US" sz="2400" dirty="0" smtClean="0">
                <a:solidFill>
                  <a:srgbClr val="32302A"/>
                </a:solidFill>
              </a:rPr>
            </a:br>
            <a:r>
              <a:rPr lang="en-US" sz="2400" dirty="0" smtClean="0">
                <a:solidFill>
                  <a:srgbClr val="32302A"/>
                </a:solidFill>
              </a:rPr>
              <a:t>the </a:t>
            </a:r>
            <a:r>
              <a:rPr lang="en-US" sz="2400" dirty="0">
                <a:solidFill>
                  <a:srgbClr val="32302A"/>
                </a:solidFill>
              </a:rPr>
              <a:t>quantity supplied.  Waiting lines may develop.</a:t>
            </a:r>
          </a:p>
          <a:p>
            <a:pPr lvl="1"/>
            <a:r>
              <a:rPr lang="en-US" sz="2400" dirty="0">
                <a:solidFill>
                  <a:srgbClr val="32302A"/>
                </a:solidFill>
              </a:rPr>
              <a:t>(</a:t>
            </a:r>
            <a:r>
              <a:rPr lang="en-US" sz="2400" i="1" dirty="0">
                <a:solidFill>
                  <a:srgbClr val="32302A"/>
                </a:solidFill>
              </a:rPr>
              <a:t>Indirect effects</a:t>
            </a:r>
            <a:r>
              <a:rPr lang="en-US" sz="2400" dirty="0">
                <a:solidFill>
                  <a:srgbClr val="32302A"/>
                </a:solidFill>
              </a:rPr>
              <a:t>) Quality deterioration and changes in other non-price factors </a:t>
            </a:r>
            <a:r>
              <a:rPr lang="en-US" sz="2400" dirty="0" smtClean="0">
                <a:solidFill>
                  <a:srgbClr val="32302A"/>
                </a:solidFill>
              </a:rPr>
              <a:t>favorable </a:t>
            </a:r>
            <a:r>
              <a:rPr lang="en-US" sz="2400" dirty="0">
                <a:solidFill>
                  <a:srgbClr val="32302A"/>
                </a:solidFill>
              </a:rPr>
              <a:t>to sellers &amp; unfavorable to buyers.</a:t>
            </a:r>
          </a:p>
          <a:p>
            <a:r>
              <a:rPr lang="en-US" sz="2600" dirty="0">
                <a:solidFill>
                  <a:srgbClr val="32302A"/>
                </a:solidFill>
              </a:rPr>
              <a:t>The quantity exchanged will fall and the gains from trade will be less than if the good were allocated by markets.</a:t>
            </a:r>
          </a:p>
        </p:txBody>
      </p:sp>
    </p:spTree>
    <p:extLst>
      <p:ext uri="{BB962C8B-B14F-4D97-AF65-F5344CB8AC3E}">
        <p14:creationId xmlns:p14="http://schemas.microsoft.com/office/powerpoint/2010/main" val="2435585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2051" y="960269"/>
            <a:ext cx="8977930" cy="4961268"/>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Impact of a Price Control</a:t>
            </a:r>
            <a:endParaRPr lang="en-US" sz="2000" i="1" dirty="0"/>
          </a:p>
        </p:txBody>
      </p:sp>
      <p:sp>
        <p:nvSpPr>
          <p:cNvPr id="61" name="Text Box 10"/>
          <p:cNvSpPr txBox="1">
            <a:spLocks noChangeArrowheads="1"/>
          </p:cNvSpPr>
          <p:nvPr/>
        </p:nvSpPr>
        <p:spPr bwMode="auto">
          <a:xfrm>
            <a:off x="73111" y="1129363"/>
            <a:ext cx="4237037" cy="1477328"/>
          </a:xfrm>
          <a:prstGeom prst="rect">
            <a:avLst/>
          </a:prstGeom>
          <a:noFill/>
          <a:ln w="9525">
            <a:noFill/>
            <a:miter lim="800000"/>
            <a:headEnd/>
            <a:tailEnd/>
          </a:ln>
        </p:spPr>
        <p:txBody>
          <a:bodyPr>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Consider </a:t>
            </a:r>
            <a:r>
              <a:rPr kumimoji="0" lang="en-US" sz="2000" b="0" dirty="0">
                <a:latin typeface="Times New Roman" pitchFamily="18" charset="0"/>
                <a:cs typeface="Times New Roman" pitchFamily="18" charset="0"/>
              </a:rPr>
              <a:t>the </a:t>
            </a:r>
            <a:r>
              <a:rPr kumimoji="0" lang="en-US" sz="2000" i="1" dirty="0">
                <a:latin typeface="Times New Roman" pitchFamily="18" charset="0"/>
                <a:cs typeface="Times New Roman" pitchFamily="18" charset="0"/>
              </a:rPr>
              <a:t>rental housing</a:t>
            </a:r>
            <a:r>
              <a:rPr kumimoji="0" lang="en-US" sz="2000" dirty="0">
                <a:latin typeface="Times New Roman" pitchFamily="18" charset="0"/>
                <a:cs typeface="Times New Roman" pitchFamily="18" charset="0"/>
              </a:rPr>
              <a:t> </a:t>
            </a:r>
            <a:r>
              <a:rPr kumimoji="0" lang="en-US" sz="2000" b="0" dirty="0">
                <a:latin typeface="Times New Roman" pitchFamily="18" charset="0"/>
                <a:cs typeface="Times New Roman" pitchFamily="18" charset="0"/>
              </a:rPr>
              <a:t>market</a:t>
            </a:r>
            <a:r>
              <a:rPr kumimoji="0" lang="en-US" sz="2000" dirty="0">
                <a:latin typeface="Times New Roman" pitchFamily="18" charset="0"/>
                <a:cs typeface="Times New Roman" pitchFamily="18" charset="0"/>
              </a:rPr>
              <a:t> </a:t>
            </a:r>
            <a:r>
              <a:rPr kumimoji="0" lang="en-US" sz="2000" dirty="0" smtClean="0">
                <a:latin typeface="Times New Roman" pitchFamily="18" charset="0"/>
                <a:cs typeface="Times New Roman" pitchFamily="18" charset="0"/>
              </a:rPr>
              <a:t> </a:t>
            </a:r>
            <a:r>
              <a:rPr kumimoji="0" lang="en-US" sz="2000" b="0" dirty="0" smtClean="0">
                <a:latin typeface="Times New Roman" pitchFamily="18" charset="0"/>
                <a:cs typeface="Times New Roman" pitchFamily="18" charset="0"/>
              </a:rPr>
              <a:t>where </a:t>
            </a:r>
            <a:r>
              <a:rPr kumimoji="0" lang="en-US" sz="2000" b="0" dirty="0">
                <a:latin typeface="Times New Roman" pitchFamily="18" charset="0"/>
                <a:cs typeface="Times New Roman" pitchFamily="18" charset="0"/>
              </a:rPr>
              <a:t>the price </a:t>
            </a:r>
            <a:r>
              <a:rPr kumimoji="0" lang="en-US" sz="2000" b="0" i="1" dirty="0">
                <a:latin typeface="Times New Roman" pitchFamily="18" charset="0"/>
                <a:cs typeface="Times New Roman" pitchFamily="18" charset="0"/>
              </a:rPr>
              <a:t>(rent) </a:t>
            </a:r>
            <a:r>
              <a:rPr kumimoji="0" lang="en-US" sz="2000" b="1" i="1" dirty="0">
                <a:latin typeface="Times New Roman" pitchFamily="18" charset="0"/>
                <a:cs typeface="Times New Roman" pitchFamily="18" charset="0"/>
              </a:rPr>
              <a:t>P</a:t>
            </a:r>
            <a:r>
              <a:rPr kumimoji="0" lang="en-US" sz="2000" b="1" i="1" baseline="-25000" dirty="0">
                <a:latin typeface="Times New Roman" pitchFamily="18" charset="0"/>
                <a:cs typeface="Times New Roman" pitchFamily="18" charset="0"/>
              </a:rPr>
              <a:t>0</a:t>
            </a:r>
            <a:r>
              <a:rPr kumimoji="0" lang="en-US" sz="2000" b="0" dirty="0">
                <a:latin typeface="Times New Roman" pitchFamily="18" charset="0"/>
                <a:cs typeface="Times New Roman" pitchFamily="18" charset="0"/>
              </a:rPr>
              <a:t> </a:t>
            </a:r>
            <a:r>
              <a:rPr kumimoji="0" lang="en-US" sz="2000" i="1" dirty="0" smtClean="0">
                <a:latin typeface="Times New Roman" pitchFamily="18" charset="0"/>
                <a:cs typeface="Times New Roman" pitchFamily="18" charset="0"/>
              </a:rPr>
              <a:t>would </a:t>
            </a:r>
            <a:br>
              <a:rPr kumimoji="0" lang="en-US" sz="2000" i="1" dirty="0" smtClean="0">
                <a:latin typeface="Times New Roman" pitchFamily="18" charset="0"/>
                <a:cs typeface="Times New Roman" pitchFamily="18" charset="0"/>
              </a:rPr>
            </a:br>
            <a:r>
              <a:rPr kumimoji="0" lang="en-US" sz="2000" b="0" dirty="0" smtClean="0">
                <a:latin typeface="Times New Roman" pitchFamily="18" charset="0"/>
                <a:cs typeface="Times New Roman" pitchFamily="18" charset="0"/>
              </a:rPr>
              <a:t>bring </a:t>
            </a:r>
            <a:r>
              <a:rPr kumimoji="0" lang="en-US" sz="2000" b="0" dirty="0">
                <a:latin typeface="Times New Roman" pitchFamily="18" charset="0"/>
                <a:cs typeface="Times New Roman" pitchFamily="18" charset="0"/>
              </a:rPr>
              <a:t>the quantity of rental </a:t>
            </a:r>
            <a:r>
              <a:rPr kumimoji="0" lang="en-US" sz="2000" b="0" dirty="0" smtClean="0">
                <a:latin typeface="Times New Roman" pitchFamily="18" charset="0"/>
                <a:cs typeface="Times New Roman" pitchFamily="18" charset="0"/>
              </a:rPr>
              <a:t>units </a:t>
            </a:r>
            <a:r>
              <a:rPr kumimoji="0" lang="en-US" sz="2000" b="1" i="1" dirty="0" smtClean="0">
                <a:solidFill>
                  <a:srgbClr val="034DF3"/>
                </a:solidFill>
                <a:latin typeface="Times New Roman" pitchFamily="18" charset="0"/>
                <a:cs typeface="Times New Roman" pitchFamily="18" charset="0"/>
              </a:rPr>
              <a:t>demanded</a:t>
            </a:r>
            <a:r>
              <a:rPr kumimoji="0" lang="en-US" sz="2000" b="0" dirty="0" smtClean="0">
                <a:solidFill>
                  <a:srgbClr val="034DF3"/>
                </a:solidFill>
                <a:latin typeface="Times New Roman" pitchFamily="18" charset="0"/>
                <a:cs typeface="Times New Roman" pitchFamily="18" charset="0"/>
              </a:rPr>
              <a:t> </a:t>
            </a:r>
            <a:r>
              <a:rPr kumimoji="0" lang="en-US" sz="2000" b="0" dirty="0">
                <a:latin typeface="Times New Roman" pitchFamily="18" charset="0"/>
                <a:cs typeface="Times New Roman" pitchFamily="18" charset="0"/>
              </a:rPr>
              <a:t>into balance with </a:t>
            </a:r>
            <a:r>
              <a:rPr kumimoji="0" lang="en-US" sz="2000" b="0" dirty="0" smtClean="0">
                <a:latin typeface="Times New Roman" pitchFamily="18" charset="0"/>
                <a:cs typeface="Times New Roman" pitchFamily="18" charset="0"/>
              </a:rPr>
              <a:t>the quantity </a:t>
            </a:r>
            <a:r>
              <a:rPr kumimoji="0" lang="en-US" sz="2000" b="1" i="1" dirty="0">
                <a:solidFill>
                  <a:srgbClr val="006600"/>
                </a:solidFill>
                <a:latin typeface="Times New Roman" pitchFamily="18" charset="0"/>
                <a:cs typeface="Times New Roman" pitchFamily="18" charset="0"/>
              </a:rPr>
              <a:t>supplied</a:t>
            </a:r>
            <a:r>
              <a:rPr kumimoji="0" lang="en-US" sz="2000" b="0" dirty="0">
                <a:latin typeface="Times New Roman" pitchFamily="18" charset="0"/>
                <a:cs typeface="Times New Roman" pitchFamily="18" charset="0"/>
              </a:rPr>
              <a:t>.</a:t>
            </a:r>
          </a:p>
        </p:txBody>
      </p:sp>
      <p:sp>
        <p:nvSpPr>
          <p:cNvPr id="62" name="Text Box 17"/>
          <p:cNvSpPr txBox="1">
            <a:spLocks noChangeArrowheads="1"/>
          </p:cNvSpPr>
          <p:nvPr/>
        </p:nvSpPr>
        <p:spPr bwMode="auto">
          <a:xfrm>
            <a:off x="88986" y="2676800"/>
            <a:ext cx="4008091" cy="669925"/>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A </a:t>
            </a:r>
            <a:r>
              <a:rPr kumimoji="0" lang="en-US" sz="2000" b="1" i="1" dirty="0">
                <a:latin typeface="Times New Roman" pitchFamily="18" charset="0"/>
                <a:cs typeface="Times New Roman" pitchFamily="18" charset="0"/>
              </a:rPr>
              <a:t>price ceiling</a:t>
            </a:r>
            <a:r>
              <a:rPr kumimoji="0" lang="en-US" sz="2000" b="1" dirty="0">
                <a:latin typeface="Times New Roman" pitchFamily="18" charset="0"/>
                <a:cs typeface="Times New Roman" pitchFamily="18" charset="0"/>
              </a:rPr>
              <a:t> </a:t>
            </a:r>
            <a:r>
              <a:rPr kumimoji="0" lang="en-US" sz="2000" b="0" dirty="0">
                <a:latin typeface="Times New Roman" pitchFamily="18" charset="0"/>
                <a:cs typeface="Times New Roman" pitchFamily="18" charset="0"/>
              </a:rPr>
              <a:t>like </a:t>
            </a:r>
            <a:r>
              <a:rPr kumimoji="0" lang="en-US" sz="2000" b="1" i="1" dirty="0">
                <a:latin typeface="Times New Roman" pitchFamily="18" charset="0"/>
                <a:cs typeface="Times New Roman" pitchFamily="18" charset="0"/>
              </a:rPr>
              <a:t>P</a:t>
            </a:r>
            <a:r>
              <a:rPr kumimoji="0" lang="en-US" sz="2000" b="1" i="1" baseline="-25000" dirty="0">
                <a:latin typeface="Times New Roman" pitchFamily="18" charset="0"/>
                <a:cs typeface="Times New Roman" pitchFamily="18" charset="0"/>
              </a:rPr>
              <a:t>1</a:t>
            </a:r>
            <a:r>
              <a:rPr kumimoji="0" lang="en-US" sz="2000" b="0" dirty="0">
                <a:latin typeface="Times New Roman" pitchFamily="18" charset="0"/>
                <a:cs typeface="Times New Roman" pitchFamily="18" charset="0"/>
              </a:rPr>
              <a:t> imposes </a:t>
            </a:r>
            <a:r>
              <a:rPr kumimoji="0" lang="en-US" sz="2000" b="0" dirty="0" smtClean="0">
                <a:latin typeface="Times New Roman" pitchFamily="18" charset="0"/>
                <a:cs typeface="Times New Roman" pitchFamily="18" charset="0"/>
              </a:rPr>
              <a:t>a price </a:t>
            </a:r>
            <a:r>
              <a:rPr kumimoji="0" lang="en-US" sz="2000" b="0" dirty="0">
                <a:latin typeface="Times New Roman" pitchFamily="18" charset="0"/>
                <a:cs typeface="Times New Roman" pitchFamily="18" charset="0"/>
              </a:rPr>
              <a:t>below market equilibrium … </a:t>
            </a:r>
          </a:p>
        </p:txBody>
      </p:sp>
      <p:sp>
        <p:nvSpPr>
          <p:cNvPr id="63" name="Text Box 19"/>
          <p:cNvSpPr txBox="1">
            <a:spLocks noChangeArrowheads="1"/>
          </p:cNvSpPr>
          <p:nvPr/>
        </p:nvSpPr>
        <p:spPr bwMode="auto">
          <a:xfrm>
            <a:off x="235036" y="3253438"/>
            <a:ext cx="4113212" cy="381000"/>
          </a:xfrm>
          <a:prstGeom prst="rect">
            <a:avLst/>
          </a:prstGeom>
          <a:noFill/>
          <a:ln w="9525">
            <a:noFill/>
            <a:miter lim="800000"/>
            <a:headEnd/>
            <a:tailEnd/>
          </a:ln>
        </p:spPr>
        <p:txBody>
          <a:bodyPr>
            <a:prstTxWarp prst="textNoShape">
              <a:avLst/>
            </a:prstTxWarp>
            <a:spAutoFit/>
          </a:bodyPr>
          <a:lstStyle/>
          <a:p>
            <a:pPr>
              <a:lnSpc>
                <a:spcPct val="90000"/>
              </a:lnSpc>
              <a:spcBef>
                <a:spcPct val="50000"/>
              </a:spcBef>
            </a:pPr>
            <a:r>
              <a:rPr kumimoji="0" lang="en-US" sz="2000" b="0" dirty="0">
                <a:latin typeface="Times New Roman" pitchFamily="18" charset="0"/>
                <a:cs typeface="Times New Roman" pitchFamily="18" charset="0"/>
              </a:rPr>
              <a:t>causing quantity demanded </a:t>
            </a:r>
            <a:r>
              <a:rPr kumimoji="0" lang="en-US" sz="2000" b="1" i="1" dirty="0">
                <a:solidFill>
                  <a:srgbClr val="034DF3"/>
                </a:solidFill>
                <a:latin typeface="Times New Roman" pitchFamily="18" charset="0"/>
                <a:cs typeface="Times New Roman" pitchFamily="18" charset="0"/>
              </a:rPr>
              <a:t>Q</a:t>
            </a:r>
            <a:r>
              <a:rPr kumimoji="0" lang="en-US" sz="2000" b="1" i="1" baseline="-25000" dirty="0">
                <a:solidFill>
                  <a:srgbClr val="034DF3"/>
                </a:solidFill>
                <a:latin typeface="Times New Roman" pitchFamily="18" charset="0"/>
                <a:cs typeface="Times New Roman" pitchFamily="18" charset="0"/>
              </a:rPr>
              <a:t>D</a:t>
            </a:r>
            <a:r>
              <a:rPr kumimoji="0" lang="en-US" sz="2000" b="1" dirty="0">
                <a:solidFill>
                  <a:srgbClr val="034DF3"/>
                </a:solidFill>
                <a:latin typeface="Times New Roman" pitchFamily="18" charset="0"/>
                <a:cs typeface="Times New Roman" pitchFamily="18" charset="0"/>
              </a:rPr>
              <a:t> </a:t>
            </a:r>
            <a:r>
              <a:rPr kumimoji="0" lang="en-US" sz="2000" b="0" dirty="0">
                <a:latin typeface="Times New Roman" pitchFamily="18" charset="0"/>
                <a:cs typeface="Times New Roman" pitchFamily="18" charset="0"/>
              </a:rPr>
              <a:t>… </a:t>
            </a:r>
          </a:p>
        </p:txBody>
      </p:sp>
      <p:sp>
        <p:nvSpPr>
          <p:cNvPr id="64" name="Text Box 20"/>
          <p:cNvSpPr txBox="1">
            <a:spLocks noChangeArrowheads="1"/>
          </p:cNvSpPr>
          <p:nvPr/>
        </p:nvSpPr>
        <p:spPr bwMode="auto">
          <a:xfrm>
            <a:off x="92161" y="4216675"/>
            <a:ext cx="4030137" cy="1477328"/>
          </a:xfrm>
          <a:prstGeom prst="rect">
            <a:avLst/>
          </a:prstGeom>
          <a:noFill/>
          <a:ln w="9525">
            <a:noFill/>
            <a:miter lim="800000"/>
            <a:headEnd/>
            <a:tailEnd/>
          </a:ln>
        </p:spPr>
        <p:txBody>
          <a:bodyPr wrap="square">
            <a:prstTxWarp prst="textNoShape">
              <a:avLst/>
            </a:prstTxWarp>
            <a:spAutoFit/>
          </a:bodyPr>
          <a:lstStyle/>
          <a:p>
            <a:pPr marL="115888" indent="-115888">
              <a:lnSpc>
                <a:spcPct val="90000"/>
              </a:lnSpc>
              <a:spcBef>
                <a:spcPct val="50000"/>
              </a:spcBef>
              <a:buFontTx/>
              <a:buChar char="•"/>
            </a:pPr>
            <a:r>
              <a:rPr kumimoji="0" lang="en-US" sz="2000" b="0" dirty="0" smtClean="0">
                <a:latin typeface="Times New Roman" pitchFamily="18" charset="0"/>
                <a:cs typeface="Times New Roman" pitchFamily="18" charset="0"/>
              </a:rPr>
              <a:t>Because </a:t>
            </a:r>
            <a:r>
              <a:rPr kumimoji="0" lang="en-US" sz="2000" b="0" dirty="0">
                <a:latin typeface="Times New Roman" pitchFamily="18" charset="0"/>
                <a:cs typeface="Times New Roman" pitchFamily="18" charset="0"/>
              </a:rPr>
              <a:t>prices are not allowed </a:t>
            </a:r>
            <a:r>
              <a:rPr kumimoji="0" lang="en-US" sz="2000" b="0" dirty="0" smtClean="0">
                <a:latin typeface="Times New Roman" pitchFamily="18" charset="0"/>
                <a:cs typeface="Times New Roman" pitchFamily="18" charset="0"/>
              </a:rPr>
              <a:t>to direct </a:t>
            </a:r>
            <a:r>
              <a:rPr kumimoji="0" lang="en-US" sz="2000" b="0" dirty="0">
                <a:latin typeface="Times New Roman" pitchFamily="18" charset="0"/>
                <a:cs typeface="Times New Roman" pitchFamily="18" charset="0"/>
              </a:rPr>
              <a:t>the market to equilibrium</a:t>
            </a:r>
            <a:r>
              <a:rPr kumimoji="0" lang="en-US" sz="2000" b="0" dirty="0" smtClean="0">
                <a:latin typeface="Times New Roman" pitchFamily="18" charset="0"/>
                <a:cs typeface="Times New Roman" pitchFamily="18" charset="0"/>
              </a:rPr>
              <a:t>, non-price </a:t>
            </a:r>
            <a:r>
              <a:rPr kumimoji="0" lang="en-US" sz="2000" b="0" dirty="0">
                <a:latin typeface="Times New Roman" pitchFamily="18" charset="0"/>
                <a:cs typeface="Times New Roman" pitchFamily="18" charset="0"/>
              </a:rPr>
              <a:t>elements will </a:t>
            </a:r>
            <a:r>
              <a:rPr kumimoji="0" lang="en-US" sz="2000" b="0" dirty="0" smtClean="0">
                <a:latin typeface="Times New Roman" pitchFamily="18" charset="0"/>
                <a:cs typeface="Times New Roman" pitchFamily="18" charset="0"/>
              </a:rPr>
              <a:t>become more </a:t>
            </a:r>
            <a:r>
              <a:rPr kumimoji="0" lang="en-US" sz="2000" b="0" dirty="0">
                <a:latin typeface="Times New Roman" pitchFamily="18" charset="0"/>
                <a:cs typeface="Times New Roman" pitchFamily="18" charset="0"/>
              </a:rPr>
              <a:t>important in </a:t>
            </a:r>
            <a:r>
              <a:rPr kumimoji="0" lang="en-US" sz="2000" b="0" dirty="0" smtClean="0">
                <a:latin typeface="Times New Roman" pitchFamily="18" charset="0"/>
                <a:cs typeface="Times New Roman" pitchFamily="18" charset="0"/>
              </a:rPr>
              <a:t>determining where </a:t>
            </a:r>
            <a:r>
              <a:rPr kumimoji="0" lang="en-US" sz="2000" b="0" dirty="0">
                <a:latin typeface="Times New Roman" pitchFamily="18" charset="0"/>
                <a:cs typeface="Times New Roman" pitchFamily="18" charset="0"/>
              </a:rPr>
              <a:t>the scarce goods go.</a:t>
            </a:r>
          </a:p>
        </p:txBody>
      </p:sp>
      <p:sp>
        <p:nvSpPr>
          <p:cNvPr id="65" name="Text Box 39"/>
          <p:cNvSpPr txBox="1">
            <a:spLocks noChangeArrowheads="1"/>
          </p:cNvSpPr>
          <p:nvPr/>
        </p:nvSpPr>
        <p:spPr bwMode="auto">
          <a:xfrm>
            <a:off x="120736" y="3530875"/>
            <a:ext cx="4113212" cy="383182"/>
          </a:xfrm>
          <a:prstGeom prst="rect">
            <a:avLst/>
          </a:prstGeom>
          <a:noFill/>
          <a:ln w="9525">
            <a:noFill/>
            <a:miter lim="800000"/>
            <a:headEnd/>
            <a:tailEnd/>
          </a:ln>
        </p:spPr>
        <p:txBody>
          <a:bodyPr>
            <a:prstTxWarp prst="textNoShape">
              <a:avLst/>
            </a:prstTxWarp>
            <a:spAutoFit/>
          </a:bodyPr>
          <a:lstStyle/>
          <a:p>
            <a:pPr>
              <a:lnSpc>
                <a:spcPct val="90000"/>
              </a:lnSpc>
              <a:spcBef>
                <a:spcPct val="50000"/>
              </a:spcBef>
            </a:pPr>
            <a:r>
              <a:rPr kumimoji="0" lang="en-US" sz="2000" b="0" dirty="0">
                <a:latin typeface="Times New Roman" pitchFamily="18" charset="0"/>
                <a:cs typeface="Times New Roman" pitchFamily="18" charset="0"/>
              </a:rPr>
              <a:t>  to exceed quantity supplied </a:t>
            </a:r>
            <a:r>
              <a:rPr kumimoji="0" lang="en-US" sz="2000" b="1" i="1" dirty="0">
                <a:solidFill>
                  <a:schemeClr val="accent3">
                    <a:lumMod val="75000"/>
                  </a:schemeClr>
                </a:solidFill>
                <a:latin typeface="Times New Roman" pitchFamily="18" charset="0"/>
                <a:cs typeface="Times New Roman" pitchFamily="18" charset="0"/>
              </a:rPr>
              <a:t>Q</a:t>
            </a:r>
            <a:r>
              <a:rPr kumimoji="0" lang="en-US" sz="2000" b="1" i="1" baseline="-25000" dirty="0">
                <a:solidFill>
                  <a:schemeClr val="accent3">
                    <a:lumMod val="75000"/>
                  </a:schemeClr>
                </a:solidFill>
                <a:latin typeface="Times New Roman" pitchFamily="18" charset="0"/>
                <a:cs typeface="Times New Roman" pitchFamily="18" charset="0"/>
              </a:rPr>
              <a:t>S</a:t>
            </a:r>
            <a:r>
              <a:rPr kumimoji="0" lang="en-US" sz="2000" b="0" dirty="0">
                <a:latin typeface="Times New Roman" pitchFamily="18" charset="0"/>
                <a:cs typeface="Times New Roman" pitchFamily="18" charset="0"/>
              </a:rPr>
              <a:t> …  </a:t>
            </a:r>
          </a:p>
        </p:txBody>
      </p:sp>
      <p:sp>
        <p:nvSpPr>
          <p:cNvPr id="66" name="Text Box 40"/>
          <p:cNvSpPr txBox="1">
            <a:spLocks noChangeArrowheads="1"/>
          </p:cNvSpPr>
          <p:nvPr/>
        </p:nvSpPr>
        <p:spPr bwMode="auto">
          <a:xfrm>
            <a:off x="92161" y="3807100"/>
            <a:ext cx="4113212" cy="381000"/>
          </a:xfrm>
          <a:prstGeom prst="rect">
            <a:avLst/>
          </a:prstGeom>
          <a:noFill/>
          <a:ln w="9525">
            <a:noFill/>
            <a:miter lim="800000"/>
            <a:headEnd/>
            <a:tailEnd/>
          </a:ln>
        </p:spPr>
        <p:txBody>
          <a:bodyPr>
            <a:prstTxWarp prst="textNoShape">
              <a:avLst/>
            </a:prstTxWarp>
            <a:spAutoFit/>
          </a:bodyPr>
          <a:lstStyle/>
          <a:p>
            <a:pPr>
              <a:lnSpc>
                <a:spcPct val="90000"/>
              </a:lnSpc>
              <a:spcBef>
                <a:spcPct val="50000"/>
              </a:spcBef>
            </a:pPr>
            <a:r>
              <a:rPr kumimoji="0" lang="en-US" sz="2000" b="0" dirty="0">
                <a:latin typeface="Times New Roman" pitchFamily="18" charset="0"/>
                <a:cs typeface="Times New Roman" pitchFamily="18" charset="0"/>
              </a:rPr>
              <a:t>  resulting in a </a:t>
            </a:r>
            <a:r>
              <a:rPr kumimoji="0" lang="en-US" sz="2000" b="1" i="1" dirty="0">
                <a:latin typeface="Times New Roman" pitchFamily="18" charset="0"/>
                <a:cs typeface="Times New Roman" pitchFamily="18" charset="0"/>
              </a:rPr>
              <a:t>shortage</a:t>
            </a:r>
            <a:r>
              <a:rPr kumimoji="0" lang="en-US" sz="2000" b="0" dirty="0">
                <a:latin typeface="Times New Roman" pitchFamily="18" charset="0"/>
                <a:cs typeface="Times New Roman" pitchFamily="18" charset="0"/>
              </a:rPr>
              <a:t>.</a:t>
            </a:r>
          </a:p>
        </p:txBody>
      </p:sp>
      <p:sp>
        <p:nvSpPr>
          <p:cNvPr id="68" name="Text Box 43"/>
          <p:cNvSpPr txBox="1">
            <a:spLocks noChangeArrowheads="1"/>
          </p:cNvSpPr>
          <p:nvPr/>
        </p:nvSpPr>
        <p:spPr bwMode="auto">
          <a:xfrm>
            <a:off x="4521148" y="1160035"/>
            <a:ext cx="704850" cy="486287"/>
          </a:xfrm>
          <a:prstGeom prst="rect">
            <a:avLst/>
          </a:prstGeom>
          <a:noFill/>
          <a:ln w="9525">
            <a:noFill/>
            <a:miter lim="800000"/>
            <a:headEnd/>
            <a:tailEnd/>
          </a:ln>
        </p:spPr>
        <p:txBody>
          <a:bodyPr>
            <a:prstTxWarp prst="textNoShape">
              <a:avLst/>
            </a:prstTxWarp>
            <a:spAutoFit/>
          </a:bodyPr>
          <a:lstStyle/>
          <a:p>
            <a:pPr>
              <a:lnSpc>
                <a:spcPct val="80000"/>
              </a:lnSpc>
              <a:spcBef>
                <a:spcPct val="50000"/>
              </a:spcBef>
            </a:pPr>
            <a:r>
              <a:rPr kumimoji="0" lang="en-US" b="0" dirty="0">
                <a:latin typeface="Times New Roman" pitchFamily="18" charset="0"/>
                <a:cs typeface="Times New Roman" pitchFamily="18" charset="0"/>
              </a:rPr>
              <a:t>P</a:t>
            </a:r>
            <a:r>
              <a:rPr kumimoji="0" lang="en-US" sz="1400" b="0" dirty="0">
                <a:latin typeface="Times New Roman" pitchFamily="18" charset="0"/>
                <a:cs typeface="Times New Roman" pitchFamily="18" charset="0"/>
              </a:rPr>
              <a:t>rice</a:t>
            </a:r>
            <a:r>
              <a:rPr kumimoji="0" lang="en-US" sz="1600" b="0" dirty="0">
                <a:latin typeface="Times New Roman" pitchFamily="18" charset="0"/>
                <a:cs typeface="Times New Roman" pitchFamily="18" charset="0"/>
              </a:rPr>
              <a:t/>
            </a:r>
            <a:br>
              <a:rPr kumimoji="0" lang="en-US" sz="1600" b="0" dirty="0">
                <a:latin typeface="Times New Roman" pitchFamily="18" charset="0"/>
                <a:cs typeface="Times New Roman" pitchFamily="18" charset="0"/>
              </a:rPr>
            </a:br>
            <a:r>
              <a:rPr kumimoji="0" lang="en-US" sz="1400" b="0" i="1" dirty="0">
                <a:latin typeface="Times New Roman" pitchFamily="18" charset="0"/>
                <a:cs typeface="Times New Roman" pitchFamily="18" charset="0"/>
              </a:rPr>
              <a:t>(rent)</a:t>
            </a:r>
          </a:p>
        </p:txBody>
      </p:sp>
      <p:sp>
        <p:nvSpPr>
          <p:cNvPr id="69" name="Line 44"/>
          <p:cNvSpPr>
            <a:spLocks noChangeShapeType="1"/>
          </p:cNvSpPr>
          <p:nvPr/>
        </p:nvSpPr>
        <p:spPr bwMode="auto">
          <a:xfrm>
            <a:off x="4816475" y="5466004"/>
            <a:ext cx="2879725" cy="0"/>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0" name="Line 45"/>
          <p:cNvSpPr>
            <a:spLocks noChangeShapeType="1"/>
          </p:cNvSpPr>
          <p:nvPr/>
        </p:nvSpPr>
        <p:spPr bwMode="auto">
          <a:xfrm>
            <a:off x="4833938" y="1584905"/>
            <a:ext cx="0" cy="3882293"/>
          </a:xfrm>
          <a:prstGeom prst="line">
            <a:avLst/>
          </a:prstGeom>
          <a:noFill/>
          <a:ln w="38100">
            <a:solidFill>
              <a:schemeClr val="tx1"/>
            </a:solidFill>
            <a:round/>
            <a:headEnd/>
            <a:tailEnd/>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1" name="Rectangle 46" descr="Parchment"/>
          <p:cNvSpPr>
            <a:spLocks noChangeAspect="1" noChangeArrowheads="1"/>
          </p:cNvSpPr>
          <p:nvPr/>
        </p:nvSpPr>
        <p:spPr bwMode="auto">
          <a:xfrm>
            <a:off x="7748588" y="5365992"/>
            <a:ext cx="1322387" cy="393954"/>
          </a:xfrm>
          <a:prstGeom prst="rect">
            <a:avLst/>
          </a:prstGeom>
          <a:noFill/>
          <a:ln w="9525">
            <a:noFill/>
            <a:miter lim="800000"/>
            <a:headEnd/>
            <a:tailEnd/>
          </a:ln>
        </p:spPr>
        <p:txBody>
          <a:bodyPr lIns="0" tIns="0" rIns="0" bIns="0">
            <a:prstTxWarp prst="textNoShape">
              <a:avLst/>
            </a:prstTxWarp>
            <a:spAutoFit/>
          </a:bodyPr>
          <a:lstStyle/>
          <a:p>
            <a:pPr>
              <a:lnSpc>
                <a:spcPct val="80000"/>
              </a:lnSpc>
            </a:pPr>
            <a:r>
              <a:rPr kumimoji="0" lang="en-US" b="0" dirty="0">
                <a:solidFill>
                  <a:srgbClr val="000000"/>
                </a:solidFill>
                <a:latin typeface="Times New Roman" pitchFamily="18" charset="0"/>
                <a:cs typeface="Times New Roman" pitchFamily="18" charset="0"/>
              </a:rPr>
              <a:t>Q</a:t>
            </a:r>
            <a:r>
              <a:rPr kumimoji="0" lang="en-US" sz="1400" b="0" dirty="0">
                <a:solidFill>
                  <a:srgbClr val="000000"/>
                </a:solidFill>
                <a:latin typeface="Times New Roman" pitchFamily="18" charset="0"/>
                <a:cs typeface="Times New Roman" pitchFamily="18" charset="0"/>
              </a:rPr>
              <a:t>uantity of housing units</a:t>
            </a:r>
          </a:p>
        </p:txBody>
      </p:sp>
      <p:grpSp>
        <p:nvGrpSpPr>
          <p:cNvPr id="72" name="Group 78"/>
          <p:cNvGrpSpPr>
            <a:grpSpLocks/>
          </p:cNvGrpSpPr>
          <p:nvPr/>
        </p:nvGrpSpPr>
        <p:grpSpPr bwMode="auto">
          <a:xfrm>
            <a:off x="7918450" y="4128082"/>
            <a:ext cx="781050" cy="491257"/>
            <a:chOff x="4988" y="2324"/>
            <a:chExt cx="492" cy="360"/>
          </a:xfrm>
        </p:grpSpPr>
        <p:sp>
          <p:nvSpPr>
            <p:cNvPr id="73" name="Rectangle 77"/>
            <p:cNvSpPr>
              <a:spLocks noChangeArrowheads="1"/>
            </p:cNvSpPr>
            <p:nvPr/>
          </p:nvSpPr>
          <p:spPr bwMode="auto">
            <a:xfrm>
              <a:off x="4998" y="2324"/>
              <a:ext cx="482" cy="342"/>
            </a:xfrm>
            <a:prstGeom prst="rect">
              <a:avLst/>
            </a:prstGeom>
            <a:solidFill>
              <a:schemeClr val="bg1"/>
            </a:solidFill>
            <a:ln w="12700">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sp>
          <p:nvSpPr>
            <p:cNvPr id="74" name="Text Box 49"/>
            <p:cNvSpPr txBox="1">
              <a:spLocks noChangeArrowheads="1"/>
            </p:cNvSpPr>
            <p:nvPr/>
          </p:nvSpPr>
          <p:spPr bwMode="auto">
            <a:xfrm>
              <a:off x="4988" y="2328"/>
              <a:ext cx="492" cy="356"/>
            </a:xfrm>
            <a:prstGeom prst="rect">
              <a:avLst/>
            </a:prstGeom>
            <a:noFill/>
            <a:ln w="19050" cap="rnd">
              <a:solidFill>
                <a:schemeClr val="tx1"/>
              </a:solidFill>
              <a:prstDash val="solid"/>
              <a:miter lim="800000"/>
              <a:headEnd/>
              <a:tailEnd type="none" w="lg" len="lg"/>
            </a:ln>
          </p:spPr>
          <p:txBody>
            <a:bodyPr wrap="square">
              <a:prstTxWarp prst="textNoShape">
                <a:avLst/>
              </a:prstTxWarp>
              <a:spAutoFit/>
            </a:bodyPr>
            <a:lstStyle/>
            <a:p>
              <a:pPr>
                <a:lnSpc>
                  <a:spcPct val="80000"/>
                </a:lnSpc>
              </a:pPr>
              <a:r>
                <a:rPr kumimoji="0" lang="en-US" sz="1600" b="1" i="1" dirty="0">
                  <a:latin typeface="Times New Roman" pitchFamily="18" charset="0"/>
                  <a:cs typeface="Times New Roman" pitchFamily="18" charset="0"/>
                </a:rPr>
                <a:t>Price</a:t>
              </a:r>
            </a:p>
            <a:p>
              <a:pPr>
                <a:lnSpc>
                  <a:spcPct val="80000"/>
                </a:lnSpc>
              </a:pPr>
              <a:r>
                <a:rPr kumimoji="0" lang="en-US" sz="1600" b="1" i="1" dirty="0">
                  <a:latin typeface="Times New Roman" pitchFamily="18" charset="0"/>
                  <a:cs typeface="Times New Roman" pitchFamily="18" charset="0"/>
                </a:rPr>
                <a:t>ceiling</a:t>
              </a:r>
            </a:p>
          </p:txBody>
        </p:sp>
      </p:grpSp>
      <p:sp>
        <p:nvSpPr>
          <p:cNvPr id="75" name="Line 50"/>
          <p:cNvSpPr>
            <a:spLocks noChangeShapeType="1"/>
          </p:cNvSpPr>
          <p:nvPr/>
        </p:nvSpPr>
        <p:spPr bwMode="auto">
          <a:xfrm flipH="1" flipV="1">
            <a:off x="5505450" y="1686505"/>
            <a:ext cx="2114550" cy="3359650"/>
          </a:xfrm>
          <a:prstGeom prst="line">
            <a:avLst/>
          </a:prstGeom>
          <a:noFill/>
          <a:ln w="57150">
            <a:solidFill>
              <a:srgbClr val="034DF3"/>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76" name="Text Box 52"/>
          <p:cNvSpPr txBox="1">
            <a:spLocks noChangeArrowheads="1"/>
          </p:cNvSpPr>
          <p:nvPr/>
        </p:nvSpPr>
        <p:spPr bwMode="auto">
          <a:xfrm>
            <a:off x="7528267" y="4957093"/>
            <a:ext cx="514350" cy="276999"/>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034DF3"/>
                </a:solidFill>
                <a:latin typeface="Times New Roman" pitchFamily="18" charset="0"/>
                <a:cs typeface="Times New Roman" pitchFamily="18" charset="0"/>
              </a:rPr>
              <a:t>D</a:t>
            </a:r>
          </a:p>
        </p:txBody>
      </p:sp>
      <p:sp>
        <p:nvSpPr>
          <p:cNvPr id="77" name="Text Box 54"/>
          <p:cNvSpPr txBox="1">
            <a:spLocks noChangeArrowheads="1"/>
          </p:cNvSpPr>
          <p:nvPr/>
        </p:nvSpPr>
        <p:spPr bwMode="auto">
          <a:xfrm>
            <a:off x="5364590" y="5435842"/>
            <a:ext cx="685800" cy="369332"/>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b="1" i="1" dirty="0">
                <a:solidFill>
                  <a:schemeClr val="accent3">
                    <a:lumMod val="75000"/>
                  </a:schemeClr>
                </a:solidFill>
                <a:latin typeface="Times New Roman" pitchFamily="18" charset="0"/>
                <a:cs typeface="Times New Roman" pitchFamily="18" charset="0"/>
              </a:rPr>
              <a:t>Q</a:t>
            </a:r>
            <a:r>
              <a:rPr kumimoji="0" lang="en-US" b="1" i="1" baseline="-25000" dirty="0">
                <a:solidFill>
                  <a:schemeClr val="accent3">
                    <a:lumMod val="75000"/>
                  </a:schemeClr>
                </a:solidFill>
                <a:latin typeface="Times New Roman" pitchFamily="18" charset="0"/>
                <a:cs typeface="Times New Roman" pitchFamily="18" charset="0"/>
              </a:rPr>
              <a:t>S</a:t>
            </a:r>
            <a:endParaRPr kumimoji="0" lang="en-US" b="1" i="1" dirty="0">
              <a:solidFill>
                <a:schemeClr val="accent3">
                  <a:lumMod val="75000"/>
                </a:schemeClr>
              </a:solidFill>
              <a:latin typeface="Times New Roman" pitchFamily="18" charset="0"/>
              <a:cs typeface="Times New Roman" pitchFamily="18" charset="0"/>
            </a:endParaRPr>
          </a:p>
        </p:txBody>
      </p:sp>
      <p:sp>
        <p:nvSpPr>
          <p:cNvPr id="78" name="Text Box 55"/>
          <p:cNvSpPr txBox="1">
            <a:spLocks noChangeArrowheads="1"/>
          </p:cNvSpPr>
          <p:nvPr/>
        </p:nvSpPr>
        <p:spPr bwMode="auto">
          <a:xfrm>
            <a:off x="6871689" y="5435842"/>
            <a:ext cx="685800" cy="369332"/>
          </a:xfrm>
          <a:prstGeom prst="rect">
            <a:avLst/>
          </a:prstGeom>
          <a:noFill/>
          <a:ln w="9525">
            <a:noFill/>
            <a:miter lim="800000"/>
            <a:headEnd/>
            <a:tailEnd/>
          </a:ln>
        </p:spPr>
        <p:txBody>
          <a:bodyPr>
            <a:prstTxWarp prst="textNoShape">
              <a:avLst/>
            </a:prstTxWarp>
            <a:spAutoFit/>
          </a:bodyPr>
          <a:lstStyle/>
          <a:p>
            <a:pPr algn="ctr">
              <a:spcBef>
                <a:spcPct val="50000"/>
              </a:spcBef>
            </a:pPr>
            <a:r>
              <a:rPr kumimoji="0" lang="en-US" b="1" i="1">
                <a:solidFill>
                  <a:srgbClr val="034DF3"/>
                </a:solidFill>
                <a:latin typeface="Times New Roman" pitchFamily="18" charset="0"/>
                <a:cs typeface="Times New Roman" pitchFamily="18" charset="0"/>
              </a:rPr>
              <a:t>Q</a:t>
            </a:r>
            <a:r>
              <a:rPr kumimoji="0" lang="en-US" b="1" i="1" baseline="-25000">
                <a:solidFill>
                  <a:srgbClr val="034DF3"/>
                </a:solidFill>
                <a:latin typeface="Times New Roman" pitchFamily="18" charset="0"/>
                <a:cs typeface="Times New Roman" pitchFamily="18" charset="0"/>
              </a:rPr>
              <a:t>D</a:t>
            </a:r>
            <a:endParaRPr kumimoji="0" lang="en-US" b="1" i="1">
              <a:solidFill>
                <a:srgbClr val="034DF3"/>
              </a:solidFill>
              <a:latin typeface="Times New Roman" pitchFamily="18" charset="0"/>
              <a:cs typeface="Times New Roman" pitchFamily="18" charset="0"/>
            </a:endParaRPr>
          </a:p>
        </p:txBody>
      </p:sp>
      <p:sp>
        <p:nvSpPr>
          <p:cNvPr id="79" name="Line 56"/>
          <p:cNvSpPr>
            <a:spLocks noChangeShapeType="1"/>
          </p:cNvSpPr>
          <p:nvPr/>
        </p:nvSpPr>
        <p:spPr bwMode="auto">
          <a:xfrm flipH="1">
            <a:off x="5281612" y="1813505"/>
            <a:ext cx="1900237" cy="3253211"/>
          </a:xfrm>
          <a:prstGeom prst="line">
            <a:avLst/>
          </a:prstGeom>
          <a:noFill/>
          <a:ln w="57150">
            <a:solidFill>
              <a:srgbClr val="077A04"/>
            </a:solidFill>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0" name="Line 57"/>
          <p:cNvSpPr>
            <a:spLocks noChangeShapeType="1"/>
          </p:cNvSpPr>
          <p:nvPr/>
        </p:nvSpPr>
        <p:spPr bwMode="auto">
          <a:xfrm flipH="1">
            <a:off x="4862513" y="3130141"/>
            <a:ext cx="1554162" cy="0"/>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1" name="Text Box 58"/>
          <p:cNvSpPr txBox="1">
            <a:spLocks noChangeArrowheads="1"/>
          </p:cNvSpPr>
          <p:nvPr/>
        </p:nvSpPr>
        <p:spPr bwMode="auto">
          <a:xfrm>
            <a:off x="4382917" y="2920591"/>
            <a:ext cx="457200" cy="369332"/>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b="1" i="1">
                <a:latin typeface="Times New Roman" pitchFamily="18" charset="0"/>
                <a:cs typeface="Times New Roman" pitchFamily="18" charset="0"/>
              </a:rPr>
              <a:t>P</a:t>
            </a:r>
            <a:r>
              <a:rPr kumimoji="0" lang="en-US" b="1" i="1" baseline="-25000">
                <a:latin typeface="Times New Roman" pitchFamily="18" charset="0"/>
                <a:cs typeface="Times New Roman" pitchFamily="18" charset="0"/>
              </a:rPr>
              <a:t>0</a:t>
            </a:r>
            <a:endParaRPr kumimoji="0" lang="en-US" b="1" i="1">
              <a:latin typeface="Times New Roman" pitchFamily="18" charset="0"/>
              <a:cs typeface="Times New Roman" pitchFamily="18" charset="0"/>
            </a:endParaRPr>
          </a:p>
        </p:txBody>
      </p:sp>
      <p:sp>
        <p:nvSpPr>
          <p:cNvPr id="82" name="Line 61"/>
          <p:cNvSpPr>
            <a:spLocks noChangeShapeType="1"/>
          </p:cNvSpPr>
          <p:nvPr/>
        </p:nvSpPr>
        <p:spPr bwMode="auto">
          <a:xfrm>
            <a:off x="5707490" y="4397955"/>
            <a:ext cx="0" cy="1037887"/>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3" name="Text Box 63"/>
          <p:cNvSpPr txBox="1">
            <a:spLocks noChangeArrowheads="1"/>
          </p:cNvSpPr>
          <p:nvPr/>
        </p:nvSpPr>
        <p:spPr bwMode="auto">
          <a:xfrm>
            <a:off x="7048500" y="1530930"/>
            <a:ext cx="438150" cy="290913"/>
          </a:xfrm>
          <a:prstGeom prst="rect">
            <a:avLst/>
          </a:prstGeom>
          <a:noFill/>
          <a:ln w="9525">
            <a:noFill/>
            <a:miter lim="800000"/>
            <a:headEnd/>
            <a:tailEnd/>
          </a:ln>
        </p:spPr>
        <p:txBody>
          <a:bodyPr>
            <a:prstTxWarp prst="textNoShape">
              <a:avLst/>
            </a:prstTxWarp>
            <a:spAutoFit/>
          </a:bodyPr>
          <a:lstStyle/>
          <a:p>
            <a:pPr algn="ctr">
              <a:lnSpc>
                <a:spcPct val="60000"/>
              </a:lnSpc>
            </a:pPr>
            <a:r>
              <a:rPr kumimoji="0" lang="en-US" sz="2000" b="1" i="1" dirty="0">
                <a:solidFill>
                  <a:srgbClr val="3F611D"/>
                </a:solidFill>
                <a:latin typeface="Times New Roman" pitchFamily="18" charset="0"/>
                <a:cs typeface="Times New Roman" pitchFamily="18" charset="0"/>
              </a:rPr>
              <a:t>S</a:t>
            </a:r>
          </a:p>
        </p:txBody>
      </p:sp>
      <p:sp>
        <p:nvSpPr>
          <p:cNvPr id="84" name="Text Box 66"/>
          <p:cNvSpPr txBox="1">
            <a:spLocks noChangeArrowheads="1"/>
          </p:cNvSpPr>
          <p:nvPr/>
        </p:nvSpPr>
        <p:spPr bwMode="auto">
          <a:xfrm>
            <a:off x="4382917" y="4185230"/>
            <a:ext cx="457200" cy="369332"/>
          </a:xfrm>
          <a:prstGeom prst="rect">
            <a:avLst/>
          </a:prstGeom>
          <a:noFill/>
          <a:ln w="9525">
            <a:noFill/>
            <a:miter lim="800000"/>
            <a:headEnd/>
            <a:tailEnd/>
          </a:ln>
        </p:spPr>
        <p:txBody>
          <a:bodyPr>
            <a:prstTxWarp prst="textNoShape">
              <a:avLst/>
            </a:prstTxWarp>
            <a:spAutoFit/>
          </a:bodyPr>
          <a:lstStyle/>
          <a:p>
            <a:pPr algn="r">
              <a:spcBef>
                <a:spcPct val="50000"/>
              </a:spcBef>
            </a:pPr>
            <a:r>
              <a:rPr kumimoji="0" lang="en-US" b="1" i="1" dirty="0">
                <a:latin typeface="Times New Roman" pitchFamily="18" charset="0"/>
                <a:cs typeface="Times New Roman" pitchFamily="18" charset="0"/>
              </a:rPr>
              <a:t>P</a:t>
            </a:r>
            <a:r>
              <a:rPr kumimoji="0" lang="en-US" b="1" i="1" baseline="-25000" dirty="0">
                <a:latin typeface="Times New Roman" pitchFamily="18" charset="0"/>
                <a:cs typeface="Times New Roman" pitchFamily="18" charset="0"/>
              </a:rPr>
              <a:t>1</a:t>
            </a:r>
            <a:endParaRPr kumimoji="0" lang="en-US" b="1" i="1" dirty="0">
              <a:latin typeface="Times New Roman" pitchFamily="18" charset="0"/>
              <a:cs typeface="Times New Roman" pitchFamily="18" charset="0"/>
            </a:endParaRPr>
          </a:p>
        </p:txBody>
      </p:sp>
      <p:sp>
        <p:nvSpPr>
          <p:cNvPr id="85" name="Line 67"/>
          <p:cNvSpPr>
            <a:spLocks noChangeShapeType="1"/>
          </p:cNvSpPr>
          <p:nvPr/>
        </p:nvSpPr>
        <p:spPr bwMode="auto">
          <a:xfrm>
            <a:off x="7208239" y="4397955"/>
            <a:ext cx="0" cy="1069243"/>
          </a:xfrm>
          <a:prstGeom prst="line">
            <a:avLst/>
          </a:prstGeom>
          <a:noFill/>
          <a:ln w="31750" cap="rnd">
            <a:solidFill>
              <a:schemeClr val="tx1"/>
            </a:solidFill>
            <a:prstDash val="sysDot"/>
            <a:round/>
            <a:headEnd/>
            <a:tailEnd type="stealth"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sp>
        <p:nvSpPr>
          <p:cNvPr id="86" name="Oval 74"/>
          <p:cNvSpPr>
            <a:spLocks noChangeAspect="1" noChangeArrowheads="1"/>
          </p:cNvSpPr>
          <p:nvPr/>
        </p:nvSpPr>
        <p:spPr bwMode="auto">
          <a:xfrm>
            <a:off x="6353175" y="3072991"/>
            <a:ext cx="115888" cy="99616"/>
          </a:xfrm>
          <a:prstGeom prst="ellipse">
            <a:avLst/>
          </a:prstGeom>
          <a:solidFill>
            <a:srgbClr val="FFFF00"/>
          </a:solidFill>
          <a:ln w="38100">
            <a:solidFill>
              <a:schemeClr val="tx1"/>
            </a:solidFill>
            <a:round/>
            <a:headEnd/>
            <a:tailEnd/>
          </a:ln>
        </p:spPr>
        <p:txBody>
          <a:bodyPr wrap="none" anchor="ctr">
            <a:prstTxWarp prst="textNoShape">
              <a:avLst/>
            </a:prstTxWarp>
          </a:bodyPr>
          <a:lstStyle/>
          <a:p>
            <a:pPr algn="ctr"/>
            <a:endParaRPr kumimoji="0" lang="en-US" sz="2000" b="0">
              <a:solidFill>
                <a:schemeClr val="tx1"/>
              </a:solidFill>
              <a:latin typeface="Times New Roman" pitchFamily="18" charset="0"/>
              <a:cs typeface="Times New Roman" pitchFamily="18" charset="0"/>
            </a:endParaRPr>
          </a:p>
        </p:txBody>
      </p:sp>
      <p:grpSp>
        <p:nvGrpSpPr>
          <p:cNvPr id="87" name="Group 79"/>
          <p:cNvGrpSpPr>
            <a:grpSpLocks/>
          </p:cNvGrpSpPr>
          <p:nvPr/>
        </p:nvGrpSpPr>
        <p:grpSpPr bwMode="auto">
          <a:xfrm>
            <a:off x="5778605" y="4472568"/>
            <a:ext cx="1370342" cy="559486"/>
            <a:chOff x="3742" y="2541"/>
            <a:chExt cx="607" cy="410"/>
          </a:xfrm>
        </p:grpSpPr>
        <p:sp>
          <p:nvSpPr>
            <p:cNvPr id="88" name="Text Box 72"/>
            <p:cNvSpPr txBox="1">
              <a:spLocks noChangeArrowheads="1"/>
            </p:cNvSpPr>
            <p:nvPr/>
          </p:nvSpPr>
          <p:spPr bwMode="auto">
            <a:xfrm>
              <a:off x="3824" y="2703"/>
              <a:ext cx="401" cy="248"/>
            </a:xfrm>
            <a:prstGeom prst="rect">
              <a:avLst/>
            </a:prstGeom>
            <a:noFill/>
            <a:ln w="19050" cap="rnd">
              <a:noFill/>
              <a:prstDash val="sysDot"/>
              <a:miter lim="800000"/>
              <a:headEnd/>
              <a:tailEnd type="none" w="lg" len="lg"/>
            </a:ln>
          </p:spPr>
          <p:txBody>
            <a:bodyPr wrap="none">
              <a:prstTxWarp prst="textNoShape">
                <a:avLst/>
              </a:prstTxWarp>
              <a:spAutoFit/>
            </a:bodyPr>
            <a:lstStyle/>
            <a:p>
              <a:pPr algn="ctr"/>
              <a:r>
                <a:rPr kumimoji="0" lang="en-US" sz="1600" b="1" i="1" dirty="0">
                  <a:latin typeface="Times New Roman" pitchFamily="18" charset="0"/>
                  <a:cs typeface="Times New Roman" pitchFamily="18" charset="0"/>
                </a:rPr>
                <a:t>Shortage</a:t>
              </a:r>
            </a:p>
          </p:txBody>
        </p:sp>
        <p:sp>
          <p:nvSpPr>
            <p:cNvPr id="89" name="AutoShape 75"/>
            <p:cNvSpPr>
              <a:spLocks/>
            </p:cNvSpPr>
            <p:nvPr/>
          </p:nvSpPr>
          <p:spPr bwMode="auto">
            <a:xfrm rot="5400000">
              <a:off x="3963" y="2320"/>
              <a:ext cx="166" cy="607"/>
            </a:xfrm>
            <a:prstGeom prst="rightBrace">
              <a:avLst>
                <a:gd name="adj1" fmla="val 30472"/>
                <a:gd name="adj2" fmla="val 50000"/>
              </a:avLst>
            </a:prstGeom>
            <a:noFill/>
            <a:ln w="31750">
              <a:solidFill>
                <a:schemeClr val="tx1"/>
              </a:solidFill>
              <a:round/>
              <a:headEnd/>
              <a:tailEnd/>
            </a:ln>
            <a:effectLst>
              <a:outerShdw blurRad="63500" dist="38099" dir="2700000" algn="ctr" rotWithShape="0">
                <a:srgbClr val="000000">
                  <a:alpha val="74998"/>
                </a:srgbClr>
              </a:outerShdw>
            </a:effectLst>
          </p:spPr>
          <p:txBody>
            <a:bodyPr wrap="none" anchor="ctr">
              <a:prstTxWarp prst="textNoShape">
                <a:avLst/>
              </a:prstTxWarp>
            </a:bodyPr>
            <a:lstStyle/>
            <a:p>
              <a:pPr>
                <a:defRPr/>
              </a:pPr>
              <a:endParaRPr lang="en-US" sz="1600">
                <a:latin typeface="Times New Roman" pitchFamily="18" charset="0"/>
                <a:cs typeface="Times New Roman" pitchFamily="18" charset="0"/>
              </a:endParaRPr>
            </a:p>
          </p:txBody>
        </p:sp>
      </p:grpSp>
      <p:sp>
        <p:nvSpPr>
          <p:cNvPr id="90" name="Rectangle 76" descr="Parchment"/>
          <p:cNvSpPr>
            <a:spLocks noChangeAspect="1" noChangeArrowheads="1"/>
          </p:cNvSpPr>
          <p:nvPr/>
        </p:nvSpPr>
        <p:spPr bwMode="auto">
          <a:xfrm>
            <a:off x="7442200" y="1143580"/>
            <a:ext cx="1522413" cy="393954"/>
          </a:xfrm>
          <a:prstGeom prst="rect">
            <a:avLst/>
          </a:prstGeom>
          <a:noFill/>
          <a:ln w="9525">
            <a:noFill/>
            <a:miter lim="800000"/>
            <a:headEnd/>
            <a:tailEnd/>
          </a:ln>
        </p:spPr>
        <p:txBody>
          <a:bodyPr lIns="0" tIns="0" rIns="0" bIns="0">
            <a:prstTxWarp prst="textNoShape">
              <a:avLst/>
            </a:prstTxWarp>
            <a:spAutoFit/>
          </a:bodyPr>
          <a:lstStyle/>
          <a:p>
            <a:pPr algn="r">
              <a:lnSpc>
                <a:spcPct val="80000"/>
              </a:lnSpc>
            </a:pPr>
            <a:r>
              <a:rPr kumimoji="0" lang="en-US" sz="1600" b="0" i="1" dirty="0">
                <a:solidFill>
                  <a:srgbClr val="000000"/>
                </a:solidFill>
                <a:latin typeface="Times New Roman" pitchFamily="18" charset="0"/>
                <a:cs typeface="Times New Roman" pitchFamily="18" charset="0"/>
              </a:rPr>
              <a:t>Rental housing market</a:t>
            </a:r>
          </a:p>
        </p:txBody>
      </p:sp>
      <p:sp>
        <p:nvSpPr>
          <p:cNvPr id="91" name="Line 48"/>
          <p:cNvSpPr>
            <a:spLocks noChangeShapeType="1"/>
          </p:cNvSpPr>
          <p:nvPr/>
        </p:nvSpPr>
        <p:spPr bwMode="auto">
          <a:xfrm flipH="1">
            <a:off x="4851399" y="4391605"/>
            <a:ext cx="3014663" cy="0"/>
          </a:xfrm>
          <a:prstGeom prst="line">
            <a:avLst/>
          </a:prstGeom>
          <a:noFill/>
          <a:ln w="31750">
            <a:solidFill>
              <a:schemeClr val="tx1"/>
            </a:solidFill>
            <a:prstDash val="sysDot"/>
            <a:round/>
            <a:headEnd/>
            <a:tailEnd type="none" w="lg" len="lg"/>
          </a:ln>
        </p:spPr>
        <p:txBody>
          <a:bodyPr wrap="none" anchor="ctr">
            <a:prstTxWarp prst="textNoShape">
              <a:avLst/>
            </a:prstTxWarp>
          </a:bodyPr>
          <a:lstStyle/>
          <a:p>
            <a:endParaRPr lang="en-US" sz="1600">
              <a:latin typeface="Times New Roman" pitchFamily="18" charset="0"/>
              <a:cs typeface="Times New Roman" pitchFamily="18" charset="0"/>
            </a:endParaRPr>
          </a:p>
        </p:txBody>
      </p:sp>
      <p:cxnSp>
        <p:nvCxnSpPr>
          <p:cNvPr id="92" name="Straight Connector 91"/>
          <p:cNvCxnSpPr/>
          <p:nvPr/>
        </p:nvCxnSpPr>
        <p:spPr>
          <a:xfrm>
            <a:off x="4097077" y="1399368"/>
            <a:ext cx="25221" cy="4215539"/>
          </a:xfrm>
          <a:prstGeom prst="line">
            <a:avLst/>
          </a:prstGeom>
          <a:ln w="19050">
            <a:solidFill>
              <a:schemeClr val="tx1"/>
            </a:solidFill>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073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randombar(horizontal)">
                                      <p:cBhvr>
                                        <p:cTn id="7" dur="5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randombar(horizontal)">
                                      <p:cBhvr>
                                        <p:cTn id="12" dur="500"/>
                                        <p:tgtEl>
                                          <p:spTgt spid="62"/>
                                        </p:tgtEl>
                                      </p:cBhvr>
                                    </p:animEffect>
                                  </p:childTnLst>
                                </p:cTn>
                              </p:par>
                            </p:childTnLst>
                          </p:cTn>
                        </p:par>
                        <p:par>
                          <p:cTn id="13" fill="hold">
                            <p:stCondLst>
                              <p:cond delay="500"/>
                            </p:stCondLst>
                            <p:childTnLst>
                              <p:par>
                                <p:cTn id="14" presetID="23" presetClass="entr" presetSubtype="272"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p:cTn id="16" dur="500" fill="hold"/>
                                        <p:tgtEl>
                                          <p:spTgt spid="84"/>
                                        </p:tgtEl>
                                        <p:attrNameLst>
                                          <p:attrName>ppt_w</p:attrName>
                                        </p:attrNameLst>
                                      </p:cBhvr>
                                      <p:tavLst>
                                        <p:tav tm="0">
                                          <p:val>
                                            <p:strVal val="2/3*#ppt_w"/>
                                          </p:val>
                                        </p:tav>
                                        <p:tav tm="100000">
                                          <p:val>
                                            <p:strVal val="#ppt_w"/>
                                          </p:val>
                                        </p:tav>
                                      </p:tavLst>
                                    </p:anim>
                                    <p:anim calcmode="lin" valueType="num">
                                      <p:cBhvr>
                                        <p:cTn id="17" dur="500" fill="hold"/>
                                        <p:tgtEl>
                                          <p:spTgt spid="84"/>
                                        </p:tgtEl>
                                        <p:attrNameLst>
                                          <p:attrName>ppt_h</p:attrName>
                                        </p:attrNameLst>
                                      </p:cBhvr>
                                      <p:tavLst>
                                        <p:tav tm="0">
                                          <p:val>
                                            <p:strVal val="2/3*#ppt_h"/>
                                          </p:val>
                                        </p:tav>
                                        <p:tav tm="100000">
                                          <p:val>
                                            <p:strVal val="#ppt_h"/>
                                          </p:val>
                                        </p:tav>
                                      </p:tavLst>
                                    </p:anim>
                                  </p:childTnLst>
                                </p:cTn>
                              </p:par>
                            </p:childTnLst>
                          </p:cTn>
                        </p:par>
                        <p:par>
                          <p:cTn id="18" fill="hold">
                            <p:stCondLst>
                              <p:cond delay="1000"/>
                            </p:stCondLst>
                            <p:childTnLst>
                              <p:par>
                                <p:cTn id="19" presetID="17" presetClass="entr" presetSubtype="8"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p:cTn id="21" dur="500" fill="hold"/>
                                        <p:tgtEl>
                                          <p:spTgt spid="91"/>
                                        </p:tgtEl>
                                        <p:attrNameLst>
                                          <p:attrName>ppt_x</p:attrName>
                                        </p:attrNameLst>
                                      </p:cBhvr>
                                      <p:tavLst>
                                        <p:tav tm="0">
                                          <p:val>
                                            <p:strVal val="#ppt_x-#ppt_w/2"/>
                                          </p:val>
                                        </p:tav>
                                        <p:tav tm="100000">
                                          <p:val>
                                            <p:strVal val="#ppt_x"/>
                                          </p:val>
                                        </p:tav>
                                      </p:tavLst>
                                    </p:anim>
                                    <p:anim calcmode="lin" valueType="num">
                                      <p:cBhvr>
                                        <p:cTn id="22" dur="500" fill="hold"/>
                                        <p:tgtEl>
                                          <p:spTgt spid="91"/>
                                        </p:tgtEl>
                                        <p:attrNameLst>
                                          <p:attrName>ppt_y</p:attrName>
                                        </p:attrNameLst>
                                      </p:cBhvr>
                                      <p:tavLst>
                                        <p:tav tm="0">
                                          <p:val>
                                            <p:strVal val="#ppt_y"/>
                                          </p:val>
                                        </p:tav>
                                        <p:tav tm="100000">
                                          <p:val>
                                            <p:strVal val="#ppt_y"/>
                                          </p:val>
                                        </p:tav>
                                      </p:tavLst>
                                    </p:anim>
                                    <p:anim calcmode="lin" valueType="num">
                                      <p:cBhvr>
                                        <p:cTn id="23" dur="500" fill="hold"/>
                                        <p:tgtEl>
                                          <p:spTgt spid="91"/>
                                        </p:tgtEl>
                                        <p:attrNameLst>
                                          <p:attrName>ppt_w</p:attrName>
                                        </p:attrNameLst>
                                      </p:cBhvr>
                                      <p:tavLst>
                                        <p:tav tm="0">
                                          <p:val>
                                            <p:fltVal val="0"/>
                                          </p:val>
                                        </p:tav>
                                        <p:tav tm="100000">
                                          <p:val>
                                            <p:strVal val="#ppt_w"/>
                                          </p:val>
                                        </p:tav>
                                      </p:tavLst>
                                    </p:anim>
                                    <p:anim calcmode="lin" valueType="num">
                                      <p:cBhvr>
                                        <p:cTn id="24" dur="500" fill="hold"/>
                                        <p:tgtEl>
                                          <p:spTgt spid="91"/>
                                        </p:tgtEl>
                                        <p:attrNameLst>
                                          <p:attrName>ppt_h</p:attrName>
                                        </p:attrNameLst>
                                      </p:cBhvr>
                                      <p:tavLst>
                                        <p:tav tm="0">
                                          <p:val>
                                            <p:strVal val="#ppt_h"/>
                                          </p:val>
                                        </p:tav>
                                        <p:tav tm="100000">
                                          <p:val>
                                            <p:strVal val="#ppt_h"/>
                                          </p:val>
                                        </p:tav>
                                      </p:tavLst>
                                    </p:anim>
                                  </p:childTnLst>
                                </p:cTn>
                              </p:par>
                            </p:childTnLst>
                          </p:cTn>
                        </p:par>
                        <p:par>
                          <p:cTn id="25" fill="hold">
                            <p:stCondLst>
                              <p:cond delay="1500"/>
                            </p:stCondLst>
                            <p:childTnLst>
                              <p:par>
                                <p:cTn id="26" presetID="23" presetClass="entr" presetSubtype="288" fill="hold" nodeType="afterEffect">
                                  <p:stCondLst>
                                    <p:cond delay="0"/>
                                  </p:stCondLst>
                                  <p:childTnLst>
                                    <p:set>
                                      <p:cBhvr>
                                        <p:cTn id="27" dur="1" fill="hold">
                                          <p:stCondLst>
                                            <p:cond delay="0"/>
                                          </p:stCondLst>
                                        </p:cTn>
                                        <p:tgtEl>
                                          <p:spTgt spid="72"/>
                                        </p:tgtEl>
                                        <p:attrNameLst>
                                          <p:attrName>style.visibility</p:attrName>
                                        </p:attrNameLst>
                                      </p:cBhvr>
                                      <p:to>
                                        <p:strVal val="visible"/>
                                      </p:to>
                                    </p:set>
                                    <p:anim calcmode="lin" valueType="num">
                                      <p:cBhvr>
                                        <p:cTn id="28" dur="500" fill="hold"/>
                                        <p:tgtEl>
                                          <p:spTgt spid="72"/>
                                        </p:tgtEl>
                                        <p:attrNameLst>
                                          <p:attrName>ppt_w</p:attrName>
                                        </p:attrNameLst>
                                      </p:cBhvr>
                                      <p:tavLst>
                                        <p:tav tm="0">
                                          <p:val>
                                            <p:strVal val="4/3*#ppt_w"/>
                                          </p:val>
                                        </p:tav>
                                        <p:tav tm="100000">
                                          <p:val>
                                            <p:strVal val="#ppt_w"/>
                                          </p:val>
                                        </p:tav>
                                      </p:tavLst>
                                    </p:anim>
                                    <p:anim calcmode="lin" valueType="num">
                                      <p:cBhvr>
                                        <p:cTn id="29" dur="500" fill="hold"/>
                                        <p:tgtEl>
                                          <p:spTgt spid="72"/>
                                        </p:tgtEl>
                                        <p:attrNameLst>
                                          <p:attrName>ppt_h</p:attrName>
                                        </p:attrNameLst>
                                      </p:cBhvr>
                                      <p:tavLst>
                                        <p:tav tm="0">
                                          <p:val>
                                            <p:strVal val="4/3*#ppt_h"/>
                                          </p:val>
                                        </p:tav>
                                        <p:tav tm="100000">
                                          <p:val>
                                            <p:strVal val="#ppt_h"/>
                                          </p:val>
                                        </p:tav>
                                      </p:tavLst>
                                    </p:anim>
                                  </p:childTnLst>
                                </p:cTn>
                              </p:par>
                            </p:childTnLst>
                          </p:cTn>
                        </p:par>
                        <p:par>
                          <p:cTn id="30" fill="hold">
                            <p:stCondLst>
                              <p:cond delay="2000"/>
                            </p:stCondLst>
                            <p:childTnLst>
                              <p:par>
                                <p:cTn id="31" presetID="14" presetClass="entr" presetSubtype="10" fill="hold" grpId="0" nodeType="after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randombar(horizontal)">
                                      <p:cBhvr>
                                        <p:cTn id="33" dur="500"/>
                                        <p:tgtEl>
                                          <p:spTgt spid="63"/>
                                        </p:tgtEl>
                                      </p:cBhvr>
                                    </p:animEffect>
                                  </p:childTnLst>
                                </p:cTn>
                              </p:par>
                            </p:childTnLst>
                          </p:cTn>
                        </p:par>
                        <p:par>
                          <p:cTn id="34" fill="hold">
                            <p:stCondLst>
                              <p:cond delay="2500"/>
                            </p:stCondLst>
                            <p:childTnLst>
                              <p:par>
                                <p:cTn id="35" presetID="17" presetClass="entr" presetSubtype="1" fill="hold" grpId="0" nodeType="afterEffect">
                                  <p:stCondLst>
                                    <p:cond delay="0"/>
                                  </p:stCondLst>
                                  <p:childTnLst>
                                    <p:set>
                                      <p:cBhvr>
                                        <p:cTn id="36" dur="1" fill="hold">
                                          <p:stCondLst>
                                            <p:cond delay="0"/>
                                          </p:stCondLst>
                                        </p:cTn>
                                        <p:tgtEl>
                                          <p:spTgt spid="85"/>
                                        </p:tgtEl>
                                        <p:attrNameLst>
                                          <p:attrName>style.visibility</p:attrName>
                                        </p:attrNameLst>
                                      </p:cBhvr>
                                      <p:to>
                                        <p:strVal val="visible"/>
                                      </p:to>
                                    </p:set>
                                    <p:anim calcmode="lin" valueType="num">
                                      <p:cBhvr>
                                        <p:cTn id="37" dur="500" fill="hold"/>
                                        <p:tgtEl>
                                          <p:spTgt spid="85"/>
                                        </p:tgtEl>
                                        <p:attrNameLst>
                                          <p:attrName>ppt_x</p:attrName>
                                        </p:attrNameLst>
                                      </p:cBhvr>
                                      <p:tavLst>
                                        <p:tav tm="0">
                                          <p:val>
                                            <p:strVal val="#ppt_x"/>
                                          </p:val>
                                        </p:tav>
                                        <p:tav tm="100000">
                                          <p:val>
                                            <p:strVal val="#ppt_x"/>
                                          </p:val>
                                        </p:tav>
                                      </p:tavLst>
                                    </p:anim>
                                    <p:anim calcmode="lin" valueType="num">
                                      <p:cBhvr>
                                        <p:cTn id="38" dur="500" fill="hold"/>
                                        <p:tgtEl>
                                          <p:spTgt spid="85"/>
                                        </p:tgtEl>
                                        <p:attrNameLst>
                                          <p:attrName>ppt_y</p:attrName>
                                        </p:attrNameLst>
                                      </p:cBhvr>
                                      <p:tavLst>
                                        <p:tav tm="0">
                                          <p:val>
                                            <p:strVal val="#ppt_y-#ppt_h/2"/>
                                          </p:val>
                                        </p:tav>
                                        <p:tav tm="100000">
                                          <p:val>
                                            <p:strVal val="#ppt_y"/>
                                          </p:val>
                                        </p:tav>
                                      </p:tavLst>
                                    </p:anim>
                                    <p:anim calcmode="lin" valueType="num">
                                      <p:cBhvr>
                                        <p:cTn id="39" dur="500" fill="hold"/>
                                        <p:tgtEl>
                                          <p:spTgt spid="85"/>
                                        </p:tgtEl>
                                        <p:attrNameLst>
                                          <p:attrName>ppt_w</p:attrName>
                                        </p:attrNameLst>
                                      </p:cBhvr>
                                      <p:tavLst>
                                        <p:tav tm="0">
                                          <p:val>
                                            <p:strVal val="#ppt_w"/>
                                          </p:val>
                                        </p:tav>
                                        <p:tav tm="100000">
                                          <p:val>
                                            <p:strVal val="#ppt_w"/>
                                          </p:val>
                                        </p:tav>
                                      </p:tavLst>
                                    </p:anim>
                                    <p:anim calcmode="lin" valueType="num">
                                      <p:cBhvr>
                                        <p:cTn id="40" dur="500" fill="hold"/>
                                        <p:tgtEl>
                                          <p:spTgt spid="85"/>
                                        </p:tgtEl>
                                        <p:attrNameLst>
                                          <p:attrName>ppt_h</p:attrName>
                                        </p:attrNameLst>
                                      </p:cBhvr>
                                      <p:tavLst>
                                        <p:tav tm="0">
                                          <p:val>
                                            <p:fltVal val="0"/>
                                          </p:val>
                                        </p:tav>
                                        <p:tav tm="100000">
                                          <p:val>
                                            <p:strVal val="#ppt_h"/>
                                          </p:val>
                                        </p:tav>
                                      </p:tavLst>
                                    </p:anim>
                                  </p:childTnLst>
                                </p:cTn>
                              </p:par>
                            </p:childTnLst>
                          </p:cTn>
                        </p:par>
                        <p:par>
                          <p:cTn id="41" fill="hold">
                            <p:stCondLst>
                              <p:cond delay="3000"/>
                            </p:stCondLst>
                            <p:childTnLst>
                              <p:par>
                                <p:cTn id="42" presetID="23" presetClass="entr" presetSubtype="272" fill="hold" grpId="0" nodeType="afterEffect">
                                  <p:stCondLst>
                                    <p:cond delay="0"/>
                                  </p:stCondLst>
                                  <p:childTnLst>
                                    <p:set>
                                      <p:cBhvr>
                                        <p:cTn id="43" dur="1" fill="hold">
                                          <p:stCondLst>
                                            <p:cond delay="0"/>
                                          </p:stCondLst>
                                        </p:cTn>
                                        <p:tgtEl>
                                          <p:spTgt spid="78"/>
                                        </p:tgtEl>
                                        <p:attrNameLst>
                                          <p:attrName>style.visibility</p:attrName>
                                        </p:attrNameLst>
                                      </p:cBhvr>
                                      <p:to>
                                        <p:strVal val="visible"/>
                                      </p:to>
                                    </p:set>
                                    <p:anim calcmode="lin" valueType="num">
                                      <p:cBhvr>
                                        <p:cTn id="44" dur="500" fill="hold"/>
                                        <p:tgtEl>
                                          <p:spTgt spid="78"/>
                                        </p:tgtEl>
                                        <p:attrNameLst>
                                          <p:attrName>ppt_w</p:attrName>
                                        </p:attrNameLst>
                                      </p:cBhvr>
                                      <p:tavLst>
                                        <p:tav tm="0">
                                          <p:val>
                                            <p:strVal val="2/3*#ppt_w"/>
                                          </p:val>
                                        </p:tav>
                                        <p:tav tm="100000">
                                          <p:val>
                                            <p:strVal val="#ppt_w"/>
                                          </p:val>
                                        </p:tav>
                                      </p:tavLst>
                                    </p:anim>
                                    <p:anim calcmode="lin" valueType="num">
                                      <p:cBhvr>
                                        <p:cTn id="45" dur="500" fill="hold"/>
                                        <p:tgtEl>
                                          <p:spTgt spid="78"/>
                                        </p:tgtEl>
                                        <p:attrNameLst>
                                          <p:attrName>ppt_h</p:attrName>
                                        </p:attrNameLst>
                                      </p:cBhvr>
                                      <p:tavLst>
                                        <p:tav tm="0">
                                          <p:val>
                                            <p:strVal val="2/3*#ppt_h"/>
                                          </p:val>
                                        </p:tav>
                                        <p:tav tm="100000">
                                          <p:val>
                                            <p:strVal val="#ppt_h"/>
                                          </p:val>
                                        </p:tav>
                                      </p:tavLst>
                                    </p:anim>
                                  </p:childTnLst>
                                </p:cTn>
                              </p:par>
                            </p:childTnLst>
                          </p:cTn>
                        </p:par>
                        <p:par>
                          <p:cTn id="46" fill="hold">
                            <p:stCondLst>
                              <p:cond delay="3500"/>
                            </p:stCondLst>
                            <p:childTnLst>
                              <p:par>
                                <p:cTn id="47" presetID="14" presetClass="entr" presetSubtype="10" fill="hold" grpId="0" nodeType="after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randombar(horizontal)">
                                      <p:cBhvr>
                                        <p:cTn id="49" dur="500"/>
                                        <p:tgtEl>
                                          <p:spTgt spid="65"/>
                                        </p:tgtEl>
                                      </p:cBhvr>
                                    </p:animEffect>
                                  </p:childTnLst>
                                </p:cTn>
                              </p:par>
                            </p:childTnLst>
                          </p:cTn>
                        </p:par>
                        <p:par>
                          <p:cTn id="50" fill="hold">
                            <p:stCondLst>
                              <p:cond delay="4000"/>
                            </p:stCondLst>
                            <p:childTnLst>
                              <p:par>
                                <p:cTn id="51" presetID="17" presetClass="entr" presetSubtype="1" fill="hold" grpId="0" nodeType="afterEffect">
                                  <p:stCondLst>
                                    <p:cond delay="0"/>
                                  </p:stCondLst>
                                  <p:childTnLst>
                                    <p:set>
                                      <p:cBhvr>
                                        <p:cTn id="52" dur="1" fill="hold">
                                          <p:stCondLst>
                                            <p:cond delay="0"/>
                                          </p:stCondLst>
                                        </p:cTn>
                                        <p:tgtEl>
                                          <p:spTgt spid="82"/>
                                        </p:tgtEl>
                                        <p:attrNameLst>
                                          <p:attrName>style.visibility</p:attrName>
                                        </p:attrNameLst>
                                      </p:cBhvr>
                                      <p:to>
                                        <p:strVal val="visible"/>
                                      </p:to>
                                    </p:set>
                                    <p:anim calcmode="lin" valueType="num">
                                      <p:cBhvr>
                                        <p:cTn id="53" dur="500" fill="hold"/>
                                        <p:tgtEl>
                                          <p:spTgt spid="82"/>
                                        </p:tgtEl>
                                        <p:attrNameLst>
                                          <p:attrName>ppt_x</p:attrName>
                                        </p:attrNameLst>
                                      </p:cBhvr>
                                      <p:tavLst>
                                        <p:tav tm="0">
                                          <p:val>
                                            <p:strVal val="#ppt_x"/>
                                          </p:val>
                                        </p:tav>
                                        <p:tav tm="100000">
                                          <p:val>
                                            <p:strVal val="#ppt_x"/>
                                          </p:val>
                                        </p:tav>
                                      </p:tavLst>
                                    </p:anim>
                                    <p:anim calcmode="lin" valueType="num">
                                      <p:cBhvr>
                                        <p:cTn id="54" dur="500" fill="hold"/>
                                        <p:tgtEl>
                                          <p:spTgt spid="82"/>
                                        </p:tgtEl>
                                        <p:attrNameLst>
                                          <p:attrName>ppt_y</p:attrName>
                                        </p:attrNameLst>
                                      </p:cBhvr>
                                      <p:tavLst>
                                        <p:tav tm="0">
                                          <p:val>
                                            <p:strVal val="#ppt_y-#ppt_h/2"/>
                                          </p:val>
                                        </p:tav>
                                        <p:tav tm="100000">
                                          <p:val>
                                            <p:strVal val="#ppt_y"/>
                                          </p:val>
                                        </p:tav>
                                      </p:tavLst>
                                    </p:anim>
                                    <p:anim calcmode="lin" valueType="num">
                                      <p:cBhvr>
                                        <p:cTn id="55" dur="500" fill="hold"/>
                                        <p:tgtEl>
                                          <p:spTgt spid="82"/>
                                        </p:tgtEl>
                                        <p:attrNameLst>
                                          <p:attrName>ppt_w</p:attrName>
                                        </p:attrNameLst>
                                      </p:cBhvr>
                                      <p:tavLst>
                                        <p:tav tm="0">
                                          <p:val>
                                            <p:strVal val="#ppt_w"/>
                                          </p:val>
                                        </p:tav>
                                        <p:tav tm="100000">
                                          <p:val>
                                            <p:strVal val="#ppt_w"/>
                                          </p:val>
                                        </p:tav>
                                      </p:tavLst>
                                    </p:anim>
                                    <p:anim calcmode="lin" valueType="num">
                                      <p:cBhvr>
                                        <p:cTn id="56" dur="500" fill="hold"/>
                                        <p:tgtEl>
                                          <p:spTgt spid="82"/>
                                        </p:tgtEl>
                                        <p:attrNameLst>
                                          <p:attrName>ppt_h</p:attrName>
                                        </p:attrNameLst>
                                      </p:cBhvr>
                                      <p:tavLst>
                                        <p:tav tm="0">
                                          <p:val>
                                            <p:fltVal val="0"/>
                                          </p:val>
                                        </p:tav>
                                        <p:tav tm="100000">
                                          <p:val>
                                            <p:strVal val="#ppt_h"/>
                                          </p:val>
                                        </p:tav>
                                      </p:tavLst>
                                    </p:anim>
                                  </p:childTnLst>
                                </p:cTn>
                              </p:par>
                            </p:childTnLst>
                          </p:cTn>
                        </p:par>
                        <p:par>
                          <p:cTn id="57" fill="hold">
                            <p:stCondLst>
                              <p:cond delay="4500"/>
                            </p:stCondLst>
                            <p:childTnLst>
                              <p:par>
                                <p:cTn id="58" presetID="23" presetClass="entr" presetSubtype="272" fill="hold" grpId="0" nodeType="afterEffect">
                                  <p:stCondLst>
                                    <p:cond delay="0"/>
                                  </p:stCondLst>
                                  <p:childTnLst>
                                    <p:set>
                                      <p:cBhvr>
                                        <p:cTn id="59" dur="1" fill="hold">
                                          <p:stCondLst>
                                            <p:cond delay="0"/>
                                          </p:stCondLst>
                                        </p:cTn>
                                        <p:tgtEl>
                                          <p:spTgt spid="77"/>
                                        </p:tgtEl>
                                        <p:attrNameLst>
                                          <p:attrName>style.visibility</p:attrName>
                                        </p:attrNameLst>
                                      </p:cBhvr>
                                      <p:to>
                                        <p:strVal val="visible"/>
                                      </p:to>
                                    </p:set>
                                    <p:anim calcmode="lin" valueType="num">
                                      <p:cBhvr>
                                        <p:cTn id="60" dur="500" fill="hold"/>
                                        <p:tgtEl>
                                          <p:spTgt spid="77"/>
                                        </p:tgtEl>
                                        <p:attrNameLst>
                                          <p:attrName>ppt_w</p:attrName>
                                        </p:attrNameLst>
                                      </p:cBhvr>
                                      <p:tavLst>
                                        <p:tav tm="0">
                                          <p:val>
                                            <p:strVal val="2/3*#ppt_w"/>
                                          </p:val>
                                        </p:tav>
                                        <p:tav tm="100000">
                                          <p:val>
                                            <p:strVal val="#ppt_w"/>
                                          </p:val>
                                        </p:tav>
                                      </p:tavLst>
                                    </p:anim>
                                    <p:anim calcmode="lin" valueType="num">
                                      <p:cBhvr>
                                        <p:cTn id="61" dur="500" fill="hold"/>
                                        <p:tgtEl>
                                          <p:spTgt spid="77"/>
                                        </p:tgtEl>
                                        <p:attrNameLst>
                                          <p:attrName>ppt_h</p:attrName>
                                        </p:attrNameLst>
                                      </p:cBhvr>
                                      <p:tavLst>
                                        <p:tav tm="0">
                                          <p:val>
                                            <p:strVal val="2/3*#ppt_h"/>
                                          </p:val>
                                        </p:tav>
                                        <p:tav tm="100000">
                                          <p:val>
                                            <p:strVal val="#ppt_h"/>
                                          </p:val>
                                        </p:tav>
                                      </p:tavLst>
                                    </p:anim>
                                  </p:childTnLst>
                                </p:cTn>
                              </p:par>
                            </p:childTnLst>
                          </p:cTn>
                        </p:par>
                        <p:par>
                          <p:cTn id="62" fill="hold">
                            <p:stCondLst>
                              <p:cond delay="5000"/>
                            </p:stCondLst>
                            <p:childTnLst>
                              <p:par>
                                <p:cTn id="63" presetID="14" presetClass="entr" presetSubtype="10" fill="hold" grpId="0" nodeType="afterEffect">
                                  <p:stCondLst>
                                    <p:cond delay="0"/>
                                  </p:stCondLst>
                                  <p:childTnLst>
                                    <p:set>
                                      <p:cBhvr>
                                        <p:cTn id="64" dur="1" fill="hold">
                                          <p:stCondLst>
                                            <p:cond delay="0"/>
                                          </p:stCondLst>
                                        </p:cTn>
                                        <p:tgtEl>
                                          <p:spTgt spid="66"/>
                                        </p:tgtEl>
                                        <p:attrNameLst>
                                          <p:attrName>style.visibility</p:attrName>
                                        </p:attrNameLst>
                                      </p:cBhvr>
                                      <p:to>
                                        <p:strVal val="visible"/>
                                      </p:to>
                                    </p:set>
                                    <p:animEffect transition="in" filter="randombar(horizontal)">
                                      <p:cBhvr>
                                        <p:cTn id="65" dur="500"/>
                                        <p:tgtEl>
                                          <p:spTgt spid="66"/>
                                        </p:tgtEl>
                                      </p:cBhvr>
                                    </p:animEffect>
                                  </p:childTnLst>
                                </p:cTn>
                              </p:par>
                            </p:childTnLst>
                          </p:cTn>
                        </p:par>
                        <p:par>
                          <p:cTn id="66" fill="hold">
                            <p:stCondLst>
                              <p:cond delay="5500"/>
                            </p:stCondLst>
                            <p:childTnLst>
                              <p:par>
                                <p:cTn id="67" presetID="17" presetClass="entr" presetSubtype="10" fill="hold" nodeType="afterEffect">
                                  <p:stCondLst>
                                    <p:cond delay="0"/>
                                  </p:stCondLst>
                                  <p:childTnLst>
                                    <p:set>
                                      <p:cBhvr>
                                        <p:cTn id="68" dur="1" fill="hold">
                                          <p:stCondLst>
                                            <p:cond delay="0"/>
                                          </p:stCondLst>
                                        </p:cTn>
                                        <p:tgtEl>
                                          <p:spTgt spid="87"/>
                                        </p:tgtEl>
                                        <p:attrNameLst>
                                          <p:attrName>style.visibility</p:attrName>
                                        </p:attrNameLst>
                                      </p:cBhvr>
                                      <p:to>
                                        <p:strVal val="visible"/>
                                      </p:to>
                                    </p:set>
                                    <p:anim calcmode="lin" valueType="num">
                                      <p:cBhvr>
                                        <p:cTn id="69" dur="500" fill="hold"/>
                                        <p:tgtEl>
                                          <p:spTgt spid="87"/>
                                        </p:tgtEl>
                                        <p:attrNameLst>
                                          <p:attrName>ppt_w</p:attrName>
                                        </p:attrNameLst>
                                      </p:cBhvr>
                                      <p:tavLst>
                                        <p:tav tm="0">
                                          <p:val>
                                            <p:fltVal val="0"/>
                                          </p:val>
                                        </p:tav>
                                        <p:tav tm="100000">
                                          <p:val>
                                            <p:strVal val="#ppt_w"/>
                                          </p:val>
                                        </p:tav>
                                      </p:tavLst>
                                    </p:anim>
                                    <p:anim calcmode="lin" valueType="num">
                                      <p:cBhvr>
                                        <p:cTn id="70" dur="500" fill="hold"/>
                                        <p:tgtEl>
                                          <p:spTgt spid="87"/>
                                        </p:tgtEl>
                                        <p:attrNameLst>
                                          <p:attrName>ppt_h</p:attrName>
                                        </p:attrNameLst>
                                      </p:cBhvr>
                                      <p:tavLst>
                                        <p:tav tm="0">
                                          <p:val>
                                            <p:strVal val="#ppt_h"/>
                                          </p:val>
                                        </p:tav>
                                        <p:tav tm="100000">
                                          <p:val>
                                            <p:strVal val="#ppt_h"/>
                                          </p:val>
                                        </p:tav>
                                      </p:tavLst>
                                    </p:anim>
                                  </p:childTnLst>
                                </p:cTn>
                              </p:par>
                            </p:childTnLst>
                          </p:cTn>
                        </p:par>
                        <p:par>
                          <p:cTn id="71" fill="hold">
                            <p:stCondLst>
                              <p:cond delay="6000"/>
                            </p:stCondLst>
                            <p:childTnLst>
                              <p:par>
                                <p:cTn id="72" presetID="14" presetClass="entr" presetSubtype="10" fill="hold" grpId="0" nodeType="afterEffect">
                                  <p:stCondLst>
                                    <p:cond delay="0"/>
                                  </p:stCondLst>
                                  <p:childTnLst>
                                    <p:set>
                                      <p:cBhvr>
                                        <p:cTn id="73" dur="1" fill="hold">
                                          <p:stCondLst>
                                            <p:cond delay="0"/>
                                          </p:stCondLst>
                                        </p:cTn>
                                        <p:tgtEl>
                                          <p:spTgt spid="64"/>
                                        </p:tgtEl>
                                        <p:attrNameLst>
                                          <p:attrName>style.visibility</p:attrName>
                                        </p:attrNameLst>
                                      </p:cBhvr>
                                      <p:to>
                                        <p:strVal val="visible"/>
                                      </p:to>
                                    </p:set>
                                    <p:animEffect transition="in" filter="randombar(horizontal)">
                                      <p:cBhvr>
                                        <p:cTn id="74"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P spid="66" grpId="0"/>
      <p:bldP spid="77" grpId="0"/>
      <p:bldP spid="78" grpId="0"/>
      <p:bldP spid="82" grpId="0" animBg="1"/>
      <p:bldP spid="84" grpId="0"/>
      <p:bldP spid="85" grpId="0" animBg="1"/>
      <p:bldP spid="9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9569" y="1163782"/>
            <a:ext cx="8932985" cy="4733324"/>
          </a:xfrm>
          <a:prstGeom prst="roundRect">
            <a:avLst>
              <a:gd name="adj" fmla="val 3590"/>
            </a:avLst>
          </a:prstGeom>
          <a:solidFill>
            <a:schemeClr val="bg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Effects of Rent Control</a:t>
            </a:r>
            <a:endParaRPr lang="en-US" dirty="0"/>
          </a:p>
        </p:txBody>
      </p:sp>
      <p:sp>
        <p:nvSpPr>
          <p:cNvPr id="3" name="Content Placeholder 2"/>
          <p:cNvSpPr>
            <a:spLocks noGrp="1"/>
          </p:cNvSpPr>
          <p:nvPr>
            <p:ph idx="1"/>
          </p:nvPr>
        </p:nvSpPr>
        <p:spPr>
          <a:xfrm>
            <a:off x="140674" y="1186454"/>
            <a:ext cx="8883750" cy="4710652"/>
          </a:xfrm>
        </p:spPr>
        <p:txBody>
          <a:bodyPr/>
          <a:lstStyle/>
          <a:p>
            <a:pPr>
              <a:lnSpc>
                <a:spcPct val="90000"/>
              </a:lnSpc>
            </a:pPr>
            <a:r>
              <a:rPr lang="en-US" sz="2700" dirty="0">
                <a:solidFill>
                  <a:srgbClr val="32302A"/>
                </a:solidFill>
                <a:ea typeface="ＭＳ Ｐゴシック" pitchFamily="-107" charset="-128"/>
                <a:cs typeface="ＭＳ Ｐゴシック" pitchFamily="-107" charset="-128"/>
              </a:rPr>
              <a:t>Shortages and black markets will develop</a:t>
            </a:r>
            <a:r>
              <a:rPr lang="en-US" sz="2700" dirty="0" smtClean="0">
                <a:solidFill>
                  <a:srgbClr val="32302A"/>
                </a:solidFill>
                <a:ea typeface="ＭＳ Ｐゴシック" pitchFamily="-107" charset="-128"/>
                <a:cs typeface="ＭＳ Ｐゴシック" pitchFamily="-107" charset="-128"/>
              </a:rPr>
              <a:t>.</a:t>
            </a:r>
          </a:p>
          <a:p>
            <a:pPr>
              <a:lnSpc>
                <a:spcPct val="90000"/>
              </a:lnSpc>
            </a:pPr>
            <a:r>
              <a:rPr lang="en-US" sz="2700" dirty="0">
                <a:solidFill>
                  <a:srgbClr val="32302A"/>
                </a:solidFill>
                <a:ea typeface="ＭＳ Ｐゴシック" pitchFamily="-107" charset="-128"/>
                <a:cs typeface="ＭＳ Ｐゴシック" pitchFamily="-107" charset="-128"/>
              </a:rPr>
              <a:t>The future supply of housing will decline.</a:t>
            </a:r>
          </a:p>
          <a:p>
            <a:pPr>
              <a:lnSpc>
                <a:spcPct val="90000"/>
              </a:lnSpc>
            </a:pPr>
            <a:r>
              <a:rPr lang="en-US" sz="2700" dirty="0">
                <a:solidFill>
                  <a:srgbClr val="32302A"/>
                </a:solidFill>
                <a:ea typeface="ＭＳ Ｐゴシック" pitchFamily="-107" charset="-128"/>
                <a:cs typeface="ＭＳ Ｐゴシック" pitchFamily="-107" charset="-128"/>
              </a:rPr>
              <a:t>The quality of housing will deteriorate.</a:t>
            </a:r>
          </a:p>
          <a:p>
            <a:pPr>
              <a:lnSpc>
                <a:spcPct val="90000"/>
              </a:lnSpc>
            </a:pPr>
            <a:r>
              <a:rPr lang="en-US" sz="2700" dirty="0">
                <a:solidFill>
                  <a:srgbClr val="32302A"/>
                </a:solidFill>
                <a:ea typeface="ＭＳ Ｐゴシック" pitchFamily="-107" charset="-128"/>
                <a:cs typeface="ＭＳ Ｐゴシック" pitchFamily="-107" charset="-128"/>
              </a:rPr>
              <a:t>Non-price methods of rationing will increase </a:t>
            </a:r>
            <a:r>
              <a:rPr lang="en-US" sz="2700" dirty="0" smtClean="0">
                <a:solidFill>
                  <a:srgbClr val="32302A"/>
                </a:solidFill>
                <a:ea typeface="ＭＳ Ｐゴシック" pitchFamily="-107" charset="-128"/>
                <a:cs typeface="ＭＳ Ｐゴシック" pitchFamily="-107" charset="-128"/>
              </a:rPr>
              <a:t>in importance</a:t>
            </a:r>
            <a:r>
              <a:rPr lang="en-US" sz="2700" dirty="0">
                <a:solidFill>
                  <a:srgbClr val="32302A"/>
                </a:solidFill>
                <a:ea typeface="ＭＳ Ｐゴシック" pitchFamily="-107" charset="-128"/>
                <a:cs typeface="ＭＳ Ｐゴシック" pitchFamily="-107" charset="-128"/>
              </a:rPr>
              <a:t>.</a:t>
            </a:r>
          </a:p>
          <a:p>
            <a:pPr>
              <a:lnSpc>
                <a:spcPct val="90000"/>
              </a:lnSpc>
            </a:pPr>
            <a:r>
              <a:rPr lang="en-US" sz="2700" dirty="0">
                <a:solidFill>
                  <a:srgbClr val="32302A"/>
                </a:solidFill>
                <a:ea typeface="ＭＳ Ｐゴシック" pitchFamily="-107" charset="-128"/>
                <a:cs typeface="ＭＳ Ｐゴシック" pitchFamily="-107" charset="-128"/>
              </a:rPr>
              <a:t>Inefficient use of housing will result.</a:t>
            </a:r>
          </a:p>
          <a:p>
            <a:pPr>
              <a:lnSpc>
                <a:spcPct val="90000"/>
              </a:lnSpc>
            </a:pPr>
            <a:r>
              <a:rPr lang="en-US" sz="2700" dirty="0">
                <a:solidFill>
                  <a:srgbClr val="32302A"/>
                </a:solidFill>
                <a:ea typeface="ＭＳ Ｐゴシック" pitchFamily="-107" charset="-128"/>
                <a:cs typeface="ＭＳ Ｐゴシック" pitchFamily="-107" charset="-128"/>
              </a:rPr>
              <a:t>Long-term renters will benefit at the expense of newcomers</a:t>
            </a:r>
            <a:r>
              <a:rPr lang="en-US" sz="2700" dirty="0" smtClean="0">
                <a:solidFill>
                  <a:srgbClr val="32302A"/>
                </a:solidFill>
                <a:ea typeface="ＭＳ Ｐゴシック" pitchFamily="-107" charset="-128"/>
                <a:cs typeface="ＭＳ Ｐゴシック" pitchFamily="-107" charset="-128"/>
              </a:rPr>
              <a:t>.</a:t>
            </a:r>
            <a:endParaRPr lang="en-US" sz="2700" dirty="0">
              <a:solidFill>
                <a:srgbClr val="32302A"/>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412199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Gwartney PPT 2011">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3627</TotalTime>
  <Words>2719</Words>
  <Application>Microsoft Office PowerPoint</Application>
  <PresentationFormat>On-screen Show (4:3)</PresentationFormat>
  <Paragraphs>484</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Supply and Demand,  Applications and Extensions</vt:lpstr>
      <vt:lpstr>Linkage Between Resource and Product Markets</vt:lpstr>
      <vt:lpstr>Linkage Between Resource  and Product Markets</vt:lpstr>
      <vt:lpstr>Linkage Between Resource  and Product Markets</vt:lpstr>
      <vt:lpstr>Resource Prices  and Product Markets</vt:lpstr>
      <vt:lpstr>The Economics  of Price Controls</vt:lpstr>
      <vt:lpstr>Price Ceilings</vt:lpstr>
      <vt:lpstr>Impact of a Price Control</vt:lpstr>
      <vt:lpstr>Effects of Rent Control</vt:lpstr>
      <vt:lpstr>Price Floor</vt:lpstr>
      <vt:lpstr>Impact of a Price Floor</vt:lpstr>
      <vt:lpstr>Minimum Wage:   An Example of a Price Floor</vt:lpstr>
      <vt:lpstr>Employment and the Minimum Wage</vt:lpstr>
      <vt:lpstr>Does the Minimum Wage  Help the Poor?</vt:lpstr>
      <vt:lpstr>Questions for Thought: </vt:lpstr>
      <vt:lpstr>Questions for Thought: </vt:lpstr>
      <vt:lpstr>Black Markets and the Importance of the Legal Structure</vt:lpstr>
      <vt:lpstr>Black Markets</vt:lpstr>
      <vt:lpstr>Importance of the Legal System</vt:lpstr>
      <vt:lpstr>Questions for Thought: </vt:lpstr>
      <vt:lpstr>The Impact of a Tax</vt:lpstr>
      <vt:lpstr>Tax Incidence</vt:lpstr>
      <vt:lpstr>Impact of a Tax Imposed on Sellers</vt:lpstr>
      <vt:lpstr>Impact of a Tax Imposed on Sellers</vt:lpstr>
      <vt:lpstr>Impact of a Tax Imposed on Buyers</vt:lpstr>
      <vt:lpstr>Impact of a Tax Imposed on Buyers</vt:lpstr>
      <vt:lpstr>Deadweight Loss</vt:lpstr>
      <vt:lpstr>Elasticity and Incidence of a Tax</vt:lpstr>
      <vt:lpstr>Elastic and Inelastic Demand Curves</vt:lpstr>
      <vt:lpstr>Tax Rates, Tax Revenues,  and the Laffer Curve</vt:lpstr>
      <vt:lpstr>Average Tax Rate</vt:lpstr>
      <vt:lpstr>Marginal Tax Rate</vt:lpstr>
      <vt:lpstr>Marginal Tax Rate</vt:lpstr>
      <vt:lpstr>Tax Rate and Tax Base</vt:lpstr>
      <vt:lpstr>Laffer Curve</vt:lpstr>
      <vt:lpstr>The Laffer Curve</vt:lpstr>
      <vt:lpstr>Laffer Curve &amp; Tax Changes in the 1980s</vt:lpstr>
      <vt:lpstr>Changes in Taxes Paid in the 1980s</vt:lpstr>
      <vt:lpstr>The Impact of a Subsidy</vt:lpstr>
      <vt:lpstr>Impact of a Subsidy</vt:lpstr>
      <vt:lpstr>Impact of a Subsidy Granted to Buyers</vt:lpstr>
      <vt:lpstr>Real World Subsidy Programs</vt:lpstr>
      <vt:lpstr>Real World Subsidy Programs</vt:lpstr>
      <vt:lpstr>Questions for Thought: </vt:lpstr>
      <vt:lpstr>Questions for Thought: </vt:lpstr>
      <vt:lpstr>Questions for Thought: </vt:lpstr>
      <vt:lpstr>PowerPoint Presentation</vt:lpstr>
    </vt:vector>
  </TitlesOfParts>
  <Company>University Of Tampa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subject>Supply and Demand:  Applications and Extensions</dc:subject>
  <dc:creator>Dr. Chuck D. Skipton</dc:creator>
  <cp:lastModifiedBy>Todd Myers</cp:lastModifiedBy>
  <cp:revision>270</cp:revision>
  <dcterms:created xsi:type="dcterms:W3CDTF">2011-11-26T00:49:55Z</dcterms:created>
  <dcterms:modified xsi:type="dcterms:W3CDTF">2012-08-20T18:44:28Z</dcterms:modified>
</cp:coreProperties>
</file>