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64" r:id="rId4"/>
    <p:sldId id="261"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3" d="100"/>
          <a:sy n="93" d="100"/>
        </p:scale>
        <p:origin x="-13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4" Type="http://schemas.openxmlformats.org/officeDocument/2006/relationships/slide" Target="slides/slide3.xml"/><Relationship Id="rId10" Type="http://schemas.openxmlformats.org/officeDocument/2006/relationships/viewProps" Target="viewProps.xml"/><Relationship Id="rId5" Type="http://schemas.openxmlformats.org/officeDocument/2006/relationships/slide" Target="slides/slide4.xml"/><Relationship Id="rId7" Type="http://schemas.openxmlformats.org/officeDocument/2006/relationships/slide" Target="slides/slide6.xml"/><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presProps" Target="presProps.xml"/><Relationship Id="rId3" Type="http://schemas.openxmlformats.org/officeDocument/2006/relationships/slide" Target="slides/slide2.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DEB187E7-2D7D-B84D-BC4E-8838BBDECBFA}" type="datetimeFigureOut">
              <a:rPr lang="en-US" smtClean="0"/>
              <a:t>2/25/12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91E6157-0DA3-4045-9EAE-621339C2E5DE}"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187E7-2D7D-B84D-BC4E-8838BBDECBFA}"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E6157-0DA3-4045-9EAE-621339C2E5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187E7-2D7D-B84D-BC4E-8838BBDECBFA}"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E6157-0DA3-4045-9EAE-621339C2E5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187E7-2D7D-B84D-BC4E-8838BBDECBFA}"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E6157-0DA3-4045-9EAE-621339C2E5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B187E7-2D7D-B84D-BC4E-8838BBDECBFA}"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E6157-0DA3-4045-9EAE-621339C2E5DE}"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B187E7-2D7D-B84D-BC4E-8838BBDECBFA}" type="datetimeFigureOut">
              <a:rPr lang="en-US" smtClean="0"/>
              <a:t>2/25/12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E6157-0DA3-4045-9EAE-621339C2E5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B187E7-2D7D-B84D-BC4E-8838BBDECBFA}" type="datetimeFigureOut">
              <a:rPr lang="en-US" smtClean="0"/>
              <a:t>2/25/12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E6157-0DA3-4045-9EAE-621339C2E5DE}"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B187E7-2D7D-B84D-BC4E-8838BBDECBFA}" type="datetimeFigureOut">
              <a:rPr lang="en-US" smtClean="0"/>
              <a:t>2/25/12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E6157-0DA3-4045-9EAE-621339C2E5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187E7-2D7D-B84D-BC4E-8838BBDECBFA}" type="datetimeFigureOut">
              <a:rPr lang="en-US" smtClean="0"/>
              <a:t>2/25/12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E6157-0DA3-4045-9EAE-621339C2E5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B187E7-2D7D-B84D-BC4E-8838BBDECBFA}" type="datetimeFigureOut">
              <a:rPr lang="en-US" smtClean="0"/>
              <a:t>2/25/12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E6157-0DA3-4045-9EAE-621339C2E5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DEB187E7-2D7D-B84D-BC4E-8838BBDECBFA}" type="datetimeFigureOut">
              <a:rPr lang="en-US" smtClean="0"/>
              <a:t>2/25/12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891E6157-0DA3-4045-9EAE-621339C2E5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DEB187E7-2D7D-B84D-BC4E-8838BBDECBFA}" type="datetimeFigureOut">
              <a:rPr lang="en-US" smtClean="0"/>
              <a:t>2/25/12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891E6157-0DA3-4045-9EAE-621339C2E5D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China</a:t>
            </a:r>
            <a:endParaRPr lang="en-US" dirty="0"/>
          </a:p>
        </p:txBody>
      </p:sp>
      <p:sp>
        <p:nvSpPr>
          <p:cNvPr id="3" name="Subtitle 2"/>
          <p:cNvSpPr>
            <a:spLocks noGrp="1"/>
          </p:cNvSpPr>
          <p:nvPr>
            <p:ph type="subTitle" idx="1"/>
          </p:nvPr>
        </p:nvSpPr>
        <p:spPr/>
        <p:txBody>
          <a:bodyPr/>
          <a:lstStyle/>
          <a:p>
            <a:r>
              <a:rPr lang="en-US" dirty="0" smtClean="0"/>
              <a:t>The Party-State System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Party State System</a:t>
            </a:r>
            <a:endParaRPr lang="en-US" dirty="0"/>
          </a:p>
        </p:txBody>
      </p:sp>
      <p:sp>
        <p:nvSpPr>
          <p:cNvPr id="3" name="Content Placeholder 2"/>
          <p:cNvSpPr>
            <a:spLocks noGrp="1"/>
          </p:cNvSpPr>
          <p:nvPr>
            <p:ph idx="1"/>
          </p:nvPr>
        </p:nvSpPr>
        <p:spPr/>
        <p:txBody>
          <a:bodyPr/>
          <a:lstStyle/>
          <a:p>
            <a:r>
              <a:rPr lang="en-US" dirty="0" smtClean="0"/>
              <a:t>State Structures</a:t>
            </a:r>
          </a:p>
          <a:p>
            <a:r>
              <a:rPr lang="en-US" dirty="0" smtClean="0"/>
              <a:t>Party Structures</a:t>
            </a:r>
          </a:p>
          <a:p>
            <a:r>
              <a:rPr lang="en-US" dirty="0" smtClean="0"/>
              <a:t>Party State Interpenetration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State/Party Structures</a:t>
            </a:r>
            <a:endParaRPr lang="en-US" dirty="0"/>
          </a:p>
        </p:txBody>
      </p:sp>
      <p:pic>
        <p:nvPicPr>
          <p:cNvPr id="4" name="Content Placeholder 3" descr="chines_gorv_org_chart.jpg"/>
          <p:cNvPicPr>
            <a:picLocks noGrp="1" noChangeAspect="1"/>
          </p:cNvPicPr>
          <p:nvPr>
            <p:ph idx="1"/>
          </p:nvPr>
        </p:nvPicPr>
        <p:blipFill>
          <a:blip r:embed="rId2"/>
          <a:srcRect l="-8703" r="-8703"/>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Leading Role of the Party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Leninist Party</a:t>
            </a:r>
          </a:p>
          <a:p>
            <a:pPr lvl="1"/>
            <a:r>
              <a:rPr lang="en-US" dirty="0" smtClean="0"/>
              <a:t>Vanguard of the Proletariat</a:t>
            </a:r>
          </a:p>
          <a:p>
            <a:pPr lvl="1"/>
            <a:r>
              <a:rPr lang="en-US" dirty="0" smtClean="0"/>
              <a:t>Discipline</a:t>
            </a:r>
          </a:p>
          <a:p>
            <a:pPr lvl="1"/>
            <a:r>
              <a:rPr lang="en-US" dirty="0" smtClean="0"/>
              <a:t>Propaganda – Rectify</a:t>
            </a:r>
          </a:p>
          <a:p>
            <a:pPr lvl="1"/>
            <a:r>
              <a:rPr lang="en-US" dirty="0" smtClean="0"/>
              <a:t>People’s Democratic Dictatorship</a:t>
            </a:r>
          </a:p>
          <a:p>
            <a:r>
              <a:rPr lang="en-US" dirty="0" smtClean="0"/>
              <a:t>Marxism-Leninism and Mao Zedong Thought</a:t>
            </a:r>
          </a:p>
          <a:p>
            <a:pPr lvl="1"/>
            <a:r>
              <a:rPr lang="en-US" dirty="0" smtClean="0"/>
              <a:t>Crystallized, collective wisdom of the Chinese Communist Party tested in practice</a:t>
            </a:r>
          </a:p>
          <a:p>
            <a:pPr lvl="1"/>
            <a:r>
              <a:rPr lang="en-US" dirty="0" smtClean="0"/>
              <a:t>In 1981 Mao was acknowledged to have made gross mistakes but in the end, he was a great Marxist and a great revolutionary, strategist and theorist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Evolution of Party State Relations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Restoring Order and Implementing Reform – 1949 – 1957 – 5 year plan – Agrarian Reform – Marriage Law – Hundred Flowers Bloom – Anti- Rightist Campaign</a:t>
            </a:r>
          </a:p>
          <a:p>
            <a:r>
              <a:rPr lang="en-US" dirty="0" smtClean="0"/>
              <a:t>Reviving Revolution – 1957 – 1965 – Great Leap Forward – Mao’s domination of politics loosened because of catastrophe</a:t>
            </a:r>
          </a:p>
          <a:p>
            <a:r>
              <a:rPr lang="en-US" dirty="0" smtClean="0"/>
              <a:t>The Great Proletariat Cultural Revolution – 1965 – 1976 – Factional politics with rightist such as Liu </a:t>
            </a:r>
            <a:r>
              <a:rPr lang="en-US" dirty="0" err="1" smtClean="0"/>
              <a:t>Shaoqi</a:t>
            </a:r>
            <a:r>
              <a:rPr lang="en-US" dirty="0" smtClean="0"/>
              <a:t> and Deng Xiaoping demoted and humiliated – War against four olds – PLA intervenes to establish order – Lin Biao established as Mao’s heir in 1969 constitution</a:t>
            </a:r>
          </a:p>
          <a:p>
            <a:r>
              <a:rPr lang="en-US" dirty="0" smtClean="0"/>
              <a:t>Succession Politics: The Transition to Reform Period – Lin Biao incident – Party authority over military reestablished – Zhou </a:t>
            </a:r>
            <a:r>
              <a:rPr lang="en-US" dirty="0" err="1" smtClean="0"/>
              <a:t>Enlai</a:t>
            </a:r>
            <a:r>
              <a:rPr lang="en-US" dirty="0" smtClean="0"/>
              <a:t> rehabilitates Deng Xiaoping, Zhou dies and Deng purged – Mao dies and Gang of Four tried and purged – </a:t>
            </a:r>
            <a:r>
              <a:rPr lang="en-US" dirty="0" err="1" smtClean="0"/>
              <a:t>Hua</a:t>
            </a:r>
            <a:r>
              <a:rPr lang="en-US" dirty="0" smtClean="0"/>
              <a:t> </a:t>
            </a:r>
            <a:r>
              <a:rPr lang="en-US" dirty="0" err="1" smtClean="0"/>
              <a:t>Guofeng</a:t>
            </a:r>
            <a:r>
              <a:rPr lang="en-US" dirty="0" smtClean="0"/>
              <a:t> outmaneuvered by Deng</a:t>
            </a:r>
          </a:p>
          <a:p>
            <a:r>
              <a:rPr lang="en-US" dirty="0" smtClean="0"/>
              <a:t>The Reform Period – Modernization campaign reintroduced in 1978 – 1982 constitution drawn up to support reforms – Deng is declared architect of China’s second revolution – Tiananmen events of 1989 controlled by force and establish China’s commitment to party state structure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the Party State System</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smtClean="0"/>
              <a:t>Top </a:t>
            </a:r>
            <a:r>
              <a:rPr lang="en-US" dirty="0"/>
              <a:t>l</a:t>
            </a:r>
            <a:r>
              <a:rPr lang="en-US" dirty="0" smtClean="0"/>
              <a:t>eaders have held both party and state positions but ultimate source of influence comes from position in Communist party</a:t>
            </a:r>
          </a:p>
          <a:p>
            <a:pPr marL="514350" indent="-514350">
              <a:buFont typeface="+mj-lt"/>
              <a:buAutoNum type="arabicPeriod"/>
            </a:pPr>
            <a:r>
              <a:rPr lang="en-US" dirty="0" smtClean="0"/>
              <a:t>With exception of the end of the Cultural Revolution and Lin Biao period, China has been under civilian rule, but civilian leaders have held the chairmanship of the Central Military Commission</a:t>
            </a:r>
          </a:p>
          <a:p>
            <a:pPr marL="514350" indent="-514350">
              <a:buFont typeface="+mj-lt"/>
              <a:buAutoNum type="arabicPeriod"/>
            </a:pPr>
            <a:r>
              <a:rPr lang="en-US" dirty="0" err="1" smtClean="0"/>
              <a:t>Personalism</a:t>
            </a:r>
            <a:r>
              <a:rPr lang="en-US" dirty="0" smtClean="0"/>
              <a:t> and factionalism have played important roles in Chinese succession politics</a:t>
            </a:r>
          </a:p>
          <a:p>
            <a:pPr marL="514350" indent="-514350">
              <a:buFont typeface="+mj-lt"/>
              <a:buAutoNum type="arabicPeriod"/>
            </a:pPr>
            <a:r>
              <a:rPr lang="en-US" dirty="0" smtClean="0"/>
              <a:t>Technical expertise has played an important role in the selection of the post Long March generation of leadership</a:t>
            </a:r>
          </a:p>
          <a:p>
            <a:pPr marL="514350" indent="-514350">
              <a:buFont typeface="+mj-lt"/>
              <a:buAutoNum type="arabicPeriod"/>
            </a:pPr>
            <a:r>
              <a:rPr lang="en-US" dirty="0" smtClean="0"/>
              <a:t>The Tiananmen incident was the last major convulsion surrounding leadership transitions with the transition from Jiang </a:t>
            </a:r>
            <a:r>
              <a:rPr lang="en-US" dirty="0" err="1" smtClean="0"/>
              <a:t>Zemin</a:t>
            </a:r>
            <a:r>
              <a:rPr lang="en-US" dirty="0" smtClean="0"/>
              <a:t> to Hu </a:t>
            </a:r>
            <a:r>
              <a:rPr lang="en-US" dirty="0" err="1" smtClean="0"/>
              <a:t>Jintao</a:t>
            </a:r>
            <a:r>
              <a:rPr lang="en-US" dirty="0" smtClean="0"/>
              <a:t> moving smoothly</a:t>
            </a:r>
          </a:p>
          <a:p>
            <a:pPr marL="514350" indent="-514350">
              <a:buFont typeface="+mj-lt"/>
              <a:buAutoNum type="arabicPeriod"/>
            </a:pPr>
            <a:r>
              <a:rPr lang="en-US" dirty="0" smtClean="0"/>
              <a:t>The Chinese system, along with most other political systems, tends to under represent women and politicians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69</TotalTime>
  <Words>401</Words>
  <Application>Microsoft Macintosh PowerPoint</Application>
  <PresentationFormat>On-screen Show (4:3)</PresentationFormat>
  <Paragraphs>29</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Metro</vt:lpstr>
      <vt:lpstr>China</vt:lpstr>
      <vt:lpstr>The Party State System</vt:lpstr>
      <vt:lpstr>State/Party Structures</vt:lpstr>
      <vt:lpstr>The Leading Role of the Party</vt:lpstr>
      <vt:lpstr>The Evolution of Party State Relations</vt:lpstr>
      <vt:lpstr>Assessing the Party State System</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dc:title>
  <dc:creator>Todd Myers</dc:creator>
  <cp:lastModifiedBy>Todd Myers</cp:lastModifiedBy>
  <cp:revision>1</cp:revision>
  <dcterms:created xsi:type="dcterms:W3CDTF">2012-02-26T06:01:46Z</dcterms:created>
  <dcterms:modified xsi:type="dcterms:W3CDTF">2012-02-26T07:11:24Z</dcterms:modified>
</cp:coreProperties>
</file>